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3.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4.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5.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6.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7.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8.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9.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1.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theme/themeOverride2.xml" ContentType="application/vnd.openxmlformats-officedocument.themeOverr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notesSlides/notesSlide403.xml" ContentType="application/vnd.openxmlformats-officedocument.presentationml.notesSlide+xml"/>
  <Override PartName="/ppt/notesSlides/notesSlide404.xml" ContentType="application/vnd.openxmlformats-officedocument.presentationml.notesSlide+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notesSlides/notesSlide407.xml" ContentType="application/vnd.openxmlformats-officedocument.presentationml.notesSlide+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ppt/notesSlides/notesSlide411.xml" ContentType="application/vnd.openxmlformats-officedocument.presentationml.notesSlide+xml"/>
  <Override PartName="/ppt/notesSlides/notesSlide412.xml" ContentType="application/vnd.openxmlformats-officedocument.presentationml.notesSlide+xml"/>
  <Override PartName="/ppt/notesSlides/notesSlide413.xml" ContentType="application/vnd.openxmlformats-officedocument.presentationml.notesSlide+xml"/>
  <Override PartName="/ppt/notesSlides/notesSlide414.xml" ContentType="application/vnd.openxmlformats-officedocument.presentationml.notesSlide+xml"/>
  <Override PartName="/ppt/notesSlides/notesSlide415.xml" ContentType="application/vnd.openxmlformats-officedocument.presentationml.notesSlide+xml"/>
  <Override PartName="/ppt/notesSlides/notesSlide416.xml" ContentType="application/vnd.openxmlformats-officedocument.presentationml.notesSlide+xml"/>
  <Override PartName="/ppt/notesSlides/notesSlide417.xml" ContentType="application/vnd.openxmlformats-officedocument.presentationml.notesSlide+xml"/>
  <Override PartName="/ppt/notesSlides/notesSlide418.xml" ContentType="application/vnd.openxmlformats-officedocument.presentationml.notesSlide+xml"/>
  <Override PartName="/ppt/notesSlides/notesSlide419.xml" ContentType="application/vnd.openxmlformats-officedocument.presentationml.notesSlide+xml"/>
  <Override PartName="/ppt/notesSlides/notesSlide420.xml" ContentType="application/vnd.openxmlformats-officedocument.presentationml.notesSlide+xml"/>
  <Override PartName="/ppt/notesSlides/notesSlide421.xml" ContentType="application/vnd.openxmlformats-officedocument.presentationml.notesSlide+xml"/>
  <Override PartName="/ppt/notesSlides/notesSlide422.xml" ContentType="application/vnd.openxmlformats-officedocument.presentationml.notesSlide+xml"/>
  <Override PartName="/ppt/notesSlides/notesSlide423.xml" ContentType="application/vnd.openxmlformats-officedocument.presentationml.notesSlide+xml"/>
  <Override PartName="/ppt/notesSlides/notesSlide424.xml" ContentType="application/vnd.openxmlformats-officedocument.presentationml.notesSlide+xml"/>
  <Override PartName="/ppt/notesSlides/notesSlide425.xml" ContentType="application/vnd.openxmlformats-officedocument.presentationml.notesSlide+xml"/>
  <Override PartName="/ppt/notesSlides/notesSlide426.xml" ContentType="application/vnd.openxmlformats-officedocument.presentationml.notesSlide+xml"/>
  <Override PartName="/ppt/notesSlides/notesSlide427.xml" ContentType="application/vnd.openxmlformats-officedocument.presentationml.notesSlide+xml"/>
  <Override PartName="/ppt/notesSlides/notesSlide428.xml" ContentType="application/vnd.openxmlformats-officedocument.presentationml.notesSlide+xml"/>
  <Override PartName="/ppt/notesSlides/notesSlide429.xml" ContentType="application/vnd.openxmlformats-officedocument.presentationml.notesSlide+xml"/>
  <Override PartName="/ppt/notesSlides/notesSlide430.xml" ContentType="application/vnd.openxmlformats-officedocument.presentationml.notesSlide+xml"/>
  <Override PartName="/ppt/notesSlides/notesSlide431.xml" ContentType="application/vnd.openxmlformats-officedocument.presentationml.notesSlide+xml"/>
  <Override PartName="/ppt/notesSlides/notesSlide432.xml" ContentType="application/vnd.openxmlformats-officedocument.presentationml.notesSlide+xml"/>
  <Override PartName="/ppt/notesSlides/notesSlide433.xml" ContentType="application/vnd.openxmlformats-officedocument.presentationml.notesSlide+xml"/>
  <Override PartName="/ppt/notesSlides/notesSlide434.xml" ContentType="application/vnd.openxmlformats-officedocument.presentationml.notesSlide+xml"/>
  <Override PartName="/ppt/notesSlides/notesSlide435.xml" ContentType="application/vnd.openxmlformats-officedocument.presentationml.notesSlide+xml"/>
  <Override PartName="/ppt/notesSlides/notesSlide436.xml" ContentType="application/vnd.openxmlformats-officedocument.presentationml.notesSlide+xml"/>
  <Override PartName="/ppt/notesSlides/notesSlide437.xml" ContentType="application/vnd.openxmlformats-officedocument.presentationml.notesSlide+xml"/>
  <Override PartName="/ppt/notesSlides/notesSlide438.xml" ContentType="application/vnd.openxmlformats-officedocument.presentationml.notesSlide+xml"/>
  <Override PartName="/ppt/notesSlides/notesSlide439.xml" ContentType="application/vnd.openxmlformats-officedocument.presentationml.notesSlide+xml"/>
  <Override PartName="/ppt/notesSlides/notesSlide440.xml" ContentType="application/vnd.openxmlformats-officedocument.presentationml.notesSlide+xml"/>
  <Override PartName="/ppt/notesSlides/notesSlide441.xml" ContentType="application/vnd.openxmlformats-officedocument.presentationml.notesSlide+xml"/>
  <Override PartName="/ppt/notesSlides/notesSlide442.xml" ContentType="application/vnd.openxmlformats-officedocument.presentationml.notesSlide+xml"/>
  <Override PartName="/ppt/notesSlides/notesSlide443.xml" ContentType="application/vnd.openxmlformats-officedocument.presentationml.notesSlide+xml"/>
  <Override PartName="/ppt/notesSlides/notesSlide444.xml" ContentType="application/vnd.openxmlformats-officedocument.presentationml.notesSlide+xml"/>
  <Override PartName="/ppt/notesSlides/notesSlide445.xml" ContentType="application/vnd.openxmlformats-officedocument.presentationml.notesSlide+xml"/>
  <Override PartName="/ppt/notesSlides/notesSlide446.xml" ContentType="application/vnd.openxmlformats-officedocument.presentationml.notesSlide+xml"/>
  <Override PartName="/ppt/notesSlides/notesSlide447.xml" ContentType="application/vnd.openxmlformats-officedocument.presentationml.notesSlide+xml"/>
  <Override PartName="/ppt/notesSlides/notesSlide448.xml" ContentType="application/vnd.openxmlformats-officedocument.presentationml.notesSlide+xml"/>
  <Override PartName="/ppt/notesSlides/notesSlide449.xml" ContentType="application/vnd.openxmlformats-officedocument.presentationml.notesSlide+xml"/>
  <Override PartName="/ppt/notesSlides/notesSlide450.xml" ContentType="application/vnd.openxmlformats-officedocument.presentationml.notesSlide+xml"/>
  <Override PartName="/ppt/notesSlides/notesSlide451.xml" ContentType="application/vnd.openxmlformats-officedocument.presentationml.notesSlide+xml"/>
  <Override PartName="/ppt/notesSlides/notesSlide452.xml" ContentType="application/vnd.openxmlformats-officedocument.presentationml.notesSlide+xml"/>
  <Override PartName="/ppt/notesSlides/notesSlide453.xml" ContentType="application/vnd.openxmlformats-officedocument.presentationml.notesSlide+xml"/>
  <Override PartName="/ppt/notesSlides/notesSlide454.xml" ContentType="application/vnd.openxmlformats-officedocument.presentationml.notesSlide+xml"/>
  <Override PartName="/ppt/notesSlides/notesSlide455.xml" ContentType="application/vnd.openxmlformats-officedocument.presentationml.notesSlide+xml"/>
  <Override PartName="/ppt/notesSlides/notesSlide456.xml" ContentType="application/vnd.openxmlformats-officedocument.presentationml.notesSlide+xml"/>
  <Override PartName="/ppt/notesSlides/notesSlide457.xml" ContentType="application/vnd.openxmlformats-officedocument.presentationml.notesSlide+xml"/>
  <Override PartName="/ppt/notesSlides/notesSlide458.xml" ContentType="application/vnd.openxmlformats-officedocument.presentationml.notesSlide+xml"/>
  <Override PartName="/ppt/notesSlides/notesSlide459.xml" ContentType="application/vnd.openxmlformats-officedocument.presentationml.notesSlide+xml"/>
  <Override PartName="/ppt/notesSlides/notesSlide460.xml" ContentType="application/vnd.openxmlformats-officedocument.presentationml.notesSlide+xml"/>
  <Override PartName="/ppt/notesSlides/notesSlide461.xml" ContentType="application/vnd.openxmlformats-officedocument.presentationml.notesSlide+xml"/>
  <Override PartName="/ppt/notesSlides/notesSlide462.xml" ContentType="application/vnd.openxmlformats-officedocument.presentationml.notesSlide+xml"/>
  <Override PartName="/ppt/notesSlides/notesSlide463.xml" ContentType="application/vnd.openxmlformats-officedocument.presentationml.notesSlide+xml"/>
  <Override PartName="/ppt/notesSlides/notesSlide464.xml" ContentType="application/vnd.openxmlformats-officedocument.presentationml.notesSlide+xml"/>
  <Override PartName="/ppt/notesSlides/notesSlide465.xml" ContentType="application/vnd.openxmlformats-officedocument.presentationml.notesSlide+xml"/>
  <Override PartName="/ppt/notesSlides/notesSlide466.xml" ContentType="application/vnd.openxmlformats-officedocument.presentationml.notesSlide+xml"/>
  <Override PartName="/ppt/notesSlides/notesSlide467.xml" ContentType="application/vnd.openxmlformats-officedocument.presentationml.notesSlide+xml"/>
  <Override PartName="/ppt/notesSlides/notesSlide468.xml" ContentType="application/vnd.openxmlformats-officedocument.presentationml.notesSlide+xml"/>
  <Override PartName="/ppt/notesSlides/notesSlide469.xml" ContentType="application/vnd.openxmlformats-officedocument.presentationml.notesSlide+xml"/>
  <Override PartName="/ppt/notesSlides/notesSlide470.xml" ContentType="application/vnd.openxmlformats-officedocument.presentationml.notesSlide+xml"/>
  <Override PartName="/ppt/notesSlides/notesSlide471.xml" ContentType="application/vnd.openxmlformats-officedocument.presentationml.notesSlide+xml"/>
  <Override PartName="/ppt/notesSlides/notesSlide472.xml" ContentType="application/vnd.openxmlformats-officedocument.presentationml.notesSlide+xml"/>
  <Override PartName="/ppt/notesSlides/notesSlide473.xml" ContentType="application/vnd.openxmlformats-officedocument.presentationml.notesSlide+xml"/>
  <Override PartName="/ppt/notesSlides/notesSlide474.xml" ContentType="application/vnd.openxmlformats-officedocument.presentationml.notesSlide+xml"/>
  <Override PartName="/ppt/notesSlides/notesSlide475.xml" ContentType="application/vnd.openxmlformats-officedocument.presentationml.notesSlide+xml"/>
  <Override PartName="/ppt/notesSlides/notesSlide476.xml" ContentType="application/vnd.openxmlformats-officedocument.presentationml.notesSlide+xml"/>
  <Override PartName="/ppt/notesSlides/notesSlide477.xml" ContentType="application/vnd.openxmlformats-officedocument.presentationml.notesSlide+xml"/>
  <Override PartName="/ppt/notesSlides/notesSlide478.xml" ContentType="application/vnd.openxmlformats-officedocument.presentationml.notesSlide+xml"/>
  <Override PartName="/ppt/notesSlides/notesSlide479.xml" ContentType="application/vnd.openxmlformats-officedocument.presentationml.notesSlide+xml"/>
  <Override PartName="/ppt/notesSlides/notesSlide480.xml" ContentType="application/vnd.openxmlformats-officedocument.presentationml.notesSlide+xml"/>
  <Override PartName="/ppt/notesSlides/notesSlide481.xml" ContentType="application/vnd.openxmlformats-officedocument.presentationml.notesSlide+xml"/>
  <Override PartName="/ppt/notesSlides/notesSlide482.xml" ContentType="application/vnd.openxmlformats-officedocument.presentationml.notesSlide+xml"/>
  <Override PartName="/ppt/notesSlides/notesSlide483.xml" ContentType="application/vnd.openxmlformats-officedocument.presentationml.notesSlide+xml"/>
  <Override PartName="/ppt/notesSlides/notesSlide484.xml" ContentType="application/vnd.openxmlformats-officedocument.presentationml.notesSlide+xml"/>
  <Override PartName="/ppt/notesSlides/notesSlide485.xml" ContentType="application/vnd.openxmlformats-officedocument.presentationml.notesSlide+xml"/>
  <Override PartName="/ppt/notesSlides/notesSlide486.xml" ContentType="application/vnd.openxmlformats-officedocument.presentationml.notesSlide+xml"/>
  <Override PartName="/ppt/notesSlides/notesSlide487.xml" ContentType="application/vnd.openxmlformats-officedocument.presentationml.notesSlide+xml"/>
  <Override PartName="/ppt/notesSlides/notesSlide488.xml" ContentType="application/vnd.openxmlformats-officedocument.presentationml.notesSlide+xml"/>
  <Override PartName="/ppt/notesSlides/notesSlide489.xml" ContentType="application/vnd.openxmlformats-officedocument.presentationml.notesSlide+xml"/>
  <Override PartName="/ppt/notesSlides/notesSlide490.xml" ContentType="application/vnd.openxmlformats-officedocument.presentationml.notesSlide+xml"/>
  <Override PartName="/ppt/notesSlides/notesSlide491.xml" ContentType="application/vnd.openxmlformats-officedocument.presentationml.notesSlide+xml"/>
  <Override PartName="/ppt/notesSlides/notesSlide492.xml" ContentType="application/vnd.openxmlformats-officedocument.presentationml.notesSlide+xml"/>
  <Override PartName="/ppt/notesSlides/notesSlide493.xml" ContentType="application/vnd.openxmlformats-officedocument.presentationml.notesSlide+xml"/>
  <Override PartName="/ppt/notesSlides/notesSlide494.xml" ContentType="application/vnd.openxmlformats-officedocument.presentationml.notesSlide+xml"/>
  <Override PartName="/ppt/notesSlides/notesSlide495.xml" ContentType="application/vnd.openxmlformats-officedocument.presentationml.notesSlide+xml"/>
  <Override PartName="/ppt/notesSlides/notesSlide496.xml" ContentType="application/vnd.openxmlformats-officedocument.presentationml.notesSlide+xml"/>
  <Override PartName="/ppt/notesSlides/notesSlide497.xml" ContentType="application/vnd.openxmlformats-officedocument.presentationml.notesSlide+xml"/>
  <Override PartName="/ppt/notesSlides/notesSlide498.xml" ContentType="application/vnd.openxmlformats-officedocument.presentationml.notesSlide+xml"/>
  <Override PartName="/ppt/notesSlides/notesSlide499.xml" ContentType="application/vnd.openxmlformats-officedocument.presentationml.notesSlide+xml"/>
  <Override PartName="/ppt/notesSlides/notesSlide500.xml" ContentType="application/vnd.openxmlformats-officedocument.presentationml.notesSlide+xml"/>
  <Override PartName="/ppt/notesSlides/notesSlide501.xml" ContentType="application/vnd.openxmlformats-officedocument.presentationml.notesSlide+xml"/>
  <Override PartName="/ppt/notesSlides/notesSlide502.xml" ContentType="application/vnd.openxmlformats-officedocument.presentationml.notesSlide+xml"/>
  <Override PartName="/ppt/notesSlides/notesSlide503.xml" ContentType="application/vnd.openxmlformats-officedocument.presentationml.notesSlide+xml"/>
  <Override PartName="/ppt/notesSlides/notesSlide504.xml" ContentType="application/vnd.openxmlformats-officedocument.presentationml.notesSlide+xml"/>
  <Override PartName="/ppt/notesSlides/notesSlide505.xml" ContentType="application/vnd.openxmlformats-officedocument.presentationml.notesSlide+xml"/>
  <Override PartName="/ppt/notesSlides/notesSlide506.xml" ContentType="application/vnd.openxmlformats-officedocument.presentationml.notesSlide+xml"/>
  <Override PartName="/ppt/notesSlides/notesSlide507.xml" ContentType="application/vnd.openxmlformats-officedocument.presentationml.notesSlide+xml"/>
  <Override PartName="/ppt/notesSlides/notesSlide508.xml" ContentType="application/vnd.openxmlformats-officedocument.presentationml.notesSlide+xml"/>
  <Override PartName="/ppt/notesSlides/notesSlide509.xml" ContentType="application/vnd.openxmlformats-officedocument.presentationml.notesSlide+xml"/>
  <Override PartName="/ppt/notesSlides/notesSlide510.xml" ContentType="application/vnd.openxmlformats-officedocument.presentationml.notesSlide+xml"/>
  <Override PartName="/ppt/notesSlides/notesSlide511.xml" ContentType="application/vnd.openxmlformats-officedocument.presentationml.notesSlide+xml"/>
  <Override PartName="/ppt/notesSlides/notesSlide512.xml" ContentType="application/vnd.openxmlformats-officedocument.presentationml.notesSlide+xml"/>
  <Override PartName="/ppt/notesSlides/notesSlide513.xml" ContentType="application/vnd.openxmlformats-officedocument.presentationml.notesSlide+xml"/>
  <Override PartName="/ppt/notesSlides/notesSlide514.xml" ContentType="application/vnd.openxmlformats-officedocument.presentationml.notesSlide+xml"/>
  <Override PartName="/ppt/notesSlides/notesSlide515.xml" ContentType="application/vnd.openxmlformats-officedocument.presentationml.notesSlide+xml"/>
  <Override PartName="/ppt/notesSlides/notesSlide516.xml" ContentType="application/vnd.openxmlformats-officedocument.presentationml.notesSlide+xml"/>
  <Override PartName="/ppt/notesSlides/notesSlide517.xml" ContentType="application/vnd.openxmlformats-officedocument.presentationml.notesSlide+xml"/>
  <Override PartName="/ppt/notesSlides/notesSlide518.xml" ContentType="application/vnd.openxmlformats-officedocument.presentationml.notesSlide+xml"/>
  <Override PartName="/ppt/notesSlides/notesSlide519.xml" ContentType="application/vnd.openxmlformats-officedocument.presentationml.notesSlide+xml"/>
  <Override PartName="/ppt/notesSlides/notesSlide520.xml" ContentType="application/vnd.openxmlformats-officedocument.presentationml.notesSlide+xml"/>
  <Override PartName="/ppt/notesSlides/notesSlide521.xml" ContentType="application/vnd.openxmlformats-officedocument.presentationml.notesSlide+xml"/>
  <Override PartName="/ppt/notesSlides/notesSlide522.xml" ContentType="application/vnd.openxmlformats-officedocument.presentationml.notesSlide+xml"/>
  <Override PartName="/ppt/notesSlides/notesSlide523.xml" ContentType="application/vnd.openxmlformats-officedocument.presentationml.notesSlide+xml"/>
  <Override PartName="/ppt/notesSlides/notesSlide524.xml" ContentType="application/vnd.openxmlformats-officedocument.presentationml.notesSlide+xml"/>
  <Override PartName="/ppt/notesSlides/notesSlide525.xml" ContentType="application/vnd.openxmlformats-officedocument.presentationml.notesSlide+xml"/>
  <Override PartName="/ppt/notesSlides/notesSlide526.xml" ContentType="application/vnd.openxmlformats-officedocument.presentationml.notesSlide+xml"/>
  <Override PartName="/ppt/notesSlides/notesSlide527.xml" ContentType="application/vnd.openxmlformats-officedocument.presentationml.notesSlide+xml"/>
  <Override PartName="/ppt/notesSlides/notesSlide528.xml" ContentType="application/vnd.openxmlformats-officedocument.presentationml.notesSlide+xml"/>
  <Override PartName="/ppt/notesSlides/notesSlide529.xml" ContentType="application/vnd.openxmlformats-officedocument.presentationml.notesSlide+xml"/>
  <Override PartName="/ppt/notesSlides/notesSlide530.xml" ContentType="application/vnd.openxmlformats-officedocument.presentationml.notesSlide+xml"/>
  <Override PartName="/ppt/notesSlides/notesSlide531.xml" ContentType="application/vnd.openxmlformats-officedocument.presentationml.notesSlide+xml"/>
  <Override PartName="/ppt/notesSlides/notesSlide532.xml" ContentType="application/vnd.openxmlformats-officedocument.presentationml.notesSlide+xml"/>
  <Override PartName="/ppt/notesSlides/notesSlide533.xml" ContentType="application/vnd.openxmlformats-officedocument.presentationml.notesSlide+xml"/>
  <Override PartName="/ppt/notesSlides/notesSlide534.xml" ContentType="application/vnd.openxmlformats-officedocument.presentationml.notesSlide+xml"/>
  <Override PartName="/ppt/notesSlides/notesSlide535.xml" ContentType="application/vnd.openxmlformats-officedocument.presentationml.notesSlide+xml"/>
  <Override PartName="/ppt/notesSlides/notesSlide536.xml" ContentType="application/vnd.openxmlformats-officedocument.presentationml.notesSlide+xml"/>
  <Override PartName="/ppt/notesSlides/notesSlide537.xml" ContentType="application/vnd.openxmlformats-officedocument.presentationml.notesSlide+xml"/>
  <Override PartName="/ppt/notesSlides/notesSlide538.xml" ContentType="application/vnd.openxmlformats-officedocument.presentationml.notesSlide+xml"/>
  <Override PartName="/ppt/notesSlides/notesSlide539.xml" ContentType="application/vnd.openxmlformats-officedocument.presentationml.notesSlide+xml"/>
  <Override PartName="/ppt/notesSlides/notesSlide540.xml" ContentType="application/vnd.openxmlformats-officedocument.presentationml.notesSlide+xml"/>
  <Override PartName="/ppt/notesSlides/notesSlide541.xml" ContentType="application/vnd.openxmlformats-officedocument.presentationml.notesSlide+xml"/>
  <Override PartName="/ppt/notesSlides/notesSlide542.xml" ContentType="application/vnd.openxmlformats-officedocument.presentationml.notesSlide+xml"/>
  <Override PartName="/ppt/notesSlides/notesSlide543.xml" ContentType="application/vnd.openxmlformats-officedocument.presentationml.notesSlide+xml"/>
  <Override PartName="/ppt/notesSlides/notesSlide544.xml" ContentType="application/vnd.openxmlformats-officedocument.presentationml.notesSlide+xml"/>
  <Override PartName="/ppt/notesSlides/notesSlide545.xml" ContentType="application/vnd.openxmlformats-officedocument.presentationml.notesSlide+xml"/>
  <Override PartName="/ppt/notesSlides/notesSlide546.xml" ContentType="application/vnd.openxmlformats-officedocument.presentationml.notesSlide+xml"/>
  <Override PartName="/ppt/notesSlides/notesSlide547.xml" ContentType="application/vnd.openxmlformats-officedocument.presentationml.notesSlide+xml"/>
  <Override PartName="/ppt/notesSlides/notesSlide548.xml" ContentType="application/vnd.openxmlformats-officedocument.presentationml.notesSlide+xml"/>
  <Override PartName="/ppt/notesSlides/notesSlide549.xml" ContentType="application/vnd.openxmlformats-officedocument.presentationml.notesSlide+xml"/>
  <Override PartName="/ppt/notesSlides/notesSlide550.xml" ContentType="application/vnd.openxmlformats-officedocument.presentationml.notesSlide+xml"/>
  <Override PartName="/ppt/notesSlides/notesSlide551.xml" ContentType="application/vnd.openxmlformats-officedocument.presentationml.notesSlide+xml"/>
  <Override PartName="/ppt/notesSlides/notesSlide552.xml" ContentType="application/vnd.openxmlformats-officedocument.presentationml.notesSlide+xml"/>
  <Override PartName="/ppt/notesSlides/notesSlide553.xml" ContentType="application/vnd.openxmlformats-officedocument.presentationml.notesSlide+xml"/>
  <Override PartName="/ppt/notesSlides/notesSlide554.xml" ContentType="application/vnd.openxmlformats-officedocument.presentationml.notesSlide+xml"/>
  <Override PartName="/ppt/notesSlides/notesSlide555.xml" ContentType="application/vnd.openxmlformats-officedocument.presentationml.notesSlide+xml"/>
  <Override PartName="/ppt/notesSlides/notesSlide556.xml" ContentType="application/vnd.openxmlformats-officedocument.presentationml.notesSlide+xml"/>
  <Override PartName="/ppt/notesSlides/notesSlide557.xml" ContentType="application/vnd.openxmlformats-officedocument.presentationml.notesSlide+xml"/>
  <Override PartName="/ppt/notesSlides/notesSlide558.xml" ContentType="application/vnd.openxmlformats-officedocument.presentationml.notesSlide+xml"/>
  <Override PartName="/ppt/notesSlides/notesSlide559.xml" ContentType="application/vnd.openxmlformats-officedocument.presentationml.notesSlide+xml"/>
  <Override PartName="/ppt/notesSlides/notesSlide560.xml" ContentType="application/vnd.openxmlformats-officedocument.presentationml.notesSlide+xml"/>
  <Override PartName="/ppt/notesSlides/notesSlide561.xml" ContentType="application/vnd.openxmlformats-officedocument.presentationml.notesSlide+xml"/>
  <Override PartName="/ppt/notesSlides/notesSlide562.xml" ContentType="application/vnd.openxmlformats-officedocument.presentationml.notesSlide+xml"/>
  <Override PartName="/ppt/notesSlides/notesSlide563.xml" ContentType="application/vnd.openxmlformats-officedocument.presentationml.notesSlide+xml"/>
  <Override PartName="/ppt/notesSlides/notesSlide564.xml" ContentType="application/vnd.openxmlformats-officedocument.presentationml.notesSlide+xml"/>
  <Override PartName="/ppt/notesSlides/notesSlide565.xml" ContentType="application/vnd.openxmlformats-officedocument.presentationml.notesSlide+xml"/>
  <Override PartName="/ppt/notesSlides/notesSlide566.xml" ContentType="application/vnd.openxmlformats-officedocument.presentationml.notesSlide+xml"/>
  <Override PartName="/ppt/notesSlides/notesSlide567.xml" ContentType="application/vnd.openxmlformats-officedocument.presentationml.notesSlide+xml"/>
  <Override PartName="/ppt/notesSlides/notesSlide568.xml" ContentType="application/vnd.openxmlformats-officedocument.presentationml.notesSlide+xml"/>
  <Override PartName="/ppt/notesSlides/notesSlide569.xml" ContentType="application/vnd.openxmlformats-officedocument.presentationml.notesSlide+xml"/>
  <Override PartName="/ppt/notesSlides/notesSlide570.xml" ContentType="application/vnd.openxmlformats-officedocument.presentationml.notesSlide+xml"/>
  <Override PartName="/ppt/notesSlides/notesSlide571.xml" ContentType="application/vnd.openxmlformats-officedocument.presentationml.notesSlide+xml"/>
  <Override PartName="/ppt/notesSlides/notesSlide572.xml" ContentType="application/vnd.openxmlformats-officedocument.presentationml.notesSlide+xml"/>
  <Override PartName="/ppt/notesSlides/notesSlide573.xml" ContentType="application/vnd.openxmlformats-officedocument.presentationml.notesSlide+xml"/>
  <Override PartName="/ppt/notesSlides/notesSlide574.xml" ContentType="application/vnd.openxmlformats-officedocument.presentationml.notesSlide+xml"/>
  <Override PartName="/ppt/notesSlides/notesSlide575.xml" ContentType="application/vnd.openxmlformats-officedocument.presentationml.notesSlide+xml"/>
  <Override PartName="/ppt/notesSlides/notesSlide576.xml" ContentType="application/vnd.openxmlformats-officedocument.presentationml.notesSlide+xml"/>
  <Override PartName="/ppt/notesSlides/notesSlide577.xml" ContentType="application/vnd.openxmlformats-officedocument.presentationml.notesSlide+xml"/>
  <Override PartName="/ppt/notesSlides/notesSlide578.xml" ContentType="application/vnd.openxmlformats-officedocument.presentationml.notesSlide+xml"/>
  <Override PartName="/ppt/notesSlides/notesSlide579.xml" ContentType="application/vnd.openxmlformats-officedocument.presentationml.notesSlide+xml"/>
  <Override PartName="/ppt/notesSlides/notesSlide580.xml" ContentType="application/vnd.openxmlformats-officedocument.presentationml.notesSlide+xml"/>
  <Override PartName="/ppt/notesSlides/notesSlide581.xml" ContentType="application/vnd.openxmlformats-officedocument.presentationml.notesSlide+xml"/>
  <Override PartName="/ppt/notesSlides/notesSlide582.xml" ContentType="application/vnd.openxmlformats-officedocument.presentationml.notesSlide+xml"/>
  <Override PartName="/ppt/notesSlides/notesSlide583.xml" ContentType="application/vnd.openxmlformats-officedocument.presentationml.notesSlide+xml"/>
  <Override PartName="/ppt/notesSlides/notesSlide584.xml" ContentType="application/vnd.openxmlformats-officedocument.presentationml.notesSlide+xml"/>
  <Override PartName="/ppt/notesSlides/notesSlide585.xml" ContentType="application/vnd.openxmlformats-officedocument.presentationml.notesSlide+xml"/>
  <Override PartName="/ppt/notesSlides/notesSlide586.xml" ContentType="application/vnd.openxmlformats-officedocument.presentationml.notesSlide+xml"/>
  <Override PartName="/ppt/notesSlides/notesSlide587.xml" ContentType="application/vnd.openxmlformats-officedocument.presentationml.notesSlide+xml"/>
  <Override PartName="/ppt/notesSlides/notesSlide588.xml" ContentType="application/vnd.openxmlformats-officedocument.presentationml.notesSlide+xml"/>
  <Override PartName="/ppt/notesSlides/notesSlide589.xml" ContentType="application/vnd.openxmlformats-officedocument.presentationml.notesSlide+xml"/>
  <Override PartName="/ppt/notesSlides/notesSlide590.xml" ContentType="application/vnd.openxmlformats-officedocument.presentationml.notesSlide+xml"/>
  <Override PartName="/ppt/notesSlides/notesSlide591.xml" ContentType="application/vnd.openxmlformats-officedocument.presentationml.notesSlide+xml"/>
  <Override PartName="/ppt/notesSlides/notesSlide592.xml" ContentType="application/vnd.openxmlformats-officedocument.presentationml.notesSlide+xml"/>
  <Override PartName="/ppt/notesSlides/notesSlide593.xml" ContentType="application/vnd.openxmlformats-officedocument.presentationml.notesSlide+xml"/>
  <Override PartName="/ppt/notesSlides/notesSlide594.xml" ContentType="application/vnd.openxmlformats-officedocument.presentationml.notesSlide+xml"/>
  <Override PartName="/ppt/notesSlides/notesSlide595.xml" ContentType="application/vnd.openxmlformats-officedocument.presentationml.notesSlide+xml"/>
  <Override PartName="/ppt/notesSlides/notesSlide596.xml" ContentType="application/vnd.openxmlformats-officedocument.presentationml.notesSlide+xml"/>
  <Override PartName="/ppt/notesSlides/notesSlide597.xml" ContentType="application/vnd.openxmlformats-officedocument.presentationml.notesSlide+xml"/>
  <Override PartName="/ppt/notesSlides/notesSlide598.xml" ContentType="application/vnd.openxmlformats-officedocument.presentationml.notesSlide+xml"/>
  <Override PartName="/ppt/notesSlides/notesSlide599.xml" ContentType="application/vnd.openxmlformats-officedocument.presentationml.notesSlide+xml"/>
  <Override PartName="/ppt/notesSlides/notesSlide600.xml" ContentType="application/vnd.openxmlformats-officedocument.presentationml.notesSlide+xml"/>
  <Override PartName="/ppt/notesSlides/notesSlide601.xml" ContentType="application/vnd.openxmlformats-officedocument.presentationml.notesSlide+xml"/>
  <Override PartName="/ppt/notesSlides/notesSlide602.xml" ContentType="application/vnd.openxmlformats-officedocument.presentationml.notesSlide+xml"/>
  <Override PartName="/ppt/notesSlides/notesSlide603.xml" ContentType="application/vnd.openxmlformats-officedocument.presentationml.notesSlide+xml"/>
  <Override PartName="/ppt/notesSlides/notesSlide604.xml" ContentType="application/vnd.openxmlformats-officedocument.presentationml.notesSlide+xml"/>
  <Override PartName="/ppt/notesSlides/notesSlide605.xml" ContentType="application/vnd.openxmlformats-officedocument.presentationml.notesSlide+xml"/>
  <Override PartName="/ppt/notesSlides/notesSlide606.xml" ContentType="application/vnd.openxmlformats-officedocument.presentationml.notesSlide+xml"/>
  <Override PartName="/ppt/notesSlides/notesSlide607.xml" ContentType="application/vnd.openxmlformats-officedocument.presentationml.notesSlide+xml"/>
  <Override PartName="/ppt/notesSlides/notesSlide608.xml" ContentType="application/vnd.openxmlformats-officedocument.presentationml.notesSlide+xml"/>
  <Override PartName="/ppt/notesSlides/notesSlide609.xml" ContentType="application/vnd.openxmlformats-officedocument.presentationml.notesSlide+xml"/>
  <Override PartName="/ppt/notesSlides/notesSlide610.xml" ContentType="application/vnd.openxmlformats-officedocument.presentationml.notesSlide+xml"/>
  <Override PartName="/ppt/notesSlides/notesSlide611.xml" ContentType="application/vnd.openxmlformats-officedocument.presentationml.notesSlide+xml"/>
  <Override PartName="/ppt/notesSlides/notesSlide612.xml" ContentType="application/vnd.openxmlformats-officedocument.presentationml.notesSlide+xml"/>
  <Override PartName="/ppt/notesSlides/notesSlide613.xml" ContentType="application/vnd.openxmlformats-officedocument.presentationml.notesSlide+xml"/>
  <Override PartName="/ppt/notesSlides/notesSlide614.xml" ContentType="application/vnd.openxmlformats-officedocument.presentationml.notesSlide+xml"/>
  <Override PartName="/ppt/notesSlides/notesSlide615.xml" ContentType="application/vnd.openxmlformats-officedocument.presentationml.notesSlide+xml"/>
  <Override PartName="/ppt/notesSlides/notesSlide616.xml" ContentType="application/vnd.openxmlformats-officedocument.presentationml.notesSlide+xml"/>
  <Override PartName="/ppt/notesSlides/notesSlide617.xml" ContentType="application/vnd.openxmlformats-officedocument.presentationml.notesSlide+xml"/>
  <Override PartName="/ppt/notesSlides/notesSlide618.xml" ContentType="application/vnd.openxmlformats-officedocument.presentationml.notesSlide+xml"/>
  <Override PartName="/ppt/notesSlides/notesSlide619.xml" ContentType="application/vnd.openxmlformats-officedocument.presentationml.notesSlide+xml"/>
  <Override PartName="/ppt/notesSlides/notesSlide620.xml" ContentType="application/vnd.openxmlformats-officedocument.presentationml.notesSlide+xml"/>
  <Override PartName="/ppt/notesSlides/notesSlide621.xml" ContentType="application/vnd.openxmlformats-officedocument.presentationml.notesSlide+xml"/>
  <Override PartName="/ppt/notesSlides/notesSlide622.xml" ContentType="application/vnd.openxmlformats-officedocument.presentationml.notesSlide+xml"/>
  <Override PartName="/ppt/notesSlides/notesSlide623.xml" ContentType="application/vnd.openxmlformats-officedocument.presentationml.notesSlide+xml"/>
  <Override PartName="/ppt/notesSlides/notesSlide624.xml" ContentType="application/vnd.openxmlformats-officedocument.presentationml.notesSlide+xml"/>
  <Override PartName="/ppt/notesSlides/notesSlide625.xml" ContentType="application/vnd.openxmlformats-officedocument.presentationml.notesSlide+xml"/>
  <Override PartName="/ppt/notesSlides/notesSlide626.xml" ContentType="application/vnd.openxmlformats-officedocument.presentationml.notesSlide+xml"/>
  <Override PartName="/ppt/notesSlides/notesSlide627.xml" ContentType="application/vnd.openxmlformats-officedocument.presentationml.notesSlide+xml"/>
  <Override PartName="/ppt/notesSlides/notesSlide628.xml" ContentType="application/vnd.openxmlformats-officedocument.presentationml.notesSlide+xml"/>
  <Override PartName="/ppt/notesSlides/notesSlide629.xml" ContentType="application/vnd.openxmlformats-officedocument.presentationml.notesSlide+xml"/>
  <Override PartName="/ppt/notesSlides/notesSlide630.xml" ContentType="application/vnd.openxmlformats-officedocument.presentationml.notesSlide+xml"/>
  <Override PartName="/ppt/notesSlides/notesSlide631.xml" ContentType="application/vnd.openxmlformats-officedocument.presentationml.notesSlide+xml"/>
  <Override PartName="/ppt/notesSlides/notesSlide632.xml" ContentType="application/vnd.openxmlformats-officedocument.presentationml.notesSlide+xml"/>
  <Override PartName="/ppt/notesSlides/notesSlide633.xml" ContentType="application/vnd.openxmlformats-officedocument.presentationml.notesSlide+xml"/>
  <Override PartName="/ppt/notesSlides/notesSlide634.xml" ContentType="application/vnd.openxmlformats-officedocument.presentationml.notesSlide+xml"/>
  <Override PartName="/ppt/notesSlides/notesSlide635.xml" ContentType="application/vnd.openxmlformats-officedocument.presentationml.notesSlide+xml"/>
  <Override PartName="/ppt/notesSlides/notesSlide636.xml" ContentType="application/vnd.openxmlformats-officedocument.presentationml.notesSlide+xml"/>
  <Override PartName="/ppt/notesSlides/notesSlide637.xml" ContentType="application/vnd.openxmlformats-officedocument.presentationml.notesSlide+xml"/>
  <Override PartName="/ppt/notesSlides/notesSlide638.xml" ContentType="application/vnd.openxmlformats-officedocument.presentationml.notesSlide+xml"/>
  <Override PartName="/ppt/notesSlides/notesSlide639.xml" ContentType="application/vnd.openxmlformats-officedocument.presentationml.notesSlide+xml"/>
  <Override PartName="/ppt/notesSlides/notesSlide640.xml" ContentType="application/vnd.openxmlformats-officedocument.presentationml.notesSlide+xml"/>
  <Override PartName="/ppt/notesSlides/notesSlide641.xml" ContentType="application/vnd.openxmlformats-officedocument.presentationml.notesSlide+xml"/>
  <Override PartName="/ppt/notesSlides/notesSlide642.xml" ContentType="application/vnd.openxmlformats-officedocument.presentationml.notesSlide+xml"/>
  <Override PartName="/ppt/notesSlides/notesSlide643.xml" ContentType="application/vnd.openxmlformats-officedocument.presentationml.notesSlide+xml"/>
  <Override PartName="/ppt/notesSlides/notesSlide644.xml" ContentType="application/vnd.openxmlformats-officedocument.presentationml.notesSlide+xml"/>
  <Override PartName="/ppt/notesSlides/notesSlide645.xml" ContentType="application/vnd.openxmlformats-officedocument.presentationml.notesSlide+xml"/>
  <Override PartName="/ppt/notesSlides/notesSlide646.xml" ContentType="application/vnd.openxmlformats-officedocument.presentationml.notesSlide+xml"/>
  <Override PartName="/ppt/notesSlides/notesSlide647.xml" ContentType="application/vnd.openxmlformats-officedocument.presentationml.notesSlide+xml"/>
  <Override PartName="/ppt/notesSlides/notesSlide648.xml" ContentType="application/vnd.openxmlformats-officedocument.presentationml.notesSlide+xml"/>
  <Override PartName="/ppt/notesSlides/notesSlide649.xml" ContentType="application/vnd.openxmlformats-officedocument.presentationml.notesSlide+xml"/>
  <Override PartName="/ppt/notesSlides/notesSlide650.xml" ContentType="application/vnd.openxmlformats-officedocument.presentationml.notesSlide+xml"/>
  <Override PartName="/ppt/notesSlides/notesSlide651.xml" ContentType="application/vnd.openxmlformats-officedocument.presentationml.notesSlide+xml"/>
  <Override PartName="/ppt/notesSlides/notesSlide652.xml" ContentType="application/vnd.openxmlformats-officedocument.presentationml.notesSlide+xml"/>
  <Override PartName="/ppt/notesSlides/notesSlide653.xml" ContentType="application/vnd.openxmlformats-officedocument.presentationml.notesSlide+xml"/>
  <Override PartName="/ppt/notesSlides/notesSlide654.xml" ContentType="application/vnd.openxmlformats-officedocument.presentationml.notesSlide+xml"/>
  <Override PartName="/ppt/notesSlides/notesSlide655.xml" ContentType="application/vnd.openxmlformats-officedocument.presentationml.notesSlide+xml"/>
  <Override PartName="/ppt/notesSlides/notesSlide656.xml" ContentType="application/vnd.openxmlformats-officedocument.presentationml.notesSlide+xml"/>
  <Override PartName="/ppt/notesSlides/notesSlide657.xml" ContentType="application/vnd.openxmlformats-officedocument.presentationml.notesSlide+xml"/>
  <Override PartName="/ppt/notesSlides/notesSlide658.xml" ContentType="application/vnd.openxmlformats-officedocument.presentationml.notesSlide+xml"/>
  <Override PartName="/ppt/notesSlides/notesSlide659.xml" ContentType="application/vnd.openxmlformats-officedocument.presentationml.notesSlide+xml"/>
  <Override PartName="/ppt/notesSlides/notesSlide660.xml" ContentType="application/vnd.openxmlformats-officedocument.presentationml.notesSlide+xml"/>
  <Override PartName="/ppt/notesSlides/notesSlide661.xml" ContentType="application/vnd.openxmlformats-officedocument.presentationml.notesSlide+xml"/>
  <Override PartName="/ppt/notesSlides/notesSlide662.xml" ContentType="application/vnd.openxmlformats-officedocument.presentationml.notesSlide+xml"/>
  <Override PartName="/ppt/notesSlides/notesSlide663.xml" ContentType="application/vnd.openxmlformats-officedocument.presentationml.notesSlide+xml"/>
  <Override PartName="/ppt/notesSlides/notesSlide664.xml" ContentType="application/vnd.openxmlformats-officedocument.presentationml.notesSlide+xml"/>
  <Override PartName="/ppt/notesSlides/notesSlide665.xml" ContentType="application/vnd.openxmlformats-officedocument.presentationml.notesSlide+xml"/>
  <Override PartName="/ppt/notesSlides/notesSlide666.xml" ContentType="application/vnd.openxmlformats-officedocument.presentationml.notesSlide+xml"/>
  <Override PartName="/ppt/notesSlides/notesSlide667.xml" ContentType="application/vnd.openxmlformats-officedocument.presentationml.notesSlide+xml"/>
  <Override PartName="/ppt/notesSlides/notesSlide668.xml" ContentType="application/vnd.openxmlformats-officedocument.presentationml.notesSlide+xml"/>
  <Override PartName="/ppt/notesSlides/notesSlide669.xml" ContentType="application/vnd.openxmlformats-officedocument.presentationml.notesSlide+xml"/>
  <Override PartName="/ppt/notesSlides/notesSlide670.xml" ContentType="application/vnd.openxmlformats-officedocument.presentationml.notesSlide+xml"/>
  <Override PartName="/ppt/notesSlides/notesSlide671.xml" ContentType="application/vnd.openxmlformats-officedocument.presentationml.notesSlide+xml"/>
  <Override PartName="/ppt/notesSlides/notesSlide672.xml" ContentType="application/vnd.openxmlformats-officedocument.presentationml.notesSlide+xml"/>
  <Override PartName="/ppt/notesSlides/notesSlide673.xml" ContentType="application/vnd.openxmlformats-officedocument.presentationml.notesSlide+xml"/>
  <Override PartName="/ppt/notesSlides/notesSlide674.xml" ContentType="application/vnd.openxmlformats-officedocument.presentationml.notesSlide+xml"/>
  <Override PartName="/ppt/notesSlides/notesSlide675.xml" ContentType="application/vnd.openxmlformats-officedocument.presentationml.notesSlide+xml"/>
  <Override PartName="/ppt/notesSlides/notesSlide676.xml" ContentType="application/vnd.openxmlformats-officedocument.presentationml.notesSlide+xml"/>
  <Override PartName="/ppt/notesSlides/notesSlide677.xml" ContentType="application/vnd.openxmlformats-officedocument.presentationml.notesSlide+xml"/>
  <Override PartName="/ppt/notesSlides/notesSlide678.xml" ContentType="application/vnd.openxmlformats-officedocument.presentationml.notesSlide+xml"/>
  <Override PartName="/ppt/notesSlides/notesSlide679.xml" ContentType="application/vnd.openxmlformats-officedocument.presentationml.notesSlide+xml"/>
  <Override PartName="/ppt/notesSlides/notesSlide680.xml" ContentType="application/vnd.openxmlformats-officedocument.presentationml.notesSlide+xml"/>
  <Override PartName="/ppt/notesSlides/notesSlide681.xml" ContentType="application/vnd.openxmlformats-officedocument.presentationml.notesSlide+xml"/>
  <Override PartName="/ppt/notesSlides/notesSlide682.xml" ContentType="application/vnd.openxmlformats-officedocument.presentationml.notesSlide+xml"/>
  <Override PartName="/ppt/notesSlides/notesSlide683.xml" ContentType="application/vnd.openxmlformats-officedocument.presentationml.notesSlide+xml"/>
  <Override PartName="/ppt/notesSlides/notesSlide684.xml" ContentType="application/vnd.openxmlformats-officedocument.presentationml.notesSlide+xml"/>
  <Override PartName="/ppt/notesSlides/notesSlide685.xml" ContentType="application/vnd.openxmlformats-officedocument.presentationml.notesSlide+xml"/>
  <Override PartName="/ppt/notesSlides/notesSlide686.xml" ContentType="application/vnd.openxmlformats-officedocument.presentationml.notesSlide+xml"/>
  <Override PartName="/ppt/notesSlides/notesSlide687.xml" ContentType="application/vnd.openxmlformats-officedocument.presentationml.notesSlide+xml"/>
  <Override PartName="/ppt/notesSlides/notesSlide688.xml" ContentType="application/vnd.openxmlformats-officedocument.presentationml.notesSlide+xml"/>
  <Override PartName="/ppt/notesSlides/notesSlide689.xml" ContentType="application/vnd.openxmlformats-officedocument.presentationml.notesSlide+xml"/>
  <Override PartName="/ppt/notesSlides/notesSlide690.xml" ContentType="application/vnd.openxmlformats-officedocument.presentationml.notesSlide+xml"/>
  <Override PartName="/ppt/notesSlides/notesSlide691.xml" ContentType="application/vnd.openxmlformats-officedocument.presentationml.notesSlide+xml"/>
  <Override PartName="/ppt/notesSlides/notesSlide692.xml" ContentType="application/vnd.openxmlformats-officedocument.presentationml.notesSlide+xml"/>
  <Override PartName="/ppt/notesSlides/notesSlide693.xml" ContentType="application/vnd.openxmlformats-officedocument.presentationml.notesSlide+xml"/>
  <Override PartName="/ppt/notesSlides/notesSlide694.xml" ContentType="application/vnd.openxmlformats-officedocument.presentationml.notesSlide+xml"/>
  <Override PartName="/ppt/notesSlides/notesSlide695.xml" ContentType="application/vnd.openxmlformats-officedocument.presentationml.notesSlide+xml"/>
  <Override PartName="/ppt/notesSlides/notesSlide696.xml" ContentType="application/vnd.openxmlformats-officedocument.presentationml.notesSlide+xml"/>
  <Override PartName="/ppt/notesSlides/notesSlide697.xml" ContentType="application/vnd.openxmlformats-officedocument.presentationml.notesSlide+xml"/>
  <Override PartName="/ppt/notesSlides/notesSlide698.xml" ContentType="application/vnd.openxmlformats-officedocument.presentationml.notesSlide+xml"/>
  <Override PartName="/ppt/notesSlides/notesSlide699.xml" ContentType="application/vnd.openxmlformats-officedocument.presentationml.notesSlide+xml"/>
  <Override PartName="/ppt/notesSlides/notesSlide700.xml" ContentType="application/vnd.openxmlformats-officedocument.presentationml.notesSlide+xml"/>
  <Override PartName="/ppt/notesSlides/notesSlide701.xml" ContentType="application/vnd.openxmlformats-officedocument.presentationml.notesSlide+xml"/>
  <Override PartName="/ppt/notesSlides/notesSlide702.xml" ContentType="application/vnd.openxmlformats-officedocument.presentationml.notesSlide+xml"/>
  <Override PartName="/ppt/notesSlides/notesSlide703.xml" ContentType="application/vnd.openxmlformats-officedocument.presentationml.notesSlide+xml"/>
  <Override PartName="/ppt/notesSlides/notesSlide704.xml" ContentType="application/vnd.openxmlformats-officedocument.presentationml.notesSlide+xml"/>
  <Override PartName="/ppt/notesSlides/notesSlide705.xml" ContentType="application/vnd.openxmlformats-officedocument.presentationml.notesSlide+xml"/>
  <Override PartName="/ppt/notesSlides/notesSlide706.xml" ContentType="application/vnd.openxmlformats-officedocument.presentationml.notesSlide+xml"/>
  <Override PartName="/ppt/notesSlides/notesSlide707.xml" ContentType="application/vnd.openxmlformats-officedocument.presentationml.notesSlide+xml"/>
  <Override PartName="/ppt/notesSlides/notesSlide708.xml" ContentType="application/vnd.openxmlformats-officedocument.presentationml.notesSlide+xml"/>
  <Override PartName="/ppt/notesSlides/notesSlide709.xml" ContentType="application/vnd.openxmlformats-officedocument.presentationml.notesSlide+xml"/>
  <Override PartName="/ppt/notesSlides/notesSlide710.xml" ContentType="application/vnd.openxmlformats-officedocument.presentationml.notesSlide+xml"/>
  <Override PartName="/ppt/notesSlides/notesSlide711.xml" ContentType="application/vnd.openxmlformats-officedocument.presentationml.notesSlide+xml"/>
  <Override PartName="/ppt/notesSlides/notesSlide712.xml" ContentType="application/vnd.openxmlformats-officedocument.presentationml.notesSlide+xml"/>
  <Override PartName="/ppt/notesSlides/notesSlide713.xml" ContentType="application/vnd.openxmlformats-officedocument.presentationml.notesSlide+xml"/>
  <Override PartName="/ppt/notesSlides/notesSlide714.xml" ContentType="application/vnd.openxmlformats-officedocument.presentationml.notesSlide+xml"/>
  <Override PartName="/ppt/notesSlides/notesSlide715.xml" ContentType="application/vnd.openxmlformats-officedocument.presentationml.notesSlide+xml"/>
  <Override PartName="/ppt/notesSlides/notesSlide716.xml" ContentType="application/vnd.openxmlformats-officedocument.presentationml.notesSlide+xml"/>
  <Override PartName="/ppt/notesSlides/notesSlide717.xml" ContentType="application/vnd.openxmlformats-officedocument.presentationml.notesSlide+xml"/>
  <Override PartName="/ppt/notesSlides/notesSlide718.xml" ContentType="application/vnd.openxmlformats-officedocument.presentationml.notesSlide+xml"/>
  <Override PartName="/ppt/notesSlides/notesSlide719.xml" ContentType="application/vnd.openxmlformats-officedocument.presentationml.notesSlide+xml"/>
  <Override PartName="/ppt/notesSlides/notesSlide720.xml" ContentType="application/vnd.openxmlformats-officedocument.presentationml.notesSlide+xml"/>
  <Override PartName="/ppt/notesSlides/notesSlide721.xml" ContentType="application/vnd.openxmlformats-officedocument.presentationml.notesSlide+xml"/>
  <Override PartName="/ppt/notesSlides/notesSlide722.xml" ContentType="application/vnd.openxmlformats-officedocument.presentationml.notesSlide+xml"/>
  <Override PartName="/ppt/notesSlides/notesSlide723.xml" ContentType="application/vnd.openxmlformats-officedocument.presentationml.notesSlide+xml"/>
  <Override PartName="/ppt/notesSlides/notesSlide724.xml" ContentType="application/vnd.openxmlformats-officedocument.presentationml.notesSlide+xml"/>
  <Override PartName="/ppt/notesSlides/notesSlide725.xml" ContentType="application/vnd.openxmlformats-officedocument.presentationml.notesSlide+xml"/>
  <Override PartName="/ppt/notesSlides/notesSlide726.xml" ContentType="application/vnd.openxmlformats-officedocument.presentationml.notesSlide+xml"/>
  <Override PartName="/ppt/notesSlides/notesSlide727.xml" ContentType="application/vnd.openxmlformats-officedocument.presentationml.notesSlide+xml"/>
  <Override PartName="/ppt/notesSlides/notesSlide728.xml" ContentType="application/vnd.openxmlformats-officedocument.presentationml.notesSlide+xml"/>
  <Override PartName="/ppt/notesSlides/notesSlide729.xml" ContentType="application/vnd.openxmlformats-officedocument.presentationml.notesSlide+xml"/>
  <Override PartName="/ppt/notesSlides/notesSlide730.xml" ContentType="application/vnd.openxmlformats-officedocument.presentationml.notesSlide+xml"/>
  <Override PartName="/ppt/notesSlides/notesSlide731.xml" ContentType="application/vnd.openxmlformats-officedocument.presentationml.notesSlide+xml"/>
  <Override PartName="/ppt/notesSlides/notesSlide732.xml" ContentType="application/vnd.openxmlformats-officedocument.presentationml.notesSlide+xml"/>
  <Override PartName="/ppt/notesSlides/notesSlide733.xml" ContentType="application/vnd.openxmlformats-officedocument.presentationml.notesSlide+xml"/>
  <Override PartName="/ppt/notesSlides/notesSlide734.xml" ContentType="application/vnd.openxmlformats-officedocument.presentationml.notesSlide+xml"/>
  <Override PartName="/ppt/notesSlides/notesSlide735.xml" ContentType="application/vnd.openxmlformats-officedocument.presentationml.notesSlide+xml"/>
  <Override PartName="/ppt/notesSlides/notesSlide736.xml" ContentType="application/vnd.openxmlformats-officedocument.presentationml.notesSlide+xml"/>
  <Override PartName="/ppt/notesSlides/notesSlide737.xml" ContentType="application/vnd.openxmlformats-officedocument.presentationml.notesSlide+xml"/>
  <Override PartName="/ppt/notesSlides/notesSlide738.xml" ContentType="application/vnd.openxmlformats-officedocument.presentationml.notesSlide+xml"/>
  <Override PartName="/ppt/notesSlides/notesSlide739.xml" ContentType="application/vnd.openxmlformats-officedocument.presentationml.notesSlide+xml"/>
  <Override PartName="/ppt/notesSlides/notesSlide740.xml" ContentType="application/vnd.openxmlformats-officedocument.presentationml.notesSlide+xml"/>
  <Override PartName="/ppt/notesSlides/notesSlide741.xml" ContentType="application/vnd.openxmlformats-officedocument.presentationml.notesSlide+xml"/>
  <Override PartName="/ppt/notesSlides/notesSlide742.xml" ContentType="application/vnd.openxmlformats-officedocument.presentationml.notesSlide+xml"/>
  <Override PartName="/ppt/notesSlides/notesSlide743.xml" ContentType="application/vnd.openxmlformats-officedocument.presentationml.notesSlide+xml"/>
  <Override PartName="/ppt/notesSlides/notesSlide744.xml" ContentType="application/vnd.openxmlformats-officedocument.presentationml.notesSlide+xml"/>
  <Override PartName="/ppt/notesSlides/notesSlide745.xml" ContentType="application/vnd.openxmlformats-officedocument.presentationml.notesSlide+xml"/>
  <Override PartName="/ppt/notesSlides/notesSlide746.xml" ContentType="application/vnd.openxmlformats-officedocument.presentationml.notesSlide+xml"/>
  <Override PartName="/ppt/notesSlides/notesSlide747.xml" ContentType="application/vnd.openxmlformats-officedocument.presentationml.notesSlide+xml"/>
  <Override PartName="/ppt/notesSlides/notesSlide748.xml" ContentType="application/vnd.openxmlformats-officedocument.presentationml.notesSlide+xml"/>
  <Override PartName="/ppt/notesSlides/notesSlide749.xml" ContentType="application/vnd.openxmlformats-officedocument.presentationml.notesSlide+xml"/>
  <Override PartName="/ppt/notesSlides/notesSlide750.xml" ContentType="application/vnd.openxmlformats-officedocument.presentationml.notesSlide+xml"/>
  <Override PartName="/ppt/notesSlides/notesSlide751.xml" ContentType="application/vnd.openxmlformats-officedocument.presentationml.notesSlide+xml"/>
  <Override PartName="/ppt/notesSlides/notesSlide752.xml" ContentType="application/vnd.openxmlformats-officedocument.presentationml.notesSlide+xml"/>
  <Override PartName="/ppt/notesSlides/notesSlide753.xml" ContentType="application/vnd.openxmlformats-officedocument.presentationml.notesSlide+xml"/>
  <Override PartName="/ppt/notesSlides/notesSlide754.xml" ContentType="application/vnd.openxmlformats-officedocument.presentationml.notesSlide+xml"/>
  <Override PartName="/ppt/notesSlides/notesSlide755.xml" ContentType="application/vnd.openxmlformats-officedocument.presentationml.notesSlide+xml"/>
  <Override PartName="/ppt/notesSlides/notesSlide756.xml" ContentType="application/vnd.openxmlformats-officedocument.presentationml.notesSlide+xml"/>
  <Override PartName="/ppt/notesSlides/notesSlide757.xml" ContentType="application/vnd.openxmlformats-officedocument.presentationml.notesSlide+xml"/>
  <Override PartName="/ppt/notesSlides/notesSlide758.xml" ContentType="application/vnd.openxmlformats-officedocument.presentationml.notesSlide+xml"/>
  <Override PartName="/ppt/notesSlides/notesSlide759.xml" ContentType="application/vnd.openxmlformats-officedocument.presentationml.notesSlide+xml"/>
  <Override PartName="/ppt/notesSlides/notesSlide760.xml" ContentType="application/vnd.openxmlformats-officedocument.presentationml.notesSlide+xml"/>
  <Override PartName="/ppt/notesSlides/notesSlide761.xml" ContentType="application/vnd.openxmlformats-officedocument.presentationml.notesSlide+xml"/>
  <Override PartName="/ppt/notesSlides/notesSlide762.xml" ContentType="application/vnd.openxmlformats-officedocument.presentationml.notesSlide+xml"/>
  <Override PartName="/ppt/notesSlides/notesSlide763.xml" ContentType="application/vnd.openxmlformats-officedocument.presentationml.notesSlide+xml"/>
  <Override PartName="/ppt/notesSlides/notesSlide764.xml" ContentType="application/vnd.openxmlformats-officedocument.presentationml.notesSlide+xml"/>
  <Override PartName="/ppt/notesSlides/notesSlide765.xml" ContentType="application/vnd.openxmlformats-officedocument.presentationml.notesSlide+xml"/>
  <Override PartName="/ppt/notesSlides/notesSlide766.xml" ContentType="application/vnd.openxmlformats-officedocument.presentationml.notesSlide+xml"/>
  <Override PartName="/ppt/notesSlides/notesSlide767.xml" ContentType="application/vnd.openxmlformats-officedocument.presentationml.notesSlide+xml"/>
  <Override PartName="/ppt/notesSlides/notesSlide768.xml" ContentType="application/vnd.openxmlformats-officedocument.presentationml.notesSlide+xml"/>
  <Override PartName="/ppt/notesSlides/notesSlide769.xml" ContentType="application/vnd.openxmlformats-officedocument.presentationml.notesSlide+xml"/>
  <Override PartName="/ppt/notesSlides/notesSlide770.xml" ContentType="application/vnd.openxmlformats-officedocument.presentationml.notesSlide+xml"/>
  <Override PartName="/ppt/notesSlides/notesSlide771.xml" ContentType="application/vnd.openxmlformats-officedocument.presentationml.notesSlide+xml"/>
  <Override PartName="/ppt/notesSlides/notesSlide772.xml" ContentType="application/vnd.openxmlformats-officedocument.presentationml.notesSlide+xml"/>
  <Override PartName="/ppt/notesSlides/notesSlide773.xml" ContentType="application/vnd.openxmlformats-officedocument.presentationml.notesSlide+xml"/>
  <Override PartName="/ppt/notesSlides/notesSlide774.xml" ContentType="application/vnd.openxmlformats-officedocument.presentationml.notesSlide+xml"/>
  <Override PartName="/ppt/notesSlides/notesSlide775.xml" ContentType="application/vnd.openxmlformats-officedocument.presentationml.notesSlide+xml"/>
  <Override PartName="/ppt/notesSlides/notesSlide776.xml" ContentType="application/vnd.openxmlformats-officedocument.presentationml.notesSlide+xml"/>
  <Override PartName="/ppt/notesSlides/notesSlide77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bookmarkIdSeed="8">
  <p:sldMasterIdLst>
    <p:sldMasterId id="2147483648" r:id="rId1"/>
    <p:sldMasterId id="2147483724" r:id="rId2"/>
    <p:sldMasterId id="2147483743" r:id="rId3"/>
    <p:sldMasterId id="2147483762" r:id="rId4"/>
    <p:sldMasterId id="2147483781" r:id="rId5"/>
    <p:sldMasterId id="2147483794" r:id="rId6"/>
    <p:sldMasterId id="2147483813" r:id="rId7"/>
    <p:sldMasterId id="2147483851" r:id="rId8"/>
    <p:sldMasterId id="2147483870" r:id="rId9"/>
    <p:sldMasterId id="2147483889" r:id="rId10"/>
  </p:sldMasterIdLst>
  <p:notesMasterIdLst>
    <p:notesMasterId r:id="rId790"/>
  </p:notesMasterIdLst>
  <p:sldIdLst>
    <p:sldId id="2399" r:id="rId11"/>
    <p:sldId id="2400" r:id="rId12"/>
    <p:sldId id="2401" r:id="rId13"/>
    <p:sldId id="2402" r:id="rId14"/>
    <p:sldId id="2548" r:id="rId15"/>
    <p:sldId id="2404" r:id="rId16"/>
    <p:sldId id="496" r:id="rId17"/>
    <p:sldId id="1118" r:id="rId18"/>
    <p:sldId id="1341" r:id="rId19"/>
    <p:sldId id="1246" r:id="rId20"/>
    <p:sldId id="1802" r:id="rId21"/>
    <p:sldId id="2598" r:id="rId22"/>
    <p:sldId id="1323" r:id="rId23"/>
    <p:sldId id="1067" r:id="rId24"/>
    <p:sldId id="1107" r:id="rId25"/>
    <p:sldId id="1129" r:id="rId26"/>
    <p:sldId id="1348" r:id="rId27"/>
    <p:sldId id="2386" r:id="rId28"/>
    <p:sldId id="2063" r:id="rId29"/>
    <p:sldId id="2060" r:id="rId30"/>
    <p:sldId id="2064" r:id="rId31"/>
    <p:sldId id="2062" r:id="rId32"/>
    <p:sldId id="2012" r:id="rId33"/>
    <p:sldId id="824" r:id="rId34"/>
    <p:sldId id="968" r:id="rId35"/>
    <p:sldId id="1204" r:id="rId36"/>
    <p:sldId id="1000" r:id="rId37"/>
    <p:sldId id="2478" r:id="rId38"/>
    <p:sldId id="889" r:id="rId39"/>
    <p:sldId id="2473" r:id="rId40"/>
    <p:sldId id="2474" r:id="rId41"/>
    <p:sldId id="2477" r:id="rId42"/>
    <p:sldId id="487" r:id="rId43"/>
    <p:sldId id="2476" r:id="rId44"/>
    <p:sldId id="1504" r:id="rId45"/>
    <p:sldId id="1145" r:id="rId46"/>
    <p:sldId id="1126" r:id="rId47"/>
    <p:sldId id="2480" r:id="rId48"/>
    <p:sldId id="1908" r:id="rId49"/>
    <p:sldId id="2482" r:id="rId50"/>
    <p:sldId id="2481" r:id="rId51"/>
    <p:sldId id="2154" r:id="rId52"/>
    <p:sldId id="2005" r:id="rId53"/>
    <p:sldId id="2090" r:id="rId54"/>
    <p:sldId id="1631" r:id="rId55"/>
    <p:sldId id="2461" r:id="rId56"/>
    <p:sldId id="2487" r:id="rId57"/>
    <p:sldId id="2488" r:id="rId58"/>
    <p:sldId id="2484" r:id="rId59"/>
    <p:sldId id="1117" r:id="rId60"/>
    <p:sldId id="984" r:id="rId61"/>
    <p:sldId id="1128" r:id="rId62"/>
    <p:sldId id="1003" r:id="rId63"/>
    <p:sldId id="1002" r:id="rId64"/>
    <p:sldId id="987" r:id="rId65"/>
    <p:sldId id="1706" r:id="rId66"/>
    <p:sldId id="1240" r:id="rId67"/>
    <p:sldId id="1707" r:id="rId68"/>
    <p:sldId id="2621" r:id="rId69"/>
    <p:sldId id="2618" r:id="rId70"/>
    <p:sldId id="2619" r:id="rId71"/>
    <p:sldId id="2620" r:id="rId72"/>
    <p:sldId id="1704" r:id="rId73"/>
    <p:sldId id="1217" r:id="rId74"/>
    <p:sldId id="1982" r:id="rId75"/>
    <p:sldId id="1241" r:id="rId76"/>
    <p:sldId id="1243" r:id="rId77"/>
    <p:sldId id="1456" r:id="rId78"/>
    <p:sldId id="1218" r:id="rId79"/>
    <p:sldId id="1344" r:id="rId80"/>
    <p:sldId id="2492" r:id="rId81"/>
    <p:sldId id="2494" r:id="rId82"/>
    <p:sldId id="2495" r:id="rId83"/>
    <p:sldId id="2496" r:id="rId84"/>
    <p:sldId id="2387" r:id="rId85"/>
    <p:sldId id="1340" r:id="rId86"/>
    <p:sldId id="1339" r:id="rId87"/>
    <p:sldId id="1310" r:id="rId88"/>
    <p:sldId id="1441" r:id="rId89"/>
    <p:sldId id="2388" r:id="rId90"/>
    <p:sldId id="887" r:id="rId91"/>
    <p:sldId id="2498" r:id="rId92"/>
    <p:sldId id="2499" r:id="rId93"/>
    <p:sldId id="2500" r:id="rId94"/>
    <p:sldId id="836" r:id="rId95"/>
    <p:sldId id="1700" r:id="rId96"/>
    <p:sldId id="1701" r:id="rId97"/>
    <p:sldId id="2501" r:id="rId98"/>
    <p:sldId id="1020" r:id="rId99"/>
    <p:sldId id="1703" r:id="rId100"/>
    <p:sldId id="2089" r:id="rId101"/>
    <p:sldId id="2389" r:id="rId102"/>
    <p:sldId id="2114" r:id="rId103"/>
    <p:sldId id="2010" r:id="rId104"/>
    <p:sldId id="1708" r:id="rId105"/>
    <p:sldId id="1330" r:id="rId106"/>
    <p:sldId id="1520" r:id="rId107"/>
    <p:sldId id="1326" r:id="rId108"/>
    <p:sldId id="2462" r:id="rId109"/>
    <p:sldId id="1518" r:id="rId110"/>
    <p:sldId id="1166" r:id="rId111"/>
    <p:sldId id="2463" r:id="rId112"/>
    <p:sldId id="1519" r:id="rId113"/>
    <p:sldId id="1369" r:id="rId114"/>
    <p:sldId id="2464" r:id="rId115"/>
    <p:sldId id="1521" r:id="rId116"/>
    <p:sldId id="1712" r:id="rId117"/>
    <p:sldId id="1522" r:id="rId118"/>
    <p:sldId id="1524" r:id="rId119"/>
    <p:sldId id="1710" r:id="rId120"/>
    <p:sldId id="1709" r:id="rId121"/>
    <p:sldId id="1447" r:id="rId122"/>
    <p:sldId id="1711" r:id="rId123"/>
    <p:sldId id="1525" r:id="rId124"/>
    <p:sldId id="832" r:id="rId125"/>
    <p:sldId id="1905" r:id="rId126"/>
    <p:sldId id="1906" r:id="rId127"/>
    <p:sldId id="1150" r:id="rId128"/>
    <p:sldId id="1714" r:id="rId129"/>
    <p:sldId id="1713" r:id="rId130"/>
    <p:sldId id="1720" r:id="rId131"/>
    <p:sldId id="1514" r:id="rId132"/>
    <p:sldId id="1328" r:id="rId133"/>
    <p:sldId id="950" r:id="rId134"/>
    <p:sldId id="1716" r:id="rId135"/>
    <p:sldId id="1717" r:id="rId136"/>
    <p:sldId id="1516" r:id="rId137"/>
    <p:sldId id="1715" r:id="rId138"/>
    <p:sldId id="2047" r:id="rId139"/>
    <p:sldId id="2086" r:id="rId140"/>
    <p:sldId id="1442" r:id="rId141"/>
    <p:sldId id="958" r:id="rId142"/>
    <p:sldId id="1147" r:id="rId143"/>
    <p:sldId id="1446" r:id="rId144"/>
    <p:sldId id="2087" r:id="rId145"/>
    <p:sldId id="1721" r:id="rId146"/>
    <p:sldId id="1332" r:id="rId147"/>
    <p:sldId id="1331" r:id="rId148"/>
    <p:sldId id="2390" r:id="rId149"/>
    <p:sldId id="951" r:id="rId150"/>
    <p:sldId id="1027" r:id="rId151"/>
    <p:sldId id="934" r:id="rId152"/>
    <p:sldId id="2043" r:id="rId153"/>
    <p:sldId id="1840" r:id="rId154"/>
    <p:sldId id="2572" r:id="rId155"/>
    <p:sldId id="1004" r:id="rId156"/>
    <p:sldId id="912" r:id="rId157"/>
    <p:sldId id="2584" r:id="rId158"/>
    <p:sldId id="1619" r:id="rId159"/>
    <p:sldId id="896" r:id="rId160"/>
    <p:sldId id="1792" r:id="rId161"/>
    <p:sldId id="2392" r:id="rId162"/>
    <p:sldId id="1640" r:id="rId163"/>
    <p:sldId id="2312" r:id="rId164"/>
    <p:sldId id="2335" r:id="rId165"/>
    <p:sldId id="1553" r:id="rId166"/>
    <p:sldId id="2543" r:id="rId167"/>
    <p:sldId id="2544" r:id="rId168"/>
    <p:sldId id="1554" r:id="rId169"/>
    <p:sldId id="2545" r:id="rId170"/>
    <p:sldId id="2546" r:id="rId171"/>
    <p:sldId id="1237" r:id="rId172"/>
    <p:sldId id="2105" r:id="rId173"/>
    <p:sldId id="2106" r:id="rId174"/>
    <p:sldId id="1188" r:id="rId175"/>
    <p:sldId id="2547" r:id="rId176"/>
    <p:sldId id="789" r:id="rId177"/>
    <p:sldId id="1556" r:id="rId178"/>
    <p:sldId id="1552" r:id="rId179"/>
    <p:sldId id="2540" r:id="rId180"/>
    <p:sldId id="2539" r:id="rId181"/>
    <p:sldId id="2571" r:id="rId182"/>
    <p:sldId id="2538" r:id="rId183"/>
    <p:sldId id="2541" r:id="rId184"/>
    <p:sldId id="1798" r:id="rId185"/>
    <p:sldId id="2542" r:id="rId186"/>
    <p:sldId id="1184" r:id="rId187"/>
    <p:sldId id="1174" r:id="rId188"/>
    <p:sldId id="1551" r:id="rId189"/>
    <p:sldId id="1555" r:id="rId190"/>
    <p:sldId id="1751" r:id="rId191"/>
    <p:sldId id="1779" r:id="rId192"/>
    <p:sldId id="2273" r:id="rId193"/>
    <p:sldId id="2150" r:id="rId194"/>
    <p:sldId id="2151" r:id="rId195"/>
    <p:sldId id="2107" r:id="rId196"/>
    <p:sldId id="2558" r:id="rId197"/>
    <p:sldId id="2559" r:id="rId198"/>
    <p:sldId id="2590" r:id="rId199"/>
    <p:sldId id="2579" r:id="rId200"/>
    <p:sldId id="2560" r:id="rId201"/>
    <p:sldId id="2580" r:id="rId202"/>
    <p:sldId id="2591" r:id="rId203"/>
    <p:sldId id="2561" r:id="rId204"/>
    <p:sldId id="1956" r:id="rId205"/>
    <p:sldId id="1641" r:id="rId206"/>
    <p:sldId id="839" r:id="rId207"/>
    <p:sldId id="1763" r:id="rId208"/>
    <p:sldId id="2138" r:id="rId209"/>
    <p:sldId id="2139" r:id="rId210"/>
    <p:sldId id="2118" r:id="rId211"/>
    <p:sldId id="2111" r:id="rId212"/>
    <p:sldId id="2112" r:id="rId213"/>
    <p:sldId id="1755" r:id="rId214"/>
    <p:sldId id="1754" r:id="rId215"/>
    <p:sldId id="1761" r:id="rId216"/>
    <p:sldId id="1762" r:id="rId217"/>
    <p:sldId id="1759" r:id="rId218"/>
    <p:sldId id="2051" r:id="rId219"/>
    <p:sldId id="2052" r:id="rId220"/>
    <p:sldId id="2053" r:id="rId221"/>
    <p:sldId id="1465" r:id="rId222"/>
    <p:sldId id="2119" r:id="rId223"/>
    <p:sldId id="1957" r:id="rId224"/>
    <p:sldId id="1643" r:id="rId225"/>
    <p:sldId id="1412" r:id="rId226"/>
    <p:sldId id="1849" r:id="rId227"/>
    <p:sldId id="1601" r:id="rId228"/>
    <p:sldId id="1500" r:id="rId229"/>
    <p:sldId id="1547" r:id="rId230"/>
    <p:sldId id="1769" r:id="rId231"/>
    <p:sldId id="1497" r:id="rId232"/>
    <p:sldId id="1546" r:id="rId233"/>
    <p:sldId id="2325" r:id="rId234"/>
    <p:sldId id="1764" r:id="rId235"/>
    <p:sldId id="2322" r:id="rId236"/>
    <p:sldId id="2326" r:id="rId237"/>
    <p:sldId id="2327" r:id="rId238"/>
    <p:sldId id="1848" r:id="rId239"/>
    <p:sldId id="2080" r:id="rId240"/>
    <p:sldId id="2328" r:id="rId241"/>
    <p:sldId id="2483" r:id="rId242"/>
    <p:sldId id="2329" r:id="rId243"/>
    <p:sldId id="2121" r:id="rId244"/>
    <p:sldId id="2122" r:id="rId245"/>
    <p:sldId id="2330" r:id="rId246"/>
    <p:sldId id="2582" r:id="rId247"/>
    <p:sldId id="2324" r:id="rId248"/>
    <p:sldId id="2357" r:id="rId249"/>
    <p:sldId id="2367" r:id="rId250"/>
    <p:sldId id="2359" r:id="rId251"/>
    <p:sldId id="2072" r:id="rId252"/>
    <p:sldId id="2074" r:id="rId253"/>
    <p:sldId id="2073" r:id="rId254"/>
    <p:sldId id="2332" r:id="rId255"/>
    <p:sldId id="2333" r:id="rId256"/>
    <p:sldId id="2126" r:id="rId257"/>
    <p:sldId id="2104" r:id="rId258"/>
    <p:sldId id="2334" r:id="rId259"/>
    <p:sldId id="2585" r:id="rId260"/>
    <p:sldId id="1958" r:id="rId261"/>
    <p:sldId id="1642" r:id="rId262"/>
    <p:sldId id="1230" r:id="rId263"/>
    <p:sldId id="1965" r:id="rId264"/>
    <p:sldId id="1655" r:id="rId265"/>
    <p:sldId id="1926" r:id="rId266"/>
    <p:sldId id="1929" r:id="rId267"/>
    <p:sldId id="1778" r:id="rId268"/>
    <p:sldId id="2179" r:id="rId269"/>
    <p:sldId id="1966" r:id="rId270"/>
    <p:sldId id="1395" r:id="rId271"/>
    <p:sldId id="1927" r:id="rId272"/>
    <p:sldId id="1928" r:id="rId273"/>
    <p:sldId id="1216" r:id="rId274"/>
    <p:sldId id="1652" r:id="rId275"/>
    <p:sldId id="2065" r:id="rId276"/>
    <p:sldId id="1648" r:id="rId277"/>
    <p:sldId id="1785" r:id="rId278"/>
    <p:sldId id="2079" r:id="rId279"/>
    <p:sldId id="1503" r:id="rId280"/>
    <p:sldId id="584" r:id="rId281"/>
    <p:sldId id="585" r:id="rId282"/>
    <p:sldId id="2110" r:id="rId283"/>
    <p:sldId id="2339" r:id="rId284"/>
    <p:sldId id="2340" r:id="rId285"/>
    <p:sldId id="2341" r:id="rId286"/>
    <p:sldId id="2168" r:id="rId287"/>
    <p:sldId id="1242" r:id="rId288"/>
    <p:sldId id="2607" r:id="rId289"/>
    <p:sldId id="2609" r:id="rId290"/>
    <p:sldId id="2608" r:id="rId291"/>
    <p:sldId id="2614" r:id="rId292"/>
    <p:sldId id="2612" r:id="rId293"/>
    <p:sldId id="2611" r:id="rId294"/>
    <p:sldId id="2613" r:id="rId295"/>
    <p:sldId id="2610" r:id="rId296"/>
    <p:sldId id="2077" r:id="rId297"/>
    <p:sldId id="2167" r:id="rId298"/>
    <p:sldId id="2078" r:id="rId299"/>
    <p:sldId id="2243" r:id="rId300"/>
    <p:sldId id="2563" r:id="rId301"/>
    <p:sldId id="1931" r:id="rId302"/>
    <p:sldId id="1932" r:id="rId303"/>
    <p:sldId id="1933" r:id="rId304"/>
    <p:sldId id="2300" r:id="rId305"/>
    <p:sldId id="1937" r:id="rId306"/>
    <p:sldId id="2504" r:id="rId307"/>
    <p:sldId id="2081" r:id="rId308"/>
    <p:sldId id="1695" r:id="rId309"/>
    <p:sldId id="1967" r:id="rId310"/>
    <p:sldId id="2083" r:id="rId311"/>
    <p:sldId id="2082" r:id="rId312"/>
    <p:sldId id="2084" r:id="rId313"/>
    <p:sldId id="1925" r:id="rId314"/>
    <p:sldId id="2605" r:id="rId315"/>
    <p:sldId id="1786" r:id="rId316"/>
    <p:sldId id="2171" r:id="rId317"/>
    <p:sldId id="2172" r:id="rId318"/>
    <p:sldId id="1934" r:id="rId319"/>
    <p:sldId id="1936" r:id="rId320"/>
    <p:sldId id="1935" r:id="rId321"/>
    <p:sldId id="1229" r:id="rId322"/>
    <p:sldId id="2174" r:id="rId323"/>
    <p:sldId id="2175" r:id="rId324"/>
    <p:sldId id="1959" r:id="rId325"/>
    <p:sldId id="1644" r:id="rId326"/>
    <p:sldId id="855" r:id="rId327"/>
    <p:sldId id="1220" r:id="rId328"/>
    <p:sldId id="838" r:id="rId329"/>
    <p:sldId id="1221" r:id="rId330"/>
    <p:sldId id="828" r:id="rId331"/>
    <p:sldId id="830" r:id="rId332"/>
    <p:sldId id="1097" r:id="rId333"/>
    <p:sldId id="1095" r:id="rId334"/>
    <p:sldId id="2202" r:id="rId335"/>
    <p:sldId id="2205" r:id="rId336"/>
    <p:sldId id="2203" r:id="rId337"/>
    <p:sldId id="2204" r:id="rId338"/>
    <p:sldId id="1353" r:id="rId339"/>
    <p:sldId id="1193" r:id="rId340"/>
    <p:sldId id="1223" r:id="rId341"/>
    <p:sldId id="827" r:id="rId342"/>
    <p:sldId id="2343" r:id="rId343"/>
    <p:sldId id="2470" r:id="rId344"/>
    <p:sldId id="2344" r:id="rId345"/>
    <p:sldId id="322" r:id="rId346"/>
    <p:sldId id="2220" r:id="rId347"/>
    <p:sldId id="2299" r:id="rId348"/>
    <p:sldId id="2267" r:id="rId349"/>
    <p:sldId id="2257" r:id="rId350"/>
    <p:sldId id="2268" r:id="rId351"/>
    <p:sldId id="2588" r:id="rId352"/>
    <p:sldId id="2427" r:id="rId353"/>
    <p:sldId id="2242" r:id="rId354"/>
    <p:sldId id="2253" r:id="rId355"/>
    <p:sldId id="2428" r:id="rId356"/>
    <p:sldId id="2429" r:id="rId357"/>
    <p:sldId id="2218" r:id="rId358"/>
    <p:sldId id="1793" r:id="rId359"/>
    <p:sldId id="940" r:id="rId360"/>
    <p:sldId id="2180" r:id="rId361"/>
    <p:sldId id="2181" r:id="rId362"/>
    <p:sldId id="2182" r:id="rId363"/>
    <p:sldId id="2183" r:id="rId364"/>
    <p:sldId id="949" r:id="rId365"/>
    <p:sldId id="947" r:id="rId366"/>
    <p:sldId id="1224" r:id="rId367"/>
    <p:sldId id="1058" r:id="rId368"/>
    <p:sldId id="872" r:id="rId369"/>
    <p:sldId id="1540" r:id="rId370"/>
    <p:sldId id="2206" r:id="rId371"/>
    <p:sldId id="1492" r:id="rId372"/>
    <p:sldId id="2207" r:id="rId373"/>
    <p:sldId id="1960" r:id="rId374"/>
    <p:sldId id="1645" r:id="rId375"/>
    <p:sldId id="867" r:id="rId376"/>
    <p:sldId id="1805" r:id="rId377"/>
    <p:sldId id="1634" r:id="rId378"/>
    <p:sldId id="1801" r:id="rId379"/>
    <p:sldId id="1806" r:id="rId380"/>
    <p:sldId id="1783" r:id="rId381"/>
    <p:sldId id="1782" r:id="rId382"/>
    <p:sldId id="1780" r:id="rId383"/>
    <p:sldId id="2568" r:id="rId384"/>
    <p:sldId id="1774" r:id="rId385"/>
    <p:sldId id="2291" r:id="rId386"/>
    <p:sldId id="1775" r:id="rId387"/>
    <p:sldId id="1844" r:id="rId388"/>
    <p:sldId id="1029" r:id="rId389"/>
    <p:sldId id="2185" r:id="rId390"/>
    <p:sldId id="2186" r:id="rId391"/>
    <p:sldId id="2170" r:id="rId392"/>
    <p:sldId id="2145" r:id="rId393"/>
    <p:sldId id="2068" r:id="rId394"/>
    <p:sldId id="2188" r:id="rId395"/>
    <p:sldId id="1490" r:id="rId396"/>
    <p:sldId id="2146" r:id="rId397"/>
    <p:sldId id="2159" r:id="rId398"/>
    <p:sldId id="2190" r:id="rId399"/>
    <p:sldId id="2160" r:id="rId400"/>
    <p:sldId id="2192" r:id="rId401"/>
    <p:sldId id="2574" r:id="rId402"/>
    <p:sldId id="1846" r:id="rId403"/>
    <p:sldId id="2155" r:id="rId404"/>
    <p:sldId id="1845" r:id="rId405"/>
    <p:sldId id="2134" r:id="rId406"/>
    <p:sldId id="2617" r:id="rId407"/>
    <p:sldId id="1812" r:id="rId408"/>
    <p:sldId id="1810" r:id="rId409"/>
    <p:sldId id="2136" r:id="rId410"/>
    <p:sldId id="2137" r:id="rId411"/>
    <p:sldId id="2140" r:id="rId412"/>
    <p:sldId id="2471" r:id="rId413"/>
    <p:sldId id="2313" r:id="rId414"/>
    <p:sldId id="1961" r:id="rId415"/>
    <p:sldId id="1352" r:id="rId416"/>
    <p:sldId id="1856" r:id="rId417"/>
    <p:sldId id="1858" r:id="rId418"/>
    <p:sldId id="1857" r:id="rId419"/>
    <p:sldId id="2213" r:id="rId420"/>
    <p:sldId id="2212" r:id="rId421"/>
    <p:sldId id="2616" r:id="rId422"/>
    <p:sldId id="1787" r:id="rId423"/>
    <p:sldId id="1788" r:id="rId424"/>
    <p:sldId id="1816" r:id="rId425"/>
    <p:sldId id="2054" r:id="rId426"/>
    <p:sldId id="1853" r:id="rId427"/>
    <p:sldId id="1854" r:id="rId428"/>
    <p:sldId id="1851" r:id="rId429"/>
    <p:sldId id="1859" r:id="rId430"/>
    <p:sldId id="2147" r:id="rId431"/>
    <p:sldId id="2200" r:id="rId432"/>
    <p:sldId id="2198" r:id="rId433"/>
    <p:sldId id="2199" r:id="rId434"/>
    <p:sldId id="2581" r:id="rId435"/>
    <p:sldId id="2569" r:id="rId436"/>
    <p:sldId id="2228" r:id="rId437"/>
    <p:sldId id="1860" r:id="rId438"/>
    <p:sldId id="1817" r:id="rId439"/>
    <p:sldId id="1261" r:id="rId440"/>
    <p:sldId id="1688" r:id="rId441"/>
    <p:sldId id="1862" r:id="rId442"/>
    <p:sldId id="1861" r:id="rId443"/>
    <p:sldId id="1863" r:id="rId444"/>
    <p:sldId id="1864" r:id="rId445"/>
    <p:sldId id="1818" r:id="rId446"/>
    <p:sldId id="2020" r:id="rId447"/>
    <p:sldId id="1865" r:id="rId448"/>
    <p:sldId id="1819" r:id="rId449"/>
    <p:sldId id="1866" r:id="rId450"/>
    <p:sldId id="1867" r:id="rId451"/>
    <p:sldId id="2158" r:id="rId452"/>
    <p:sldId id="2456" r:id="rId453"/>
    <p:sldId id="2578" r:id="rId454"/>
    <p:sldId id="2576" r:id="rId455"/>
    <p:sldId id="1962" r:id="rId456"/>
    <p:sldId id="1629" r:id="rId457"/>
    <p:sldId id="1821" r:id="rId458"/>
    <p:sldId id="1822" r:id="rId459"/>
    <p:sldId id="1428" r:id="rId460"/>
    <p:sldId id="1426" r:id="rId461"/>
    <p:sldId id="1578" r:id="rId462"/>
    <p:sldId id="1823" r:id="rId463"/>
    <p:sldId id="2208" r:id="rId464"/>
    <p:sldId id="1824" r:id="rId465"/>
    <p:sldId id="1825" r:id="rId466"/>
    <p:sldId id="1827" r:id="rId467"/>
    <p:sldId id="1828" r:id="rId468"/>
    <p:sldId id="1826" r:id="rId469"/>
    <p:sldId id="2210" r:id="rId470"/>
    <p:sldId id="1573" r:id="rId471"/>
    <p:sldId id="1625" r:id="rId472"/>
    <p:sldId id="1626" r:id="rId473"/>
    <p:sldId id="1006" r:id="rId474"/>
    <p:sldId id="1963" r:id="rId475"/>
    <p:sldId id="1627" r:id="rId476"/>
    <p:sldId id="1577" r:id="rId477"/>
    <p:sldId id="920" r:id="rId478"/>
    <p:sldId id="921" r:id="rId479"/>
    <p:sldId id="1743" r:id="rId480"/>
    <p:sldId id="878" r:id="rId481"/>
    <p:sldId id="1964" r:id="rId482"/>
    <p:sldId id="1630" r:id="rId483"/>
    <p:sldId id="1829" r:id="rId484"/>
    <p:sldId id="1830" r:id="rId485"/>
    <p:sldId id="1831" r:id="rId486"/>
    <p:sldId id="1832" r:id="rId487"/>
    <p:sldId id="1833" r:id="rId488"/>
    <p:sldId id="1835" r:id="rId489"/>
    <p:sldId id="1836" r:id="rId490"/>
    <p:sldId id="1834" r:id="rId491"/>
    <p:sldId id="1837" r:id="rId492"/>
    <p:sldId id="1838" r:id="rId493"/>
    <p:sldId id="918" r:id="rId494"/>
    <p:sldId id="1598" r:id="rId495"/>
    <p:sldId id="1102" r:id="rId496"/>
    <p:sldId id="1813" r:id="rId497"/>
    <p:sldId id="675" r:id="rId498"/>
    <p:sldId id="1289" r:id="rId499"/>
    <p:sldId id="1803" r:id="rId500"/>
    <p:sldId id="1663" r:id="rId501"/>
    <p:sldId id="1843" r:id="rId502"/>
    <p:sldId id="1871" r:id="rId503"/>
    <p:sldId id="2308" r:id="rId504"/>
    <p:sldId id="2289" r:id="rId505"/>
    <p:sldId id="2310" r:id="rId506"/>
    <p:sldId id="2309" r:id="rId507"/>
    <p:sldId id="2315" r:id="rId508"/>
    <p:sldId id="2288" r:id="rId509"/>
    <p:sldId id="2316" r:id="rId510"/>
    <p:sldId id="1839" r:id="rId511"/>
    <p:sldId id="1841" r:id="rId512"/>
    <p:sldId id="1842" r:id="rId513"/>
    <p:sldId id="1286" r:id="rId514"/>
    <p:sldId id="1738" r:id="rId515"/>
    <p:sldId id="1363" r:id="rId516"/>
    <p:sldId id="1364" r:id="rId517"/>
    <p:sldId id="1747" r:id="rId518"/>
    <p:sldId id="2311" r:id="rId519"/>
    <p:sldId id="2048" r:id="rId520"/>
    <p:sldId id="1739" r:id="rId521"/>
    <p:sldId id="1362" r:id="rId522"/>
    <p:sldId id="1740" r:id="rId523"/>
    <p:sldId id="1741" r:id="rId524"/>
    <p:sldId id="2577" r:id="rId525"/>
    <p:sldId id="1987" r:id="rId526"/>
    <p:sldId id="1988" r:id="rId527"/>
    <p:sldId id="1912" r:id="rId528"/>
    <p:sldId id="2314" r:id="rId529"/>
    <p:sldId id="2276" r:id="rId530"/>
    <p:sldId id="2502" r:id="rId531"/>
    <p:sldId id="1913" r:id="rId532"/>
    <p:sldId id="1914" r:id="rId533"/>
    <p:sldId id="1981" r:id="rId534"/>
    <p:sldId id="1910" r:id="rId535"/>
    <p:sldId id="2317" r:id="rId536"/>
    <p:sldId id="2318" r:id="rId537"/>
    <p:sldId id="1287" r:id="rId538"/>
    <p:sldId id="2275" r:id="rId539"/>
    <p:sldId id="1477" r:id="rId540"/>
    <p:sldId id="1969" r:id="rId541"/>
    <p:sldId id="1870" r:id="rId542"/>
    <p:sldId id="2162" r:id="rId543"/>
    <p:sldId id="1884" r:id="rId544"/>
    <p:sldId id="1889" r:id="rId545"/>
    <p:sldId id="1985" r:id="rId546"/>
    <p:sldId id="2194" r:id="rId547"/>
    <p:sldId id="2575" r:id="rId548"/>
    <p:sldId id="1970" r:id="rId549"/>
    <p:sldId id="1885" r:id="rId550"/>
    <p:sldId id="2164" r:id="rId551"/>
    <p:sldId id="2278" r:id="rId552"/>
    <p:sldId id="2277" r:id="rId553"/>
    <p:sldId id="2279" r:id="rId554"/>
    <p:sldId id="2050" r:id="rId555"/>
    <p:sldId id="2163" r:id="rId556"/>
    <p:sldId id="2280" r:id="rId557"/>
    <p:sldId id="2323" r:id="rId558"/>
    <p:sldId id="2281" r:id="rId559"/>
    <p:sldId id="2282" r:id="rId560"/>
    <p:sldId id="2283" r:id="rId561"/>
    <p:sldId id="2284" r:id="rId562"/>
    <p:sldId id="2534" r:id="rId563"/>
    <p:sldId id="2535" r:id="rId564"/>
    <p:sldId id="2536" r:id="rId565"/>
    <p:sldId id="2537" r:id="rId566"/>
    <p:sldId id="1666" r:id="rId567"/>
    <p:sldId id="1595" r:id="rId568"/>
    <p:sldId id="1662" r:id="rId569"/>
    <p:sldId id="1881" r:id="rId570"/>
    <p:sldId id="2337" r:id="rId571"/>
    <p:sldId id="1379" r:id="rId572"/>
    <p:sldId id="1918" r:id="rId573"/>
    <p:sldId id="2583" r:id="rId574"/>
    <p:sldId id="2393" r:id="rId575"/>
    <p:sldId id="1815" r:id="rId576"/>
    <p:sldId id="1923" r:id="rId577"/>
    <p:sldId id="1536" r:id="rId578"/>
    <p:sldId id="1312" r:id="rId579"/>
    <p:sldId id="1998" r:id="rId580"/>
    <p:sldId id="1882" r:id="rId581"/>
    <p:sldId id="1999" r:id="rId582"/>
    <p:sldId id="2000" r:id="rId583"/>
    <p:sldId id="2001" r:id="rId584"/>
    <p:sldId id="1360" r:id="rId585"/>
    <p:sldId id="1980" r:id="rId586"/>
    <p:sldId id="891" r:id="rId587"/>
    <p:sldId id="1296" r:id="rId588"/>
    <p:sldId id="1995" r:id="rId589"/>
    <p:sldId id="1997" r:id="rId590"/>
    <p:sldId id="1996" r:id="rId591"/>
    <p:sldId id="893" r:id="rId592"/>
    <p:sldId id="1887" r:id="rId593"/>
    <p:sldId id="1888" r:id="rId594"/>
    <p:sldId id="1298" r:id="rId595"/>
    <p:sldId id="1012" r:id="rId596"/>
    <p:sldId id="1313" r:id="rId597"/>
    <p:sldId id="2008" r:id="rId598"/>
    <p:sldId id="2014" r:id="rId599"/>
    <p:sldId id="2013" r:id="rId600"/>
    <p:sldId id="2015" r:id="rId601"/>
    <p:sldId id="2009" r:id="rId602"/>
    <p:sldId id="2234" r:id="rId603"/>
    <p:sldId id="2018" r:id="rId604"/>
    <p:sldId id="1675" r:id="rId605"/>
    <p:sldId id="2290" r:id="rId606"/>
    <p:sldId id="2017" r:id="rId607"/>
    <p:sldId id="2019" r:id="rId608"/>
    <p:sldId id="2021" r:id="rId609"/>
    <p:sldId id="2022" r:id="rId610"/>
    <p:sldId id="869" r:id="rId611"/>
    <p:sldId id="1314" r:id="rId612"/>
    <p:sldId id="2520" r:id="rId613"/>
    <p:sldId id="2028" r:id="rId614"/>
    <p:sldId id="2029" r:id="rId615"/>
    <p:sldId id="2518" r:id="rId616"/>
    <p:sldId id="2041" r:id="rId617"/>
    <p:sldId id="2519" r:id="rId618"/>
    <p:sldId id="2030" r:id="rId619"/>
    <p:sldId id="2023" r:id="rId620"/>
    <p:sldId id="2515" r:id="rId621"/>
    <p:sldId id="2516" r:id="rId622"/>
    <p:sldId id="2517" r:id="rId623"/>
    <p:sldId id="2026" r:id="rId624"/>
    <p:sldId id="2032" r:id="rId625"/>
    <p:sldId id="2033" r:id="rId626"/>
    <p:sldId id="2507" r:id="rId627"/>
    <p:sldId id="2508" r:id="rId628"/>
    <p:sldId id="2040" r:id="rId629"/>
    <p:sldId id="2509" r:id="rId630"/>
    <p:sldId id="2510" r:id="rId631"/>
    <p:sldId id="2512" r:id="rId632"/>
    <p:sldId id="2513" r:id="rId633"/>
    <p:sldId id="2514" r:id="rId634"/>
    <p:sldId id="1898" r:id="rId635"/>
    <p:sldId id="1791" r:id="rId636"/>
    <p:sldId id="1909" r:id="rId637"/>
    <p:sldId id="2410" r:id="rId638"/>
    <p:sldId id="2285" r:id="rId639"/>
    <p:sldId id="1772" r:id="rId640"/>
    <p:sldId id="1512" r:id="rId641"/>
    <p:sldId id="1374" r:id="rId642"/>
    <p:sldId id="2550" r:id="rId643"/>
    <p:sldId id="2551" r:id="rId644"/>
    <p:sldId id="1789" r:id="rId645"/>
    <p:sldId id="1790" r:id="rId646"/>
    <p:sldId id="1799" r:id="rId647"/>
    <p:sldId id="1776" r:id="rId648"/>
    <p:sldId id="1632" r:id="rId649"/>
    <p:sldId id="2505" r:id="rId650"/>
    <p:sldId id="1777" r:id="rId651"/>
    <p:sldId id="1633" r:id="rId652"/>
    <p:sldId id="2088" r:id="rId653"/>
    <p:sldId id="1510" r:id="rId654"/>
    <p:sldId id="1892" r:id="rId655"/>
    <p:sldId id="1992" r:id="rId656"/>
    <p:sldId id="2549" r:id="rId657"/>
    <p:sldId id="1993" r:id="rId658"/>
    <p:sldId id="1264" r:id="rId659"/>
    <p:sldId id="2360" r:id="rId660"/>
    <p:sldId id="2364" r:id="rId661"/>
    <p:sldId id="2365" r:id="rId662"/>
    <p:sldId id="2366" r:id="rId663"/>
    <p:sldId id="2409" r:id="rId664"/>
    <p:sldId id="1461" r:id="rId665"/>
    <p:sldId id="1410" r:id="rId666"/>
    <p:sldId id="1770" r:id="rId667"/>
    <p:sldId id="1389" r:id="rId668"/>
    <p:sldId id="2368" r:id="rId669"/>
    <p:sldId id="2178" r:id="rId670"/>
    <p:sldId id="1902" r:id="rId671"/>
    <p:sldId id="2239" r:id="rId672"/>
    <p:sldId id="2369" r:id="rId673"/>
    <p:sldId id="2238" r:id="rId674"/>
    <p:sldId id="2006" r:id="rId675"/>
    <p:sldId id="2240" r:id="rId676"/>
    <p:sldId id="2370" r:id="rId677"/>
    <p:sldId id="2381" r:id="rId678"/>
    <p:sldId id="2394" r:id="rId679"/>
    <p:sldId id="1901" r:id="rId680"/>
    <p:sldId id="2395" r:id="rId681"/>
    <p:sldId id="2486" r:id="rId682"/>
    <p:sldId id="2092" r:id="rId683"/>
    <p:sldId id="2526" r:id="rId684"/>
    <p:sldId id="2527" r:id="rId685"/>
    <p:sldId id="2599" r:id="rId686"/>
    <p:sldId id="2528" r:id="rId687"/>
    <p:sldId id="2529" r:id="rId688"/>
    <p:sldId id="2096" r:id="rId689"/>
    <p:sldId id="2530" r:id="rId690"/>
    <p:sldId id="2531" r:id="rId691"/>
    <p:sldId id="2622" r:id="rId692"/>
    <p:sldId id="2604" r:id="rId693"/>
    <p:sldId id="2603" r:id="rId694"/>
    <p:sldId id="2602" r:id="rId695"/>
    <p:sldId id="2489" r:id="rId696"/>
    <p:sldId id="2095" r:id="rId697"/>
    <p:sldId id="2533" r:id="rId698"/>
    <p:sldId id="2490" r:id="rId699"/>
    <p:sldId id="2497" r:id="rId700"/>
    <p:sldId id="2426" r:id="rId701"/>
    <p:sldId id="2413" r:id="rId702"/>
    <p:sldId id="2565" r:id="rId703"/>
    <p:sldId id="2566" r:id="rId704"/>
    <p:sldId id="2564" r:id="rId705"/>
    <p:sldId id="2256" r:id="rId706"/>
    <p:sldId id="2252" r:id="rId707"/>
    <p:sldId id="2405" r:id="rId708"/>
    <p:sldId id="2408" r:id="rId709"/>
    <p:sldId id="2266" r:id="rId710"/>
    <p:sldId id="2265" r:id="rId711"/>
    <p:sldId id="2251" r:id="rId712"/>
    <p:sldId id="2255" r:id="rId713"/>
    <p:sldId id="2468" r:id="rId714"/>
    <p:sldId id="2250" r:id="rId715"/>
    <p:sldId id="2586" r:id="rId716"/>
    <p:sldId id="2406" r:id="rId717"/>
    <p:sldId id="2260" r:id="rId718"/>
    <p:sldId id="2262" r:id="rId719"/>
    <p:sldId id="2261" r:id="rId720"/>
    <p:sldId id="2445" r:id="rId721"/>
    <p:sldId id="2587" r:id="rId722"/>
    <p:sldId id="2442" r:id="rId723"/>
    <p:sldId id="2454" r:id="rId724"/>
    <p:sldId id="2615" r:id="rId725"/>
    <p:sldId id="2434" r:id="rId726"/>
    <p:sldId id="2446" r:id="rId727"/>
    <p:sldId id="2447" r:id="rId728"/>
    <p:sldId id="2444" r:id="rId729"/>
    <p:sldId id="2448" r:id="rId730"/>
    <p:sldId id="2449" r:id="rId731"/>
    <p:sldId id="2319" r:id="rId732"/>
    <p:sldId id="2414" r:id="rId733"/>
    <p:sldId id="2418" r:id="rId734"/>
    <p:sldId id="2417" r:id="rId735"/>
    <p:sldId id="2415" r:id="rId736"/>
    <p:sldId id="2592" r:id="rId737"/>
    <p:sldId id="2423" r:id="rId738"/>
    <p:sldId id="2419" r:id="rId739"/>
    <p:sldId id="2420" r:id="rId740"/>
    <p:sldId id="2432" r:id="rId741"/>
    <p:sldId id="2433" r:id="rId742"/>
    <p:sldId id="2421" r:id="rId743"/>
    <p:sldId id="2422" r:id="rId744"/>
    <p:sldId id="2452" r:id="rId745"/>
    <p:sldId id="2465" r:id="rId746"/>
    <p:sldId id="2466" r:id="rId747"/>
    <p:sldId id="2467" r:id="rId748"/>
    <p:sldId id="2424" r:id="rId749"/>
    <p:sldId id="2425" r:id="rId750"/>
    <p:sldId id="2589" r:id="rId751"/>
    <p:sldId id="2601" r:id="rId752"/>
    <p:sldId id="2451" r:id="rId753"/>
    <p:sldId id="2600" r:id="rId754"/>
    <p:sldId id="2593" r:id="rId755"/>
    <p:sldId id="2597" r:id="rId756"/>
    <p:sldId id="2594" r:id="rId757"/>
    <p:sldId id="2595" r:id="rId758"/>
    <p:sldId id="2596" r:id="rId759"/>
    <p:sldId id="1900" r:id="rId760"/>
    <p:sldId id="2042" r:id="rId761"/>
    <p:sldId id="1537" r:id="rId762"/>
    <p:sldId id="1355" r:id="rId763"/>
    <p:sldId id="1691" r:id="rId764"/>
    <p:sldId id="1121" r:id="rId765"/>
    <p:sldId id="2557" r:id="rId766"/>
    <p:sldId id="1175" r:id="rId767"/>
    <p:sldId id="1463" r:id="rId768"/>
    <p:sldId id="1239" r:id="rId769"/>
    <p:sldId id="1539" r:id="rId770"/>
    <p:sldId id="1559" r:id="rId771"/>
    <p:sldId id="1600" r:id="rId772"/>
    <p:sldId id="1604" r:id="rId773"/>
    <p:sldId id="1699" r:id="rId774"/>
    <p:sldId id="1796" r:id="rId775"/>
    <p:sldId id="1899" r:id="rId776"/>
    <p:sldId id="2027" r:id="rId777"/>
    <p:sldId id="2069" r:id="rId778"/>
    <p:sldId id="2113" r:id="rId779"/>
    <p:sldId id="2173" r:id="rId780"/>
    <p:sldId id="2184" r:id="rId781"/>
    <p:sldId id="2254" r:id="rId782"/>
    <p:sldId id="2241" r:id="rId783"/>
    <p:sldId id="2301" r:id="rId784"/>
    <p:sldId id="2377" r:id="rId785"/>
    <p:sldId id="2430" r:id="rId786"/>
    <p:sldId id="2521" r:id="rId787"/>
    <p:sldId id="2567" r:id="rId788"/>
    <p:sldId id="2606" r:id="rId789"/>
  </p:sldIdLst>
  <p:sldSz cx="9144000" cy="6858000" type="screen4x3"/>
  <p:notesSz cx="7086600" cy="9372600"/>
  <p:defaultTextStyle>
    <a:defPPr>
      <a:defRPr lang="en-GB"/>
    </a:defPPr>
    <a:lvl1pPr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684" userDrawn="1">
          <p15:clr>
            <a:srgbClr val="A4A3A4"/>
          </p15:clr>
        </p15:guide>
        <p15:guide id="2" pos="1969"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eff Woodward" initials="JW" lastIdx="1" clrIdx="0">
    <p:extLst>
      <p:ext uri="{19B8F6BF-5375-455C-9EA6-DF929625EA0E}">
        <p15:presenceInfo xmlns:p15="http://schemas.microsoft.com/office/powerpoint/2012/main" userId="5e9e09f83cf0fe77" providerId="Windows Live"/>
      </p:ext>
    </p:extLst>
  </p:cmAuthor>
  <p:cmAuthor id="2" name="Student" initials="S" lastIdx="1" clrIdx="1">
    <p:extLst>
      <p:ext uri="{19B8F6BF-5375-455C-9EA6-DF929625EA0E}">
        <p15:presenceInfo xmlns:p15="http://schemas.microsoft.com/office/powerpoint/2012/main" userId="Student"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99"/>
    <a:srgbClr val="9900CC"/>
    <a:srgbClr val="0033CC"/>
    <a:srgbClr val="0066FF"/>
    <a:srgbClr val="E11965"/>
    <a:srgbClr val="FF0066"/>
    <a:srgbClr val="9C5B14"/>
    <a:srgbClr val="00FF00"/>
    <a:srgbClr val="800000"/>
    <a:srgbClr val="86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912" autoAdjust="0"/>
    <p:restoredTop sz="93923" autoAdjust="0"/>
  </p:normalViewPr>
  <p:slideViewPr>
    <p:cSldViewPr>
      <p:cViewPr varScale="1">
        <p:scale>
          <a:sx n="72" d="100"/>
          <a:sy n="72" d="100"/>
        </p:scale>
        <p:origin x="1272" y="78"/>
      </p:cViewPr>
      <p:guideLst>
        <p:guide orient="horz" pos="2160"/>
        <p:guide pos="2880"/>
      </p:guideLst>
    </p:cSldViewPr>
  </p:slideViewPr>
  <p:outlineViewPr>
    <p:cViewPr varScale="1">
      <p:scale>
        <a:sx n="170" d="200"/>
        <a:sy n="170" d="200"/>
      </p:scale>
      <p:origin x="-780" y="-84"/>
    </p:cViewPr>
  </p:outlineViewPr>
  <p:notesTextViewPr>
    <p:cViewPr>
      <p:scale>
        <a:sx n="1" d="1"/>
        <a:sy n="1" d="1"/>
      </p:scale>
      <p:origin x="0" y="0"/>
    </p:cViewPr>
  </p:notesTextViewPr>
  <p:sorterViewPr>
    <p:cViewPr>
      <p:scale>
        <a:sx n="100" d="100"/>
        <a:sy n="100" d="100"/>
      </p:scale>
      <p:origin x="0" y="-6570"/>
    </p:cViewPr>
  </p:sorterViewPr>
  <p:notesViewPr>
    <p:cSldViewPr>
      <p:cViewPr varScale="1">
        <p:scale>
          <a:sx n="59" d="100"/>
          <a:sy n="59" d="100"/>
        </p:scale>
        <p:origin x="-1752" y="-72"/>
      </p:cViewPr>
      <p:guideLst>
        <p:guide orient="horz" pos="2684"/>
        <p:guide pos="1969"/>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7.xml"/><Relationship Id="rId671" Type="http://schemas.openxmlformats.org/officeDocument/2006/relationships/slide" Target="slides/slide661.xml"/><Relationship Id="rId769" Type="http://schemas.openxmlformats.org/officeDocument/2006/relationships/slide" Target="slides/slide759.xml"/><Relationship Id="rId21" Type="http://schemas.openxmlformats.org/officeDocument/2006/relationships/slide" Target="slides/slide11.xml"/><Relationship Id="rId324" Type="http://schemas.openxmlformats.org/officeDocument/2006/relationships/slide" Target="slides/slide314.xml"/><Relationship Id="rId531" Type="http://schemas.openxmlformats.org/officeDocument/2006/relationships/slide" Target="slides/slide521.xml"/><Relationship Id="rId629" Type="http://schemas.openxmlformats.org/officeDocument/2006/relationships/slide" Target="slides/slide619.xml"/><Relationship Id="rId170" Type="http://schemas.openxmlformats.org/officeDocument/2006/relationships/slide" Target="slides/slide160.xml"/><Relationship Id="rId268" Type="http://schemas.openxmlformats.org/officeDocument/2006/relationships/slide" Target="slides/slide258.xml"/><Relationship Id="rId475" Type="http://schemas.openxmlformats.org/officeDocument/2006/relationships/slide" Target="slides/slide465.xml"/><Relationship Id="rId682" Type="http://schemas.openxmlformats.org/officeDocument/2006/relationships/slide" Target="slides/slide672.xml"/><Relationship Id="rId32" Type="http://schemas.openxmlformats.org/officeDocument/2006/relationships/slide" Target="slides/slide22.xml"/><Relationship Id="rId128" Type="http://schemas.openxmlformats.org/officeDocument/2006/relationships/slide" Target="slides/slide118.xml"/><Relationship Id="rId335" Type="http://schemas.openxmlformats.org/officeDocument/2006/relationships/slide" Target="slides/slide325.xml"/><Relationship Id="rId542" Type="http://schemas.openxmlformats.org/officeDocument/2006/relationships/slide" Target="slides/slide532.xml"/><Relationship Id="rId5" Type="http://schemas.openxmlformats.org/officeDocument/2006/relationships/slideMaster" Target="slideMasters/slideMaster5.xml"/><Relationship Id="rId181" Type="http://schemas.openxmlformats.org/officeDocument/2006/relationships/slide" Target="slides/slide171.xml"/><Relationship Id="rId237" Type="http://schemas.openxmlformats.org/officeDocument/2006/relationships/slide" Target="slides/slide227.xml"/><Relationship Id="rId402" Type="http://schemas.openxmlformats.org/officeDocument/2006/relationships/slide" Target="slides/slide392.xml"/><Relationship Id="rId791" Type="http://schemas.openxmlformats.org/officeDocument/2006/relationships/commentAuthors" Target="commentAuthors.xml"/><Relationship Id="rId279" Type="http://schemas.openxmlformats.org/officeDocument/2006/relationships/slide" Target="slides/slide269.xml"/><Relationship Id="rId444" Type="http://schemas.openxmlformats.org/officeDocument/2006/relationships/slide" Target="slides/slide434.xml"/><Relationship Id="rId486" Type="http://schemas.openxmlformats.org/officeDocument/2006/relationships/slide" Target="slides/slide476.xml"/><Relationship Id="rId651" Type="http://schemas.openxmlformats.org/officeDocument/2006/relationships/slide" Target="slides/slide641.xml"/><Relationship Id="rId693" Type="http://schemas.openxmlformats.org/officeDocument/2006/relationships/slide" Target="slides/slide683.xml"/><Relationship Id="rId707" Type="http://schemas.openxmlformats.org/officeDocument/2006/relationships/slide" Target="slides/slide697.xml"/><Relationship Id="rId749" Type="http://schemas.openxmlformats.org/officeDocument/2006/relationships/slide" Target="slides/slide739.xml"/><Relationship Id="rId43" Type="http://schemas.openxmlformats.org/officeDocument/2006/relationships/slide" Target="slides/slide33.xml"/><Relationship Id="rId139" Type="http://schemas.openxmlformats.org/officeDocument/2006/relationships/slide" Target="slides/slide129.xml"/><Relationship Id="rId290" Type="http://schemas.openxmlformats.org/officeDocument/2006/relationships/slide" Target="slides/slide280.xml"/><Relationship Id="rId304" Type="http://schemas.openxmlformats.org/officeDocument/2006/relationships/slide" Target="slides/slide294.xml"/><Relationship Id="rId346" Type="http://schemas.openxmlformats.org/officeDocument/2006/relationships/slide" Target="slides/slide336.xml"/><Relationship Id="rId388" Type="http://schemas.openxmlformats.org/officeDocument/2006/relationships/slide" Target="slides/slide378.xml"/><Relationship Id="rId511" Type="http://schemas.openxmlformats.org/officeDocument/2006/relationships/slide" Target="slides/slide501.xml"/><Relationship Id="rId553" Type="http://schemas.openxmlformats.org/officeDocument/2006/relationships/slide" Target="slides/slide543.xml"/><Relationship Id="rId609" Type="http://schemas.openxmlformats.org/officeDocument/2006/relationships/slide" Target="slides/slide599.xml"/><Relationship Id="rId760" Type="http://schemas.openxmlformats.org/officeDocument/2006/relationships/slide" Target="slides/slide750.xml"/><Relationship Id="rId85" Type="http://schemas.openxmlformats.org/officeDocument/2006/relationships/slide" Target="slides/slide75.xml"/><Relationship Id="rId150" Type="http://schemas.openxmlformats.org/officeDocument/2006/relationships/slide" Target="slides/slide140.xml"/><Relationship Id="rId192" Type="http://schemas.openxmlformats.org/officeDocument/2006/relationships/slide" Target="slides/slide182.xml"/><Relationship Id="rId206" Type="http://schemas.openxmlformats.org/officeDocument/2006/relationships/slide" Target="slides/slide196.xml"/><Relationship Id="rId413" Type="http://schemas.openxmlformats.org/officeDocument/2006/relationships/slide" Target="slides/slide403.xml"/><Relationship Id="rId595" Type="http://schemas.openxmlformats.org/officeDocument/2006/relationships/slide" Target="slides/slide585.xml"/><Relationship Id="rId248" Type="http://schemas.openxmlformats.org/officeDocument/2006/relationships/slide" Target="slides/slide238.xml"/><Relationship Id="rId455" Type="http://schemas.openxmlformats.org/officeDocument/2006/relationships/slide" Target="slides/slide445.xml"/><Relationship Id="rId497" Type="http://schemas.openxmlformats.org/officeDocument/2006/relationships/slide" Target="slides/slide487.xml"/><Relationship Id="rId620" Type="http://schemas.openxmlformats.org/officeDocument/2006/relationships/slide" Target="slides/slide610.xml"/><Relationship Id="rId662" Type="http://schemas.openxmlformats.org/officeDocument/2006/relationships/slide" Target="slides/slide652.xml"/><Relationship Id="rId718" Type="http://schemas.openxmlformats.org/officeDocument/2006/relationships/slide" Target="slides/slide708.xml"/><Relationship Id="rId12" Type="http://schemas.openxmlformats.org/officeDocument/2006/relationships/slide" Target="slides/slide2.xml"/><Relationship Id="rId108" Type="http://schemas.openxmlformats.org/officeDocument/2006/relationships/slide" Target="slides/slide98.xml"/><Relationship Id="rId315" Type="http://schemas.openxmlformats.org/officeDocument/2006/relationships/slide" Target="slides/slide305.xml"/><Relationship Id="rId357" Type="http://schemas.openxmlformats.org/officeDocument/2006/relationships/slide" Target="slides/slide347.xml"/><Relationship Id="rId522" Type="http://schemas.openxmlformats.org/officeDocument/2006/relationships/slide" Target="slides/slide512.xml"/><Relationship Id="rId54" Type="http://schemas.openxmlformats.org/officeDocument/2006/relationships/slide" Target="slides/slide44.xml"/><Relationship Id="rId96" Type="http://schemas.openxmlformats.org/officeDocument/2006/relationships/slide" Target="slides/slide86.xml"/><Relationship Id="rId161" Type="http://schemas.openxmlformats.org/officeDocument/2006/relationships/slide" Target="slides/slide151.xml"/><Relationship Id="rId217" Type="http://schemas.openxmlformats.org/officeDocument/2006/relationships/slide" Target="slides/slide207.xml"/><Relationship Id="rId399" Type="http://schemas.openxmlformats.org/officeDocument/2006/relationships/slide" Target="slides/slide389.xml"/><Relationship Id="rId564" Type="http://schemas.openxmlformats.org/officeDocument/2006/relationships/slide" Target="slides/slide554.xml"/><Relationship Id="rId771" Type="http://schemas.openxmlformats.org/officeDocument/2006/relationships/slide" Target="slides/slide761.xml"/><Relationship Id="rId259" Type="http://schemas.openxmlformats.org/officeDocument/2006/relationships/slide" Target="slides/slide249.xml"/><Relationship Id="rId424" Type="http://schemas.openxmlformats.org/officeDocument/2006/relationships/slide" Target="slides/slide414.xml"/><Relationship Id="rId466" Type="http://schemas.openxmlformats.org/officeDocument/2006/relationships/slide" Target="slides/slide456.xml"/><Relationship Id="rId631" Type="http://schemas.openxmlformats.org/officeDocument/2006/relationships/slide" Target="slides/slide621.xml"/><Relationship Id="rId673" Type="http://schemas.openxmlformats.org/officeDocument/2006/relationships/slide" Target="slides/slide663.xml"/><Relationship Id="rId729" Type="http://schemas.openxmlformats.org/officeDocument/2006/relationships/slide" Target="slides/slide719.xml"/><Relationship Id="rId23" Type="http://schemas.openxmlformats.org/officeDocument/2006/relationships/slide" Target="slides/slide13.xml"/><Relationship Id="rId119" Type="http://schemas.openxmlformats.org/officeDocument/2006/relationships/slide" Target="slides/slide109.xml"/><Relationship Id="rId270" Type="http://schemas.openxmlformats.org/officeDocument/2006/relationships/slide" Target="slides/slide260.xml"/><Relationship Id="rId326" Type="http://schemas.openxmlformats.org/officeDocument/2006/relationships/slide" Target="slides/slide316.xml"/><Relationship Id="rId533" Type="http://schemas.openxmlformats.org/officeDocument/2006/relationships/slide" Target="slides/slide523.xml"/><Relationship Id="rId65" Type="http://schemas.openxmlformats.org/officeDocument/2006/relationships/slide" Target="slides/slide55.xml"/><Relationship Id="rId130" Type="http://schemas.openxmlformats.org/officeDocument/2006/relationships/slide" Target="slides/slide120.xml"/><Relationship Id="rId368" Type="http://schemas.openxmlformats.org/officeDocument/2006/relationships/slide" Target="slides/slide358.xml"/><Relationship Id="rId575" Type="http://schemas.openxmlformats.org/officeDocument/2006/relationships/slide" Target="slides/slide565.xml"/><Relationship Id="rId740" Type="http://schemas.openxmlformats.org/officeDocument/2006/relationships/slide" Target="slides/slide730.xml"/><Relationship Id="rId782" Type="http://schemas.openxmlformats.org/officeDocument/2006/relationships/slide" Target="slides/slide772.xml"/><Relationship Id="rId172" Type="http://schemas.openxmlformats.org/officeDocument/2006/relationships/slide" Target="slides/slide162.xml"/><Relationship Id="rId228" Type="http://schemas.openxmlformats.org/officeDocument/2006/relationships/slide" Target="slides/slide218.xml"/><Relationship Id="rId435" Type="http://schemas.openxmlformats.org/officeDocument/2006/relationships/slide" Target="slides/slide425.xml"/><Relationship Id="rId477" Type="http://schemas.openxmlformats.org/officeDocument/2006/relationships/slide" Target="slides/slide467.xml"/><Relationship Id="rId600" Type="http://schemas.openxmlformats.org/officeDocument/2006/relationships/slide" Target="slides/slide590.xml"/><Relationship Id="rId642" Type="http://schemas.openxmlformats.org/officeDocument/2006/relationships/slide" Target="slides/slide632.xml"/><Relationship Id="rId684" Type="http://schemas.openxmlformats.org/officeDocument/2006/relationships/slide" Target="slides/slide674.xml"/><Relationship Id="rId281" Type="http://schemas.openxmlformats.org/officeDocument/2006/relationships/slide" Target="slides/slide271.xml"/><Relationship Id="rId337" Type="http://schemas.openxmlformats.org/officeDocument/2006/relationships/slide" Target="slides/slide327.xml"/><Relationship Id="rId502" Type="http://schemas.openxmlformats.org/officeDocument/2006/relationships/slide" Target="slides/slide492.xml"/><Relationship Id="rId34" Type="http://schemas.openxmlformats.org/officeDocument/2006/relationships/slide" Target="slides/slide24.xml"/><Relationship Id="rId76" Type="http://schemas.openxmlformats.org/officeDocument/2006/relationships/slide" Target="slides/slide66.xml"/><Relationship Id="rId141" Type="http://schemas.openxmlformats.org/officeDocument/2006/relationships/slide" Target="slides/slide131.xml"/><Relationship Id="rId379" Type="http://schemas.openxmlformats.org/officeDocument/2006/relationships/slide" Target="slides/slide369.xml"/><Relationship Id="rId544" Type="http://schemas.openxmlformats.org/officeDocument/2006/relationships/slide" Target="slides/slide534.xml"/><Relationship Id="rId586" Type="http://schemas.openxmlformats.org/officeDocument/2006/relationships/slide" Target="slides/slide576.xml"/><Relationship Id="rId751" Type="http://schemas.openxmlformats.org/officeDocument/2006/relationships/slide" Target="slides/slide741.xml"/><Relationship Id="rId793" Type="http://schemas.openxmlformats.org/officeDocument/2006/relationships/viewProps" Target="viewProps.xml"/><Relationship Id="rId7" Type="http://schemas.openxmlformats.org/officeDocument/2006/relationships/slideMaster" Target="slideMasters/slideMaster7.xml"/><Relationship Id="rId183" Type="http://schemas.openxmlformats.org/officeDocument/2006/relationships/slide" Target="slides/slide173.xml"/><Relationship Id="rId239" Type="http://schemas.openxmlformats.org/officeDocument/2006/relationships/slide" Target="slides/slide229.xml"/><Relationship Id="rId390" Type="http://schemas.openxmlformats.org/officeDocument/2006/relationships/slide" Target="slides/slide380.xml"/><Relationship Id="rId404" Type="http://schemas.openxmlformats.org/officeDocument/2006/relationships/slide" Target="slides/slide394.xml"/><Relationship Id="rId446" Type="http://schemas.openxmlformats.org/officeDocument/2006/relationships/slide" Target="slides/slide436.xml"/><Relationship Id="rId611" Type="http://schemas.openxmlformats.org/officeDocument/2006/relationships/slide" Target="slides/slide601.xml"/><Relationship Id="rId653" Type="http://schemas.openxmlformats.org/officeDocument/2006/relationships/slide" Target="slides/slide643.xml"/><Relationship Id="rId250" Type="http://schemas.openxmlformats.org/officeDocument/2006/relationships/slide" Target="slides/slide240.xml"/><Relationship Id="rId292" Type="http://schemas.openxmlformats.org/officeDocument/2006/relationships/slide" Target="slides/slide282.xml"/><Relationship Id="rId306" Type="http://schemas.openxmlformats.org/officeDocument/2006/relationships/slide" Target="slides/slide296.xml"/><Relationship Id="rId488" Type="http://schemas.openxmlformats.org/officeDocument/2006/relationships/slide" Target="slides/slide478.xml"/><Relationship Id="rId695" Type="http://schemas.openxmlformats.org/officeDocument/2006/relationships/slide" Target="slides/slide685.xml"/><Relationship Id="rId709" Type="http://schemas.openxmlformats.org/officeDocument/2006/relationships/slide" Target="slides/slide699.xml"/><Relationship Id="rId45" Type="http://schemas.openxmlformats.org/officeDocument/2006/relationships/slide" Target="slides/slide35.xml"/><Relationship Id="rId87" Type="http://schemas.openxmlformats.org/officeDocument/2006/relationships/slide" Target="slides/slide77.xml"/><Relationship Id="rId110" Type="http://schemas.openxmlformats.org/officeDocument/2006/relationships/slide" Target="slides/slide100.xml"/><Relationship Id="rId348" Type="http://schemas.openxmlformats.org/officeDocument/2006/relationships/slide" Target="slides/slide338.xml"/><Relationship Id="rId513" Type="http://schemas.openxmlformats.org/officeDocument/2006/relationships/slide" Target="slides/slide503.xml"/><Relationship Id="rId555" Type="http://schemas.openxmlformats.org/officeDocument/2006/relationships/slide" Target="slides/slide545.xml"/><Relationship Id="rId597" Type="http://schemas.openxmlformats.org/officeDocument/2006/relationships/slide" Target="slides/slide587.xml"/><Relationship Id="rId720" Type="http://schemas.openxmlformats.org/officeDocument/2006/relationships/slide" Target="slides/slide710.xml"/><Relationship Id="rId762" Type="http://schemas.openxmlformats.org/officeDocument/2006/relationships/slide" Target="slides/slide752.xml"/><Relationship Id="rId152" Type="http://schemas.openxmlformats.org/officeDocument/2006/relationships/slide" Target="slides/slide142.xml"/><Relationship Id="rId194" Type="http://schemas.openxmlformats.org/officeDocument/2006/relationships/slide" Target="slides/slide184.xml"/><Relationship Id="rId208" Type="http://schemas.openxmlformats.org/officeDocument/2006/relationships/slide" Target="slides/slide198.xml"/><Relationship Id="rId415" Type="http://schemas.openxmlformats.org/officeDocument/2006/relationships/slide" Target="slides/slide405.xml"/><Relationship Id="rId457" Type="http://schemas.openxmlformats.org/officeDocument/2006/relationships/slide" Target="slides/slide447.xml"/><Relationship Id="rId622" Type="http://schemas.openxmlformats.org/officeDocument/2006/relationships/slide" Target="slides/slide612.xml"/><Relationship Id="rId261" Type="http://schemas.openxmlformats.org/officeDocument/2006/relationships/slide" Target="slides/slide251.xml"/><Relationship Id="rId499" Type="http://schemas.openxmlformats.org/officeDocument/2006/relationships/slide" Target="slides/slide489.xml"/><Relationship Id="rId664" Type="http://schemas.openxmlformats.org/officeDocument/2006/relationships/slide" Target="slides/slide654.xml"/><Relationship Id="rId14" Type="http://schemas.openxmlformats.org/officeDocument/2006/relationships/slide" Target="slides/slide4.xml"/><Relationship Id="rId56" Type="http://schemas.openxmlformats.org/officeDocument/2006/relationships/slide" Target="slides/slide46.xml"/><Relationship Id="rId317" Type="http://schemas.openxmlformats.org/officeDocument/2006/relationships/slide" Target="slides/slide307.xml"/><Relationship Id="rId359" Type="http://schemas.openxmlformats.org/officeDocument/2006/relationships/slide" Target="slides/slide349.xml"/><Relationship Id="rId524" Type="http://schemas.openxmlformats.org/officeDocument/2006/relationships/slide" Target="slides/slide514.xml"/><Relationship Id="rId566" Type="http://schemas.openxmlformats.org/officeDocument/2006/relationships/slide" Target="slides/slide556.xml"/><Relationship Id="rId731" Type="http://schemas.openxmlformats.org/officeDocument/2006/relationships/slide" Target="slides/slide721.xml"/><Relationship Id="rId773" Type="http://schemas.openxmlformats.org/officeDocument/2006/relationships/slide" Target="slides/slide763.xml"/><Relationship Id="rId98" Type="http://schemas.openxmlformats.org/officeDocument/2006/relationships/slide" Target="slides/slide88.xml"/><Relationship Id="rId121" Type="http://schemas.openxmlformats.org/officeDocument/2006/relationships/slide" Target="slides/slide111.xml"/><Relationship Id="rId163" Type="http://schemas.openxmlformats.org/officeDocument/2006/relationships/slide" Target="slides/slide153.xml"/><Relationship Id="rId219" Type="http://schemas.openxmlformats.org/officeDocument/2006/relationships/slide" Target="slides/slide209.xml"/><Relationship Id="rId370" Type="http://schemas.openxmlformats.org/officeDocument/2006/relationships/slide" Target="slides/slide360.xml"/><Relationship Id="rId426" Type="http://schemas.openxmlformats.org/officeDocument/2006/relationships/slide" Target="slides/slide416.xml"/><Relationship Id="rId633" Type="http://schemas.openxmlformats.org/officeDocument/2006/relationships/slide" Target="slides/slide623.xml"/><Relationship Id="rId230" Type="http://schemas.openxmlformats.org/officeDocument/2006/relationships/slide" Target="slides/slide220.xml"/><Relationship Id="rId468" Type="http://schemas.openxmlformats.org/officeDocument/2006/relationships/slide" Target="slides/slide458.xml"/><Relationship Id="rId675" Type="http://schemas.openxmlformats.org/officeDocument/2006/relationships/slide" Target="slides/slide665.xml"/><Relationship Id="rId25" Type="http://schemas.openxmlformats.org/officeDocument/2006/relationships/slide" Target="slides/slide15.xml"/><Relationship Id="rId67" Type="http://schemas.openxmlformats.org/officeDocument/2006/relationships/slide" Target="slides/slide57.xml"/><Relationship Id="rId272" Type="http://schemas.openxmlformats.org/officeDocument/2006/relationships/slide" Target="slides/slide262.xml"/><Relationship Id="rId328" Type="http://schemas.openxmlformats.org/officeDocument/2006/relationships/slide" Target="slides/slide318.xml"/><Relationship Id="rId535" Type="http://schemas.openxmlformats.org/officeDocument/2006/relationships/slide" Target="slides/slide525.xml"/><Relationship Id="rId577" Type="http://schemas.openxmlformats.org/officeDocument/2006/relationships/slide" Target="slides/slide567.xml"/><Relationship Id="rId700" Type="http://schemas.openxmlformats.org/officeDocument/2006/relationships/slide" Target="slides/slide690.xml"/><Relationship Id="rId742" Type="http://schemas.openxmlformats.org/officeDocument/2006/relationships/slide" Target="slides/slide732.xml"/><Relationship Id="rId132" Type="http://schemas.openxmlformats.org/officeDocument/2006/relationships/slide" Target="slides/slide122.xml"/><Relationship Id="rId174" Type="http://schemas.openxmlformats.org/officeDocument/2006/relationships/slide" Target="slides/slide164.xml"/><Relationship Id="rId381" Type="http://schemas.openxmlformats.org/officeDocument/2006/relationships/slide" Target="slides/slide371.xml"/><Relationship Id="rId602" Type="http://schemas.openxmlformats.org/officeDocument/2006/relationships/slide" Target="slides/slide592.xml"/><Relationship Id="rId784" Type="http://schemas.openxmlformats.org/officeDocument/2006/relationships/slide" Target="slides/slide774.xml"/><Relationship Id="rId241" Type="http://schemas.openxmlformats.org/officeDocument/2006/relationships/slide" Target="slides/slide231.xml"/><Relationship Id="rId437" Type="http://schemas.openxmlformats.org/officeDocument/2006/relationships/slide" Target="slides/slide427.xml"/><Relationship Id="rId479" Type="http://schemas.openxmlformats.org/officeDocument/2006/relationships/slide" Target="slides/slide469.xml"/><Relationship Id="rId644" Type="http://schemas.openxmlformats.org/officeDocument/2006/relationships/slide" Target="slides/slide634.xml"/><Relationship Id="rId686" Type="http://schemas.openxmlformats.org/officeDocument/2006/relationships/slide" Target="slides/slide676.xml"/><Relationship Id="rId36" Type="http://schemas.openxmlformats.org/officeDocument/2006/relationships/slide" Target="slides/slide26.xml"/><Relationship Id="rId283" Type="http://schemas.openxmlformats.org/officeDocument/2006/relationships/slide" Target="slides/slide273.xml"/><Relationship Id="rId339" Type="http://schemas.openxmlformats.org/officeDocument/2006/relationships/slide" Target="slides/slide329.xml"/><Relationship Id="rId490" Type="http://schemas.openxmlformats.org/officeDocument/2006/relationships/slide" Target="slides/slide480.xml"/><Relationship Id="rId504" Type="http://schemas.openxmlformats.org/officeDocument/2006/relationships/slide" Target="slides/slide494.xml"/><Relationship Id="rId546" Type="http://schemas.openxmlformats.org/officeDocument/2006/relationships/slide" Target="slides/slide536.xml"/><Relationship Id="rId711" Type="http://schemas.openxmlformats.org/officeDocument/2006/relationships/slide" Target="slides/slide701.xml"/><Relationship Id="rId753" Type="http://schemas.openxmlformats.org/officeDocument/2006/relationships/slide" Target="slides/slide743.xml"/><Relationship Id="rId78" Type="http://schemas.openxmlformats.org/officeDocument/2006/relationships/slide" Target="slides/slide68.xml"/><Relationship Id="rId101" Type="http://schemas.openxmlformats.org/officeDocument/2006/relationships/slide" Target="slides/slide91.xml"/><Relationship Id="rId143" Type="http://schemas.openxmlformats.org/officeDocument/2006/relationships/slide" Target="slides/slide133.xml"/><Relationship Id="rId185" Type="http://schemas.openxmlformats.org/officeDocument/2006/relationships/slide" Target="slides/slide175.xml"/><Relationship Id="rId350" Type="http://schemas.openxmlformats.org/officeDocument/2006/relationships/slide" Target="slides/slide340.xml"/><Relationship Id="rId406" Type="http://schemas.openxmlformats.org/officeDocument/2006/relationships/slide" Target="slides/slide396.xml"/><Relationship Id="rId588" Type="http://schemas.openxmlformats.org/officeDocument/2006/relationships/slide" Target="slides/slide578.xml"/><Relationship Id="rId795" Type="http://schemas.openxmlformats.org/officeDocument/2006/relationships/tableStyles" Target="tableStyles.xml"/><Relationship Id="rId9" Type="http://schemas.openxmlformats.org/officeDocument/2006/relationships/slideMaster" Target="slideMasters/slideMaster9.xml"/><Relationship Id="rId210" Type="http://schemas.openxmlformats.org/officeDocument/2006/relationships/slide" Target="slides/slide200.xml"/><Relationship Id="rId392" Type="http://schemas.openxmlformats.org/officeDocument/2006/relationships/slide" Target="slides/slide382.xml"/><Relationship Id="rId448" Type="http://schemas.openxmlformats.org/officeDocument/2006/relationships/slide" Target="slides/slide438.xml"/><Relationship Id="rId613" Type="http://schemas.openxmlformats.org/officeDocument/2006/relationships/slide" Target="slides/slide603.xml"/><Relationship Id="rId655" Type="http://schemas.openxmlformats.org/officeDocument/2006/relationships/slide" Target="slides/slide645.xml"/><Relationship Id="rId697" Type="http://schemas.openxmlformats.org/officeDocument/2006/relationships/slide" Target="slides/slide687.xml"/><Relationship Id="rId252" Type="http://schemas.openxmlformats.org/officeDocument/2006/relationships/slide" Target="slides/slide242.xml"/><Relationship Id="rId294" Type="http://schemas.openxmlformats.org/officeDocument/2006/relationships/slide" Target="slides/slide284.xml"/><Relationship Id="rId308" Type="http://schemas.openxmlformats.org/officeDocument/2006/relationships/slide" Target="slides/slide298.xml"/><Relationship Id="rId515" Type="http://schemas.openxmlformats.org/officeDocument/2006/relationships/slide" Target="slides/slide505.xml"/><Relationship Id="rId722" Type="http://schemas.openxmlformats.org/officeDocument/2006/relationships/slide" Target="slides/slide712.xml"/><Relationship Id="rId47" Type="http://schemas.openxmlformats.org/officeDocument/2006/relationships/slide" Target="slides/slide37.xml"/><Relationship Id="rId89" Type="http://schemas.openxmlformats.org/officeDocument/2006/relationships/slide" Target="slides/slide79.xml"/><Relationship Id="rId112" Type="http://schemas.openxmlformats.org/officeDocument/2006/relationships/slide" Target="slides/slide102.xml"/><Relationship Id="rId154" Type="http://schemas.openxmlformats.org/officeDocument/2006/relationships/slide" Target="slides/slide144.xml"/><Relationship Id="rId361" Type="http://schemas.openxmlformats.org/officeDocument/2006/relationships/slide" Target="slides/slide351.xml"/><Relationship Id="rId557" Type="http://schemas.openxmlformats.org/officeDocument/2006/relationships/slide" Target="slides/slide547.xml"/><Relationship Id="rId599" Type="http://schemas.openxmlformats.org/officeDocument/2006/relationships/slide" Target="slides/slide589.xml"/><Relationship Id="rId764" Type="http://schemas.openxmlformats.org/officeDocument/2006/relationships/slide" Target="slides/slide754.xml"/><Relationship Id="rId196" Type="http://schemas.openxmlformats.org/officeDocument/2006/relationships/slide" Target="slides/slide186.xml"/><Relationship Id="rId417" Type="http://schemas.openxmlformats.org/officeDocument/2006/relationships/slide" Target="slides/slide407.xml"/><Relationship Id="rId459" Type="http://schemas.openxmlformats.org/officeDocument/2006/relationships/slide" Target="slides/slide449.xml"/><Relationship Id="rId624" Type="http://schemas.openxmlformats.org/officeDocument/2006/relationships/slide" Target="slides/slide614.xml"/><Relationship Id="rId666" Type="http://schemas.openxmlformats.org/officeDocument/2006/relationships/slide" Target="slides/slide656.xml"/><Relationship Id="rId16" Type="http://schemas.openxmlformats.org/officeDocument/2006/relationships/slide" Target="slides/slide6.xml"/><Relationship Id="rId221" Type="http://schemas.openxmlformats.org/officeDocument/2006/relationships/slide" Target="slides/slide211.xml"/><Relationship Id="rId263" Type="http://schemas.openxmlformats.org/officeDocument/2006/relationships/slide" Target="slides/slide253.xml"/><Relationship Id="rId319" Type="http://schemas.openxmlformats.org/officeDocument/2006/relationships/slide" Target="slides/slide309.xml"/><Relationship Id="rId470" Type="http://schemas.openxmlformats.org/officeDocument/2006/relationships/slide" Target="slides/slide460.xml"/><Relationship Id="rId526" Type="http://schemas.openxmlformats.org/officeDocument/2006/relationships/slide" Target="slides/slide516.xml"/><Relationship Id="rId58" Type="http://schemas.openxmlformats.org/officeDocument/2006/relationships/slide" Target="slides/slide48.xml"/><Relationship Id="rId123" Type="http://schemas.openxmlformats.org/officeDocument/2006/relationships/slide" Target="slides/slide113.xml"/><Relationship Id="rId330" Type="http://schemas.openxmlformats.org/officeDocument/2006/relationships/slide" Target="slides/slide320.xml"/><Relationship Id="rId568" Type="http://schemas.openxmlformats.org/officeDocument/2006/relationships/slide" Target="slides/slide558.xml"/><Relationship Id="rId733" Type="http://schemas.openxmlformats.org/officeDocument/2006/relationships/slide" Target="slides/slide723.xml"/><Relationship Id="rId775" Type="http://schemas.openxmlformats.org/officeDocument/2006/relationships/slide" Target="slides/slide765.xml"/><Relationship Id="rId165" Type="http://schemas.openxmlformats.org/officeDocument/2006/relationships/slide" Target="slides/slide155.xml"/><Relationship Id="rId372" Type="http://schemas.openxmlformats.org/officeDocument/2006/relationships/slide" Target="slides/slide362.xml"/><Relationship Id="rId428" Type="http://schemas.openxmlformats.org/officeDocument/2006/relationships/slide" Target="slides/slide418.xml"/><Relationship Id="rId635" Type="http://schemas.openxmlformats.org/officeDocument/2006/relationships/slide" Target="slides/slide625.xml"/><Relationship Id="rId677" Type="http://schemas.openxmlformats.org/officeDocument/2006/relationships/slide" Target="slides/slide667.xml"/><Relationship Id="rId232" Type="http://schemas.openxmlformats.org/officeDocument/2006/relationships/slide" Target="slides/slide222.xml"/><Relationship Id="rId274" Type="http://schemas.openxmlformats.org/officeDocument/2006/relationships/slide" Target="slides/slide264.xml"/><Relationship Id="rId481" Type="http://schemas.openxmlformats.org/officeDocument/2006/relationships/slide" Target="slides/slide471.xml"/><Relationship Id="rId702" Type="http://schemas.openxmlformats.org/officeDocument/2006/relationships/slide" Target="slides/slide692.xml"/><Relationship Id="rId27" Type="http://schemas.openxmlformats.org/officeDocument/2006/relationships/slide" Target="slides/slide17.xml"/><Relationship Id="rId69" Type="http://schemas.openxmlformats.org/officeDocument/2006/relationships/slide" Target="slides/slide59.xml"/><Relationship Id="rId134" Type="http://schemas.openxmlformats.org/officeDocument/2006/relationships/slide" Target="slides/slide124.xml"/><Relationship Id="rId537" Type="http://schemas.openxmlformats.org/officeDocument/2006/relationships/slide" Target="slides/slide527.xml"/><Relationship Id="rId579" Type="http://schemas.openxmlformats.org/officeDocument/2006/relationships/slide" Target="slides/slide569.xml"/><Relationship Id="rId744" Type="http://schemas.openxmlformats.org/officeDocument/2006/relationships/slide" Target="slides/slide734.xml"/><Relationship Id="rId786" Type="http://schemas.openxmlformats.org/officeDocument/2006/relationships/slide" Target="slides/slide776.xml"/><Relationship Id="rId80" Type="http://schemas.openxmlformats.org/officeDocument/2006/relationships/slide" Target="slides/slide70.xml"/><Relationship Id="rId176" Type="http://schemas.openxmlformats.org/officeDocument/2006/relationships/slide" Target="slides/slide166.xml"/><Relationship Id="rId341" Type="http://schemas.openxmlformats.org/officeDocument/2006/relationships/slide" Target="slides/slide331.xml"/><Relationship Id="rId383" Type="http://schemas.openxmlformats.org/officeDocument/2006/relationships/slide" Target="slides/slide373.xml"/><Relationship Id="rId439" Type="http://schemas.openxmlformats.org/officeDocument/2006/relationships/slide" Target="slides/slide429.xml"/><Relationship Id="rId590" Type="http://schemas.openxmlformats.org/officeDocument/2006/relationships/slide" Target="slides/slide580.xml"/><Relationship Id="rId604" Type="http://schemas.openxmlformats.org/officeDocument/2006/relationships/slide" Target="slides/slide594.xml"/><Relationship Id="rId646" Type="http://schemas.openxmlformats.org/officeDocument/2006/relationships/slide" Target="slides/slide636.xml"/><Relationship Id="rId201" Type="http://schemas.openxmlformats.org/officeDocument/2006/relationships/slide" Target="slides/slide191.xml"/><Relationship Id="rId243" Type="http://schemas.openxmlformats.org/officeDocument/2006/relationships/slide" Target="slides/slide233.xml"/><Relationship Id="rId285" Type="http://schemas.openxmlformats.org/officeDocument/2006/relationships/slide" Target="slides/slide275.xml"/><Relationship Id="rId450" Type="http://schemas.openxmlformats.org/officeDocument/2006/relationships/slide" Target="slides/slide440.xml"/><Relationship Id="rId506" Type="http://schemas.openxmlformats.org/officeDocument/2006/relationships/slide" Target="slides/slide496.xml"/><Relationship Id="rId688" Type="http://schemas.openxmlformats.org/officeDocument/2006/relationships/slide" Target="slides/slide678.xml"/><Relationship Id="rId38" Type="http://schemas.openxmlformats.org/officeDocument/2006/relationships/slide" Target="slides/slide28.xml"/><Relationship Id="rId103" Type="http://schemas.openxmlformats.org/officeDocument/2006/relationships/slide" Target="slides/slide93.xml"/><Relationship Id="rId310" Type="http://schemas.openxmlformats.org/officeDocument/2006/relationships/slide" Target="slides/slide300.xml"/><Relationship Id="rId492" Type="http://schemas.openxmlformats.org/officeDocument/2006/relationships/slide" Target="slides/slide482.xml"/><Relationship Id="rId548" Type="http://schemas.openxmlformats.org/officeDocument/2006/relationships/slide" Target="slides/slide538.xml"/><Relationship Id="rId713" Type="http://schemas.openxmlformats.org/officeDocument/2006/relationships/slide" Target="slides/slide703.xml"/><Relationship Id="rId755" Type="http://schemas.openxmlformats.org/officeDocument/2006/relationships/slide" Target="slides/slide745.xml"/><Relationship Id="rId91" Type="http://schemas.openxmlformats.org/officeDocument/2006/relationships/slide" Target="slides/slide81.xml"/><Relationship Id="rId145" Type="http://schemas.openxmlformats.org/officeDocument/2006/relationships/slide" Target="slides/slide135.xml"/><Relationship Id="rId187" Type="http://schemas.openxmlformats.org/officeDocument/2006/relationships/slide" Target="slides/slide177.xml"/><Relationship Id="rId352" Type="http://schemas.openxmlformats.org/officeDocument/2006/relationships/slide" Target="slides/slide342.xml"/><Relationship Id="rId394" Type="http://schemas.openxmlformats.org/officeDocument/2006/relationships/slide" Target="slides/slide384.xml"/><Relationship Id="rId408" Type="http://schemas.openxmlformats.org/officeDocument/2006/relationships/slide" Target="slides/slide398.xml"/><Relationship Id="rId615" Type="http://schemas.openxmlformats.org/officeDocument/2006/relationships/slide" Target="slides/slide605.xml"/><Relationship Id="rId212" Type="http://schemas.openxmlformats.org/officeDocument/2006/relationships/slide" Target="slides/slide202.xml"/><Relationship Id="rId254" Type="http://schemas.openxmlformats.org/officeDocument/2006/relationships/slide" Target="slides/slide244.xml"/><Relationship Id="rId657" Type="http://schemas.openxmlformats.org/officeDocument/2006/relationships/slide" Target="slides/slide647.xml"/><Relationship Id="rId699" Type="http://schemas.openxmlformats.org/officeDocument/2006/relationships/slide" Target="slides/slide689.xml"/><Relationship Id="rId49" Type="http://schemas.openxmlformats.org/officeDocument/2006/relationships/slide" Target="slides/slide39.xml"/><Relationship Id="rId114" Type="http://schemas.openxmlformats.org/officeDocument/2006/relationships/slide" Target="slides/slide104.xml"/><Relationship Id="rId296" Type="http://schemas.openxmlformats.org/officeDocument/2006/relationships/slide" Target="slides/slide286.xml"/><Relationship Id="rId461" Type="http://schemas.openxmlformats.org/officeDocument/2006/relationships/slide" Target="slides/slide451.xml"/><Relationship Id="rId517" Type="http://schemas.openxmlformats.org/officeDocument/2006/relationships/slide" Target="slides/slide507.xml"/><Relationship Id="rId559" Type="http://schemas.openxmlformats.org/officeDocument/2006/relationships/slide" Target="slides/slide549.xml"/><Relationship Id="rId724" Type="http://schemas.openxmlformats.org/officeDocument/2006/relationships/slide" Target="slides/slide714.xml"/><Relationship Id="rId766" Type="http://schemas.openxmlformats.org/officeDocument/2006/relationships/slide" Target="slides/slide756.xml"/><Relationship Id="rId60" Type="http://schemas.openxmlformats.org/officeDocument/2006/relationships/slide" Target="slides/slide50.xml"/><Relationship Id="rId156" Type="http://schemas.openxmlformats.org/officeDocument/2006/relationships/slide" Target="slides/slide146.xml"/><Relationship Id="rId198" Type="http://schemas.openxmlformats.org/officeDocument/2006/relationships/slide" Target="slides/slide188.xml"/><Relationship Id="rId321" Type="http://schemas.openxmlformats.org/officeDocument/2006/relationships/slide" Target="slides/slide311.xml"/><Relationship Id="rId363" Type="http://schemas.openxmlformats.org/officeDocument/2006/relationships/slide" Target="slides/slide353.xml"/><Relationship Id="rId419" Type="http://schemas.openxmlformats.org/officeDocument/2006/relationships/slide" Target="slides/slide409.xml"/><Relationship Id="rId570" Type="http://schemas.openxmlformats.org/officeDocument/2006/relationships/slide" Target="slides/slide560.xml"/><Relationship Id="rId626" Type="http://schemas.openxmlformats.org/officeDocument/2006/relationships/slide" Target="slides/slide616.xml"/><Relationship Id="rId223" Type="http://schemas.openxmlformats.org/officeDocument/2006/relationships/slide" Target="slides/slide213.xml"/><Relationship Id="rId430" Type="http://schemas.openxmlformats.org/officeDocument/2006/relationships/slide" Target="slides/slide420.xml"/><Relationship Id="rId668" Type="http://schemas.openxmlformats.org/officeDocument/2006/relationships/slide" Target="slides/slide658.xml"/><Relationship Id="rId18" Type="http://schemas.openxmlformats.org/officeDocument/2006/relationships/slide" Target="slides/slide8.xml"/><Relationship Id="rId265" Type="http://schemas.openxmlformats.org/officeDocument/2006/relationships/slide" Target="slides/slide255.xml"/><Relationship Id="rId472" Type="http://schemas.openxmlformats.org/officeDocument/2006/relationships/slide" Target="slides/slide462.xml"/><Relationship Id="rId528" Type="http://schemas.openxmlformats.org/officeDocument/2006/relationships/slide" Target="slides/slide518.xml"/><Relationship Id="rId735" Type="http://schemas.openxmlformats.org/officeDocument/2006/relationships/slide" Target="slides/slide725.xml"/><Relationship Id="rId125" Type="http://schemas.openxmlformats.org/officeDocument/2006/relationships/slide" Target="slides/slide115.xml"/><Relationship Id="rId167" Type="http://schemas.openxmlformats.org/officeDocument/2006/relationships/slide" Target="slides/slide157.xml"/><Relationship Id="rId332" Type="http://schemas.openxmlformats.org/officeDocument/2006/relationships/slide" Target="slides/slide322.xml"/><Relationship Id="rId374" Type="http://schemas.openxmlformats.org/officeDocument/2006/relationships/slide" Target="slides/slide364.xml"/><Relationship Id="rId581" Type="http://schemas.openxmlformats.org/officeDocument/2006/relationships/slide" Target="slides/slide571.xml"/><Relationship Id="rId777" Type="http://schemas.openxmlformats.org/officeDocument/2006/relationships/slide" Target="slides/slide767.xml"/><Relationship Id="rId71" Type="http://schemas.openxmlformats.org/officeDocument/2006/relationships/slide" Target="slides/slide61.xml"/><Relationship Id="rId234" Type="http://schemas.openxmlformats.org/officeDocument/2006/relationships/slide" Target="slides/slide224.xml"/><Relationship Id="rId637" Type="http://schemas.openxmlformats.org/officeDocument/2006/relationships/slide" Target="slides/slide627.xml"/><Relationship Id="rId679" Type="http://schemas.openxmlformats.org/officeDocument/2006/relationships/slide" Target="slides/slide669.xml"/><Relationship Id="rId2" Type="http://schemas.openxmlformats.org/officeDocument/2006/relationships/slideMaster" Target="slideMasters/slideMaster2.xml"/><Relationship Id="rId29" Type="http://schemas.openxmlformats.org/officeDocument/2006/relationships/slide" Target="slides/slide19.xml"/><Relationship Id="rId276" Type="http://schemas.openxmlformats.org/officeDocument/2006/relationships/slide" Target="slides/slide266.xml"/><Relationship Id="rId441" Type="http://schemas.openxmlformats.org/officeDocument/2006/relationships/slide" Target="slides/slide431.xml"/><Relationship Id="rId483" Type="http://schemas.openxmlformats.org/officeDocument/2006/relationships/slide" Target="slides/slide473.xml"/><Relationship Id="rId539" Type="http://schemas.openxmlformats.org/officeDocument/2006/relationships/slide" Target="slides/slide529.xml"/><Relationship Id="rId690" Type="http://schemas.openxmlformats.org/officeDocument/2006/relationships/slide" Target="slides/slide680.xml"/><Relationship Id="rId704" Type="http://schemas.openxmlformats.org/officeDocument/2006/relationships/slide" Target="slides/slide694.xml"/><Relationship Id="rId746" Type="http://schemas.openxmlformats.org/officeDocument/2006/relationships/slide" Target="slides/slide736.xml"/><Relationship Id="rId40" Type="http://schemas.openxmlformats.org/officeDocument/2006/relationships/slide" Target="slides/slide30.xml"/><Relationship Id="rId136" Type="http://schemas.openxmlformats.org/officeDocument/2006/relationships/slide" Target="slides/slide126.xml"/><Relationship Id="rId178" Type="http://schemas.openxmlformats.org/officeDocument/2006/relationships/slide" Target="slides/slide168.xml"/><Relationship Id="rId301" Type="http://schemas.openxmlformats.org/officeDocument/2006/relationships/slide" Target="slides/slide291.xml"/><Relationship Id="rId343" Type="http://schemas.openxmlformats.org/officeDocument/2006/relationships/slide" Target="slides/slide333.xml"/><Relationship Id="rId550" Type="http://schemas.openxmlformats.org/officeDocument/2006/relationships/slide" Target="slides/slide540.xml"/><Relationship Id="rId788" Type="http://schemas.openxmlformats.org/officeDocument/2006/relationships/slide" Target="slides/slide778.xml"/><Relationship Id="rId82" Type="http://schemas.openxmlformats.org/officeDocument/2006/relationships/slide" Target="slides/slide72.xml"/><Relationship Id="rId203" Type="http://schemas.openxmlformats.org/officeDocument/2006/relationships/slide" Target="slides/slide193.xml"/><Relationship Id="rId385" Type="http://schemas.openxmlformats.org/officeDocument/2006/relationships/slide" Target="slides/slide375.xml"/><Relationship Id="rId592" Type="http://schemas.openxmlformats.org/officeDocument/2006/relationships/slide" Target="slides/slide582.xml"/><Relationship Id="rId606" Type="http://schemas.openxmlformats.org/officeDocument/2006/relationships/slide" Target="slides/slide596.xml"/><Relationship Id="rId648" Type="http://schemas.openxmlformats.org/officeDocument/2006/relationships/slide" Target="slides/slide638.xml"/><Relationship Id="rId245" Type="http://schemas.openxmlformats.org/officeDocument/2006/relationships/slide" Target="slides/slide235.xml"/><Relationship Id="rId287" Type="http://schemas.openxmlformats.org/officeDocument/2006/relationships/slide" Target="slides/slide277.xml"/><Relationship Id="rId410" Type="http://schemas.openxmlformats.org/officeDocument/2006/relationships/slide" Target="slides/slide400.xml"/><Relationship Id="rId452" Type="http://schemas.openxmlformats.org/officeDocument/2006/relationships/slide" Target="slides/slide442.xml"/><Relationship Id="rId494" Type="http://schemas.openxmlformats.org/officeDocument/2006/relationships/slide" Target="slides/slide484.xml"/><Relationship Id="rId508" Type="http://schemas.openxmlformats.org/officeDocument/2006/relationships/slide" Target="slides/slide498.xml"/><Relationship Id="rId715" Type="http://schemas.openxmlformats.org/officeDocument/2006/relationships/slide" Target="slides/slide705.xml"/><Relationship Id="rId105" Type="http://schemas.openxmlformats.org/officeDocument/2006/relationships/slide" Target="slides/slide95.xml"/><Relationship Id="rId147" Type="http://schemas.openxmlformats.org/officeDocument/2006/relationships/slide" Target="slides/slide137.xml"/><Relationship Id="rId312" Type="http://schemas.openxmlformats.org/officeDocument/2006/relationships/slide" Target="slides/slide302.xml"/><Relationship Id="rId354" Type="http://schemas.openxmlformats.org/officeDocument/2006/relationships/slide" Target="slides/slide344.xml"/><Relationship Id="rId757" Type="http://schemas.openxmlformats.org/officeDocument/2006/relationships/slide" Target="slides/slide747.xml"/><Relationship Id="rId51" Type="http://schemas.openxmlformats.org/officeDocument/2006/relationships/slide" Target="slides/slide41.xml"/><Relationship Id="rId93" Type="http://schemas.openxmlformats.org/officeDocument/2006/relationships/slide" Target="slides/slide83.xml"/><Relationship Id="rId189" Type="http://schemas.openxmlformats.org/officeDocument/2006/relationships/slide" Target="slides/slide179.xml"/><Relationship Id="rId396" Type="http://schemas.openxmlformats.org/officeDocument/2006/relationships/slide" Target="slides/slide386.xml"/><Relationship Id="rId561" Type="http://schemas.openxmlformats.org/officeDocument/2006/relationships/slide" Target="slides/slide551.xml"/><Relationship Id="rId617" Type="http://schemas.openxmlformats.org/officeDocument/2006/relationships/slide" Target="slides/slide607.xml"/><Relationship Id="rId659" Type="http://schemas.openxmlformats.org/officeDocument/2006/relationships/slide" Target="slides/slide649.xml"/><Relationship Id="rId214" Type="http://schemas.openxmlformats.org/officeDocument/2006/relationships/slide" Target="slides/slide204.xml"/><Relationship Id="rId256" Type="http://schemas.openxmlformats.org/officeDocument/2006/relationships/slide" Target="slides/slide246.xml"/><Relationship Id="rId298" Type="http://schemas.openxmlformats.org/officeDocument/2006/relationships/slide" Target="slides/slide288.xml"/><Relationship Id="rId421" Type="http://schemas.openxmlformats.org/officeDocument/2006/relationships/slide" Target="slides/slide411.xml"/><Relationship Id="rId463" Type="http://schemas.openxmlformats.org/officeDocument/2006/relationships/slide" Target="slides/slide453.xml"/><Relationship Id="rId519" Type="http://schemas.openxmlformats.org/officeDocument/2006/relationships/slide" Target="slides/slide509.xml"/><Relationship Id="rId670" Type="http://schemas.openxmlformats.org/officeDocument/2006/relationships/slide" Target="slides/slide660.xml"/><Relationship Id="rId116" Type="http://schemas.openxmlformats.org/officeDocument/2006/relationships/slide" Target="slides/slide106.xml"/><Relationship Id="rId158" Type="http://schemas.openxmlformats.org/officeDocument/2006/relationships/slide" Target="slides/slide148.xml"/><Relationship Id="rId323" Type="http://schemas.openxmlformats.org/officeDocument/2006/relationships/slide" Target="slides/slide313.xml"/><Relationship Id="rId530" Type="http://schemas.openxmlformats.org/officeDocument/2006/relationships/slide" Target="slides/slide520.xml"/><Relationship Id="rId726" Type="http://schemas.openxmlformats.org/officeDocument/2006/relationships/slide" Target="slides/slide716.xml"/><Relationship Id="rId768" Type="http://schemas.openxmlformats.org/officeDocument/2006/relationships/slide" Target="slides/slide758.xml"/><Relationship Id="rId20" Type="http://schemas.openxmlformats.org/officeDocument/2006/relationships/slide" Target="slides/slide10.xml"/><Relationship Id="rId62" Type="http://schemas.openxmlformats.org/officeDocument/2006/relationships/slide" Target="slides/slide52.xml"/><Relationship Id="rId365" Type="http://schemas.openxmlformats.org/officeDocument/2006/relationships/slide" Target="slides/slide355.xml"/><Relationship Id="rId572" Type="http://schemas.openxmlformats.org/officeDocument/2006/relationships/slide" Target="slides/slide562.xml"/><Relationship Id="rId628" Type="http://schemas.openxmlformats.org/officeDocument/2006/relationships/slide" Target="slides/slide618.xml"/><Relationship Id="rId225" Type="http://schemas.openxmlformats.org/officeDocument/2006/relationships/slide" Target="slides/slide215.xml"/><Relationship Id="rId267" Type="http://schemas.openxmlformats.org/officeDocument/2006/relationships/slide" Target="slides/slide257.xml"/><Relationship Id="rId432" Type="http://schemas.openxmlformats.org/officeDocument/2006/relationships/slide" Target="slides/slide422.xml"/><Relationship Id="rId474" Type="http://schemas.openxmlformats.org/officeDocument/2006/relationships/slide" Target="slides/slide464.xml"/><Relationship Id="rId127" Type="http://schemas.openxmlformats.org/officeDocument/2006/relationships/slide" Target="slides/slide117.xml"/><Relationship Id="rId681" Type="http://schemas.openxmlformats.org/officeDocument/2006/relationships/slide" Target="slides/slide671.xml"/><Relationship Id="rId737" Type="http://schemas.openxmlformats.org/officeDocument/2006/relationships/slide" Target="slides/slide727.xml"/><Relationship Id="rId779" Type="http://schemas.openxmlformats.org/officeDocument/2006/relationships/slide" Target="slides/slide769.xml"/><Relationship Id="rId31" Type="http://schemas.openxmlformats.org/officeDocument/2006/relationships/slide" Target="slides/slide21.xml"/><Relationship Id="rId73" Type="http://schemas.openxmlformats.org/officeDocument/2006/relationships/slide" Target="slides/slide63.xml"/><Relationship Id="rId169" Type="http://schemas.openxmlformats.org/officeDocument/2006/relationships/slide" Target="slides/slide159.xml"/><Relationship Id="rId334" Type="http://schemas.openxmlformats.org/officeDocument/2006/relationships/slide" Target="slides/slide324.xml"/><Relationship Id="rId376" Type="http://schemas.openxmlformats.org/officeDocument/2006/relationships/slide" Target="slides/slide366.xml"/><Relationship Id="rId541" Type="http://schemas.openxmlformats.org/officeDocument/2006/relationships/slide" Target="slides/slide531.xml"/><Relationship Id="rId583" Type="http://schemas.openxmlformats.org/officeDocument/2006/relationships/slide" Target="slides/slide573.xml"/><Relationship Id="rId639" Type="http://schemas.openxmlformats.org/officeDocument/2006/relationships/slide" Target="slides/slide629.xml"/><Relationship Id="rId790" Type="http://schemas.openxmlformats.org/officeDocument/2006/relationships/notesMaster" Target="notesMasters/notesMaster1.xml"/><Relationship Id="rId4" Type="http://schemas.openxmlformats.org/officeDocument/2006/relationships/slideMaster" Target="slideMasters/slideMaster4.xml"/><Relationship Id="rId180" Type="http://schemas.openxmlformats.org/officeDocument/2006/relationships/slide" Target="slides/slide170.xml"/><Relationship Id="rId236" Type="http://schemas.openxmlformats.org/officeDocument/2006/relationships/slide" Target="slides/slide226.xml"/><Relationship Id="rId278" Type="http://schemas.openxmlformats.org/officeDocument/2006/relationships/slide" Target="slides/slide268.xml"/><Relationship Id="rId401" Type="http://schemas.openxmlformats.org/officeDocument/2006/relationships/slide" Target="slides/slide391.xml"/><Relationship Id="rId443" Type="http://schemas.openxmlformats.org/officeDocument/2006/relationships/slide" Target="slides/slide433.xml"/><Relationship Id="rId650" Type="http://schemas.openxmlformats.org/officeDocument/2006/relationships/slide" Target="slides/slide640.xml"/><Relationship Id="rId303" Type="http://schemas.openxmlformats.org/officeDocument/2006/relationships/slide" Target="slides/slide293.xml"/><Relationship Id="rId485" Type="http://schemas.openxmlformats.org/officeDocument/2006/relationships/slide" Target="slides/slide475.xml"/><Relationship Id="rId692" Type="http://schemas.openxmlformats.org/officeDocument/2006/relationships/slide" Target="slides/slide682.xml"/><Relationship Id="rId706" Type="http://schemas.openxmlformats.org/officeDocument/2006/relationships/slide" Target="slides/slide696.xml"/><Relationship Id="rId748" Type="http://schemas.openxmlformats.org/officeDocument/2006/relationships/slide" Target="slides/slide738.xml"/><Relationship Id="rId42" Type="http://schemas.openxmlformats.org/officeDocument/2006/relationships/slide" Target="slides/slide32.xml"/><Relationship Id="rId84" Type="http://schemas.openxmlformats.org/officeDocument/2006/relationships/slide" Target="slides/slide74.xml"/><Relationship Id="rId138" Type="http://schemas.openxmlformats.org/officeDocument/2006/relationships/slide" Target="slides/slide128.xml"/><Relationship Id="rId345" Type="http://schemas.openxmlformats.org/officeDocument/2006/relationships/slide" Target="slides/slide335.xml"/><Relationship Id="rId387" Type="http://schemas.openxmlformats.org/officeDocument/2006/relationships/slide" Target="slides/slide377.xml"/><Relationship Id="rId510" Type="http://schemas.openxmlformats.org/officeDocument/2006/relationships/slide" Target="slides/slide500.xml"/><Relationship Id="rId552" Type="http://schemas.openxmlformats.org/officeDocument/2006/relationships/slide" Target="slides/slide542.xml"/><Relationship Id="rId594" Type="http://schemas.openxmlformats.org/officeDocument/2006/relationships/slide" Target="slides/slide584.xml"/><Relationship Id="rId608" Type="http://schemas.openxmlformats.org/officeDocument/2006/relationships/slide" Target="slides/slide598.xml"/><Relationship Id="rId191" Type="http://schemas.openxmlformats.org/officeDocument/2006/relationships/slide" Target="slides/slide181.xml"/><Relationship Id="rId205" Type="http://schemas.openxmlformats.org/officeDocument/2006/relationships/slide" Target="slides/slide195.xml"/><Relationship Id="rId247" Type="http://schemas.openxmlformats.org/officeDocument/2006/relationships/slide" Target="slides/slide237.xml"/><Relationship Id="rId412" Type="http://schemas.openxmlformats.org/officeDocument/2006/relationships/slide" Target="slides/slide402.xml"/><Relationship Id="rId107" Type="http://schemas.openxmlformats.org/officeDocument/2006/relationships/slide" Target="slides/slide97.xml"/><Relationship Id="rId289" Type="http://schemas.openxmlformats.org/officeDocument/2006/relationships/slide" Target="slides/slide279.xml"/><Relationship Id="rId454" Type="http://schemas.openxmlformats.org/officeDocument/2006/relationships/slide" Target="slides/slide444.xml"/><Relationship Id="rId496" Type="http://schemas.openxmlformats.org/officeDocument/2006/relationships/slide" Target="slides/slide486.xml"/><Relationship Id="rId661" Type="http://schemas.openxmlformats.org/officeDocument/2006/relationships/slide" Target="slides/slide651.xml"/><Relationship Id="rId717" Type="http://schemas.openxmlformats.org/officeDocument/2006/relationships/slide" Target="slides/slide707.xml"/><Relationship Id="rId759" Type="http://schemas.openxmlformats.org/officeDocument/2006/relationships/slide" Target="slides/slide749.xml"/><Relationship Id="rId11" Type="http://schemas.openxmlformats.org/officeDocument/2006/relationships/slide" Target="slides/slide1.xml"/><Relationship Id="rId53" Type="http://schemas.openxmlformats.org/officeDocument/2006/relationships/slide" Target="slides/slide43.xml"/><Relationship Id="rId149" Type="http://schemas.openxmlformats.org/officeDocument/2006/relationships/slide" Target="slides/slide139.xml"/><Relationship Id="rId314" Type="http://schemas.openxmlformats.org/officeDocument/2006/relationships/slide" Target="slides/slide304.xml"/><Relationship Id="rId356" Type="http://schemas.openxmlformats.org/officeDocument/2006/relationships/slide" Target="slides/slide346.xml"/><Relationship Id="rId398" Type="http://schemas.openxmlformats.org/officeDocument/2006/relationships/slide" Target="slides/slide388.xml"/><Relationship Id="rId521" Type="http://schemas.openxmlformats.org/officeDocument/2006/relationships/slide" Target="slides/slide511.xml"/><Relationship Id="rId563" Type="http://schemas.openxmlformats.org/officeDocument/2006/relationships/slide" Target="slides/slide553.xml"/><Relationship Id="rId619" Type="http://schemas.openxmlformats.org/officeDocument/2006/relationships/slide" Target="slides/slide609.xml"/><Relationship Id="rId770" Type="http://schemas.openxmlformats.org/officeDocument/2006/relationships/slide" Target="slides/slide760.xml"/><Relationship Id="rId95" Type="http://schemas.openxmlformats.org/officeDocument/2006/relationships/slide" Target="slides/slide85.xml"/><Relationship Id="rId160" Type="http://schemas.openxmlformats.org/officeDocument/2006/relationships/slide" Target="slides/slide150.xml"/><Relationship Id="rId216" Type="http://schemas.openxmlformats.org/officeDocument/2006/relationships/slide" Target="slides/slide206.xml"/><Relationship Id="rId423" Type="http://schemas.openxmlformats.org/officeDocument/2006/relationships/slide" Target="slides/slide413.xml"/><Relationship Id="rId258" Type="http://schemas.openxmlformats.org/officeDocument/2006/relationships/slide" Target="slides/slide248.xml"/><Relationship Id="rId465" Type="http://schemas.openxmlformats.org/officeDocument/2006/relationships/slide" Target="slides/slide455.xml"/><Relationship Id="rId630" Type="http://schemas.openxmlformats.org/officeDocument/2006/relationships/slide" Target="slides/slide620.xml"/><Relationship Id="rId672" Type="http://schemas.openxmlformats.org/officeDocument/2006/relationships/slide" Target="slides/slide662.xml"/><Relationship Id="rId728" Type="http://schemas.openxmlformats.org/officeDocument/2006/relationships/slide" Target="slides/slide718.xml"/><Relationship Id="rId22" Type="http://schemas.openxmlformats.org/officeDocument/2006/relationships/slide" Target="slides/slide12.xml"/><Relationship Id="rId64" Type="http://schemas.openxmlformats.org/officeDocument/2006/relationships/slide" Target="slides/slide54.xml"/><Relationship Id="rId118" Type="http://schemas.openxmlformats.org/officeDocument/2006/relationships/slide" Target="slides/slide108.xml"/><Relationship Id="rId325" Type="http://schemas.openxmlformats.org/officeDocument/2006/relationships/slide" Target="slides/slide315.xml"/><Relationship Id="rId367" Type="http://schemas.openxmlformats.org/officeDocument/2006/relationships/slide" Target="slides/slide357.xml"/><Relationship Id="rId532" Type="http://schemas.openxmlformats.org/officeDocument/2006/relationships/slide" Target="slides/slide522.xml"/><Relationship Id="rId574" Type="http://schemas.openxmlformats.org/officeDocument/2006/relationships/slide" Target="slides/slide564.xml"/><Relationship Id="rId171" Type="http://schemas.openxmlformats.org/officeDocument/2006/relationships/slide" Target="slides/slide161.xml"/><Relationship Id="rId227" Type="http://schemas.openxmlformats.org/officeDocument/2006/relationships/slide" Target="slides/slide217.xml"/><Relationship Id="rId781" Type="http://schemas.openxmlformats.org/officeDocument/2006/relationships/slide" Target="slides/slide771.xml"/><Relationship Id="rId269" Type="http://schemas.openxmlformats.org/officeDocument/2006/relationships/slide" Target="slides/slide259.xml"/><Relationship Id="rId434" Type="http://schemas.openxmlformats.org/officeDocument/2006/relationships/slide" Target="slides/slide424.xml"/><Relationship Id="rId476" Type="http://schemas.openxmlformats.org/officeDocument/2006/relationships/slide" Target="slides/slide466.xml"/><Relationship Id="rId641" Type="http://schemas.openxmlformats.org/officeDocument/2006/relationships/slide" Target="slides/slide631.xml"/><Relationship Id="rId683" Type="http://schemas.openxmlformats.org/officeDocument/2006/relationships/slide" Target="slides/slide673.xml"/><Relationship Id="rId739" Type="http://schemas.openxmlformats.org/officeDocument/2006/relationships/slide" Target="slides/slide729.xml"/><Relationship Id="rId33" Type="http://schemas.openxmlformats.org/officeDocument/2006/relationships/slide" Target="slides/slide23.xml"/><Relationship Id="rId129" Type="http://schemas.openxmlformats.org/officeDocument/2006/relationships/slide" Target="slides/slide119.xml"/><Relationship Id="rId280" Type="http://schemas.openxmlformats.org/officeDocument/2006/relationships/slide" Target="slides/slide270.xml"/><Relationship Id="rId336" Type="http://schemas.openxmlformats.org/officeDocument/2006/relationships/slide" Target="slides/slide326.xml"/><Relationship Id="rId501" Type="http://schemas.openxmlformats.org/officeDocument/2006/relationships/slide" Target="slides/slide491.xml"/><Relationship Id="rId543" Type="http://schemas.openxmlformats.org/officeDocument/2006/relationships/slide" Target="slides/slide533.xml"/><Relationship Id="rId75" Type="http://schemas.openxmlformats.org/officeDocument/2006/relationships/slide" Target="slides/slide65.xml"/><Relationship Id="rId140" Type="http://schemas.openxmlformats.org/officeDocument/2006/relationships/slide" Target="slides/slide130.xml"/><Relationship Id="rId182" Type="http://schemas.openxmlformats.org/officeDocument/2006/relationships/slide" Target="slides/slide172.xml"/><Relationship Id="rId378" Type="http://schemas.openxmlformats.org/officeDocument/2006/relationships/slide" Target="slides/slide368.xml"/><Relationship Id="rId403" Type="http://schemas.openxmlformats.org/officeDocument/2006/relationships/slide" Target="slides/slide393.xml"/><Relationship Id="rId585" Type="http://schemas.openxmlformats.org/officeDocument/2006/relationships/slide" Target="slides/slide575.xml"/><Relationship Id="rId750" Type="http://schemas.openxmlformats.org/officeDocument/2006/relationships/slide" Target="slides/slide740.xml"/><Relationship Id="rId792" Type="http://schemas.openxmlformats.org/officeDocument/2006/relationships/presProps" Target="presProps.xml"/><Relationship Id="rId6" Type="http://schemas.openxmlformats.org/officeDocument/2006/relationships/slideMaster" Target="slideMasters/slideMaster6.xml"/><Relationship Id="rId238" Type="http://schemas.openxmlformats.org/officeDocument/2006/relationships/slide" Target="slides/slide228.xml"/><Relationship Id="rId445" Type="http://schemas.openxmlformats.org/officeDocument/2006/relationships/slide" Target="slides/slide435.xml"/><Relationship Id="rId487" Type="http://schemas.openxmlformats.org/officeDocument/2006/relationships/slide" Target="slides/slide477.xml"/><Relationship Id="rId610" Type="http://schemas.openxmlformats.org/officeDocument/2006/relationships/slide" Target="slides/slide600.xml"/><Relationship Id="rId652" Type="http://schemas.openxmlformats.org/officeDocument/2006/relationships/slide" Target="slides/slide642.xml"/><Relationship Id="rId694" Type="http://schemas.openxmlformats.org/officeDocument/2006/relationships/slide" Target="slides/slide684.xml"/><Relationship Id="rId708" Type="http://schemas.openxmlformats.org/officeDocument/2006/relationships/slide" Target="slides/slide698.xml"/><Relationship Id="rId291" Type="http://schemas.openxmlformats.org/officeDocument/2006/relationships/slide" Target="slides/slide281.xml"/><Relationship Id="rId305" Type="http://schemas.openxmlformats.org/officeDocument/2006/relationships/slide" Target="slides/slide295.xml"/><Relationship Id="rId347" Type="http://schemas.openxmlformats.org/officeDocument/2006/relationships/slide" Target="slides/slide337.xml"/><Relationship Id="rId512" Type="http://schemas.openxmlformats.org/officeDocument/2006/relationships/slide" Target="slides/slide502.xml"/><Relationship Id="rId44" Type="http://schemas.openxmlformats.org/officeDocument/2006/relationships/slide" Target="slides/slide34.xml"/><Relationship Id="rId86" Type="http://schemas.openxmlformats.org/officeDocument/2006/relationships/slide" Target="slides/slide76.xml"/><Relationship Id="rId151" Type="http://schemas.openxmlformats.org/officeDocument/2006/relationships/slide" Target="slides/slide141.xml"/><Relationship Id="rId389" Type="http://schemas.openxmlformats.org/officeDocument/2006/relationships/slide" Target="slides/slide379.xml"/><Relationship Id="rId554" Type="http://schemas.openxmlformats.org/officeDocument/2006/relationships/slide" Target="slides/slide544.xml"/><Relationship Id="rId596" Type="http://schemas.openxmlformats.org/officeDocument/2006/relationships/slide" Target="slides/slide586.xml"/><Relationship Id="rId761" Type="http://schemas.openxmlformats.org/officeDocument/2006/relationships/slide" Target="slides/slide751.xml"/><Relationship Id="rId193" Type="http://schemas.openxmlformats.org/officeDocument/2006/relationships/slide" Target="slides/slide183.xml"/><Relationship Id="rId207" Type="http://schemas.openxmlformats.org/officeDocument/2006/relationships/slide" Target="slides/slide197.xml"/><Relationship Id="rId249" Type="http://schemas.openxmlformats.org/officeDocument/2006/relationships/slide" Target="slides/slide239.xml"/><Relationship Id="rId414" Type="http://schemas.openxmlformats.org/officeDocument/2006/relationships/slide" Target="slides/slide404.xml"/><Relationship Id="rId456" Type="http://schemas.openxmlformats.org/officeDocument/2006/relationships/slide" Target="slides/slide446.xml"/><Relationship Id="rId498" Type="http://schemas.openxmlformats.org/officeDocument/2006/relationships/slide" Target="slides/slide488.xml"/><Relationship Id="rId621" Type="http://schemas.openxmlformats.org/officeDocument/2006/relationships/slide" Target="slides/slide611.xml"/><Relationship Id="rId663" Type="http://schemas.openxmlformats.org/officeDocument/2006/relationships/slide" Target="slides/slide653.xml"/><Relationship Id="rId13" Type="http://schemas.openxmlformats.org/officeDocument/2006/relationships/slide" Target="slides/slide3.xml"/><Relationship Id="rId109" Type="http://schemas.openxmlformats.org/officeDocument/2006/relationships/slide" Target="slides/slide99.xml"/><Relationship Id="rId260" Type="http://schemas.openxmlformats.org/officeDocument/2006/relationships/slide" Target="slides/slide250.xml"/><Relationship Id="rId316" Type="http://schemas.openxmlformats.org/officeDocument/2006/relationships/slide" Target="slides/slide306.xml"/><Relationship Id="rId523" Type="http://schemas.openxmlformats.org/officeDocument/2006/relationships/slide" Target="slides/slide513.xml"/><Relationship Id="rId719" Type="http://schemas.openxmlformats.org/officeDocument/2006/relationships/slide" Target="slides/slide709.xml"/><Relationship Id="rId55" Type="http://schemas.openxmlformats.org/officeDocument/2006/relationships/slide" Target="slides/slide45.xml"/><Relationship Id="rId97" Type="http://schemas.openxmlformats.org/officeDocument/2006/relationships/slide" Target="slides/slide87.xml"/><Relationship Id="rId120" Type="http://schemas.openxmlformats.org/officeDocument/2006/relationships/slide" Target="slides/slide110.xml"/><Relationship Id="rId358" Type="http://schemas.openxmlformats.org/officeDocument/2006/relationships/slide" Target="slides/slide348.xml"/><Relationship Id="rId565" Type="http://schemas.openxmlformats.org/officeDocument/2006/relationships/slide" Target="slides/slide555.xml"/><Relationship Id="rId730" Type="http://schemas.openxmlformats.org/officeDocument/2006/relationships/slide" Target="slides/slide720.xml"/><Relationship Id="rId772" Type="http://schemas.openxmlformats.org/officeDocument/2006/relationships/slide" Target="slides/slide762.xml"/><Relationship Id="rId162" Type="http://schemas.openxmlformats.org/officeDocument/2006/relationships/slide" Target="slides/slide152.xml"/><Relationship Id="rId218" Type="http://schemas.openxmlformats.org/officeDocument/2006/relationships/slide" Target="slides/slide208.xml"/><Relationship Id="rId425" Type="http://schemas.openxmlformats.org/officeDocument/2006/relationships/slide" Target="slides/slide415.xml"/><Relationship Id="rId467" Type="http://schemas.openxmlformats.org/officeDocument/2006/relationships/slide" Target="slides/slide457.xml"/><Relationship Id="rId632" Type="http://schemas.openxmlformats.org/officeDocument/2006/relationships/slide" Target="slides/slide622.xml"/><Relationship Id="rId271" Type="http://schemas.openxmlformats.org/officeDocument/2006/relationships/slide" Target="slides/slide261.xml"/><Relationship Id="rId674" Type="http://schemas.openxmlformats.org/officeDocument/2006/relationships/slide" Target="slides/slide664.xml"/><Relationship Id="rId24" Type="http://schemas.openxmlformats.org/officeDocument/2006/relationships/slide" Target="slides/slide14.xml"/><Relationship Id="rId66" Type="http://schemas.openxmlformats.org/officeDocument/2006/relationships/slide" Target="slides/slide56.xml"/><Relationship Id="rId131" Type="http://schemas.openxmlformats.org/officeDocument/2006/relationships/slide" Target="slides/slide121.xml"/><Relationship Id="rId327" Type="http://schemas.openxmlformats.org/officeDocument/2006/relationships/slide" Target="slides/slide317.xml"/><Relationship Id="rId369" Type="http://schemas.openxmlformats.org/officeDocument/2006/relationships/slide" Target="slides/slide359.xml"/><Relationship Id="rId534" Type="http://schemas.openxmlformats.org/officeDocument/2006/relationships/slide" Target="slides/slide524.xml"/><Relationship Id="rId576" Type="http://schemas.openxmlformats.org/officeDocument/2006/relationships/slide" Target="slides/slide566.xml"/><Relationship Id="rId741" Type="http://schemas.openxmlformats.org/officeDocument/2006/relationships/slide" Target="slides/slide731.xml"/><Relationship Id="rId783" Type="http://schemas.openxmlformats.org/officeDocument/2006/relationships/slide" Target="slides/slide773.xml"/><Relationship Id="rId173" Type="http://schemas.openxmlformats.org/officeDocument/2006/relationships/slide" Target="slides/slide163.xml"/><Relationship Id="rId229" Type="http://schemas.openxmlformats.org/officeDocument/2006/relationships/slide" Target="slides/slide219.xml"/><Relationship Id="rId380" Type="http://schemas.openxmlformats.org/officeDocument/2006/relationships/slide" Target="slides/slide370.xml"/><Relationship Id="rId436" Type="http://schemas.openxmlformats.org/officeDocument/2006/relationships/slide" Target="slides/slide426.xml"/><Relationship Id="rId601" Type="http://schemas.openxmlformats.org/officeDocument/2006/relationships/slide" Target="slides/slide591.xml"/><Relationship Id="rId643" Type="http://schemas.openxmlformats.org/officeDocument/2006/relationships/slide" Target="slides/slide633.xml"/><Relationship Id="rId240" Type="http://schemas.openxmlformats.org/officeDocument/2006/relationships/slide" Target="slides/slide230.xml"/><Relationship Id="rId478" Type="http://schemas.openxmlformats.org/officeDocument/2006/relationships/slide" Target="slides/slide468.xml"/><Relationship Id="rId685" Type="http://schemas.openxmlformats.org/officeDocument/2006/relationships/slide" Target="slides/slide675.xml"/><Relationship Id="rId35" Type="http://schemas.openxmlformats.org/officeDocument/2006/relationships/slide" Target="slides/slide25.xml"/><Relationship Id="rId77" Type="http://schemas.openxmlformats.org/officeDocument/2006/relationships/slide" Target="slides/slide67.xml"/><Relationship Id="rId100" Type="http://schemas.openxmlformats.org/officeDocument/2006/relationships/slide" Target="slides/slide90.xml"/><Relationship Id="rId282" Type="http://schemas.openxmlformats.org/officeDocument/2006/relationships/slide" Target="slides/slide272.xml"/><Relationship Id="rId338" Type="http://schemas.openxmlformats.org/officeDocument/2006/relationships/slide" Target="slides/slide328.xml"/><Relationship Id="rId503" Type="http://schemas.openxmlformats.org/officeDocument/2006/relationships/slide" Target="slides/slide493.xml"/><Relationship Id="rId545" Type="http://schemas.openxmlformats.org/officeDocument/2006/relationships/slide" Target="slides/slide535.xml"/><Relationship Id="rId587" Type="http://schemas.openxmlformats.org/officeDocument/2006/relationships/slide" Target="slides/slide577.xml"/><Relationship Id="rId710" Type="http://schemas.openxmlformats.org/officeDocument/2006/relationships/slide" Target="slides/slide700.xml"/><Relationship Id="rId752" Type="http://schemas.openxmlformats.org/officeDocument/2006/relationships/slide" Target="slides/slide742.xml"/><Relationship Id="rId8" Type="http://schemas.openxmlformats.org/officeDocument/2006/relationships/slideMaster" Target="slideMasters/slideMaster8.xml"/><Relationship Id="rId142" Type="http://schemas.openxmlformats.org/officeDocument/2006/relationships/slide" Target="slides/slide132.xml"/><Relationship Id="rId184" Type="http://schemas.openxmlformats.org/officeDocument/2006/relationships/slide" Target="slides/slide174.xml"/><Relationship Id="rId391" Type="http://schemas.openxmlformats.org/officeDocument/2006/relationships/slide" Target="slides/slide381.xml"/><Relationship Id="rId405" Type="http://schemas.openxmlformats.org/officeDocument/2006/relationships/slide" Target="slides/slide395.xml"/><Relationship Id="rId447" Type="http://schemas.openxmlformats.org/officeDocument/2006/relationships/slide" Target="slides/slide437.xml"/><Relationship Id="rId612" Type="http://schemas.openxmlformats.org/officeDocument/2006/relationships/slide" Target="slides/slide602.xml"/><Relationship Id="rId794" Type="http://schemas.openxmlformats.org/officeDocument/2006/relationships/theme" Target="theme/theme1.xml"/><Relationship Id="rId251" Type="http://schemas.openxmlformats.org/officeDocument/2006/relationships/slide" Target="slides/slide241.xml"/><Relationship Id="rId489" Type="http://schemas.openxmlformats.org/officeDocument/2006/relationships/slide" Target="slides/slide479.xml"/><Relationship Id="rId654" Type="http://schemas.openxmlformats.org/officeDocument/2006/relationships/slide" Target="slides/slide644.xml"/><Relationship Id="rId696" Type="http://schemas.openxmlformats.org/officeDocument/2006/relationships/slide" Target="slides/slide686.xml"/><Relationship Id="rId46" Type="http://schemas.openxmlformats.org/officeDocument/2006/relationships/slide" Target="slides/slide36.xml"/><Relationship Id="rId293" Type="http://schemas.openxmlformats.org/officeDocument/2006/relationships/slide" Target="slides/slide283.xml"/><Relationship Id="rId307" Type="http://schemas.openxmlformats.org/officeDocument/2006/relationships/slide" Target="slides/slide297.xml"/><Relationship Id="rId349" Type="http://schemas.openxmlformats.org/officeDocument/2006/relationships/slide" Target="slides/slide339.xml"/><Relationship Id="rId514" Type="http://schemas.openxmlformats.org/officeDocument/2006/relationships/slide" Target="slides/slide504.xml"/><Relationship Id="rId556" Type="http://schemas.openxmlformats.org/officeDocument/2006/relationships/slide" Target="slides/slide546.xml"/><Relationship Id="rId721" Type="http://schemas.openxmlformats.org/officeDocument/2006/relationships/slide" Target="slides/slide711.xml"/><Relationship Id="rId763" Type="http://schemas.openxmlformats.org/officeDocument/2006/relationships/slide" Target="slides/slide753.xml"/><Relationship Id="rId88" Type="http://schemas.openxmlformats.org/officeDocument/2006/relationships/slide" Target="slides/slide78.xml"/><Relationship Id="rId111" Type="http://schemas.openxmlformats.org/officeDocument/2006/relationships/slide" Target="slides/slide101.xml"/><Relationship Id="rId153" Type="http://schemas.openxmlformats.org/officeDocument/2006/relationships/slide" Target="slides/slide143.xml"/><Relationship Id="rId195" Type="http://schemas.openxmlformats.org/officeDocument/2006/relationships/slide" Target="slides/slide185.xml"/><Relationship Id="rId209" Type="http://schemas.openxmlformats.org/officeDocument/2006/relationships/slide" Target="slides/slide199.xml"/><Relationship Id="rId360" Type="http://schemas.openxmlformats.org/officeDocument/2006/relationships/slide" Target="slides/slide350.xml"/><Relationship Id="rId416" Type="http://schemas.openxmlformats.org/officeDocument/2006/relationships/slide" Target="slides/slide406.xml"/><Relationship Id="rId598" Type="http://schemas.openxmlformats.org/officeDocument/2006/relationships/slide" Target="slides/slide588.xml"/><Relationship Id="rId220" Type="http://schemas.openxmlformats.org/officeDocument/2006/relationships/slide" Target="slides/slide210.xml"/><Relationship Id="rId458" Type="http://schemas.openxmlformats.org/officeDocument/2006/relationships/slide" Target="slides/slide448.xml"/><Relationship Id="rId623" Type="http://schemas.openxmlformats.org/officeDocument/2006/relationships/slide" Target="slides/slide613.xml"/><Relationship Id="rId665" Type="http://schemas.openxmlformats.org/officeDocument/2006/relationships/slide" Target="slides/slide655.xml"/><Relationship Id="rId15" Type="http://schemas.openxmlformats.org/officeDocument/2006/relationships/slide" Target="slides/slide5.xml"/><Relationship Id="rId57" Type="http://schemas.openxmlformats.org/officeDocument/2006/relationships/slide" Target="slides/slide47.xml"/><Relationship Id="rId262" Type="http://schemas.openxmlformats.org/officeDocument/2006/relationships/slide" Target="slides/slide252.xml"/><Relationship Id="rId318" Type="http://schemas.openxmlformats.org/officeDocument/2006/relationships/slide" Target="slides/slide308.xml"/><Relationship Id="rId525" Type="http://schemas.openxmlformats.org/officeDocument/2006/relationships/slide" Target="slides/slide515.xml"/><Relationship Id="rId567" Type="http://schemas.openxmlformats.org/officeDocument/2006/relationships/slide" Target="slides/slide557.xml"/><Relationship Id="rId732" Type="http://schemas.openxmlformats.org/officeDocument/2006/relationships/slide" Target="slides/slide722.xml"/><Relationship Id="rId99" Type="http://schemas.openxmlformats.org/officeDocument/2006/relationships/slide" Target="slides/slide89.xml"/><Relationship Id="rId122" Type="http://schemas.openxmlformats.org/officeDocument/2006/relationships/slide" Target="slides/slide112.xml"/><Relationship Id="rId164" Type="http://schemas.openxmlformats.org/officeDocument/2006/relationships/slide" Target="slides/slide154.xml"/><Relationship Id="rId371" Type="http://schemas.openxmlformats.org/officeDocument/2006/relationships/slide" Target="slides/slide361.xml"/><Relationship Id="rId774" Type="http://schemas.openxmlformats.org/officeDocument/2006/relationships/slide" Target="slides/slide764.xml"/><Relationship Id="rId427" Type="http://schemas.openxmlformats.org/officeDocument/2006/relationships/slide" Target="slides/slide417.xml"/><Relationship Id="rId469" Type="http://schemas.openxmlformats.org/officeDocument/2006/relationships/slide" Target="slides/slide459.xml"/><Relationship Id="rId634" Type="http://schemas.openxmlformats.org/officeDocument/2006/relationships/slide" Target="slides/slide624.xml"/><Relationship Id="rId676" Type="http://schemas.openxmlformats.org/officeDocument/2006/relationships/slide" Target="slides/slide666.xml"/><Relationship Id="rId26" Type="http://schemas.openxmlformats.org/officeDocument/2006/relationships/slide" Target="slides/slide16.xml"/><Relationship Id="rId231" Type="http://schemas.openxmlformats.org/officeDocument/2006/relationships/slide" Target="slides/slide221.xml"/><Relationship Id="rId273" Type="http://schemas.openxmlformats.org/officeDocument/2006/relationships/slide" Target="slides/slide263.xml"/><Relationship Id="rId329" Type="http://schemas.openxmlformats.org/officeDocument/2006/relationships/slide" Target="slides/slide319.xml"/><Relationship Id="rId480" Type="http://schemas.openxmlformats.org/officeDocument/2006/relationships/slide" Target="slides/slide470.xml"/><Relationship Id="rId536" Type="http://schemas.openxmlformats.org/officeDocument/2006/relationships/slide" Target="slides/slide526.xml"/><Relationship Id="rId701" Type="http://schemas.openxmlformats.org/officeDocument/2006/relationships/slide" Target="slides/slide691.xml"/><Relationship Id="rId68" Type="http://schemas.openxmlformats.org/officeDocument/2006/relationships/slide" Target="slides/slide58.xml"/><Relationship Id="rId133" Type="http://schemas.openxmlformats.org/officeDocument/2006/relationships/slide" Target="slides/slide123.xml"/><Relationship Id="rId175" Type="http://schemas.openxmlformats.org/officeDocument/2006/relationships/slide" Target="slides/slide165.xml"/><Relationship Id="rId340" Type="http://schemas.openxmlformats.org/officeDocument/2006/relationships/slide" Target="slides/slide330.xml"/><Relationship Id="rId578" Type="http://schemas.openxmlformats.org/officeDocument/2006/relationships/slide" Target="slides/slide568.xml"/><Relationship Id="rId743" Type="http://schemas.openxmlformats.org/officeDocument/2006/relationships/slide" Target="slides/slide733.xml"/><Relationship Id="rId785" Type="http://schemas.openxmlformats.org/officeDocument/2006/relationships/slide" Target="slides/slide775.xml"/><Relationship Id="rId200" Type="http://schemas.openxmlformats.org/officeDocument/2006/relationships/slide" Target="slides/slide190.xml"/><Relationship Id="rId382" Type="http://schemas.openxmlformats.org/officeDocument/2006/relationships/slide" Target="slides/slide372.xml"/><Relationship Id="rId438" Type="http://schemas.openxmlformats.org/officeDocument/2006/relationships/slide" Target="slides/slide428.xml"/><Relationship Id="rId603" Type="http://schemas.openxmlformats.org/officeDocument/2006/relationships/slide" Target="slides/slide593.xml"/><Relationship Id="rId645" Type="http://schemas.openxmlformats.org/officeDocument/2006/relationships/slide" Target="slides/slide635.xml"/><Relationship Id="rId687" Type="http://schemas.openxmlformats.org/officeDocument/2006/relationships/slide" Target="slides/slide677.xml"/><Relationship Id="rId242" Type="http://schemas.openxmlformats.org/officeDocument/2006/relationships/slide" Target="slides/slide232.xml"/><Relationship Id="rId284" Type="http://schemas.openxmlformats.org/officeDocument/2006/relationships/slide" Target="slides/slide274.xml"/><Relationship Id="rId491" Type="http://schemas.openxmlformats.org/officeDocument/2006/relationships/slide" Target="slides/slide481.xml"/><Relationship Id="rId505" Type="http://schemas.openxmlformats.org/officeDocument/2006/relationships/slide" Target="slides/slide495.xml"/><Relationship Id="rId712" Type="http://schemas.openxmlformats.org/officeDocument/2006/relationships/slide" Target="slides/slide702.xml"/><Relationship Id="rId37" Type="http://schemas.openxmlformats.org/officeDocument/2006/relationships/slide" Target="slides/slide27.xml"/><Relationship Id="rId79" Type="http://schemas.openxmlformats.org/officeDocument/2006/relationships/slide" Target="slides/slide69.xml"/><Relationship Id="rId102" Type="http://schemas.openxmlformats.org/officeDocument/2006/relationships/slide" Target="slides/slide92.xml"/><Relationship Id="rId144" Type="http://schemas.openxmlformats.org/officeDocument/2006/relationships/slide" Target="slides/slide134.xml"/><Relationship Id="rId547" Type="http://schemas.openxmlformats.org/officeDocument/2006/relationships/slide" Target="slides/slide537.xml"/><Relationship Id="rId589" Type="http://schemas.openxmlformats.org/officeDocument/2006/relationships/slide" Target="slides/slide579.xml"/><Relationship Id="rId754" Type="http://schemas.openxmlformats.org/officeDocument/2006/relationships/slide" Target="slides/slide744.xml"/><Relationship Id="rId90" Type="http://schemas.openxmlformats.org/officeDocument/2006/relationships/slide" Target="slides/slide80.xml"/><Relationship Id="rId186" Type="http://schemas.openxmlformats.org/officeDocument/2006/relationships/slide" Target="slides/slide176.xml"/><Relationship Id="rId351" Type="http://schemas.openxmlformats.org/officeDocument/2006/relationships/slide" Target="slides/slide341.xml"/><Relationship Id="rId393" Type="http://schemas.openxmlformats.org/officeDocument/2006/relationships/slide" Target="slides/slide383.xml"/><Relationship Id="rId407" Type="http://schemas.openxmlformats.org/officeDocument/2006/relationships/slide" Target="slides/slide397.xml"/><Relationship Id="rId449" Type="http://schemas.openxmlformats.org/officeDocument/2006/relationships/slide" Target="slides/slide439.xml"/><Relationship Id="rId614" Type="http://schemas.openxmlformats.org/officeDocument/2006/relationships/slide" Target="slides/slide604.xml"/><Relationship Id="rId656" Type="http://schemas.openxmlformats.org/officeDocument/2006/relationships/slide" Target="slides/slide646.xml"/><Relationship Id="rId211" Type="http://schemas.openxmlformats.org/officeDocument/2006/relationships/slide" Target="slides/slide201.xml"/><Relationship Id="rId253" Type="http://schemas.openxmlformats.org/officeDocument/2006/relationships/slide" Target="slides/slide243.xml"/><Relationship Id="rId295" Type="http://schemas.openxmlformats.org/officeDocument/2006/relationships/slide" Target="slides/slide285.xml"/><Relationship Id="rId309" Type="http://schemas.openxmlformats.org/officeDocument/2006/relationships/slide" Target="slides/slide299.xml"/><Relationship Id="rId460" Type="http://schemas.openxmlformats.org/officeDocument/2006/relationships/slide" Target="slides/slide450.xml"/><Relationship Id="rId516" Type="http://schemas.openxmlformats.org/officeDocument/2006/relationships/slide" Target="slides/slide506.xml"/><Relationship Id="rId698" Type="http://schemas.openxmlformats.org/officeDocument/2006/relationships/slide" Target="slides/slide688.xml"/><Relationship Id="rId48" Type="http://schemas.openxmlformats.org/officeDocument/2006/relationships/slide" Target="slides/slide38.xml"/><Relationship Id="rId113" Type="http://schemas.openxmlformats.org/officeDocument/2006/relationships/slide" Target="slides/slide103.xml"/><Relationship Id="rId320" Type="http://schemas.openxmlformats.org/officeDocument/2006/relationships/slide" Target="slides/slide310.xml"/><Relationship Id="rId558" Type="http://schemas.openxmlformats.org/officeDocument/2006/relationships/slide" Target="slides/slide548.xml"/><Relationship Id="rId723" Type="http://schemas.openxmlformats.org/officeDocument/2006/relationships/slide" Target="slides/slide713.xml"/><Relationship Id="rId765" Type="http://schemas.openxmlformats.org/officeDocument/2006/relationships/slide" Target="slides/slide755.xml"/><Relationship Id="rId155" Type="http://schemas.openxmlformats.org/officeDocument/2006/relationships/slide" Target="slides/slide145.xml"/><Relationship Id="rId197" Type="http://schemas.openxmlformats.org/officeDocument/2006/relationships/slide" Target="slides/slide187.xml"/><Relationship Id="rId362" Type="http://schemas.openxmlformats.org/officeDocument/2006/relationships/slide" Target="slides/slide352.xml"/><Relationship Id="rId418" Type="http://schemas.openxmlformats.org/officeDocument/2006/relationships/slide" Target="slides/slide408.xml"/><Relationship Id="rId625" Type="http://schemas.openxmlformats.org/officeDocument/2006/relationships/slide" Target="slides/slide615.xml"/><Relationship Id="rId222" Type="http://schemas.openxmlformats.org/officeDocument/2006/relationships/slide" Target="slides/slide212.xml"/><Relationship Id="rId264" Type="http://schemas.openxmlformats.org/officeDocument/2006/relationships/slide" Target="slides/slide254.xml"/><Relationship Id="rId471" Type="http://schemas.openxmlformats.org/officeDocument/2006/relationships/slide" Target="slides/slide461.xml"/><Relationship Id="rId667" Type="http://schemas.openxmlformats.org/officeDocument/2006/relationships/slide" Target="slides/slide657.xml"/><Relationship Id="rId17" Type="http://schemas.openxmlformats.org/officeDocument/2006/relationships/slide" Target="slides/slide7.xml"/><Relationship Id="rId59" Type="http://schemas.openxmlformats.org/officeDocument/2006/relationships/slide" Target="slides/slide49.xml"/><Relationship Id="rId124" Type="http://schemas.openxmlformats.org/officeDocument/2006/relationships/slide" Target="slides/slide114.xml"/><Relationship Id="rId527" Type="http://schemas.openxmlformats.org/officeDocument/2006/relationships/slide" Target="slides/slide517.xml"/><Relationship Id="rId569" Type="http://schemas.openxmlformats.org/officeDocument/2006/relationships/slide" Target="slides/slide559.xml"/><Relationship Id="rId734" Type="http://schemas.openxmlformats.org/officeDocument/2006/relationships/slide" Target="slides/slide724.xml"/><Relationship Id="rId776" Type="http://schemas.openxmlformats.org/officeDocument/2006/relationships/slide" Target="slides/slide766.xml"/><Relationship Id="rId70" Type="http://schemas.openxmlformats.org/officeDocument/2006/relationships/slide" Target="slides/slide60.xml"/><Relationship Id="rId166" Type="http://schemas.openxmlformats.org/officeDocument/2006/relationships/slide" Target="slides/slide156.xml"/><Relationship Id="rId331" Type="http://schemas.openxmlformats.org/officeDocument/2006/relationships/slide" Target="slides/slide321.xml"/><Relationship Id="rId373" Type="http://schemas.openxmlformats.org/officeDocument/2006/relationships/slide" Target="slides/slide363.xml"/><Relationship Id="rId429" Type="http://schemas.openxmlformats.org/officeDocument/2006/relationships/slide" Target="slides/slide419.xml"/><Relationship Id="rId580" Type="http://schemas.openxmlformats.org/officeDocument/2006/relationships/slide" Target="slides/slide570.xml"/><Relationship Id="rId636" Type="http://schemas.openxmlformats.org/officeDocument/2006/relationships/slide" Target="slides/slide626.xml"/><Relationship Id="rId1" Type="http://schemas.openxmlformats.org/officeDocument/2006/relationships/slideMaster" Target="slideMasters/slideMaster1.xml"/><Relationship Id="rId233" Type="http://schemas.openxmlformats.org/officeDocument/2006/relationships/slide" Target="slides/slide223.xml"/><Relationship Id="rId440" Type="http://schemas.openxmlformats.org/officeDocument/2006/relationships/slide" Target="slides/slide430.xml"/><Relationship Id="rId678" Type="http://schemas.openxmlformats.org/officeDocument/2006/relationships/slide" Target="slides/slide668.xml"/><Relationship Id="rId28" Type="http://schemas.openxmlformats.org/officeDocument/2006/relationships/slide" Target="slides/slide18.xml"/><Relationship Id="rId275" Type="http://schemas.openxmlformats.org/officeDocument/2006/relationships/slide" Target="slides/slide265.xml"/><Relationship Id="rId300" Type="http://schemas.openxmlformats.org/officeDocument/2006/relationships/slide" Target="slides/slide290.xml"/><Relationship Id="rId482" Type="http://schemas.openxmlformats.org/officeDocument/2006/relationships/slide" Target="slides/slide472.xml"/><Relationship Id="rId538" Type="http://schemas.openxmlformats.org/officeDocument/2006/relationships/slide" Target="slides/slide528.xml"/><Relationship Id="rId703" Type="http://schemas.openxmlformats.org/officeDocument/2006/relationships/slide" Target="slides/slide693.xml"/><Relationship Id="rId745" Type="http://schemas.openxmlformats.org/officeDocument/2006/relationships/slide" Target="slides/slide735.xml"/><Relationship Id="rId81" Type="http://schemas.openxmlformats.org/officeDocument/2006/relationships/slide" Target="slides/slide71.xml"/><Relationship Id="rId135" Type="http://schemas.openxmlformats.org/officeDocument/2006/relationships/slide" Target="slides/slide125.xml"/><Relationship Id="rId177" Type="http://schemas.openxmlformats.org/officeDocument/2006/relationships/slide" Target="slides/slide167.xml"/><Relationship Id="rId342" Type="http://schemas.openxmlformats.org/officeDocument/2006/relationships/slide" Target="slides/slide332.xml"/><Relationship Id="rId384" Type="http://schemas.openxmlformats.org/officeDocument/2006/relationships/slide" Target="slides/slide374.xml"/><Relationship Id="rId591" Type="http://schemas.openxmlformats.org/officeDocument/2006/relationships/slide" Target="slides/slide581.xml"/><Relationship Id="rId605" Type="http://schemas.openxmlformats.org/officeDocument/2006/relationships/slide" Target="slides/slide595.xml"/><Relationship Id="rId787" Type="http://schemas.openxmlformats.org/officeDocument/2006/relationships/slide" Target="slides/slide777.xml"/><Relationship Id="rId202" Type="http://schemas.openxmlformats.org/officeDocument/2006/relationships/slide" Target="slides/slide192.xml"/><Relationship Id="rId244" Type="http://schemas.openxmlformats.org/officeDocument/2006/relationships/slide" Target="slides/slide234.xml"/><Relationship Id="rId647" Type="http://schemas.openxmlformats.org/officeDocument/2006/relationships/slide" Target="slides/slide637.xml"/><Relationship Id="rId689" Type="http://schemas.openxmlformats.org/officeDocument/2006/relationships/slide" Target="slides/slide679.xml"/><Relationship Id="rId39" Type="http://schemas.openxmlformats.org/officeDocument/2006/relationships/slide" Target="slides/slide29.xml"/><Relationship Id="rId286" Type="http://schemas.openxmlformats.org/officeDocument/2006/relationships/slide" Target="slides/slide276.xml"/><Relationship Id="rId451" Type="http://schemas.openxmlformats.org/officeDocument/2006/relationships/slide" Target="slides/slide441.xml"/><Relationship Id="rId493" Type="http://schemas.openxmlformats.org/officeDocument/2006/relationships/slide" Target="slides/slide483.xml"/><Relationship Id="rId507" Type="http://schemas.openxmlformats.org/officeDocument/2006/relationships/slide" Target="slides/slide497.xml"/><Relationship Id="rId549" Type="http://schemas.openxmlformats.org/officeDocument/2006/relationships/slide" Target="slides/slide539.xml"/><Relationship Id="rId714" Type="http://schemas.openxmlformats.org/officeDocument/2006/relationships/slide" Target="slides/slide704.xml"/><Relationship Id="rId756" Type="http://schemas.openxmlformats.org/officeDocument/2006/relationships/slide" Target="slides/slide746.xml"/><Relationship Id="rId50" Type="http://schemas.openxmlformats.org/officeDocument/2006/relationships/slide" Target="slides/slide40.xml"/><Relationship Id="rId104" Type="http://schemas.openxmlformats.org/officeDocument/2006/relationships/slide" Target="slides/slide94.xml"/><Relationship Id="rId146" Type="http://schemas.openxmlformats.org/officeDocument/2006/relationships/slide" Target="slides/slide136.xml"/><Relationship Id="rId188" Type="http://schemas.openxmlformats.org/officeDocument/2006/relationships/slide" Target="slides/slide178.xml"/><Relationship Id="rId311" Type="http://schemas.openxmlformats.org/officeDocument/2006/relationships/slide" Target="slides/slide301.xml"/><Relationship Id="rId353" Type="http://schemas.openxmlformats.org/officeDocument/2006/relationships/slide" Target="slides/slide343.xml"/><Relationship Id="rId395" Type="http://schemas.openxmlformats.org/officeDocument/2006/relationships/slide" Target="slides/slide385.xml"/><Relationship Id="rId409" Type="http://schemas.openxmlformats.org/officeDocument/2006/relationships/slide" Target="slides/slide399.xml"/><Relationship Id="rId560" Type="http://schemas.openxmlformats.org/officeDocument/2006/relationships/slide" Target="slides/slide550.xml"/><Relationship Id="rId92" Type="http://schemas.openxmlformats.org/officeDocument/2006/relationships/slide" Target="slides/slide82.xml"/><Relationship Id="rId213" Type="http://schemas.openxmlformats.org/officeDocument/2006/relationships/slide" Target="slides/slide203.xml"/><Relationship Id="rId420" Type="http://schemas.openxmlformats.org/officeDocument/2006/relationships/slide" Target="slides/slide410.xml"/><Relationship Id="rId616" Type="http://schemas.openxmlformats.org/officeDocument/2006/relationships/slide" Target="slides/slide606.xml"/><Relationship Id="rId658" Type="http://schemas.openxmlformats.org/officeDocument/2006/relationships/slide" Target="slides/slide648.xml"/><Relationship Id="rId255" Type="http://schemas.openxmlformats.org/officeDocument/2006/relationships/slide" Target="slides/slide245.xml"/><Relationship Id="rId297" Type="http://schemas.openxmlformats.org/officeDocument/2006/relationships/slide" Target="slides/slide287.xml"/><Relationship Id="rId462" Type="http://schemas.openxmlformats.org/officeDocument/2006/relationships/slide" Target="slides/slide452.xml"/><Relationship Id="rId518" Type="http://schemas.openxmlformats.org/officeDocument/2006/relationships/slide" Target="slides/slide508.xml"/><Relationship Id="rId725" Type="http://schemas.openxmlformats.org/officeDocument/2006/relationships/slide" Target="slides/slide715.xml"/><Relationship Id="rId115" Type="http://schemas.openxmlformats.org/officeDocument/2006/relationships/slide" Target="slides/slide105.xml"/><Relationship Id="rId157" Type="http://schemas.openxmlformats.org/officeDocument/2006/relationships/slide" Target="slides/slide147.xml"/><Relationship Id="rId322" Type="http://schemas.openxmlformats.org/officeDocument/2006/relationships/slide" Target="slides/slide312.xml"/><Relationship Id="rId364" Type="http://schemas.openxmlformats.org/officeDocument/2006/relationships/slide" Target="slides/slide354.xml"/><Relationship Id="rId767" Type="http://schemas.openxmlformats.org/officeDocument/2006/relationships/slide" Target="slides/slide757.xml"/><Relationship Id="rId61" Type="http://schemas.openxmlformats.org/officeDocument/2006/relationships/slide" Target="slides/slide51.xml"/><Relationship Id="rId199" Type="http://schemas.openxmlformats.org/officeDocument/2006/relationships/slide" Target="slides/slide189.xml"/><Relationship Id="rId571" Type="http://schemas.openxmlformats.org/officeDocument/2006/relationships/slide" Target="slides/slide561.xml"/><Relationship Id="rId627" Type="http://schemas.openxmlformats.org/officeDocument/2006/relationships/slide" Target="slides/slide617.xml"/><Relationship Id="rId669" Type="http://schemas.openxmlformats.org/officeDocument/2006/relationships/slide" Target="slides/slide659.xml"/><Relationship Id="rId19" Type="http://schemas.openxmlformats.org/officeDocument/2006/relationships/slide" Target="slides/slide9.xml"/><Relationship Id="rId224" Type="http://schemas.openxmlformats.org/officeDocument/2006/relationships/slide" Target="slides/slide214.xml"/><Relationship Id="rId266" Type="http://schemas.openxmlformats.org/officeDocument/2006/relationships/slide" Target="slides/slide256.xml"/><Relationship Id="rId431" Type="http://schemas.openxmlformats.org/officeDocument/2006/relationships/slide" Target="slides/slide421.xml"/><Relationship Id="rId473" Type="http://schemas.openxmlformats.org/officeDocument/2006/relationships/slide" Target="slides/slide463.xml"/><Relationship Id="rId529" Type="http://schemas.openxmlformats.org/officeDocument/2006/relationships/slide" Target="slides/slide519.xml"/><Relationship Id="rId680" Type="http://schemas.openxmlformats.org/officeDocument/2006/relationships/slide" Target="slides/slide670.xml"/><Relationship Id="rId736" Type="http://schemas.openxmlformats.org/officeDocument/2006/relationships/slide" Target="slides/slide726.xml"/><Relationship Id="rId30" Type="http://schemas.openxmlformats.org/officeDocument/2006/relationships/slide" Target="slides/slide20.xml"/><Relationship Id="rId126" Type="http://schemas.openxmlformats.org/officeDocument/2006/relationships/slide" Target="slides/slide116.xml"/><Relationship Id="rId168" Type="http://schemas.openxmlformats.org/officeDocument/2006/relationships/slide" Target="slides/slide158.xml"/><Relationship Id="rId333" Type="http://schemas.openxmlformats.org/officeDocument/2006/relationships/slide" Target="slides/slide323.xml"/><Relationship Id="rId540" Type="http://schemas.openxmlformats.org/officeDocument/2006/relationships/slide" Target="slides/slide530.xml"/><Relationship Id="rId778" Type="http://schemas.openxmlformats.org/officeDocument/2006/relationships/slide" Target="slides/slide768.xml"/><Relationship Id="rId72" Type="http://schemas.openxmlformats.org/officeDocument/2006/relationships/slide" Target="slides/slide62.xml"/><Relationship Id="rId375" Type="http://schemas.openxmlformats.org/officeDocument/2006/relationships/slide" Target="slides/slide365.xml"/><Relationship Id="rId582" Type="http://schemas.openxmlformats.org/officeDocument/2006/relationships/slide" Target="slides/slide572.xml"/><Relationship Id="rId638" Type="http://schemas.openxmlformats.org/officeDocument/2006/relationships/slide" Target="slides/slide628.xml"/><Relationship Id="rId3" Type="http://schemas.openxmlformats.org/officeDocument/2006/relationships/slideMaster" Target="slideMasters/slideMaster3.xml"/><Relationship Id="rId235" Type="http://schemas.openxmlformats.org/officeDocument/2006/relationships/slide" Target="slides/slide225.xml"/><Relationship Id="rId277" Type="http://schemas.openxmlformats.org/officeDocument/2006/relationships/slide" Target="slides/slide267.xml"/><Relationship Id="rId400" Type="http://schemas.openxmlformats.org/officeDocument/2006/relationships/slide" Target="slides/slide390.xml"/><Relationship Id="rId442" Type="http://schemas.openxmlformats.org/officeDocument/2006/relationships/slide" Target="slides/slide432.xml"/><Relationship Id="rId484" Type="http://schemas.openxmlformats.org/officeDocument/2006/relationships/slide" Target="slides/slide474.xml"/><Relationship Id="rId705" Type="http://schemas.openxmlformats.org/officeDocument/2006/relationships/slide" Target="slides/slide695.xml"/><Relationship Id="rId137" Type="http://schemas.openxmlformats.org/officeDocument/2006/relationships/slide" Target="slides/slide127.xml"/><Relationship Id="rId302" Type="http://schemas.openxmlformats.org/officeDocument/2006/relationships/slide" Target="slides/slide292.xml"/><Relationship Id="rId344" Type="http://schemas.openxmlformats.org/officeDocument/2006/relationships/slide" Target="slides/slide334.xml"/><Relationship Id="rId691" Type="http://schemas.openxmlformats.org/officeDocument/2006/relationships/slide" Target="slides/slide681.xml"/><Relationship Id="rId747" Type="http://schemas.openxmlformats.org/officeDocument/2006/relationships/slide" Target="slides/slide737.xml"/><Relationship Id="rId789" Type="http://schemas.openxmlformats.org/officeDocument/2006/relationships/slide" Target="slides/slide779.xml"/><Relationship Id="rId41" Type="http://schemas.openxmlformats.org/officeDocument/2006/relationships/slide" Target="slides/slide31.xml"/><Relationship Id="rId83" Type="http://schemas.openxmlformats.org/officeDocument/2006/relationships/slide" Target="slides/slide73.xml"/><Relationship Id="rId179" Type="http://schemas.openxmlformats.org/officeDocument/2006/relationships/slide" Target="slides/slide169.xml"/><Relationship Id="rId386" Type="http://schemas.openxmlformats.org/officeDocument/2006/relationships/slide" Target="slides/slide376.xml"/><Relationship Id="rId551" Type="http://schemas.openxmlformats.org/officeDocument/2006/relationships/slide" Target="slides/slide541.xml"/><Relationship Id="rId593" Type="http://schemas.openxmlformats.org/officeDocument/2006/relationships/slide" Target="slides/slide583.xml"/><Relationship Id="rId607" Type="http://schemas.openxmlformats.org/officeDocument/2006/relationships/slide" Target="slides/slide597.xml"/><Relationship Id="rId649" Type="http://schemas.openxmlformats.org/officeDocument/2006/relationships/slide" Target="slides/slide639.xml"/><Relationship Id="rId190" Type="http://schemas.openxmlformats.org/officeDocument/2006/relationships/slide" Target="slides/slide180.xml"/><Relationship Id="rId204" Type="http://schemas.openxmlformats.org/officeDocument/2006/relationships/slide" Target="slides/slide194.xml"/><Relationship Id="rId246" Type="http://schemas.openxmlformats.org/officeDocument/2006/relationships/slide" Target="slides/slide236.xml"/><Relationship Id="rId288" Type="http://schemas.openxmlformats.org/officeDocument/2006/relationships/slide" Target="slides/slide278.xml"/><Relationship Id="rId411" Type="http://schemas.openxmlformats.org/officeDocument/2006/relationships/slide" Target="slides/slide401.xml"/><Relationship Id="rId453" Type="http://schemas.openxmlformats.org/officeDocument/2006/relationships/slide" Target="slides/slide443.xml"/><Relationship Id="rId509" Type="http://schemas.openxmlformats.org/officeDocument/2006/relationships/slide" Target="slides/slide499.xml"/><Relationship Id="rId660" Type="http://schemas.openxmlformats.org/officeDocument/2006/relationships/slide" Target="slides/slide650.xml"/><Relationship Id="rId106" Type="http://schemas.openxmlformats.org/officeDocument/2006/relationships/slide" Target="slides/slide96.xml"/><Relationship Id="rId313" Type="http://schemas.openxmlformats.org/officeDocument/2006/relationships/slide" Target="slides/slide303.xml"/><Relationship Id="rId495" Type="http://schemas.openxmlformats.org/officeDocument/2006/relationships/slide" Target="slides/slide485.xml"/><Relationship Id="rId716" Type="http://schemas.openxmlformats.org/officeDocument/2006/relationships/slide" Target="slides/slide706.xml"/><Relationship Id="rId758" Type="http://schemas.openxmlformats.org/officeDocument/2006/relationships/slide" Target="slides/slide748.xml"/><Relationship Id="rId10" Type="http://schemas.openxmlformats.org/officeDocument/2006/relationships/slideMaster" Target="slideMasters/slideMaster10.xml"/><Relationship Id="rId52" Type="http://schemas.openxmlformats.org/officeDocument/2006/relationships/slide" Target="slides/slide42.xml"/><Relationship Id="rId94" Type="http://schemas.openxmlformats.org/officeDocument/2006/relationships/slide" Target="slides/slide84.xml"/><Relationship Id="rId148" Type="http://schemas.openxmlformats.org/officeDocument/2006/relationships/slide" Target="slides/slide138.xml"/><Relationship Id="rId355" Type="http://schemas.openxmlformats.org/officeDocument/2006/relationships/slide" Target="slides/slide345.xml"/><Relationship Id="rId397" Type="http://schemas.openxmlformats.org/officeDocument/2006/relationships/slide" Target="slides/slide387.xml"/><Relationship Id="rId520" Type="http://schemas.openxmlformats.org/officeDocument/2006/relationships/slide" Target="slides/slide510.xml"/><Relationship Id="rId562" Type="http://schemas.openxmlformats.org/officeDocument/2006/relationships/slide" Target="slides/slide552.xml"/><Relationship Id="rId618" Type="http://schemas.openxmlformats.org/officeDocument/2006/relationships/slide" Target="slides/slide608.xml"/><Relationship Id="rId215" Type="http://schemas.openxmlformats.org/officeDocument/2006/relationships/slide" Target="slides/slide205.xml"/><Relationship Id="rId257" Type="http://schemas.openxmlformats.org/officeDocument/2006/relationships/slide" Target="slides/slide247.xml"/><Relationship Id="rId422" Type="http://schemas.openxmlformats.org/officeDocument/2006/relationships/slide" Target="slides/slide412.xml"/><Relationship Id="rId464" Type="http://schemas.openxmlformats.org/officeDocument/2006/relationships/slide" Target="slides/slide454.xml"/><Relationship Id="rId299" Type="http://schemas.openxmlformats.org/officeDocument/2006/relationships/slide" Target="slides/slide289.xml"/><Relationship Id="rId727" Type="http://schemas.openxmlformats.org/officeDocument/2006/relationships/slide" Target="slides/slide717.xml"/><Relationship Id="rId63" Type="http://schemas.openxmlformats.org/officeDocument/2006/relationships/slide" Target="slides/slide53.xml"/><Relationship Id="rId159" Type="http://schemas.openxmlformats.org/officeDocument/2006/relationships/slide" Target="slides/slide149.xml"/><Relationship Id="rId366" Type="http://schemas.openxmlformats.org/officeDocument/2006/relationships/slide" Target="slides/slide356.xml"/><Relationship Id="rId573" Type="http://schemas.openxmlformats.org/officeDocument/2006/relationships/slide" Target="slides/slide563.xml"/><Relationship Id="rId780" Type="http://schemas.openxmlformats.org/officeDocument/2006/relationships/slide" Target="slides/slide770.xml"/><Relationship Id="rId226" Type="http://schemas.openxmlformats.org/officeDocument/2006/relationships/slide" Target="slides/slide216.xml"/><Relationship Id="rId433" Type="http://schemas.openxmlformats.org/officeDocument/2006/relationships/slide" Target="slides/slide423.xml"/><Relationship Id="rId640" Type="http://schemas.openxmlformats.org/officeDocument/2006/relationships/slide" Target="slides/slide630.xml"/><Relationship Id="rId738" Type="http://schemas.openxmlformats.org/officeDocument/2006/relationships/slide" Target="slides/slide728.xml"/><Relationship Id="rId74" Type="http://schemas.openxmlformats.org/officeDocument/2006/relationships/slide" Target="slides/slide64.xml"/><Relationship Id="rId377" Type="http://schemas.openxmlformats.org/officeDocument/2006/relationships/slide" Target="slides/slide367.xml"/><Relationship Id="rId500" Type="http://schemas.openxmlformats.org/officeDocument/2006/relationships/slide" Target="slides/slide490.xml"/><Relationship Id="rId584" Type="http://schemas.openxmlformats.org/officeDocument/2006/relationships/slide" Target="slides/slide57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AutoShape 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36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098" name="AutoShape 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099" name="AutoShape 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0" name="AutoShape 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1" name="AutoShape 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2" name="AutoShape 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3" name="AutoShape 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4" name="AutoShape 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5" name="AutoShape 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6" name="AutoShape 1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7" name="AutoShape 1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8" name="AutoShape 1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09" name="AutoShape 1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0" name="AutoShape 1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1" name="AutoShape 1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2" name="AutoShape 1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3" name="AutoShape 1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4" name="AutoShape 1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5" name="AutoShape 1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6" name="AutoShape 2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7" name="AutoShape 2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8" name="AutoShape 2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19" name="AutoShape 2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0" name="AutoShape 2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1" name="AutoShape 2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2" name="AutoShape 2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3" name="AutoShape 2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4" name="AutoShape 2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5" name="AutoShape 2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6" name="AutoShape 3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7" name="AutoShape 3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8" name="AutoShape 3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29" name="AutoShape 3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0" name="AutoShape 3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1" name="AutoShape 3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2" name="AutoShape 3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3" name="AutoShape 3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4" name="AutoShape 3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5" name="AutoShape 3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6" name="AutoShape 4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7" name="AutoShape 4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8" name="AutoShape 4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39" name="AutoShape 4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0" name="AutoShape 4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1" name="AutoShape 4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2" name="AutoShape 4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3" name="AutoShape 4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4" name="AutoShape 4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5" name="AutoShape 4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6" name="AutoShape 5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7" name="AutoShape 5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8" name="AutoShape 5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49" name="AutoShape 5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0" name="AutoShape 5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1" name="AutoShape 5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2" name="AutoShape 5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3" name="AutoShape 5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4" name="AutoShape 5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5" name="AutoShape 5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6" name="AutoShape 6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7" name="AutoShape 6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8" name="AutoShape 6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59" name="AutoShape 6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0" name="AutoShape 6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1" name="AutoShape 6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2" name="AutoShape 6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3" name="AutoShape 6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4" name="AutoShape 6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5" name="AutoShape 6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6" name="AutoShape 7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7" name="AutoShape 7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8" name="AutoShape 7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69" name="AutoShape 7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0" name="AutoShape 7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1" name="AutoShape 7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2" name="AutoShape 7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3" name="AutoShape 7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4" name="AutoShape 7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5" name="AutoShape 7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6" name="AutoShape 8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7" name="AutoShape 8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8" name="AutoShape 8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79" name="AutoShape 8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0" name="AutoShape 8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1" name="AutoShape 8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2" name="AutoShape 8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3" name="AutoShape 8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4" name="AutoShape 8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5" name="AutoShape 8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6" name="AutoShape 9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7" name="AutoShape 9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8" name="AutoShape 9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89" name="AutoShape 9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0" name="AutoShape 9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1" name="AutoShape 9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2" name="AutoShape 9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3" name="AutoShape 9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4" name="AutoShape 9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5" name="AutoShape 9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6" name="AutoShape 10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7" name="AutoShape 10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8" name="AutoShape 10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199" name="AutoShape 10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0" name="AutoShape 10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1" name="AutoShape 10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2" name="AutoShape 10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3" name="AutoShape 10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4" name="AutoShape 10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5" name="AutoShape 10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6" name="AutoShape 110"/>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7" name="AutoShape 111"/>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8" name="AutoShape 112"/>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09" name="AutoShape 113"/>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0" name="AutoShape 114"/>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1" name="AutoShape 115"/>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2" name="AutoShape 116"/>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3" name="AutoShape 117"/>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4" name="AutoShape 118"/>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5" name="AutoShape 119"/>
          <p:cNvSpPr>
            <a:spLocks noChangeArrowheads="1"/>
          </p:cNvSpPr>
          <p:nvPr/>
        </p:nvSpPr>
        <p:spPr bwMode="auto">
          <a:xfrm>
            <a:off x="0" y="0"/>
            <a:ext cx="7086600" cy="9372600"/>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84387" tIns="42194" rIns="84387" bIns="42194" anchor="ctr"/>
          <a:lstStyle/>
          <a:p>
            <a:endParaRPr lang="en-US" dirty="0"/>
          </a:p>
        </p:txBody>
      </p:sp>
      <p:sp>
        <p:nvSpPr>
          <p:cNvPr id="4216" name="Rectangle 120"/>
          <p:cNvSpPr>
            <a:spLocks noGrp="1" noRot="1" noChangeAspect="1" noChangeArrowheads="1"/>
          </p:cNvSpPr>
          <p:nvPr>
            <p:ph type="sldImg"/>
          </p:nvPr>
        </p:nvSpPr>
        <p:spPr bwMode="auto">
          <a:xfrm>
            <a:off x="1231900" y="709613"/>
            <a:ext cx="4448175" cy="3336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sp>
      <p:sp>
        <p:nvSpPr>
          <p:cNvPr id="4217" name="Rectangle 121"/>
          <p:cNvSpPr>
            <a:spLocks noGrp="1" noChangeArrowheads="1"/>
          </p:cNvSpPr>
          <p:nvPr>
            <p:ph type="body"/>
          </p:nvPr>
        </p:nvSpPr>
        <p:spPr bwMode="auto">
          <a:xfrm>
            <a:off x="709241" y="4451100"/>
            <a:ext cx="5495879" cy="4039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endParaRPr lang="en-US" altLang="en-US"/>
          </a:p>
        </p:txBody>
      </p:sp>
      <p:sp>
        <p:nvSpPr>
          <p:cNvPr id="4218" name="Rectangle 122"/>
          <p:cNvSpPr>
            <a:spLocks noGrp="1" noChangeArrowheads="1"/>
          </p:cNvSpPr>
          <p:nvPr>
            <p:ph type="hdr"/>
          </p:nvPr>
        </p:nvSpPr>
        <p:spPr bwMode="auto">
          <a:xfrm>
            <a:off x="0" y="2"/>
            <a:ext cx="2902092" cy="2914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nSpc>
                <a:spcPct val="95000"/>
              </a:lnSpc>
              <a:buClrTx/>
              <a:buFontTx/>
              <a:buNone/>
              <a:tabLst>
                <a:tab pos="668059" algn="l"/>
                <a:tab pos="1336119" algn="l"/>
                <a:tab pos="2004178" algn="l"/>
                <a:tab pos="2672237" algn="l"/>
              </a:tabLst>
              <a:defRPr sz="1400">
                <a:solidFill>
                  <a:srgbClr val="000000"/>
                </a:solidFill>
                <a:latin typeface="Times New Roman" panose="02020603050405020304" pitchFamily="18" charset="0"/>
                <a:cs typeface="Arial Unicode MS" panose="020B0604020202020204" pitchFamily="34" charset="-128"/>
              </a:defRPr>
            </a:lvl1pPr>
          </a:lstStyle>
          <a:p>
            <a:endParaRPr lang="en-US" altLang="en-US" dirty="0"/>
          </a:p>
        </p:txBody>
      </p:sp>
      <p:sp>
        <p:nvSpPr>
          <p:cNvPr id="4219" name="Rectangle 123"/>
          <p:cNvSpPr>
            <a:spLocks noGrp="1" noChangeArrowheads="1"/>
          </p:cNvSpPr>
          <p:nvPr>
            <p:ph type="dt"/>
          </p:nvPr>
        </p:nvSpPr>
        <p:spPr bwMode="auto">
          <a:xfrm>
            <a:off x="4010822" y="2"/>
            <a:ext cx="2902089" cy="2914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gn="r">
              <a:lnSpc>
                <a:spcPct val="95000"/>
              </a:lnSpc>
              <a:buClrTx/>
              <a:buFontTx/>
              <a:buNone/>
              <a:tabLst>
                <a:tab pos="668059" algn="l"/>
                <a:tab pos="1336119" algn="l"/>
                <a:tab pos="2004178" algn="l"/>
                <a:tab pos="2672237" algn="l"/>
              </a:tabLst>
              <a:defRPr sz="1400">
                <a:solidFill>
                  <a:srgbClr val="000000"/>
                </a:solidFill>
                <a:latin typeface="Times New Roman" panose="02020603050405020304" pitchFamily="18" charset="0"/>
                <a:cs typeface="Arial Unicode MS" panose="020B0604020202020204" pitchFamily="34" charset="-128"/>
              </a:defRPr>
            </a:lvl1pPr>
          </a:lstStyle>
          <a:p>
            <a:endParaRPr lang="en-US" altLang="en-US" dirty="0"/>
          </a:p>
        </p:txBody>
      </p:sp>
      <p:sp>
        <p:nvSpPr>
          <p:cNvPr id="4220" name="Rectangle 124"/>
          <p:cNvSpPr>
            <a:spLocks noGrp="1" noChangeArrowheads="1"/>
          </p:cNvSpPr>
          <p:nvPr>
            <p:ph type="ftr"/>
          </p:nvPr>
        </p:nvSpPr>
        <p:spPr bwMode="auto">
          <a:xfrm>
            <a:off x="0" y="8903677"/>
            <a:ext cx="2902092" cy="291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lnSpc>
                <a:spcPct val="95000"/>
              </a:lnSpc>
              <a:buClrTx/>
              <a:buFontTx/>
              <a:buNone/>
              <a:tabLst>
                <a:tab pos="668059" algn="l"/>
                <a:tab pos="1336119" algn="l"/>
                <a:tab pos="2004178" algn="l"/>
                <a:tab pos="2672237" algn="l"/>
              </a:tabLst>
              <a:defRPr sz="1400">
                <a:solidFill>
                  <a:srgbClr val="000000"/>
                </a:solidFill>
                <a:latin typeface="Times New Roman" panose="02020603050405020304" pitchFamily="18" charset="0"/>
                <a:cs typeface="Arial Unicode MS" panose="020B0604020202020204" pitchFamily="34" charset="-128"/>
              </a:defRPr>
            </a:lvl1pPr>
          </a:lstStyle>
          <a:p>
            <a:endParaRPr lang="en-US" altLang="en-US" dirty="0"/>
          </a:p>
        </p:txBody>
      </p:sp>
      <p:sp>
        <p:nvSpPr>
          <p:cNvPr id="4221" name="Rectangle 125"/>
          <p:cNvSpPr>
            <a:spLocks noGrp="1" noChangeArrowheads="1"/>
          </p:cNvSpPr>
          <p:nvPr>
            <p:ph type="sldNum"/>
          </p:nvPr>
        </p:nvSpPr>
        <p:spPr bwMode="auto">
          <a:xfrm>
            <a:off x="4010822" y="8903677"/>
            <a:ext cx="2902089" cy="291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b" anchorCtr="0" compatLnSpc="1">
            <a:prstTxWarp prst="textNoShape">
              <a:avLst/>
            </a:prstTxWarp>
          </a:bodyPr>
          <a:lstStyle>
            <a:lvl1pPr algn="r">
              <a:lnSpc>
                <a:spcPct val="95000"/>
              </a:lnSpc>
              <a:buClrTx/>
              <a:buFontTx/>
              <a:buNone/>
              <a:tabLst>
                <a:tab pos="668059" algn="l"/>
                <a:tab pos="1336119" algn="l"/>
                <a:tab pos="2004178" algn="l"/>
                <a:tab pos="2672237" algn="l"/>
              </a:tabLst>
              <a:defRPr sz="1400">
                <a:solidFill>
                  <a:srgbClr val="000000"/>
                </a:solidFill>
                <a:latin typeface="Times New Roman" panose="02020603050405020304" pitchFamily="18" charset="0"/>
                <a:cs typeface="Arial Unicode MS" panose="020B0604020202020204" pitchFamily="34" charset="-128"/>
              </a:defRPr>
            </a:lvl1pPr>
          </a:lstStyle>
          <a:p>
            <a:fld id="{9AE1EF05-757C-47E3-AC8F-CBBB602BF0D2}" type="slidenum">
              <a:rPr lang="en-US" altLang="en-US"/>
              <a:pPr/>
              <a:t>‹#›</a:t>
            </a:fld>
            <a:endParaRPr lang="en-US" altLang="en-US" dirty="0"/>
          </a:p>
        </p:txBody>
      </p:sp>
    </p:spTree>
    <p:extLst>
      <p:ext uri="{BB962C8B-B14F-4D97-AF65-F5344CB8AC3E}">
        <p14:creationId xmlns:p14="http://schemas.microsoft.com/office/powerpoint/2010/main" val="3749026971"/>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1pPr>
    <a:lvl2pPr marL="742950" indent="-285750"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2pPr>
    <a:lvl3pPr marL="1143000" indent="-228600"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3pPr>
    <a:lvl4pPr marL="1600200" indent="-228600"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4pPr>
    <a:lvl5pPr marL="2057400" indent="-228600" algn="l" defTabSz="457200"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81.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91.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528.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529.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0.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531.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532.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533.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534.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535.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536.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537.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538.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539.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0.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541.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542.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543.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544.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545.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546.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547.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548.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549.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0.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551.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552.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553.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554.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555.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556.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557.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558.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559.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0.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561.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562.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563.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564.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565.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566.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567.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568.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569.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0.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571.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572.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573.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574.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575.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576.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577.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578.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579.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0.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581.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582.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583.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584.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585.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586.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587.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588.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589.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0.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591.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592.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593.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594.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595.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596.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597.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598.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599.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00.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601.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602.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603.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604.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605.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606.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607.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608.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609.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0.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611.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612.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613.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614.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615.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616.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617.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618.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619.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0.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621.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622.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623.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624.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625.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626.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627.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628.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629.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0.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631.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632.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633.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634.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635.xml.rels><?xml version="1.0" encoding="UTF-8" standalone="yes"?>
<Relationships xmlns="http://schemas.openxmlformats.org/package/2006/relationships"><Relationship Id="rId2" Type="http://schemas.openxmlformats.org/officeDocument/2006/relationships/slide" Target="../slides/slide637.xml"/><Relationship Id="rId1" Type="http://schemas.openxmlformats.org/officeDocument/2006/relationships/notesMaster" Target="../notesMasters/notesMaster1.xml"/></Relationships>
</file>

<file path=ppt/notesSlides/_rels/notesSlide636.xml.rels><?xml version="1.0" encoding="UTF-8" standalone="yes"?>
<Relationships xmlns="http://schemas.openxmlformats.org/package/2006/relationships"><Relationship Id="rId2" Type="http://schemas.openxmlformats.org/officeDocument/2006/relationships/slide" Target="../slides/slide638.xml"/><Relationship Id="rId1" Type="http://schemas.openxmlformats.org/officeDocument/2006/relationships/notesMaster" Target="../notesMasters/notesMaster1.xml"/></Relationships>
</file>

<file path=ppt/notesSlides/_rels/notesSlide637.xml.rels><?xml version="1.0" encoding="UTF-8" standalone="yes"?>
<Relationships xmlns="http://schemas.openxmlformats.org/package/2006/relationships"><Relationship Id="rId2" Type="http://schemas.openxmlformats.org/officeDocument/2006/relationships/slide" Target="../slides/slide639.xml"/><Relationship Id="rId1" Type="http://schemas.openxmlformats.org/officeDocument/2006/relationships/notesMaster" Target="../notesMasters/notesMaster1.xml"/></Relationships>
</file>

<file path=ppt/notesSlides/_rels/notesSlide638.xml.rels><?xml version="1.0" encoding="UTF-8" standalone="yes"?>
<Relationships xmlns="http://schemas.openxmlformats.org/package/2006/relationships"><Relationship Id="rId2" Type="http://schemas.openxmlformats.org/officeDocument/2006/relationships/slide" Target="../slides/slide640.xml"/><Relationship Id="rId1" Type="http://schemas.openxmlformats.org/officeDocument/2006/relationships/notesMaster" Target="../notesMasters/notesMaster1.xml"/></Relationships>
</file>

<file path=ppt/notesSlides/_rels/notesSlide639.xml.rels><?xml version="1.0" encoding="UTF-8" standalone="yes"?>
<Relationships xmlns="http://schemas.openxmlformats.org/package/2006/relationships"><Relationship Id="rId2" Type="http://schemas.openxmlformats.org/officeDocument/2006/relationships/slide" Target="../slides/slide64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0.xml.rels><?xml version="1.0" encoding="UTF-8" standalone="yes"?>
<Relationships xmlns="http://schemas.openxmlformats.org/package/2006/relationships"><Relationship Id="rId2" Type="http://schemas.openxmlformats.org/officeDocument/2006/relationships/slide" Target="../slides/slide642.xml"/><Relationship Id="rId1" Type="http://schemas.openxmlformats.org/officeDocument/2006/relationships/notesMaster" Target="../notesMasters/notesMaster1.xml"/></Relationships>
</file>

<file path=ppt/notesSlides/_rels/notesSlide641.xml.rels><?xml version="1.0" encoding="UTF-8" standalone="yes"?>
<Relationships xmlns="http://schemas.openxmlformats.org/package/2006/relationships"><Relationship Id="rId2" Type="http://schemas.openxmlformats.org/officeDocument/2006/relationships/slide" Target="../slides/slide643.xml"/><Relationship Id="rId1" Type="http://schemas.openxmlformats.org/officeDocument/2006/relationships/notesMaster" Target="../notesMasters/notesMaster1.xml"/></Relationships>
</file>

<file path=ppt/notesSlides/_rels/notesSlide642.xml.rels><?xml version="1.0" encoding="UTF-8" standalone="yes"?>
<Relationships xmlns="http://schemas.openxmlformats.org/package/2006/relationships"><Relationship Id="rId2" Type="http://schemas.openxmlformats.org/officeDocument/2006/relationships/slide" Target="../slides/slide644.xml"/><Relationship Id="rId1" Type="http://schemas.openxmlformats.org/officeDocument/2006/relationships/notesMaster" Target="../notesMasters/notesMaster1.xml"/></Relationships>
</file>

<file path=ppt/notesSlides/_rels/notesSlide643.xml.rels><?xml version="1.0" encoding="UTF-8" standalone="yes"?>
<Relationships xmlns="http://schemas.openxmlformats.org/package/2006/relationships"><Relationship Id="rId2" Type="http://schemas.openxmlformats.org/officeDocument/2006/relationships/slide" Target="../slides/slide645.xml"/><Relationship Id="rId1" Type="http://schemas.openxmlformats.org/officeDocument/2006/relationships/notesMaster" Target="../notesMasters/notesMaster1.xml"/></Relationships>
</file>

<file path=ppt/notesSlides/_rels/notesSlide644.xml.rels><?xml version="1.0" encoding="UTF-8" standalone="yes"?>
<Relationships xmlns="http://schemas.openxmlformats.org/package/2006/relationships"><Relationship Id="rId2" Type="http://schemas.openxmlformats.org/officeDocument/2006/relationships/slide" Target="../slides/slide646.xml"/><Relationship Id="rId1" Type="http://schemas.openxmlformats.org/officeDocument/2006/relationships/notesMaster" Target="../notesMasters/notesMaster1.xml"/></Relationships>
</file>

<file path=ppt/notesSlides/_rels/notesSlide645.xml.rels><?xml version="1.0" encoding="UTF-8" standalone="yes"?>
<Relationships xmlns="http://schemas.openxmlformats.org/package/2006/relationships"><Relationship Id="rId2" Type="http://schemas.openxmlformats.org/officeDocument/2006/relationships/slide" Target="../slides/slide647.xml"/><Relationship Id="rId1" Type="http://schemas.openxmlformats.org/officeDocument/2006/relationships/notesMaster" Target="../notesMasters/notesMaster1.xml"/></Relationships>
</file>

<file path=ppt/notesSlides/_rels/notesSlide646.xml.rels><?xml version="1.0" encoding="UTF-8" standalone="yes"?>
<Relationships xmlns="http://schemas.openxmlformats.org/package/2006/relationships"><Relationship Id="rId2" Type="http://schemas.openxmlformats.org/officeDocument/2006/relationships/slide" Target="../slides/slide648.xml"/><Relationship Id="rId1" Type="http://schemas.openxmlformats.org/officeDocument/2006/relationships/notesMaster" Target="../notesMasters/notesMaster1.xml"/></Relationships>
</file>

<file path=ppt/notesSlides/_rels/notesSlide647.xml.rels><?xml version="1.0" encoding="UTF-8" standalone="yes"?>
<Relationships xmlns="http://schemas.openxmlformats.org/package/2006/relationships"><Relationship Id="rId2" Type="http://schemas.openxmlformats.org/officeDocument/2006/relationships/slide" Target="../slides/slide649.xml"/><Relationship Id="rId1" Type="http://schemas.openxmlformats.org/officeDocument/2006/relationships/notesMaster" Target="../notesMasters/notesMaster1.xml"/></Relationships>
</file>

<file path=ppt/notesSlides/_rels/notesSlide648.xml.rels><?xml version="1.0" encoding="UTF-8" standalone="yes"?>
<Relationships xmlns="http://schemas.openxmlformats.org/package/2006/relationships"><Relationship Id="rId2" Type="http://schemas.openxmlformats.org/officeDocument/2006/relationships/slide" Target="../slides/slide650.xml"/><Relationship Id="rId1" Type="http://schemas.openxmlformats.org/officeDocument/2006/relationships/notesMaster" Target="../notesMasters/notesMaster1.xml"/></Relationships>
</file>

<file path=ppt/notesSlides/_rels/notesSlide649.xml.rels><?xml version="1.0" encoding="UTF-8" standalone="yes"?>
<Relationships xmlns="http://schemas.openxmlformats.org/package/2006/relationships"><Relationship Id="rId2" Type="http://schemas.openxmlformats.org/officeDocument/2006/relationships/slide" Target="../slides/slide65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0.xml.rels><?xml version="1.0" encoding="UTF-8" standalone="yes"?>
<Relationships xmlns="http://schemas.openxmlformats.org/package/2006/relationships"><Relationship Id="rId2" Type="http://schemas.openxmlformats.org/officeDocument/2006/relationships/slide" Target="../slides/slide652.xml"/><Relationship Id="rId1" Type="http://schemas.openxmlformats.org/officeDocument/2006/relationships/notesMaster" Target="../notesMasters/notesMaster1.xml"/></Relationships>
</file>

<file path=ppt/notesSlides/_rels/notesSlide651.xml.rels><?xml version="1.0" encoding="UTF-8" standalone="yes"?>
<Relationships xmlns="http://schemas.openxmlformats.org/package/2006/relationships"><Relationship Id="rId2" Type="http://schemas.openxmlformats.org/officeDocument/2006/relationships/slide" Target="../slides/slide653.xml"/><Relationship Id="rId1" Type="http://schemas.openxmlformats.org/officeDocument/2006/relationships/notesMaster" Target="../notesMasters/notesMaster1.xml"/></Relationships>
</file>

<file path=ppt/notesSlides/_rels/notesSlide652.xml.rels><?xml version="1.0" encoding="UTF-8" standalone="yes"?>
<Relationships xmlns="http://schemas.openxmlformats.org/package/2006/relationships"><Relationship Id="rId2" Type="http://schemas.openxmlformats.org/officeDocument/2006/relationships/slide" Target="../slides/slide654.xml"/><Relationship Id="rId1" Type="http://schemas.openxmlformats.org/officeDocument/2006/relationships/notesMaster" Target="../notesMasters/notesMaster1.xml"/></Relationships>
</file>

<file path=ppt/notesSlides/_rels/notesSlide653.xml.rels><?xml version="1.0" encoding="UTF-8" standalone="yes"?>
<Relationships xmlns="http://schemas.openxmlformats.org/package/2006/relationships"><Relationship Id="rId2" Type="http://schemas.openxmlformats.org/officeDocument/2006/relationships/slide" Target="../slides/slide655.xml"/><Relationship Id="rId1" Type="http://schemas.openxmlformats.org/officeDocument/2006/relationships/notesMaster" Target="../notesMasters/notesMaster1.xml"/></Relationships>
</file>

<file path=ppt/notesSlides/_rels/notesSlide654.xml.rels><?xml version="1.0" encoding="UTF-8" standalone="yes"?>
<Relationships xmlns="http://schemas.openxmlformats.org/package/2006/relationships"><Relationship Id="rId2" Type="http://schemas.openxmlformats.org/officeDocument/2006/relationships/slide" Target="../slides/slide656.xml"/><Relationship Id="rId1" Type="http://schemas.openxmlformats.org/officeDocument/2006/relationships/notesMaster" Target="../notesMasters/notesMaster1.xml"/></Relationships>
</file>

<file path=ppt/notesSlides/_rels/notesSlide655.xml.rels><?xml version="1.0" encoding="UTF-8" standalone="yes"?>
<Relationships xmlns="http://schemas.openxmlformats.org/package/2006/relationships"><Relationship Id="rId2" Type="http://schemas.openxmlformats.org/officeDocument/2006/relationships/slide" Target="../slides/slide657.xml"/><Relationship Id="rId1" Type="http://schemas.openxmlformats.org/officeDocument/2006/relationships/notesMaster" Target="../notesMasters/notesMaster1.xml"/></Relationships>
</file>

<file path=ppt/notesSlides/_rels/notesSlide656.xml.rels><?xml version="1.0" encoding="UTF-8" standalone="yes"?>
<Relationships xmlns="http://schemas.openxmlformats.org/package/2006/relationships"><Relationship Id="rId2" Type="http://schemas.openxmlformats.org/officeDocument/2006/relationships/slide" Target="../slides/slide658.xml"/><Relationship Id="rId1" Type="http://schemas.openxmlformats.org/officeDocument/2006/relationships/notesMaster" Target="../notesMasters/notesMaster1.xml"/></Relationships>
</file>

<file path=ppt/notesSlides/_rels/notesSlide657.xml.rels><?xml version="1.0" encoding="UTF-8" standalone="yes"?>
<Relationships xmlns="http://schemas.openxmlformats.org/package/2006/relationships"><Relationship Id="rId2" Type="http://schemas.openxmlformats.org/officeDocument/2006/relationships/slide" Target="../slides/slide659.xml"/><Relationship Id="rId1" Type="http://schemas.openxmlformats.org/officeDocument/2006/relationships/notesMaster" Target="../notesMasters/notesMaster1.xml"/></Relationships>
</file>

<file path=ppt/notesSlides/_rels/notesSlide658.xml.rels><?xml version="1.0" encoding="UTF-8" standalone="yes"?>
<Relationships xmlns="http://schemas.openxmlformats.org/package/2006/relationships"><Relationship Id="rId2" Type="http://schemas.openxmlformats.org/officeDocument/2006/relationships/slide" Target="../slides/slide660.xml"/><Relationship Id="rId1" Type="http://schemas.openxmlformats.org/officeDocument/2006/relationships/notesMaster" Target="../notesMasters/notesMaster1.xml"/></Relationships>
</file>

<file path=ppt/notesSlides/_rels/notesSlide659.xml.rels><?xml version="1.0" encoding="UTF-8" standalone="yes"?>
<Relationships xmlns="http://schemas.openxmlformats.org/package/2006/relationships"><Relationship Id="rId2" Type="http://schemas.openxmlformats.org/officeDocument/2006/relationships/slide" Target="../slides/slide66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0.xml.rels><?xml version="1.0" encoding="UTF-8" standalone="yes"?>
<Relationships xmlns="http://schemas.openxmlformats.org/package/2006/relationships"><Relationship Id="rId2" Type="http://schemas.openxmlformats.org/officeDocument/2006/relationships/slide" Target="../slides/slide662.xml"/><Relationship Id="rId1" Type="http://schemas.openxmlformats.org/officeDocument/2006/relationships/notesMaster" Target="../notesMasters/notesMaster1.xml"/></Relationships>
</file>

<file path=ppt/notesSlides/_rels/notesSlide661.xml.rels><?xml version="1.0" encoding="UTF-8" standalone="yes"?>
<Relationships xmlns="http://schemas.openxmlformats.org/package/2006/relationships"><Relationship Id="rId2" Type="http://schemas.openxmlformats.org/officeDocument/2006/relationships/slide" Target="../slides/slide663.xml"/><Relationship Id="rId1" Type="http://schemas.openxmlformats.org/officeDocument/2006/relationships/notesMaster" Target="../notesMasters/notesMaster1.xml"/></Relationships>
</file>

<file path=ppt/notesSlides/_rels/notesSlide662.xml.rels><?xml version="1.0" encoding="UTF-8" standalone="yes"?>
<Relationships xmlns="http://schemas.openxmlformats.org/package/2006/relationships"><Relationship Id="rId2" Type="http://schemas.openxmlformats.org/officeDocument/2006/relationships/slide" Target="../slides/slide664.xml"/><Relationship Id="rId1" Type="http://schemas.openxmlformats.org/officeDocument/2006/relationships/notesMaster" Target="../notesMasters/notesMaster1.xml"/></Relationships>
</file>

<file path=ppt/notesSlides/_rels/notesSlide663.xml.rels><?xml version="1.0" encoding="UTF-8" standalone="yes"?>
<Relationships xmlns="http://schemas.openxmlformats.org/package/2006/relationships"><Relationship Id="rId2" Type="http://schemas.openxmlformats.org/officeDocument/2006/relationships/slide" Target="../slides/slide665.xml"/><Relationship Id="rId1" Type="http://schemas.openxmlformats.org/officeDocument/2006/relationships/notesMaster" Target="../notesMasters/notesMaster1.xml"/></Relationships>
</file>

<file path=ppt/notesSlides/_rels/notesSlide664.xml.rels><?xml version="1.0" encoding="UTF-8" standalone="yes"?>
<Relationships xmlns="http://schemas.openxmlformats.org/package/2006/relationships"><Relationship Id="rId2" Type="http://schemas.openxmlformats.org/officeDocument/2006/relationships/slide" Target="../slides/slide666.xml"/><Relationship Id="rId1" Type="http://schemas.openxmlformats.org/officeDocument/2006/relationships/notesMaster" Target="../notesMasters/notesMaster1.xml"/></Relationships>
</file>

<file path=ppt/notesSlides/_rels/notesSlide665.xml.rels><?xml version="1.0" encoding="UTF-8" standalone="yes"?>
<Relationships xmlns="http://schemas.openxmlformats.org/package/2006/relationships"><Relationship Id="rId2" Type="http://schemas.openxmlformats.org/officeDocument/2006/relationships/slide" Target="../slides/slide667.xml"/><Relationship Id="rId1" Type="http://schemas.openxmlformats.org/officeDocument/2006/relationships/notesMaster" Target="../notesMasters/notesMaster1.xml"/></Relationships>
</file>

<file path=ppt/notesSlides/_rels/notesSlide666.xml.rels><?xml version="1.0" encoding="UTF-8" standalone="yes"?>
<Relationships xmlns="http://schemas.openxmlformats.org/package/2006/relationships"><Relationship Id="rId2" Type="http://schemas.openxmlformats.org/officeDocument/2006/relationships/slide" Target="../slides/slide668.xml"/><Relationship Id="rId1" Type="http://schemas.openxmlformats.org/officeDocument/2006/relationships/notesMaster" Target="../notesMasters/notesMaster1.xml"/></Relationships>
</file>

<file path=ppt/notesSlides/_rels/notesSlide667.xml.rels><?xml version="1.0" encoding="UTF-8" standalone="yes"?>
<Relationships xmlns="http://schemas.openxmlformats.org/package/2006/relationships"><Relationship Id="rId2" Type="http://schemas.openxmlformats.org/officeDocument/2006/relationships/slide" Target="../slides/slide669.xml"/><Relationship Id="rId1" Type="http://schemas.openxmlformats.org/officeDocument/2006/relationships/notesMaster" Target="../notesMasters/notesMaster1.xml"/></Relationships>
</file>

<file path=ppt/notesSlides/_rels/notesSlide668.xml.rels><?xml version="1.0" encoding="UTF-8" standalone="yes"?>
<Relationships xmlns="http://schemas.openxmlformats.org/package/2006/relationships"><Relationship Id="rId2" Type="http://schemas.openxmlformats.org/officeDocument/2006/relationships/slide" Target="../slides/slide670.xml"/><Relationship Id="rId1" Type="http://schemas.openxmlformats.org/officeDocument/2006/relationships/notesMaster" Target="../notesMasters/notesMaster1.xml"/></Relationships>
</file>

<file path=ppt/notesSlides/_rels/notesSlide669.xml.rels><?xml version="1.0" encoding="UTF-8" standalone="yes"?>
<Relationships xmlns="http://schemas.openxmlformats.org/package/2006/relationships"><Relationship Id="rId2" Type="http://schemas.openxmlformats.org/officeDocument/2006/relationships/slide" Target="../slides/slide67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0.xml.rels><?xml version="1.0" encoding="UTF-8" standalone="yes"?>
<Relationships xmlns="http://schemas.openxmlformats.org/package/2006/relationships"><Relationship Id="rId2" Type="http://schemas.openxmlformats.org/officeDocument/2006/relationships/slide" Target="../slides/slide672.xml"/><Relationship Id="rId1" Type="http://schemas.openxmlformats.org/officeDocument/2006/relationships/notesMaster" Target="../notesMasters/notesMaster1.xml"/></Relationships>
</file>

<file path=ppt/notesSlides/_rels/notesSlide671.xml.rels><?xml version="1.0" encoding="UTF-8" standalone="yes"?>
<Relationships xmlns="http://schemas.openxmlformats.org/package/2006/relationships"><Relationship Id="rId2" Type="http://schemas.openxmlformats.org/officeDocument/2006/relationships/slide" Target="../slides/slide673.xml"/><Relationship Id="rId1" Type="http://schemas.openxmlformats.org/officeDocument/2006/relationships/notesMaster" Target="../notesMasters/notesMaster1.xml"/></Relationships>
</file>

<file path=ppt/notesSlides/_rels/notesSlide672.xml.rels><?xml version="1.0" encoding="UTF-8" standalone="yes"?>
<Relationships xmlns="http://schemas.openxmlformats.org/package/2006/relationships"><Relationship Id="rId2" Type="http://schemas.openxmlformats.org/officeDocument/2006/relationships/slide" Target="../slides/slide674.xml"/><Relationship Id="rId1" Type="http://schemas.openxmlformats.org/officeDocument/2006/relationships/notesMaster" Target="../notesMasters/notesMaster1.xml"/></Relationships>
</file>

<file path=ppt/notesSlides/_rels/notesSlide673.xml.rels><?xml version="1.0" encoding="UTF-8" standalone="yes"?>
<Relationships xmlns="http://schemas.openxmlformats.org/package/2006/relationships"><Relationship Id="rId2" Type="http://schemas.openxmlformats.org/officeDocument/2006/relationships/slide" Target="../slides/slide675.xml"/><Relationship Id="rId1" Type="http://schemas.openxmlformats.org/officeDocument/2006/relationships/notesMaster" Target="../notesMasters/notesMaster1.xml"/></Relationships>
</file>

<file path=ppt/notesSlides/_rels/notesSlide674.xml.rels><?xml version="1.0" encoding="UTF-8" standalone="yes"?>
<Relationships xmlns="http://schemas.openxmlformats.org/package/2006/relationships"><Relationship Id="rId2" Type="http://schemas.openxmlformats.org/officeDocument/2006/relationships/slide" Target="../slides/slide676.xml"/><Relationship Id="rId1" Type="http://schemas.openxmlformats.org/officeDocument/2006/relationships/notesMaster" Target="../notesMasters/notesMaster1.xml"/></Relationships>
</file>

<file path=ppt/notesSlides/_rels/notesSlide675.xml.rels><?xml version="1.0" encoding="UTF-8" standalone="yes"?>
<Relationships xmlns="http://schemas.openxmlformats.org/package/2006/relationships"><Relationship Id="rId2" Type="http://schemas.openxmlformats.org/officeDocument/2006/relationships/slide" Target="../slides/slide677.xml"/><Relationship Id="rId1" Type="http://schemas.openxmlformats.org/officeDocument/2006/relationships/notesMaster" Target="../notesMasters/notesMaster1.xml"/></Relationships>
</file>

<file path=ppt/notesSlides/_rels/notesSlide676.xml.rels><?xml version="1.0" encoding="UTF-8" standalone="yes"?>
<Relationships xmlns="http://schemas.openxmlformats.org/package/2006/relationships"><Relationship Id="rId2" Type="http://schemas.openxmlformats.org/officeDocument/2006/relationships/slide" Target="../slides/slide678.xml"/><Relationship Id="rId1" Type="http://schemas.openxmlformats.org/officeDocument/2006/relationships/notesMaster" Target="../notesMasters/notesMaster1.xml"/></Relationships>
</file>

<file path=ppt/notesSlides/_rels/notesSlide677.xml.rels><?xml version="1.0" encoding="UTF-8" standalone="yes"?>
<Relationships xmlns="http://schemas.openxmlformats.org/package/2006/relationships"><Relationship Id="rId2" Type="http://schemas.openxmlformats.org/officeDocument/2006/relationships/slide" Target="../slides/slide679.xml"/><Relationship Id="rId1" Type="http://schemas.openxmlformats.org/officeDocument/2006/relationships/notesMaster" Target="../notesMasters/notesMaster1.xml"/></Relationships>
</file>

<file path=ppt/notesSlides/_rels/notesSlide678.xml.rels><?xml version="1.0" encoding="UTF-8" standalone="yes"?>
<Relationships xmlns="http://schemas.openxmlformats.org/package/2006/relationships"><Relationship Id="rId2" Type="http://schemas.openxmlformats.org/officeDocument/2006/relationships/slide" Target="../slides/slide680.xml"/><Relationship Id="rId1" Type="http://schemas.openxmlformats.org/officeDocument/2006/relationships/notesMaster" Target="../notesMasters/notesMaster1.xml"/></Relationships>
</file>

<file path=ppt/notesSlides/_rels/notesSlide679.xml.rels><?xml version="1.0" encoding="UTF-8" standalone="yes"?>
<Relationships xmlns="http://schemas.openxmlformats.org/package/2006/relationships"><Relationship Id="rId2" Type="http://schemas.openxmlformats.org/officeDocument/2006/relationships/slide" Target="../slides/slide68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0.xml.rels><?xml version="1.0" encoding="UTF-8" standalone="yes"?>
<Relationships xmlns="http://schemas.openxmlformats.org/package/2006/relationships"><Relationship Id="rId2" Type="http://schemas.openxmlformats.org/officeDocument/2006/relationships/slide" Target="../slides/slide682.xml"/><Relationship Id="rId1" Type="http://schemas.openxmlformats.org/officeDocument/2006/relationships/notesMaster" Target="../notesMasters/notesMaster1.xml"/></Relationships>
</file>

<file path=ppt/notesSlides/_rels/notesSlide681.xml.rels><?xml version="1.0" encoding="UTF-8" standalone="yes"?>
<Relationships xmlns="http://schemas.openxmlformats.org/package/2006/relationships"><Relationship Id="rId2" Type="http://schemas.openxmlformats.org/officeDocument/2006/relationships/slide" Target="../slides/slide683.xml"/><Relationship Id="rId1" Type="http://schemas.openxmlformats.org/officeDocument/2006/relationships/notesMaster" Target="../notesMasters/notesMaster1.xml"/></Relationships>
</file>

<file path=ppt/notesSlides/_rels/notesSlide682.xml.rels><?xml version="1.0" encoding="UTF-8" standalone="yes"?>
<Relationships xmlns="http://schemas.openxmlformats.org/package/2006/relationships"><Relationship Id="rId2" Type="http://schemas.openxmlformats.org/officeDocument/2006/relationships/slide" Target="../slides/slide684.xml"/><Relationship Id="rId1" Type="http://schemas.openxmlformats.org/officeDocument/2006/relationships/notesMaster" Target="../notesMasters/notesMaster1.xml"/></Relationships>
</file>

<file path=ppt/notesSlides/_rels/notesSlide683.xml.rels><?xml version="1.0" encoding="UTF-8" standalone="yes"?>
<Relationships xmlns="http://schemas.openxmlformats.org/package/2006/relationships"><Relationship Id="rId2" Type="http://schemas.openxmlformats.org/officeDocument/2006/relationships/slide" Target="../slides/slide685.xml"/><Relationship Id="rId1" Type="http://schemas.openxmlformats.org/officeDocument/2006/relationships/notesMaster" Target="../notesMasters/notesMaster1.xml"/></Relationships>
</file>

<file path=ppt/notesSlides/_rels/notesSlide684.xml.rels><?xml version="1.0" encoding="UTF-8" standalone="yes"?>
<Relationships xmlns="http://schemas.openxmlformats.org/package/2006/relationships"><Relationship Id="rId2" Type="http://schemas.openxmlformats.org/officeDocument/2006/relationships/slide" Target="../slides/slide686.xml"/><Relationship Id="rId1" Type="http://schemas.openxmlformats.org/officeDocument/2006/relationships/notesMaster" Target="../notesMasters/notesMaster1.xml"/></Relationships>
</file>

<file path=ppt/notesSlides/_rels/notesSlide685.xml.rels><?xml version="1.0" encoding="UTF-8" standalone="yes"?>
<Relationships xmlns="http://schemas.openxmlformats.org/package/2006/relationships"><Relationship Id="rId2" Type="http://schemas.openxmlformats.org/officeDocument/2006/relationships/slide" Target="../slides/slide687.xml"/><Relationship Id="rId1" Type="http://schemas.openxmlformats.org/officeDocument/2006/relationships/notesMaster" Target="../notesMasters/notesMaster1.xml"/></Relationships>
</file>

<file path=ppt/notesSlides/_rels/notesSlide686.xml.rels><?xml version="1.0" encoding="UTF-8" standalone="yes"?>
<Relationships xmlns="http://schemas.openxmlformats.org/package/2006/relationships"><Relationship Id="rId2" Type="http://schemas.openxmlformats.org/officeDocument/2006/relationships/slide" Target="../slides/slide688.xml"/><Relationship Id="rId1" Type="http://schemas.openxmlformats.org/officeDocument/2006/relationships/notesMaster" Target="../notesMasters/notesMaster1.xml"/></Relationships>
</file>

<file path=ppt/notesSlides/_rels/notesSlide687.xml.rels><?xml version="1.0" encoding="UTF-8" standalone="yes"?>
<Relationships xmlns="http://schemas.openxmlformats.org/package/2006/relationships"><Relationship Id="rId2" Type="http://schemas.openxmlformats.org/officeDocument/2006/relationships/slide" Target="../slides/slide689.xml"/><Relationship Id="rId1" Type="http://schemas.openxmlformats.org/officeDocument/2006/relationships/notesMaster" Target="../notesMasters/notesMaster1.xml"/></Relationships>
</file>

<file path=ppt/notesSlides/_rels/notesSlide688.xml.rels><?xml version="1.0" encoding="UTF-8" standalone="yes"?>
<Relationships xmlns="http://schemas.openxmlformats.org/package/2006/relationships"><Relationship Id="rId2" Type="http://schemas.openxmlformats.org/officeDocument/2006/relationships/slide" Target="../slides/slide690.xml"/><Relationship Id="rId1" Type="http://schemas.openxmlformats.org/officeDocument/2006/relationships/notesMaster" Target="../notesMasters/notesMaster1.xml"/></Relationships>
</file>

<file path=ppt/notesSlides/_rels/notesSlide689.xml.rels><?xml version="1.0" encoding="UTF-8" standalone="yes"?>
<Relationships xmlns="http://schemas.openxmlformats.org/package/2006/relationships"><Relationship Id="rId2" Type="http://schemas.openxmlformats.org/officeDocument/2006/relationships/slide" Target="../slides/slide69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0.xml.rels><?xml version="1.0" encoding="UTF-8" standalone="yes"?>
<Relationships xmlns="http://schemas.openxmlformats.org/package/2006/relationships"><Relationship Id="rId2" Type="http://schemas.openxmlformats.org/officeDocument/2006/relationships/slide" Target="../slides/slide692.xml"/><Relationship Id="rId1" Type="http://schemas.openxmlformats.org/officeDocument/2006/relationships/notesMaster" Target="../notesMasters/notesMaster1.xml"/></Relationships>
</file>

<file path=ppt/notesSlides/_rels/notesSlide691.xml.rels><?xml version="1.0" encoding="UTF-8" standalone="yes"?>
<Relationships xmlns="http://schemas.openxmlformats.org/package/2006/relationships"><Relationship Id="rId2" Type="http://schemas.openxmlformats.org/officeDocument/2006/relationships/slide" Target="../slides/slide693.xml"/><Relationship Id="rId1" Type="http://schemas.openxmlformats.org/officeDocument/2006/relationships/notesMaster" Target="../notesMasters/notesMaster1.xml"/></Relationships>
</file>

<file path=ppt/notesSlides/_rels/notesSlide692.xml.rels><?xml version="1.0" encoding="UTF-8" standalone="yes"?>
<Relationships xmlns="http://schemas.openxmlformats.org/package/2006/relationships"><Relationship Id="rId2" Type="http://schemas.openxmlformats.org/officeDocument/2006/relationships/slide" Target="../slides/slide694.xml"/><Relationship Id="rId1" Type="http://schemas.openxmlformats.org/officeDocument/2006/relationships/notesMaster" Target="../notesMasters/notesMaster1.xml"/></Relationships>
</file>

<file path=ppt/notesSlides/_rels/notesSlide693.xml.rels><?xml version="1.0" encoding="UTF-8" standalone="yes"?>
<Relationships xmlns="http://schemas.openxmlformats.org/package/2006/relationships"><Relationship Id="rId2" Type="http://schemas.openxmlformats.org/officeDocument/2006/relationships/slide" Target="../slides/slide695.xml"/><Relationship Id="rId1" Type="http://schemas.openxmlformats.org/officeDocument/2006/relationships/notesMaster" Target="../notesMasters/notesMaster1.xml"/></Relationships>
</file>

<file path=ppt/notesSlides/_rels/notesSlide694.xml.rels><?xml version="1.0" encoding="UTF-8" standalone="yes"?>
<Relationships xmlns="http://schemas.openxmlformats.org/package/2006/relationships"><Relationship Id="rId2" Type="http://schemas.openxmlformats.org/officeDocument/2006/relationships/slide" Target="../slides/slide696.xml"/><Relationship Id="rId1" Type="http://schemas.openxmlformats.org/officeDocument/2006/relationships/notesMaster" Target="../notesMasters/notesMaster1.xml"/></Relationships>
</file>

<file path=ppt/notesSlides/_rels/notesSlide695.xml.rels><?xml version="1.0" encoding="UTF-8" standalone="yes"?>
<Relationships xmlns="http://schemas.openxmlformats.org/package/2006/relationships"><Relationship Id="rId2" Type="http://schemas.openxmlformats.org/officeDocument/2006/relationships/slide" Target="../slides/slide697.xml"/><Relationship Id="rId1" Type="http://schemas.openxmlformats.org/officeDocument/2006/relationships/notesMaster" Target="../notesMasters/notesMaster1.xml"/></Relationships>
</file>

<file path=ppt/notesSlides/_rels/notesSlide696.xml.rels><?xml version="1.0" encoding="UTF-8" standalone="yes"?>
<Relationships xmlns="http://schemas.openxmlformats.org/package/2006/relationships"><Relationship Id="rId2" Type="http://schemas.openxmlformats.org/officeDocument/2006/relationships/slide" Target="../slides/slide698.xml"/><Relationship Id="rId1" Type="http://schemas.openxmlformats.org/officeDocument/2006/relationships/notesMaster" Target="../notesMasters/notesMaster1.xml"/></Relationships>
</file>

<file path=ppt/notesSlides/_rels/notesSlide697.xml.rels><?xml version="1.0" encoding="UTF-8" standalone="yes"?>
<Relationships xmlns="http://schemas.openxmlformats.org/package/2006/relationships"><Relationship Id="rId2" Type="http://schemas.openxmlformats.org/officeDocument/2006/relationships/slide" Target="../slides/slide699.xml"/><Relationship Id="rId1" Type="http://schemas.openxmlformats.org/officeDocument/2006/relationships/notesMaster" Target="../notesMasters/notesMaster1.xml"/></Relationships>
</file>

<file path=ppt/notesSlides/_rels/notesSlide698.xml.rels><?xml version="1.0" encoding="UTF-8" standalone="yes"?>
<Relationships xmlns="http://schemas.openxmlformats.org/package/2006/relationships"><Relationship Id="rId2" Type="http://schemas.openxmlformats.org/officeDocument/2006/relationships/slide" Target="../slides/slide700.xml"/><Relationship Id="rId1" Type="http://schemas.openxmlformats.org/officeDocument/2006/relationships/notesMaster" Target="../notesMasters/notesMaster1.xml"/></Relationships>
</file>

<file path=ppt/notesSlides/_rels/notesSlide699.xml.rels><?xml version="1.0" encoding="UTF-8" standalone="yes"?>
<Relationships xmlns="http://schemas.openxmlformats.org/package/2006/relationships"><Relationship Id="rId2" Type="http://schemas.openxmlformats.org/officeDocument/2006/relationships/slide" Target="../slides/slide7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00.xml.rels><?xml version="1.0" encoding="UTF-8" standalone="yes"?>
<Relationships xmlns="http://schemas.openxmlformats.org/package/2006/relationships"><Relationship Id="rId2" Type="http://schemas.openxmlformats.org/officeDocument/2006/relationships/slide" Target="../slides/slide702.xml"/><Relationship Id="rId1" Type="http://schemas.openxmlformats.org/officeDocument/2006/relationships/notesMaster" Target="../notesMasters/notesMaster1.xml"/></Relationships>
</file>

<file path=ppt/notesSlides/_rels/notesSlide701.xml.rels><?xml version="1.0" encoding="UTF-8" standalone="yes"?>
<Relationships xmlns="http://schemas.openxmlformats.org/package/2006/relationships"><Relationship Id="rId2" Type="http://schemas.openxmlformats.org/officeDocument/2006/relationships/slide" Target="../slides/slide703.xml"/><Relationship Id="rId1" Type="http://schemas.openxmlformats.org/officeDocument/2006/relationships/notesMaster" Target="../notesMasters/notesMaster1.xml"/></Relationships>
</file>

<file path=ppt/notesSlides/_rels/notesSlide702.xml.rels><?xml version="1.0" encoding="UTF-8" standalone="yes"?>
<Relationships xmlns="http://schemas.openxmlformats.org/package/2006/relationships"><Relationship Id="rId2" Type="http://schemas.openxmlformats.org/officeDocument/2006/relationships/slide" Target="../slides/slide704.xml"/><Relationship Id="rId1" Type="http://schemas.openxmlformats.org/officeDocument/2006/relationships/notesMaster" Target="../notesMasters/notesMaster1.xml"/></Relationships>
</file>

<file path=ppt/notesSlides/_rels/notesSlide703.xml.rels><?xml version="1.0" encoding="UTF-8" standalone="yes"?>
<Relationships xmlns="http://schemas.openxmlformats.org/package/2006/relationships"><Relationship Id="rId2" Type="http://schemas.openxmlformats.org/officeDocument/2006/relationships/slide" Target="../slides/slide705.xml"/><Relationship Id="rId1" Type="http://schemas.openxmlformats.org/officeDocument/2006/relationships/notesMaster" Target="../notesMasters/notesMaster1.xml"/></Relationships>
</file>

<file path=ppt/notesSlides/_rels/notesSlide704.xml.rels><?xml version="1.0" encoding="UTF-8" standalone="yes"?>
<Relationships xmlns="http://schemas.openxmlformats.org/package/2006/relationships"><Relationship Id="rId2" Type="http://schemas.openxmlformats.org/officeDocument/2006/relationships/slide" Target="../slides/slide706.xml"/><Relationship Id="rId1" Type="http://schemas.openxmlformats.org/officeDocument/2006/relationships/notesMaster" Target="../notesMasters/notesMaster1.xml"/></Relationships>
</file>

<file path=ppt/notesSlides/_rels/notesSlide705.xml.rels><?xml version="1.0" encoding="UTF-8" standalone="yes"?>
<Relationships xmlns="http://schemas.openxmlformats.org/package/2006/relationships"><Relationship Id="rId2" Type="http://schemas.openxmlformats.org/officeDocument/2006/relationships/slide" Target="../slides/slide707.xml"/><Relationship Id="rId1" Type="http://schemas.openxmlformats.org/officeDocument/2006/relationships/notesMaster" Target="../notesMasters/notesMaster1.xml"/></Relationships>
</file>

<file path=ppt/notesSlides/_rels/notesSlide706.xml.rels><?xml version="1.0" encoding="UTF-8" standalone="yes"?>
<Relationships xmlns="http://schemas.openxmlformats.org/package/2006/relationships"><Relationship Id="rId2" Type="http://schemas.openxmlformats.org/officeDocument/2006/relationships/slide" Target="../slides/slide708.xml"/><Relationship Id="rId1" Type="http://schemas.openxmlformats.org/officeDocument/2006/relationships/notesMaster" Target="../notesMasters/notesMaster1.xml"/></Relationships>
</file>

<file path=ppt/notesSlides/_rels/notesSlide707.xml.rels><?xml version="1.0" encoding="UTF-8" standalone="yes"?>
<Relationships xmlns="http://schemas.openxmlformats.org/package/2006/relationships"><Relationship Id="rId2" Type="http://schemas.openxmlformats.org/officeDocument/2006/relationships/slide" Target="../slides/slide709.xml"/><Relationship Id="rId1" Type="http://schemas.openxmlformats.org/officeDocument/2006/relationships/notesMaster" Target="../notesMasters/notesMaster1.xml"/></Relationships>
</file>

<file path=ppt/notesSlides/_rels/notesSlide708.xml.rels><?xml version="1.0" encoding="UTF-8" standalone="yes"?>
<Relationships xmlns="http://schemas.openxmlformats.org/package/2006/relationships"><Relationship Id="rId2" Type="http://schemas.openxmlformats.org/officeDocument/2006/relationships/slide" Target="../slides/slide710.xml"/><Relationship Id="rId1" Type="http://schemas.openxmlformats.org/officeDocument/2006/relationships/notesMaster" Target="../notesMasters/notesMaster1.xml"/></Relationships>
</file>

<file path=ppt/notesSlides/_rels/notesSlide709.xml.rels><?xml version="1.0" encoding="UTF-8" standalone="yes"?>
<Relationships xmlns="http://schemas.openxmlformats.org/package/2006/relationships"><Relationship Id="rId2" Type="http://schemas.openxmlformats.org/officeDocument/2006/relationships/slide" Target="../slides/slide71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0.xml.rels><?xml version="1.0" encoding="UTF-8" standalone="yes"?>
<Relationships xmlns="http://schemas.openxmlformats.org/package/2006/relationships"><Relationship Id="rId2" Type="http://schemas.openxmlformats.org/officeDocument/2006/relationships/slide" Target="../slides/slide712.xml"/><Relationship Id="rId1" Type="http://schemas.openxmlformats.org/officeDocument/2006/relationships/notesMaster" Target="../notesMasters/notesMaster1.xml"/></Relationships>
</file>

<file path=ppt/notesSlides/_rels/notesSlide711.xml.rels><?xml version="1.0" encoding="UTF-8" standalone="yes"?>
<Relationships xmlns="http://schemas.openxmlformats.org/package/2006/relationships"><Relationship Id="rId2" Type="http://schemas.openxmlformats.org/officeDocument/2006/relationships/slide" Target="../slides/slide713.xml"/><Relationship Id="rId1" Type="http://schemas.openxmlformats.org/officeDocument/2006/relationships/notesMaster" Target="../notesMasters/notesMaster1.xml"/></Relationships>
</file>

<file path=ppt/notesSlides/_rels/notesSlide712.xml.rels><?xml version="1.0" encoding="UTF-8" standalone="yes"?>
<Relationships xmlns="http://schemas.openxmlformats.org/package/2006/relationships"><Relationship Id="rId2" Type="http://schemas.openxmlformats.org/officeDocument/2006/relationships/slide" Target="../slides/slide714.xml"/><Relationship Id="rId1" Type="http://schemas.openxmlformats.org/officeDocument/2006/relationships/notesMaster" Target="../notesMasters/notesMaster1.xml"/></Relationships>
</file>

<file path=ppt/notesSlides/_rels/notesSlide713.xml.rels><?xml version="1.0" encoding="UTF-8" standalone="yes"?>
<Relationships xmlns="http://schemas.openxmlformats.org/package/2006/relationships"><Relationship Id="rId2" Type="http://schemas.openxmlformats.org/officeDocument/2006/relationships/slide" Target="../slides/slide715.xml"/><Relationship Id="rId1" Type="http://schemas.openxmlformats.org/officeDocument/2006/relationships/notesMaster" Target="../notesMasters/notesMaster1.xml"/></Relationships>
</file>

<file path=ppt/notesSlides/_rels/notesSlide714.xml.rels><?xml version="1.0" encoding="UTF-8" standalone="yes"?>
<Relationships xmlns="http://schemas.openxmlformats.org/package/2006/relationships"><Relationship Id="rId2" Type="http://schemas.openxmlformats.org/officeDocument/2006/relationships/slide" Target="../slides/slide716.xml"/><Relationship Id="rId1" Type="http://schemas.openxmlformats.org/officeDocument/2006/relationships/notesMaster" Target="../notesMasters/notesMaster1.xml"/></Relationships>
</file>

<file path=ppt/notesSlides/_rels/notesSlide715.xml.rels><?xml version="1.0" encoding="UTF-8" standalone="yes"?>
<Relationships xmlns="http://schemas.openxmlformats.org/package/2006/relationships"><Relationship Id="rId2" Type="http://schemas.openxmlformats.org/officeDocument/2006/relationships/slide" Target="../slides/slide717.xml"/><Relationship Id="rId1" Type="http://schemas.openxmlformats.org/officeDocument/2006/relationships/notesMaster" Target="../notesMasters/notesMaster1.xml"/></Relationships>
</file>

<file path=ppt/notesSlides/_rels/notesSlide716.xml.rels><?xml version="1.0" encoding="UTF-8" standalone="yes"?>
<Relationships xmlns="http://schemas.openxmlformats.org/package/2006/relationships"><Relationship Id="rId2" Type="http://schemas.openxmlformats.org/officeDocument/2006/relationships/slide" Target="../slides/slide718.xml"/><Relationship Id="rId1" Type="http://schemas.openxmlformats.org/officeDocument/2006/relationships/notesMaster" Target="../notesMasters/notesMaster1.xml"/></Relationships>
</file>

<file path=ppt/notesSlides/_rels/notesSlide717.xml.rels><?xml version="1.0" encoding="UTF-8" standalone="yes"?>
<Relationships xmlns="http://schemas.openxmlformats.org/package/2006/relationships"><Relationship Id="rId2" Type="http://schemas.openxmlformats.org/officeDocument/2006/relationships/slide" Target="../slides/slide719.xml"/><Relationship Id="rId1" Type="http://schemas.openxmlformats.org/officeDocument/2006/relationships/notesMaster" Target="../notesMasters/notesMaster1.xml"/></Relationships>
</file>

<file path=ppt/notesSlides/_rels/notesSlide718.xml.rels><?xml version="1.0" encoding="UTF-8" standalone="yes"?>
<Relationships xmlns="http://schemas.openxmlformats.org/package/2006/relationships"><Relationship Id="rId2" Type="http://schemas.openxmlformats.org/officeDocument/2006/relationships/slide" Target="../slides/slide720.xml"/><Relationship Id="rId1" Type="http://schemas.openxmlformats.org/officeDocument/2006/relationships/notesMaster" Target="../notesMasters/notesMaster1.xml"/></Relationships>
</file>

<file path=ppt/notesSlides/_rels/notesSlide719.xml.rels><?xml version="1.0" encoding="UTF-8" standalone="yes"?>
<Relationships xmlns="http://schemas.openxmlformats.org/package/2006/relationships"><Relationship Id="rId2" Type="http://schemas.openxmlformats.org/officeDocument/2006/relationships/slide" Target="../slides/slide72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0.xml.rels><?xml version="1.0" encoding="UTF-8" standalone="yes"?>
<Relationships xmlns="http://schemas.openxmlformats.org/package/2006/relationships"><Relationship Id="rId2" Type="http://schemas.openxmlformats.org/officeDocument/2006/relationships/slide" Target="../slides/slide722.xml"/><Relationship Id="rId1" Type="http://schemas.openxmlformats.org/officeDocument/2006/relationships/notesMaster" Target="../notesMasters/notesMaster1.xml"/></Relationships>
</file>

<file path=ppt/notesSlides/_rels/notesSlide721.xml.rels><?xml version="1.0" encoding="UTF-8" standalone="yes"?>
<Relationships xmlns="http://schemas.openxmlformats.org/package/2006/relationships"><Relationship Id="rId2" Type="http://schemas.openxmlformats.org/officeDocument/2006/relationships/slide" Target="../slides/slide723.xml"/><Relationship Id="rId1" Type="http://schemas.openxmlformats.org/officeDocument/2006/relationships/notesMaster" Target="../notesMasters/notesMaster1.xml"/></Relationships>
</file>

<file path=ppt/notesSlides/_rels/notesSlide722.xml.rels><?xml version="1.0" encoding="UTF-8" standalone="yes"?>
<Relationships xmlns="http://schemas.openxmlformats.org/package/2006/relationships"><Relationship Id="rId2" Type="http://schemas.openxmlformats.org/officeDocument/2006/relationships/slide" Target="../slides/slide724.xml"/><Relationship Id="rId1" Type="http://schemas.openxmlformats.org/officeDocument/2006/relationships/notesMaster" Target="../notesMasters/notesMaster1.xml"/></Relationships>
</file>

<file path=ppt/notesSlides/_rels/notesSlide723.xml.rels><?xml version="1.0" encoding="UTF-8" standalone="yes"?>
<Relationships xmlns="http://schemas.openxmlformats.org/package/2006/relationships"><Relationship Id="rId2" Type="http://schemas.openxmlformats.org/officeDocument/2006/relationships/slide" Target="../slides/slide725.xml"/><Relationship Id="rId1" Type="http://schemas.openxmlformats.org/officeDocument/2006/relationships/notesMaster" Target="../notesMasters/notesMaster1.xml"/></Relationships>
</file>

<file path=ppt/notesSlides/_rels/notesSlide724.xml.rels><?xml version="1.0" encoding="UTF-8" standalone="yes"?>
<Relationships xmlns="http://schemas.openxmlformats.org/package/2006/relationships"><Relationship Id="rId2" Type="http://schemas.openxmlformats.org/officeDocument/2006/relationships/slide" Target="../slides/slide726.xml"/><Relationship Id="rId1" Type="http://schemas.openxmlformats.org/officeDocument/2006/relationships/notesMaster" Target="../notesMasters/notesMaster1.xml"/></Relationships>
</file>

<file path=ppt/notesSlides/_rels/notesSlide725.xml.rels><?xml version="1.0" encoding="UTF-8" standalone="yes"?>
<Relationships xmlns="http://schemas.openxmlformats.org/package/2006/relationships"><Relationship Id="rId2" Type="http://schemas.openxmlformats.org/officeDocument/2006/relationships/slide" Target="../slides/slide727.xml"/><Relationship Id="rId1" Type="http://schemas.openxmlformats.org/officeDocument/2006/relationships/notesMaster" Target="../notesMasters/notesMaster1.xml"/></Relationships>
</file>

<file path=ppt/notesSlides/_rels/notesSlide726.xml.rels><?xml version="1.0" encoding="UTF-8" standalone="yes"?>
<Relationships xmlns="http://schemas.openxmlformats.org/package/2006/relationships"><Relationship Id="rId2" Type="http://schemas.openxmlformats.org/officeDocument/2006/relationships/slide" Target="../slides/slide728.xml"/><Relationship Id="rId1" Type="http://schemas.openxmlformats.org/officeDocument/2006/relationships/notesMaster" Target="../notesMasters/notesMaster1.xml"/></Relationships>
</file>

<file path=ppt/notesSlides/_rels/notesSlide727.xml.rels><?xml version="1.0" encoding="UTF-8" standalone="yes"?>
<Relationships xmlns="http://schemas.openxmlformats.org/package/2006/relationships"><Relationship Id="rId2" Type="http://schemas.openxmlformats.org/officeDocument/2006/relationships/slide" Target="../slides/slide729.xml"/><Relationship Id="rId1" Type="http://schemas.openxmlformats.org/officeDocument/2006/relationships/notesMaster" Target="../notesMasters/notesMaster1.xml"/></Relationships>
</file>

<file path=ppt/notesSlides/_rels/notesSlide728.xml.rels><?xml version="1.0" encoding="UTF-8" standalone="yes"?>
<Relationships xmlns="http://schemas.openxmlformats.org/package/2006/relationships"><Relationship Id="rId2" Type="http://schemas.openxmlformats.org/officeDocument/2006/relationships/slide" Target="../slides/slide730.xml"/><Relationship Id="rId1" Type="http://schemas.openxmlformats.org/officeDocument/2006/relationships/notesMaster" Target="../notesMasters/notesMaster1.xml"/></Relationships>
</file>

<file path=ppt/notesSlides/_rels/notesSlide729.xml.rels><?xml version="1.0" encoding="UTF-8" standalone="yes"?>
<Relationships xmlns="http://schemas.openxmlformats.org/package/2006/relationships"><Relationship Id="rId2" Type="http://schemas.openxmlformats.org/officeDocument/2006/relationships/slide" Target="../slides/slide73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0.xml.rels><?xml version="1.0" encoding="UTF-8" standalone="yes"?>
<Relationships xmlns="http://schemas.openxmlformats.org/package/2006/relationships"><Relationship Id="rId2" Type="http://schemas.openxmlformats.org/officeDocument/2006/relationships/slide" Target="../slides/slide732.xml"/><Relationship Id="rId1" Type="http://schemas.openxmlformats.org/officeDocument/2006/relationships/notesMaster" Target="../notesMasters/notesMaster1.xml"/></Relationships>
</file>

<file path=ppt/notesSlides/_rels/notesSlide731.xml.rels><?xml version="1.0" encoding="UTF-8" standalone="yes"?>
<Relationships xmlns="http://schemas.openxmlformats.org/package/2006/relationships"><Relationship Id="rId2" Type="http://schemas.openxmlformats.org/officeDocument/2006/relationships/slide" Target="../slides/slide733.xml"/><Relationship Id="rId1" Type="http://schemas.openxmlformats.org/officeDocument/2006/relationships/notesMaster" Target="../notesMasters/notesMaster1.xml"/></Relationships>
</file>

<file path=ppt/notesSlides/_rels/notesSlide732.xml.rels><?xml version="1.0" encoding="UTF-8" standalone="yes"?>
<Relationships xmlns="http://schemas.openxmlformats.org/package/2006/relationships"><Relationship Id="rId2" Type="http://schemas.openxmlformats.org/officeDocument/2006/relationships/slide" Target="../slides/slide734.xml"/><Relationship Id="rId1" Type="http://schemas.openxmlformats.org/officeDocument/2006/relationships/notesMaster" Target="../notesMasters/notesMaster1.xml"/></Relationships>
</file>

<file path=ppt/notesSlides/_rels/notesSlide733.xml.rels><?xml version="1.0" encoding="UTF-8" standalone="yes"?>
<Relationships xmlns="http://schemas.openxmlformats.org/package/2006/relationships"><Relationship Id="rId2" Type="http://schemas.openxmlformats.org/officeDocument/2006/relationships/slide" Target="../slides/slide735.xml"/><Relationship Id="rId1" Type="http://schemas.openxmlformats.org/officeDocument/2006/relationships/notesMaster" Target="../notesMasters/notesMaster1.xml"/></Relationships>
</file>

<file path=ppt/notesSlides/_rels/notesSlide734.xml.rels><?xml version="1.0" encoding="UTF-8" standalone="yes"?>
<Relationships xmlns="http://schemas.openxmlformats.org/package/2006/relationships"><Relationship Id="rId2" Type="http://schemas.openxmlformats.org/officeDocument/2006/relationships/slide" Target="../slides/slide736.xml"/><Relationship Id="rId1" Type="http://schemas.openxmlformats.org/officeDocument/2006/relationships/notesMaster" Target="../notesMasters/notesMaster1.xml"/></Relationships>
</file>

<file path=ppt/notesSlides/_rels/notesSlide735.xml.rels><?xml version="1.0" encoding="UTF-8" standalone="yes"?>
<Relationships xmlns="http://schemas.openxmlformats.org/package/2006/relationships"><Relationship Id="rId2" Type="http://schemas.openxmlformats.org/officeDocument/2006/relationships/slide" Target="../slides/slide737.xml"/><Relationship Id="rId1" Type="http://schemas.openxmlformats.org/officeDocument/2006/relationships/notesMaster" Target="../notesMasters/notesMaster1.xml"/></Relationships>
</file>

<file path=ppt/notesSlides/_rels/notesSlide736.xml.rels><?xml version="1.0" encoding="UTF-8" standalone="yes"?>
<Relationships xmlns="http://schemas.openxmlformats.org/package/2006/relationships"><Relationship Id="rId2" Type="http://schemas.openxmlformats.org/officeDocument/2006/relationships/slide" Target="../slides/slide738.xml"/><Relationship Id="rId1" Type="http://schemas.openxmlformats.org/officeDocument/2006/relationships/notesMaster" Target="../notesMasters/notesMaster1.xml"/></Relationships>
</file>

<file path=ppt/notesSlides/_rels/notesSlide737.xml.rels><?xml version="1.0" encoding="UTF-8" standalone="yes"?>
<Relationships xmlns="http://schemas.openxmlformats.org/package/2006/relationships"><Relationship Id="rId2" Type="http://schemas.openxmlformats.org/officeDocument/2006/relationships/slide" Target="../slides/slide739.xml"/><Relationship Id="rId1" Type="http://schemas.openxmlformats.org/officeDocument/2006/relationships/notesMaster" Target="../notesMasters/notesMaster1.xml"/></Relationships>
</file>

<file path=ppt/notesSlides/_rels/notesSlide738.xml.rels><?xml version="1.0" encoding="UTF-8" standalone="yes"?>
<Relationships xmlns="http://schemas.openxmlformats.org/package/2006/relationships"><Relationship Id="rId2" Type="http://schemas.openxmlformats.org/officeDocument/2006/relationships/slide" Target="../slides/slide740.xml"/><Relationship Id="rId1" Type="http://schemas.openxmlformats.org/officeDocument/2006/relationships/notesMaster" Target="../notesMasters/notesMaster1.xml"/></Relationships>
</file>

<file path=ppt/notesSlides/_rels/notesSlide739.xml.rels><?xml version="1.0" encoding="UTF-8" standalone="yes"?>
<Relationships xmlns="http://schemas.openxmlformats.org/package/2006/relationships"><Relationship Id="rId2" Type="http://schemas.openxmlformats.org/officeDocument/2006/relationships/slide" Target="../slides/slide74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0.xml.rels><?xml version="1.0" encoding="UTF-8" standalone="yes"?>
<Relationships xmlns="http://schemas.openxmlformats.org/package/2006/relationships"><Relationship Id="rId2" Type="http://schemas.openxmlformats.org/officeDocument/2006/relationships/slide" Target="../slides/slide742.xml"/><Relationship Id="rId1" Type="http://schemas.openxmlformats.org/officeDocument/2006/relationships/notesMaster" Target="../notesMasters/notesMaster1.xml"/></Relationships>
</file>

<file path=ppt/notesSlides/_rels/notesSlide741.xml.rels><?xml version="1.0" encoding="UTF-8" standalone="yes"?>
<Relationships xmlns="http://schemas.openxmlformats.org/package/2006/relationships"><Relationship Id="rId2" Type="http://schemas.openxmlformats.org/officeDocument/2006/relationships/slide" Target="../slides/slide743.xml"/><Relationship Id="rId1" Type="http://schemas.openxmlformats.org/officeDocument/2006/relationships/notesMaster" Target="../notesMasters/notesMaster1.xml"/></Relationships>
</file>

<file path=ppt/notesSlides/_rels/notesSlide742.xml.rels><?xml version="1.0" encoding="UTF-8" standalone="yes"?>
<Relationships xmlns="http://schemas.openxmlformats.org/package/2006/relationships"><Relationship Id="rId2" Type="http://schemas.openxmlformats.org/officeDocument/2006/relationships/slide" Target="../slides/slide744.xml"/><Relationship Id="rId1" Type="http://schemas.openxmlformats.org/officeDocument/2006/relationships/notesMaster" Target="../notesMasters/notesMaster1.xml"/></Relationships>
</file>

<file path=ppt/notesSlides/_rels/notesSlide743.xml.rels><?xml version="1.0" encoding="UTF-8" standalone="yes"?>
<Relationships xmlns="http://schemas.openxmlformats.org/package/2006/relationships"><Relationship Id="rId2" Type="http://schemas.openxmlformats.org/officeDocument/2006/relationships/slide" Target="../slides/slide745.xml"/><Relationship Id="rId1" Type="http://schemas.openxmlformats.org/officeDocument/2006/relationships/notesMaster" Target="../notesMasters/notesMaster1.xml"/></Relationships>
</file>

<file path=ppt/notesSlides/_rels/notesSlide744.xml.rels><?xml version="1.0" encoding="UTF-8" standalone="yes"?>
<Relationships xmlns="http://schemas.openxmlformats.org/package/2006/relationships"><Relationship Id="rId2" Type="http://schemas.openxmlformats.org/officeDocument/2006/relationships/slide" Target="../slides/slide746.xml"/><Relationship Id="rId1" Type="http://schemas.openxmlformats.org/officeDocument/2006/relationships/notesMaster" Target="../notesMasters/notesMaster1.xml"/></Relationships>
</file>

<file path=ppt/notesSlides/_rels/notesSlide745.xml.rels><?xml version="1.0" encoding="UTF-8" standalone="yes"?>
<Relationships xmlns="http://schemas.openxmlformats.org/package/2006/relationships"><Relationship Id="rId2" Type="http://schemas.openxmlformats.org/officeDocument/2006/relationships/slide" Target="../slides/slide747.xml"/><Relationship Id="rId1" Type="http://schemas.openxmlformats.org/officeDocument/2006/relationships/notesMaster" Target="../notesMasters/notesMaster1.xml"/></Relationships>
</file>

<file path=ppt/notesSlides/_rels/notesSlide746.xml.rels><?xml version="1.0" encoding="UTF-8" standalone="yes"?>
<Relationships xmlns="http://schemas.openxmlformats.org/package/2006/relationships"><Relationship Id="rId2" Type="http://schemas.openxmlformats.org/officeDocument/2006/relationships/slide" Target="../slides/slide748.xml"/><Relationship Id="rId1" Type="http://schemas.openxmlformats.org/officeDocument/2006/relationships/notesMaster" Target="../notesMasters/notesMaster1.xml"/></Relationships>
</file>

<file path=ppt/notesSlides/_rels/notesSlide747.xml.rels><?xml version="1.0" encoding="UTF-8" standalone="yes"?>
<Relationships xmlns="http://schemas.openxmlformats.org/package/2006/relationships"><Relationship Id="rId2" Type="http://schemas.openxmlformats.org/officeDocument/2006/relationships/slide" Target="../slides/slide749.xml"/><Relationship Id="rId1" Type="http://schemas.openxmlformats.org/officeDocument/2006/relationships/notesMaster" Target="../notesMasters/notesMaster1.xml"/></Relationships>
</file>

<file path=ppt/notesSlides/_rels/notesSlide748.xml.rels><?xml version="1.0" encoding="UTF-8" standalone="yes"?>
<Relationships xmlns="http://schemas.openxmlformats.org/package/2006/relationships"><Relationship Id="rId2" Type="http://schemas.openxmlformats.org/officeDocument/2006/relationships/slide" Target="../slides/slide750.xml"/><Relationship Id="rId1" Type="http://schemas.openxmlformats.org/officeDocument/2006/relationships/notesMaster" Target="../notesMasters/notesMaster1.xml"/></Relationships>
</file>

<file path=ppt/notesSlides/_rels/notesSlide749.xml.rels><?xml version="1.0" encoding="UTF-8" standalone="yes"?>
<Relationships xmlns="http://schemas.openxmlformats.org/package/2006/relationships"><Relationship Id="rId2" Type="http://schemas.openxmlformats.org/officeDocument/2006/relationships/slide" Target="../slides/slide75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0.xml.rels><?xml version="1.0" encoding="UTF-8" standalone="yes"?>
<Relationships xmlns="http://schemas.openxmlformats.org/package/2006/relationships"><Relationship Id="rId2" Type="http://schemas.openxmlformats.org/officeDocument/2006/relationships/slide" Target="../slides/slide752.xml"/><Relationship Id="rId1" Type="http://schemas.openxmlformats.org/officeDocument/2006/relationships/notesMaster" Target="../notesMasters/notesMaster1.xml"/></Relationships>
</file>

<file path=ppt/notesSlides/_rels/notesSlide751.xml.rels><?xml version="1.0" encoding="UTF-8" standalone="yes"?>
<Relationships xmlns="http://schemas.openxmlformats.org/package/2006/relationships"><Relationship Id="rId2" Type="http://schemas.openxmlformats.org/officeDocument/2006/relationships/slide" Target="../slides/slide753.xml"/><Relationship Id="rId1" Type="http://schemas.openxmlformats.org/officeDocument/2006/relationships/notesMaster" Target="../notesMasters/notesMaster1.xml"/></Relationships>
</file>

<file path=ppt/notesSlides/_rels/notesSlide752.xml.rels><?xml version="1.0" encoding="UTF-8" standalone="yes"?>
<Relationships xmlns="http://schemas.openxmlformats.org/package/2006/relationships"><Relationship Id="rId2" Type="http://schemas.openxmlformats.org/officeDocument/2006/relationships/slide" Target="../slides/slide754.xml"/><Relationship Id="rId1" Type="http://schemas.openxmlformats.org/officeDocument/2006/relationships/notesMaster" Target="../notesMasters/notesMaster1.xml"/></Relationships>
</file>

<file path=ppt/notesSlides/_rels/notesSlide753.xml.rels><?xml version="1.0" encoding="UTF-8" standalone="yes"?>
<Relationships xmlns="http://schemas.openxmlformats.org/package/2006/relationships"><Relationship Id="rId2" Type="http://schemas.openxmlformats.org/officeDocument/2006/relationships/slide" Target="../slides/slide755.xml"/><Relationship Id="rId1" Type="http://schemas.openxmlformats.org/officeDocument/2006/relationships/notesMaster" Target="../notesMasters/notesMaster1.xml"/></Relationships>
</file>

<file path=ppt/notesSlides/_rels/notesSlide754.xml.rels><?xml version="1.0" encoding="UTF-8" standalone="yes"?>
<Relationships xmlns="http://schemas.openxmlformats.org/package/2006/relationships"><Relationship Id="rId2" Type="http://schemas.openxmlformats.org/officeDocument/2006/relationships/slide" Target="../slides/slide756.xml"/><Relationship Id="rId1" Type="http://schemas.openxmlformats.org/officeDocument/2006/relationships/notesMaster" Target="../notesMasters/notesMaster1.xml"/></Relationships>
</file>

<file path=ppt/notesSlides/_rels/notesSlide755.xml.rels><?xml version="1.0" encoding="UTF-8" standalone="yes"?>
<Relationships xmlns="http://schemas.openxmlformats.org/package/2006/relationships"><Relationship Id="rId2" Type="http://schemas.openxmlformats.org/officeDocument/2006/relationships/slide" Target="../slides/slide757.xml"/><Relationship Id="rId1" Type="http://schemas.openxmlformats.org/officeDocument/2006/relationships/notesMaster" Target="../notesMasters/notesMaster1.xml"/></Relationships>
</file>

<file path=ppt/notesSlides/_rels/notesSlide756.xml.rels><?xml version="1.0" encoding="UTF-8" standalone="yes"?>
<Relationships xmlns="http://schemas.openxmlformats.org/package/2006/relationships"><Relationship Id="rId2" Type="http://schemas.openxmlformats.org/officeDocument/2006/relationships/slide" Target="../slides/slide758.xml"/><Relationship Id="rId1" Type="http://schemas.openxmlformats.org/officeDocument/2006/relationships/notesMaster" Target="../notesMasters/notesMaster1.xml"/></Relationships>
</file>

<file path=ppt/notesSlides/_rels/notesSlide757.xml.rels><?xml version="1.0" encoding="UTF-8" standalone="yes"?>
<Relationships xmlns="http://schemas.openxmlformats.org/package/2006/relationships"><Relationship Id="rId2" Type="http://schemas.openxmlformats.org/officeDocument/2006/relationships/slide" Target="../slides/slide759.xml"/><Relationship Id="rId1" Type="http://schemas.openxmlformats.org/officeDocument/2006/relationships/notesMaster" Target="../notesMasters/notesMaster1.xml"/></Relationships>
</file>

<file path=ppt/notesSlides/_rels/notesSlide758.xml.rels><?xml version="1.0" encoding="UTF-8" standalone="yes"?>
<Relationships xmlns="http://schemas.openxmlformats.org/package/2006/relationships"><Relationship Id="rId2" Type="http://schemas.openxmlformats.org/officeDocument/2006/relationships/slide" Target="../slides/slide760.xml"/><Relationship Id="rId1" Type="http://schemas.openxmlformats.org/officeDocument/2006/relationships/notesMaster" Target="../notesMasters/notesMaster1.xml"/></Relationships>
</file>

<file path=ppt/notesSlides/_rels/notesSlide759.xml.rels><?xml version="1.0" encoding="UTF-8" standalone="yes"?>
<Relationships xmlns="http://schemas.openxmlformats.org/package/2006/relationships"><Relationship Id="rId2" Type="http://schemas.openxmlformats.org/officeDocument/2006/relationships/slide" Target="../slides/slide76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0.xml.rels><?xml version="1.0" encoding="UTF-8" standalone="yes"?>
<Relationships xmlns="http://schemas.openxmlformats.org/package/2006/relationships"><Relationship Id="rId2" Type="http://schemas.openxmlformats.org/officeDocument/2006/relationships/slide" Target="../slides/slide762.xml"/><Relationship Id="rId1" Type="http://schemas.openxmlformats.org/officeDocument/2006/relationships/notesMaster" Target="../notesMasters/notesMaster1.xml"/></Relationships>
</file>

<file path=ppt/notesSlides/_rels/notesSlide761.xml.rels><?xml version="1.0" encoding="UTF-8" standalone="yes"?>
<Relationships xmlns="http://schemas.openxmlformats.org/package/2006/relationships"><Relationship Id="rId2" Type="http://schemas.openxmlformats.org/officeDocument/2006/relationships/slide" Target="../slides/slide763.xml"/><Relationship Id="rId1" Type="http://schemas.openxmlformats.org/officeDocument/2006/relationships/notesMaster" Target="../notesMasters/notesMaster1.xml"/></Relationships>
</file>

<file path=ppt/notesSlides/_rels/notesSlide762.xml.rels><?xml version="1.0" encoding="UTF-8" standalone="yes"?>
<Relationships xmlns="http://schemas.openxmlformats.org/package/2006/relationships"><Relationship Id="rId2" Type="http://schemas.openxmlformats.org/officeDocument/2006/relationships/slide" Target="../slides/slide764.xml"/><Relationship Id="rId1" Type="http://schemas.openxmlformats.org/officeDocument/2006/relationships/notesMaster" Target="../notesMasters/notesMaster1.xml"/></Relationships>
</file>

<file path=ppt/notesSlides/_rels/notesSlide763.xml.rels><?xml version="1.0" encoding="UTF-8" standalone="yes"?>
<Relationships xmlns="http://schemas.openxmlformats.org/package/2006/relationships"><Relationship Id="rId2" Type="http://schemas.openxmlformats.org/officeDocument/2006/relationships/slide" Target="../slides/slide765.xml"/><Relationship Id="rId1" Type="http://schemas.openxmlformats.org/officeDocument/2006/relationships/notesMaster" Target="../notesMasters/notesMaster1.xml"/></Relationships>
</file>

<file path=ppt/notesSlides/_rels/notesSlide764.xml.rels><?xml version="1.0" encoding="UTF-8" standalone="yes"?>
<Relationships xmlns="http://schemas.openxmlformats.org/package/2006/relationships"><Relationship Id="rId2" Type="http://schemas.openxmlformats.org/officeDocument/2006/relationships/slide" Target="../slides/slide766.xml"/><Relationship Id="rId1" Type="http://schemas.openxmlformats.org/officeDocument/2006/relationships/notesMaster" Target="../notesMasters/notesMaster1.xml"/></Relationships>
</file>

<file path=ppt/notesSlides/_rels/notesSlide765.xml.rels><?xml version="1.0" encoding="UTF-8" standalone="yes"?>
<Relationships xmlns="http://schemas.openxmlformats.org/package/2006/relationships"><Relationship Id="rId2" Type="http://schemas.openxmlformats.org/officeDocument/2006/relationships/slide" Target="../slides/slide767.xml"/><Relationship Id="rId1" Type="http://schemas.openxmlformats.org/officeDocument/2006/relationships/notesMaster" Target="../notesMasters/notesMaster1.xml"/></Relationships>
</file>

<file path=ppt/notesSlides/_rels/notesSlide766.xml.rels><?xml version="1.0" encoding="UTF-8" standalone="yes"?>
<Relationships xmlns="http://schemas.openxmlformats.org/package/2006/relationships"><Relationship Id="rId2" Type="http://schemas.openxmlformats.org/officeDocument/2006/relationships/slide" Target="../slides/slide768.xml"/><Relationship Id="rId1" Type="http://schemas.openxmlformats.org/officeDocument/2006/relationships/notesMaster" Target="../notesMasters/notesMaster1.xml"/></Relationships>
</file>

<file path=ppt/notesSlides/_rels/notesSlide767.xml.rels><?xml version="1.0" encoding="UTF-8" standalone="yes"?>
<Relationships xmlns="http://schemas.openxmlformats.org/package/2006/relationships"><Relationship Id="rId2" Type="http://schemas.openxmlformats.org/officeDocument/2006/relationships/slide" Target="../slides/slide769.xml"/><Relationship Id="rId1" Type="http://schemas.openxmlformats.org/officeDocument/2006/relationships/notesMaster" Target="../notesMasters/notesMaster1.xml"/></Relationships>
</file>

<file path=ppt/notesSlides/_rels/notesSlide768.xml.rels><?xml version="1.0" encoding="UTF-8" standalone="yes"?>
<Relationships xmlns="http://schemas.openxmlformats.org/package/2006/relationships"><Relationship Id="rId2" Type="http://schemas.openxmlformats.org/officeDocument/2006/relationships/slide" Target="../slides/slide770.xml"/><Relationship Id="rId1" Type="http://schemas.openxmlformats.org/officeDocument/2006/relationships/notesMaster" Target="../notesMasters/notesMaster1.xml"/></Relationships>
</file>

<file path=ppt/notesSlides/_rels/notesSlide769.xml.rels><?xml version="1.0" encoding="UTF-8" standalone="yes"?>
<Relationships xmlns="http://schemas.openxmlformats.org/package/2006/relationships"><Relationship Id="rId2" Type="http://schemas.openxmlformats.org/officeDocument/2006/relationships/slide" Target="../slides/slide77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0.xml.rels><?xml version="1.0" encoding="UTF-8" standalone="yes"?>
<Relationships xmlns="http://schemas.openxmlformats.org/package/2006/relationships"><Relationship Id="rId2" Type="http://schemas.openxmlformats.org/officeDocument/2006/relationships/slide" Target="../slides/slide772.xml"/><Relationship Id="rId1" Type="http://schemas.openxmlformats.org/officeDocument/2006/relationships/notesMaster" Target="../notesMasters/notesMaster1.xml"/></Relationships>
</file>

<file path=ppt/notesSlides/_rels/notesSlide771.xml.rels><?xml version="1.0" encoding="UTF-8" standalone="yes"?>
<Relationships xmlns="http://schemas.openxmlformats.org/package/2006/relationships"><Relationship Id="rId2" Type="http://schemas.openxmlformats.org/officeDocument/2006/relationships/slide" Target="../slides/slide773.xml"/><Relationship Id="rId1" Type="http://schemas.openxmlformats.org/officeDocument/2006/relationships/notesMaster" Target="../notesMasters/notesMaster1.xml"/></Relationships>
</file>

<file path=ppt/notesSlides/_rels/notesSlide772.xml.rels><?xml version="1.0" encoding="UTF-8" standalone="yes"?>
<Relationships xmlns="http://schemas.openxmlformats.org/package/2006/relationships"><Relationship Id="rId2" Type="http://schemas.openxmlformats.org/officeDocument/2006/relationships/slide" Target="../slides/slide774.xml"/><Relationship Id="rId1" Type="http://schemas.openxmlformats.org/officeDocument/2006/relationships/notesMaster" Target="../notesMasters/notesMaster1.xml"/></Relationships>
</file>

<file path=ppt/notesSlides/_rels/notesSlide773.xml.rels><?xml version="1.0" encoding="UTF-8" standalone="yes"?>
<Relationships xmlns="http://schemas.openxmlformats.org/package/2006/relationships"><Relationship Id="rId2" Type="http://schemas.openxmlformats.org/officeDocument/2006/relationships/slide" Target="../slides/slide775.xml"/><Relationship Id="rId1" Type="http://schemas.openxmlformats.org/officeDocument/2006/relationships/notesMaster" Target="../notesMasters/notesMaster1.xml"/></Relationships>
</file>

<file path=ppt/notesSlides/_rels/notesSlide774.xml.rels><?xml version="1.0" encoding="UTF-8" standalone="yes"?>
<Relationships xmlns="http://schemas.openxmlformats.org/package/2006/relationships"><Relationship Id="rId2" Type="http://schemas.openxmlformats.org/officeDocument/2006/relationships/slide" Target="../slides/slide776.xml"/><Relationship Id="rId1" Type="http://schemas.openxmlformats.org/officeDocument/2006/relationships/notesMaster" Target="../notesMasters/notesMaster1.xml"/></Relationships>
</file>

<file path=ppt/notesSlides/_rels/notesSlide775.xml.rels><?xml version="1.0" encoding="UTF-8" standalone="yes"?>
<Relationships xmlns="http://schemas.openxmlformats.org/package/2006/relationships"><Relationship Id="rId2" Type="http://schemas.openxmlformats.org/officeDocument/2006/relationships/slide" Target="../slides/slide777.xml"/><Relationship Id="rId1" Type="http://schemas.openxmlformats.org/officeDocument/2006/relationships/notesMaster" Target="../notesMasters/notesMaster1.xml"/></Relationships>
</file>

<file path=ppt/notesSlides/_rels/notesSlide776.xml.rels><?xml version="1.0" encoding="UTF-8" standalone="yes"?>
<Relationships xmlns="http://schemas.openxmlformats.org/package/2006/relationships"><Relationship Id="rId2" Type="http://schemas.openxmlformats.org/officeDocument/2006/relationships/slide" Target="../slides/slide778.xml"/><Relationship Id="rId1" Type="http://schemas.openxmlformats.org/officeDocument/2006/relationships/notesMaster" Target="../notesMasters/notesMaster1.xml"/></Relationships>
</file>

<file path=ppt/notesSlides/_rels/notesSlide777.xml.rels><?xml version="1.0" encoding="UTF-8" standalone="yes"?>
<Relationships xmlns="http://schemas.openxmlformats.org/package/2006/relationships"><Relationship Id="rId2" Type="http://schemas.openxmlformats.org/officeDocument/2006/relationships/slide" Target="../slides/slide7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68012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10</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4877914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1064151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7218132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2022958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3317692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2134818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1374822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2499084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498321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7307161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102685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11</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8455567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401127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112</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9217763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113</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6003112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7408553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115</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02525425"/>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116</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3120980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7979314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118</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576055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17203143"/>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696030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88046D7A-8453-43FC-9718-BC78F65C8E1C}"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5528849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476068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122</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6388486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123</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5467157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124</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0346400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61330348"/>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195935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2117497"/>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128</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1360254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6697751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567149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13</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0817099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131</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09794892"/>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132</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0037991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133</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36494855"/>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9810495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0276692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723629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137</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108807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138</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073793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2203794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140</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431039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6562756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141</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3901239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142</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1469413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54275465"/>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2503659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8446400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146</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0068770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147</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931271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8784242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3793392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150</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2328305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9045433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0123620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4889771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7515010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2436798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6933659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0251613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8794472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8897258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9254971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6257247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1812930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162</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7554706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5795851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9032480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4977258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7564270"/>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45873022"/>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2256453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124551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0746928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6960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17</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15581815"/>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1495960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580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6684216"/>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6647325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6325018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9734294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178</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3039435"/>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179</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26469033"/>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180</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7771695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181</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4669425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162468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182</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0757875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183</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9738578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18340877"/>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185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3106358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186</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730999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187</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09687248"/>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188</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64079345"/>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189</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42006785"/>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190</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32636648"/>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191</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618559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42134438"/>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192</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99649493"/>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193</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23732127"/>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194</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9760037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97245624"/>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71345202"/>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5257963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54396874"/>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95719426"/>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5225609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904343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51776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5923655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8888206"/>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3197341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20120681"/>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59150048"/>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94771181"/>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6215286"/>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38814098"/>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9794459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6492161"/>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25557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07227422"/>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2736442"/>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69005238"/>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5188633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6812650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5211261"/>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46954661"/>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5837358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36959830"/>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256413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183178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31959663"/>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01749404"/>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56697020"/>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71996258"/>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753209"/>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51309917"/>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37175815"/>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17099644"/>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94365808"/>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38703523"/>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611630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D2F19138-E933-4597-9CD9-7A3873277795}" type="slidenum">
              <a:rPr lang="en-US" altLang="en-US"/>
              <a:pPr/>
              <a:t>24</a:t>
            </a:fld>
            <a:endParaRPr lang="en-US" altLang="en-US" dirty="0"/>
          </a:p>
        </p:txBody>
      </p:sp>
      <p:sp>
        <p:nvSpPr>
          <p:cNvPr id="115713"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5714"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7970276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1604168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26438506"/>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65191262"/>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23027410"/>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62429703"/>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3664145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19141830"/>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7596422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80126018"/>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425000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25</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09662210"/>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2967708"/>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67020170"/>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06666591"/>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32621718"/>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48244180"/>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02269892"/>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09188231"/>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35810072"/>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54125612"/>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984859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26</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42920788"/>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98790975"/>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2434229"/>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32479833"/>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18871167"/>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4522342"/>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90148134"/>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5737981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9379482"/>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2193736"/>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337079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84663362"/>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9860844"/>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16792230"/>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35081684"/>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36851491"/>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92289967"/>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42246713"/>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55712129"/>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28284932"/>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90049310"/>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171213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76960804"/>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717375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41023152"/>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7163538"/>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89890770"/>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65408803"/>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3551042"/>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5348142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75709957"/>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86989653"/>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533372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29</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86729009"/>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49887328"/>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62190768"/>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5023284"/>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93537943"/>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46246770"/>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27748188"/>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98760469"/>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289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20816732"/>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5855212"/>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2866936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30</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01559532"/>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57521632"/>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19113029"/>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2697871"/>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5781337"/>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5894246"/>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37771479"/>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27605921"/>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299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72489521"/>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1189545"/>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954997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951002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31</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46467831"/>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46212380"/>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87353080"/>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70678141"/>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7659050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54709030"/>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52551815"/>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4550153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06189520"/>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26313080"/>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1609532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32</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74130042"/>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66946234"/>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0086869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71470135"/>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6200321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94812771"/>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26379818"/>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07932349"/>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81733767"/>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52871718"/>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9364841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88831276"/>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22372152"/>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57995733"/>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3738318"/>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66585255"/>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56624021"/>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47300138"/>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51408313"/>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26169853"/>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37197681"/>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1999274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14081506"/>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9886680"/>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34316072"/>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47145452"/>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59362163"/>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CFE634E0-5AA5-468A-8C0B-AC75BF83350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336</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7510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510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240191966"/>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01451322"/>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69913003"/>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86681643"/>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7119436"/>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8210867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35</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6857122"/>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02493783"/>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13447054"/>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62028670"/>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52832692"/>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4307309"/>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64179002"/>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54789188"/>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9847296"/>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22390708"/>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57759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36</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15785241"/>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53233334"/>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46489117"/>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44187708"/>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19280404"/>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74652080"/>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32322691"/>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56975954"/>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23290690"/>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9700490"/>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595778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37</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32902817"/>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05771185"/>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64985571"/>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53580710"/>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25260274"/>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37404545"/>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51663775"/>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6818827"/>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3632316"/>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64566861"/>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025688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92954059"/>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62535570"/>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18418430"/>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77050006"/>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46881879"/>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72527801"/>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18336257"/>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85478673"/>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02988354"/>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00821536"/>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2025713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39</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17014177"/>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31085950"/>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9789917"/>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64796206"/>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43858287"/>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4592870"/>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74317102"/>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60806060"/>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389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89621070"/>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6881443"/>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8260978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499593"/>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3327348"/>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28808977"/>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81274944"/>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0240419"/>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38892961"/>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87325533"/>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33305704"/>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399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94420954"/>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69717385"/>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977053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292054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41</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04174098"/>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98082724"/>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97256220"/>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75169524"/>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08887104"/>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73015756"/>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2062119"/>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03275311"/>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23270505"/>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98901369"/>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6620986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01BB98F0-03DA-42A2-B1F1-27DB3DFAC5D1}" type="slidenum">
              <a:rPr lang="en-US" altLang="en-US"/>
              <a:pPr/>
              <a:t>42</a:t>
            </a:fld>
            <a:endParaRPr lang="en-US" altLang="en-US" dirty="0"/>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64470114"/>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30969004"/>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9211078"/>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72805221"/>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68434355"/>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30154293"/>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9953599"/>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81770874"/>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75888547"/>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65388329"/>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9232745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98648005"/>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75413630"/>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60789012"/>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71249329"/>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36510272"/>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51656771"/>
      </p:ext>
    </p:extLst>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92852754"/>
      </p:ext>
    </p:extLst>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16685190"/>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32779942"/>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85942440"/>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817230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51156215"/>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84083782"/>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1118766"/>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67329452"/>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71406651"/>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86727393"/>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48726544"/>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5812779"/>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72037974"/>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04967088"/>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288633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51705114"/>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48365416"/>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54465012"/>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80021348"/>
      </p:ext>
    </p:extLst>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0705236"/>
      </p:ext>
    </p:extLst>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80295617"/>
      </p:ext>
    </p:extLst>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14550724"/>
      </p:ext>
    </p:extLst>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64884714"/>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28389313"/>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91100084"/>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451</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9278738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77300453"/>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20297200"/>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76052454"/>
      </p:ext>
    </p:extLst>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14351005"/>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5103806"/>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32414887"/>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25115474"/>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92472561"/>
      </p:ext>
    </p:extLst>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98779709"/>
      </p:ext>
    </p:extLst>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08619543"/>
      </p:ext>
    </p:extLst>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46195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10317040"/>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23352379"/>
      </p:ext>
    </p:extLst>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38679847"/>
      </p:ext>
    </p:extLst>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464</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06983006"/>
      </p:ext>
    </p:extLst>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04139342"/>
      </p:ext>
    </p:extLst>
  </p:cSld>
  <p:clrMapOvr>
    <a:masterClrMapping/>
  </p:clrMapOvr>
</p:notes>
</file>

<file path=ppt/notesSlides/notesSlide4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17697091"/>
      </p:ext>
    </p:extLst>
  </p:cSld>
  <p:clrMapOvr>
    <a:masterClrMapping/>
  </p:clrMapOvr>
</p:notes>
</file>

<file path=ppt/notesSlides/notesSlide4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61179093"/>
      </p:ext>
    </p:extLst>
  </p:cSld>
  <p:clrMapOvr>
    <a:masterClrMapping/>
  </p:clrMapOvr>
</p:notes>
</file>

<file path=ppt/notesSlides/notesSlide4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468</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28295194"/>
      </p:ext>
    </p:extLst>
  </p:cSld>
  <p:clrMapOvr>
    <a:masterClrMapping/>
  </p:clrMapOvr>
</p:notes>
</file>

<file path=ppt/notesSlides/notesSlide4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469</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73071318"/>
      </p:ext>
    </p:extLst>
  </p:cSld>
  <p:clrMapOvr>
    <a:masterClrMapping/>
  </p:clrMapOvr>
</p:notes>
</file>

<file path=ppt/notesSlides/notesSlide4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470</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58528579"/>
      </p:ext>
    </p:extLst>
  </p:cSld>
  <p:clrMapOvr>
    <a:masterClrMapping/>
  </p:clrMapOvr>
</p:notes>
</file>

<file path=ppt/notesSlides/notesSlide4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471</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4757574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01BB98F0-03DA-42A2-B1F1-27DB3DFAC5D1}"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673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673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97269737"/>
      </p:ext>
    </p:extLst>
  </p:cSld>
  <p:clrMapOvr>
    <a:masterClrMapping/>
  </p:clrMapOvr>
</p:notes>
</file>

<file path=ppt/notesSlides/notesSlide4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20759350"/>
      </p:ext>
    </p:extLst>
  </p:cSld>
  <p:clrMapOvr>
    <a:masterClrMapping/>
  </p:clrMapOvr>
</p:notes>
</file>

<file path=ppt/notesSlides/notesSlide4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82370638"/>
      </p:ext>
    </p:extLst>
  </p:cSld>
  <p:clrMapOvr>
    <a:masterClrMapping/>
  </p:clrMapOvr>
</p:notes>
</file>

<file path=ppt/notesSlides/notesSlide4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66502744"/>
      </p:ext>
    </p:extLst>
  </p:cSld>
  <p:clrMapOvr>
    <a:masterClrMapping/>
  </p:clrMapOvr>
</p:notes>
</file>

<file path=ppt/notesSlides/notesSlide4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16580740"/>
      </p:ext>
    </p:extLst>
  </p:cSld>
  <p:clrMapOvr>
    <a:masterClrMapping/>
  </p:clrMapOvr>
</p:notes>
</file>

<file path=ppt/notesSlides/notesSlide4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03660833"/>
      </p:ext>
    </p:extLst>
  </p:cSld>
  <p:clrMapOvr>
    <a:masterClrMapping/>
  </p:clrMapOvr>
</p:notes>
</file>

<file path=ppt/notesSlides/notesSlide4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3984928"/>
      </p:ext>
    </p:extLst>
  </p:cSld>
  <p:clrMapOvr>
    <a:masterClrMapping/>
  </p:clrMapOvr>
</p:notes>
</file>

<file path=ppt/notesSlides/notesSlide4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53005545"/>
      </p:ext>
    </p:extLst>
  </p:cSld>
  <p:clrMapOvr>
    <a:masterClrMapping/>
  </p:clrMapOvr>
</p:notes>
</file>

<file path=ppt/notesSlides/notesSlide4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82883306"/>
      </p:ext>
    </p:extLst>
  </p:cSld>
  <p:clrMapOvr>
    <a:masterClrMapping/>
  </p:clrMapOvr>
</p:notes>
</file>

<file path=ppt/notesSlides/notesSlide4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53450205"/>
      </p:ext>
    </p:extLst>
  </p:cSld>
  <p:clrMapOvr>
    <a:masterClrMapping/>
  </p:clrMapOvr>
</p:notes>
</file>

<file path=ppt/notesSlides/notesSlide4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878877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461957"/>
      </p:ext>
    </p:extLst>
  </p:cSld>
  <p:clrMapOvr>
    <a:masterClrMapping/>
  </p:clrMapOvr>
</p:notes>
</file>

<file path=ppt/notesSlides/notesSlide4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23761364"/>
      </p:ext>
    </p:extLst>
  </p:cSld>
  <p:clrMapOvr>
    <a:masterClrMapping/>
  </p:clrMapOvr>
</p:notes>
</file>

<file path=ppt/notesSlides/notesSlide4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43794118"/>
      </p:ext>
    </p:extLst>
  </p:cSld>
  <p:clrMapOvr>
    <a:masterClrMapping/>
  </p:clrMapOvr>
</p:notes>
</file>

<file path=ppt/notesSlides/notesSlide4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97515"/>
      </p:ext>
    </p:extLst>
  </p:cSld>
  <p:clrMapOvr>
    <a:masterClrMapping/>
  </p:clrMapOvr>
</p:notes>
</file>

<file path=ppt/notesSlides/notesSlide4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31061629"/>
      </p:ext>
    </p:extLst>
  </p:cSld>
  <p:clrMapOvr>
    <a:masterClrMapping/>
  </p:clrMapOvr>
</p:notes>
</file>

<file path=ppt/notesSlides/notesSlide4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486</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01313516"/>
      </p:ext>
    </p:extLst>
  </p:cSld>
  <p:clrMapOvr>
    <a:masterClrMapping/>
  </p:clrMapOvr>
</p:notes>
</file>

<file path=ppt/notesSlides/notesSlide4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18163308"/>
      </p:ext>
    </p:extLst>
  </p:cSld>
  <p:clrMapOvr>
    <a:masterClrMapping/>
  </p:clrMapOvr>
</p:notes>
</file>

<file path=ppt/notesSlides/notesSlide4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E93C6CF5-1E5C-4B3E-A3DE-9CE639970789}" type="slidenum">
              <a:rPr lang="en-US" altLang="en-US"/>
              <a:pPr/>
              <a:t>488</a:t>
            </a:fld>
            <a:endParaRPr lang="en-US" altLang="en-US" dirty="0"/>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83328909"/>
      </p:ext>
    </p:extLst>
  </p:cSld>
  <p:clrMapOvr>
    <a:masterClrMapping/>
  </p:clrMapOvr>
</p:notes>
</file>

<file path=ppt/notesSlides/notesSlide4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489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49900874"/>
      </p:ext>
    </p:extLst>
  </p:cSld>
  <p:clrMapOvr>
    <a:masterClrMapping/>
  </p:clrMapOvr>
</p:notes>
</file>

<file path=ppt/notesSlides/notesSlide4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22702456"/>
      </p:ext>
    </p:extLst>
  </p:cSld>
  <p:clrMapOvr>
    <a:masterClrMapping/>
  </p:clrMapOvr>
</p:notes>
</file>

<file path=ppt/notesSlides/notesSlide4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4176689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D2F19138-E933-4597-9CD9-7A3873277795}" type="slidenum">
              <a:rPr lang="en-US" altLang="en-US"/>
              <a:pPr/>
              <a:t>50</a:t>
            </a:fld>
            <a:endParaRPr lang="en-US" altLang="en-US" dirty="0"/>
          </a:p>
        </p:txBody>
      </p:sp>
      <p:sp>
        <p:nvSpPr>
          <p:cNvPr id="115713"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5714"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42067581"/>
      </p:ext>
    </p:extLst>
  </p:cSld>
  <p:clrMapOvr>
    <a:masterClrMapping/>
  </p:clrMapOvr>
</p:notes>
</file>

<file path=ppt/notesSlides/notesSlide4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23543058"/>
      </p:ext>
    </p:extLst>
  </p:cSld>
  <p:clrMapOvr>
    <a:masterClrMapping/>
  </p:clrMapOvr>
</p:notes>
</file>

<file path=ppt/notesSlides/notesSlide4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72035177"/>
      </p:ext>
    </p:extLst>
  </p:cSld>
  <p:clrMapOvr>
    <a:masterClrMapping/>
  </p:clrMapOvr>
</p:notes>
</file>

<file path=ppt/notesSlides/notesSlide4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62832892"/>
      </p:ext>
    </p:extLst>
  </p:cSld>
  <p:clrMapOvr>
    <a:masterClrMapping/>
  </p:clrMapOvr>
</p:notes>
</file>

<file path=ppt/notesSlides/notesSlide4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13758150"/>
      </p:ext>
    </p:extLst>
  </p:cSld>
  <p:clrMapOvr>
    <a:masterClrMapping/>
  </p:clrMapOvr>
</p:notes>
</file>

<file path=ppt/notesSlides/notesSlide4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79537779"/>
      </p:ext>
    </p:extLst>
  </p:cSld>
  <p:clrMapOvr>
    <a:masterClrMapping/>
  </p:clrMapOvr>
</p:notes>
</file>

<file path=ppt/notesSlides/notesSlide4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93565719"/>
      </p:ext>
    </p:extLst>
  </p:cSld>
  <p:clrMapOvr>
    <a:masterClrMapping/>
  </p:clrMapOvr>
</p:notes>
</file>

<file path=ppt/notesSlides/notesSlide4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80175872"/>
      </p:ext>
    </p:extLst>
  </p:cSld>
  <p:clrMapOvr>
    <a:masterClrMapping/>
  </p:clrMapOvr>
</p:notes>
</file>

<file path=ppt/notesSlides/notesSlide4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499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89625432"/>
      </p:ext>
    </p:extLst>
  </p:cSld>
  <p:clrMapOvr>
    <a:masterClrMapping/>
  </p:clrMapOvr>
</p:notes>
</file>

<file path=ppt/notesSlides/notesSlide4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36549259"/>
      </p:ext>
    </p:extLst>
  </p:cSld>
  <p:clrMapOvr>
    <a:masterClrMapping/>
  </p:clrMapOvr>
</p:notes>
</file>

<file path=ppt/notesSlides/notesSlide4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713797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3843335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51</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47893321"/>
      </p:ext>
    </p:extLst>
  </p:cSld>
  <p:clrMapOvr>
    <a:masterClrMapping/>
  </p:clrMapOvr>
</p:notes>
</file>

<file path=ppt/notesSlides/notesSlide5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66453067"/>
      </p:ext>
    </p:extLst>
  </p:cSld>
  <p:clrMapOvr>
    <a:masterClrMapping/>
  </p:clrMapOvr>
</p:notes>
</file>

<file path=ppt/notesSlides/notesSlide5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99911287"/>
      </p:ext>
    </p:extLst>
  </p:cSld>
  <p:clrMapOvr>
    <a:masterClrMapping/>
  </p:clrMapOvr>
</p:notes>
</file>

<file path=ppt/notesSlides/notesSlide5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19406683"/>
      </p:ext>
    </p:extLst>
  </p:cSld>
  <p:clrMapOvr>
    <a:masterClrMapping/>
  </p:clrMapOvr>
</p:notes>
</file>

<file path=ppt/notesSlides/notesSlide5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04279029"/>
      </p:ext>
    </p:extLst>
  </p:cSld>
  <p:clrMapOvr>
    <a:masterClrMapping/>
  </p:clrMapOvr>
</p:notes>
</file>

<file path=ppt/notesSlides/notesSlide5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04840782"/>
      </p:ext>
    </p:extLst>
  </p:cSld>
  <p:clrMapOvr>
    <a:masterClrMapping/>
  </p:clrMapOvr>
</p:notes>
</file>

<file path=ppt/notesSlides/notesSlide5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479753"/>
      </p:ext>
    </p:extLst>
  </p:cSld>
  <p:clrMapOvr>
    <a:masterClrMapping/>
  </p:clrMapOvr>
</p:notes>
</file>

<file path=ppt/notesSlides/notesSlide5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32193578"/>
      </p:ext>
    </p:extLst>
  </p:cSld>
  <p:clrMapOvr>
    <a:masterClrMapping/>
  </p:clrMapOvr>
</p:notes>
</file>

<file path=ppt/notesSlides/notesSlide5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27270244"/>
      </p:ext>
    </p:extLst>
  </p:cSld>
  <p:clrMapOvr>
    <a:masterClrMapping/>
  </p:clrMapOvr>
</p:notes>
</file>

<file path=ppt/notesSlides/notesSlide5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89328293"/>
      </p:ext>
    </p:extLst>
  </p:cSld>
  <p:clrMapOvr>
    <a:masterClrMapping/>
  </p:clrMapOvr>
</p:notes>
</file>

<file path=ppt/notesSlides/notesSlide5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659109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52</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48719535"/>
      </p:ext>
    </p:extLst>
  </p:cSld>
  <p:clrMapOvr>
    <a:masterClrMapping/>
  </p:clrMapOvr>
</p:notes>
</file>

<file path=ppt/notesSlides/notesSlide5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18172702"/>
      </p:ext>
    </p:extLst>
  </p:cSld>
  <p:clrMapOvr>
    <a:masterClrMapping/>
  </p:clrMapOvr>
</p:notes>
</file>

<file path=ppt/notesSlides/notesSlide5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2464731"/>
      </p:ext>
    </p:extLst>
  </p:cSld>
  <p:clrMapOvr>
    <a:masterClrMapping/>
  </p:clrMapOvr>
</p:notes>
</file>

<file path=ppt/notesSlides/notesSlide5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5096314"/>
      </p:ext>
    </p:extLst>
  </p:cSld>
  <p:clrMapOvr>
    <a:masterClrMapping/>
  </p:clrMapOvr>
</p:notes>
</file>

<file path=ppt/notesSlides/notesSlide5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07657113"/>
      </p:ext>
    </p:extLst>
  </p:cSld>
  <p:clrMapOvr>
    <a:masterClrMapping/>
  </p:clrMapOvr>
</p:notes>
</file>

<file path=ppt/notesSlides/notesSlide5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98162382"/>
      </p:ext>
    </p:extLst>
  </p:cSld>
  <p:clrMapOvr>
    <a:masterClrMapping/>
  </p:clrMapOvr>
</p:notes>
</file>

<file path=ppt/notesSlides/notesSlide5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63093365"/>
      </p:ext>
    </p:extLst>
  </p:cSld>
  <p:clrMapOvr>
    <a:masterClrMapping/>
  </p:clrMapOvr>
</p:notes>
</file>

<file path=ppt/notesSlides/notesSlide5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43315945"/>
      </p:ext>
    </p:extLst>
  </p:cSld>
  <p:clrMapOvr>
    <a:masterClrMapping/>
  </p:clrMapOvr>
</p:notes>
</file>

<file path=ppt/notesSlides/notesSlide5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80080673"/>
      </p:ext>
    </p:extLst>
  </p:cSld>
  <p:clrMapOvr>
    <a:masterClrMapping/>
  </p:clrMapOvr>
</p:notes>
</file>

<file path=ppt/notesSlides/notesSlide5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38220922"/>
      </p:ext>
    </p:extLst>
  </p:cSld>
  <p:clrMapOvr>
    <a:masterClrMapping/>
  </p:clrMapOvr>
</p:notes>
</file>

<file path=ppt/notesSlides/notesSlide5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9680702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53</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9911615"/>
      </p:ext>
    </p:extLst>
  </p:cSld>
  <p:clrMapOvr>
    <a:masterClrMapping/>
  </p:clrMapOvr>
</p:notes>
</file>

<file path=ppt/notesSlides/notesSlide5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87445375"/>
      </p:ext>
    </p:extLst>
  </p:cSld>
  <p:clrMapOvr>
    <a:masterClrMapping/>
  </p:clrMapOvr>
</p:notes>
</file>

<file path=ppt/notesSlides/notesSlide5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508035"/>
      </p:ext>
    </p:extLst>
  </p:cSld>
  <p:clrMapOvr>
    <a:masterClrMapping/>
  </p:clrMapOvr>
</p:notes>
</file>

<file path=ppt/notesSlides/notesSlide5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49230263"/>
      </p:ext>
    </p:extLst>
  </p:cSld>
  <p:clrMapOvr>
    <a:masterClrMapping/>
  </p:clrMapOvr>
</p:notes>
</file>

<file path=ppt/notesSlides/notesSlide5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48953822"/>
      </p:ext>
    </p:extLst>
  </p:cSld>
  <p:clrMapOvr>
    <a:masterClrMapping/>
  </p:clrMapOvr>
</p:notes>
</file>

<file path=ppt/notesSlides/notesSlide5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37726413"/>
      </p:ext>
    </p:extLst>
  </p:cSld>
  <p:clrMapOvr>
    <a:masterClrMapping/>
  </p:clrMapOvr>
</p:notes>
</file>

<file path=ppt/notesSlides/notesSlide5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11107726"/>
      </p:ext>
    </p:extLst>
  </p:cSld>
  <p:clrMapOvr>
    <a:masterClrMapping/>
  </p:clrMapOvr>
</p:notes>
</file>

<file path=ppt/notesSlides/notesSlide5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31490725"/>
      </p:ext>
    </p:extLst>
  </p:cSld>
  <p:clrMapOvr>
    <a:masterClrMapping/>
  </p:clrMapOvr>
</p:notes>
</file>

<file path=ppt/notesSlides/notesSlide5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75834956"/>
      </p:ext>
    </p:extLst>
  </p:cSld>
  <p:clrMapOvr>
    <a:masterClrMapping/>
  </p:clrMapOvr>
</p:notes>
</file>

<file path=ppt/notesSlides/notesSlide5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45356471"/>
      </p:ext>
    </p:extLst>
  </p:cSld>
  <p:clrMapOvr>
    <a:masterClrMapping/>
  </p:clrMapOvr>
</p:notes>
</file>

<file path=ppt/notesSlides/notesSlide5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25260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54</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12926503"/>
      </p:ext>
    </p:extLst>
  </p:cSld>
  <p:clrMapOvr>
    <a:masterClrMapping/>
  </p:clrMapOvr>
</p:notes>
</file>

<file path=ppt/notesSlides/notesSlide5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2988639"/>
      </p:ext>
    </p:extLst>
  </p:cSld>
  <p:clrMapOvr>
    <a:masterClrMapping/>
  </p:clrMapOvr>
</p:notes>
</file>

<file path=ppt/notesSlides/notesSlide5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6517821"/>
      </p:ext>
    </p:extLst>
  </p:cSld>
  <p:clrMapOvr>
    <a:masterClrMapping/>
  </p:clrMapOvr>
</p:notes>
</file>

<file path=ppt/notesSlides/notesSlide5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4475014"/>
      </p:ext>
    </p:extLst>
  </p:cSld>
  <p:clrMapOvr>
    <a:masterClrMapping/>
  </p:clrMapOvr>
</p:notes>
</file>

<file path=ppt/notesSlides/notesSlide5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08777479"/>
      </p:ext>
    </p:extLst>
  </p:cSld>
  <p:clrMapOvr>
    <a:masterClrMapping/>
  </p:clrMapOvr>
</p:notes>
</file>

<file path=ppt/notesSlides/notesSlide5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06130359"/>
      </p:ext>
    </p:extLst>
  </p:cSld>
  <p:clrMapOvr>
    <a:masterClrMapping/>
  </p:clrMapOvr>
</p:notes>
</file>

<file path=ppt/notesSlides/notesSlide5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34559067"/>
      </p:ext>
    </p:extLst>
  </p:cSld>
  <p:clrMapOvr>
    <a:masterClrMapping/>
  </p:clrMapOvr>
</p:notes>
</file>

<file path=ppt/notesSlides/notesSlide5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19996932"/>
      </p:ext>
    </p:extLst>
  </p:cSld>
  <p:clrMapOvr>
    <a:masterClrMapping/>
  </p:clrMapOvr>
</p:notes>
</file>

<file path=ppt/notesSlides/notesSlide5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11373396"/>
      </p:ext>
    </p:extLst>
  </p:cSld>
  <p:clrMapOvr>
    <a:masterClrMapping/>
  </p:clrMapOvr>
</p:notes>
</file>

<file path=ppt/notesSlides/notesSlide5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81045086"/>
      </p:ext>
    </p:extLst>
  </p:cSld>
  <p:clrMapOvr>
    <a:masterClrMapping/>
  </p:clrMapOvr>
</p:notes>
</file>

<file path=ppt/notesSlides/notesSlide5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3247058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454248D4-09C3-4F37-9C6E-C078CE09CEE7}" type="slidenum">
              <a:rPr lang="en-US" altLang="en-US"/>
              <a:pPr/>
              <a:t>55</a:t>
            </a:fld>
            <a:endParaRPr lang="en-US" altLang="en-US" dirty="0"/>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42751802"/>
      </p:ext>
    </p:extLst>
  </p:cSld>
  <p:clrMapOvr>
    <a:masterClrMapping/>
  </p:clrMapOvr>
</p:notes>
</file>

<file path=ppt/notesSlides/notesSlide5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29128929"/>
      </p:ext>
    </p:extLst>
  </p:cSld>
  <p:clrMapOvr>
    <a:masterClrMapping/>
  </p:clrMapOvr>
</p:notes>
</file>

<file path=ppt/notesSlides/notesSlide5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595082"/>
      </p:ext>
    </p:extLst>
  </p:cSld>
  <p:clrMapOvr>
    <a:masterClrMapping/>
  </p:clrMapOvr>
</p:notes>
</file>

<file path=ppt/notesSlides/notesSlide5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97817634"/>
      </p:ext>
    </p:extLst>
  </p:cSld>
  <p:clrMapOvr>
    <a:masterClrMapping/>
  </p:clrMapOvr>
</p:notes>
</file>

<file path=ppt/notesSlides/notesSlide5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58489883"/>
      </p:ext>
    </p:extLst>
  </p:cSld>
  <p:clrMapOvr>
    <a:masterClrMapping/>
  </p:clrMapOvr>
</p:notes>
</file>

<file path=ppt/notesSlides/notesSlide5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15245124"/>
      </p:ext>
    </p:extLst>
  </p:cSld>
  <p:clrMapOvr>
    <a:masterClrMapping/>
  </p:clrMapOvr>
</p:notes>
</file>

<file path=ppt/notesSlides/notesSlide5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26119341"/>
      </p:ext>
    </p:extLst>
  </p:cSld>
  <p:clrMapOvr>
    <a:masterClrMapping/>
  </p:clrMapOvr>
</p:notes>
</file>

<file path=ppt/notesSlides/notesSlide5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91131207"/>
      </p:ext>
    </p:extLst>
  </p:cSld>
  <p:clrMapOvr>
    <a:masterClrMapping/>
  </p:clrMapOvr>
</p:notes>
</file>

<file path=ppt/notesSlides/notesSlide5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49020521"/>
      </p:ext>
    </p:extLst>
  </p:cSld>
  <p:clrMapOvr>
    <a:masterClrMapping/>
  </p:clrMapOvr>
</p:notes>
</file>

<file path=ppt/notesSlides/notesSlide5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13856969"/>
      </p:ext>
    </p:extLst>
  </p:cSld>
  <p:clrMapOvr>
    <a:masterClrMapping/>
  </p:clrMapOvr>
</p:notes>
</file>

<file path=ppt/notesSlides/notesSlide5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7891697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30344751"/>
      </p:ext>
    </p:extLst>
  </p:cSld>
  <p:clrMapOvr>
    <a:masterClrMapping/>
  </p:clrMapOvr>
</p:notes>
</file>

<file path=ppt/notesSlides/notesSlide5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94056411"/>
      </p:ext>
    </p:extLst>
  </p:cSld>
  <p:clrMapOvr>
    <a:masterClrMapping/>
  </p:clrMapOvr>
</p:notes>
</file>

<file path=ppt/notesSlides/notesSlide5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91054244"/>
      </p:ext>
    </p:extLst>
  </p:cSld>
  <p:clrMapOvr>
    <a:masterClrMapping/>
  </p:clrMapOvr>
</p:notes>
</file>

<file path=ppt/notesSlides/notesSlide5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38471281"/>
      </p:ext>
    </p:extLst>
  </p:cSld>
  <p:clrMapOvr>
    <a:masterClrMapping/>
  </p:clrMapOvr>
</p:notes>
</file>

<file path=ppt/notesSlides/notesSlide5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04487242"/>
      </p:ext>
    </p:extLst>
  </p:cSld>
  <p:clrMapOvr>
    <a:masterClrMapping/>
  </p:clrMapOvr>
</p:notes>
</file>

<file path=ppt/notesSlides/notesSlide5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8912960"/>
      </p:ext>
    </p:extLst>
  </p:cSld>
  <p:clrMapOvr>
    <a:masterClrMapping/>
  </p:clrMapOvr>
</p:notes>
</file>

<file path=ppt/notesSlides/notesSlide5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90956115"/>
      </p:ext>
    </p:extLst>
  </p:cSld>
  <p:clrMapOvr>
    <a:masterClrMapping/>
  </p:clrMapOvr>
</p:notes>
</file>

<file path=ppt/notesSlides/notesSlide5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76171427"/>
      </p:ext>
    </p:extLst>
  </p:cSld>
  <p:clrMapOvr>
    <a:masterClrMapping/>
  </p:clrMapOvr>
</p:notes>
</file>

<file path=ppt/notesSlides/notesSlide5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05313224"/>
      </p:ext>
    </p:extLst>
  </p:cSld>
  <p:clrMapOvr>
    <a:masterClrMapping/>
  </p:clrMapOvr>
</p:notes>
</file>

<file path=ppt/notesSlides/notesSlide5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2857953"/>
      </p:ext>
    </p:extLst>
  </p:cSld>
  <p:clrMapOvr>
    <a:masterClrMapping/>
  </p:clrMapOvr>
</p:notes>
</file>

<file path=ppt/notesSlides/notesSlide5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9049076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95082580"/>
      </p:ext>
    </p:extLst>
  </p:cSld>
  <p:clrMapOvr>
    <a:masterClrMapping/>
  </p:clrMapOvr>
</p:notes>
</file>

<file path=ppt/notesSlides/notesSlide5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E93C6CF5-1E5C-4B3E-A3DE-9CE639970789}" type="slidenum">
              <a:rPr lang="en-US" altLang="en-US"/>
              <a:pPr/>
              <a:t>562</a:t>
            </a:fld>
            <a:endParaRPr lang="en-US" altLang="en-US" dirty="0"/>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93371548"/>
      </p:ext>
    </p:extLst>
  </p:cSld>
  <p:clrMapOvr>
    <a:masterClrMapping/>
  </p:clrMapOvr>
</p:notes>
</file>

<file path=ppt/notesSlides/notesSlide5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05175546"/>
      </p:ext>
    </p:extLst>
  </p:cSld>
  <p:clrMapOvr>
    <a:masterClrMapping/>
  </p:clrMapOvr>
</p:notes>
</file>

<file path=ppt/notesSlides/notesSlide5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55585150"/>
      </p:ext>
    </p:extLst>
  </p:cSld>
  <p:clrMapOvr>
    <a:masterClrMapping/>
  </p:clrMapOvr>
</p:notes>
</file>

<file path=ppt/notesSlides/notesSlide5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12235490"/>
      </p:ext>
    </p:extLst>
  </p:cSld>
  <p:clrMapOvr>
    <a:masterClrMapping/>
  </p:clrMapOvr>
</p:notes>
</file>

<file path=ppt/notesSlides/notesSlide5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62176100"/>
      </p:ext>
    </p:extLst>
  </p:cSld>
  <p:clrMapOvr>
    <a:masterClrMapping/>
  </p:clrMapOvr>
</p:notes>
</file>

<file path=ppt/notesSlides/notesSlide5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15621324"/>
      </p:ext>
    </p:extLst>
  </p:cSld>
  <p:clrMapOvr>
    <a:masterClrMapping/>
  </p:clrMapOvr>
</p:notes>
</file>

<file path=ppt/notesSlides/notesSlide5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6887711"/>
      </p:ext>
    </p:extLst>
  </p:cSld>
  <p:clrMapOvr>
    <a:masterClrMapping/>
  </p:clrMapOvr>
</p:notes>
</file>

<file path=ppt/notesSlides/notesSlide5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01705404"/>
      </p:ext>
    </p:extLst>
  </p:cSld>
  <p:clrMapOvr>
    <a:masterClrMapping/>
  </p:clrMapOvr>
</p:notes>
</file>

<file path=ppt/notesSlides/notesSlide5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01516761"/>
      </p:ext>
    </p:extLst>
  </p:cSld>
  <p:clrMapOvr>
    <a:masterClrMapping/>
  </p:clrMapOvr>
</p:notes>
</file>

<file path=ppt/notesSlides/notesSlide5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571</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4277848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93100348"/>
      </p:ext>
    </p:extLst>
  </p:cSld>
  <p:clrMapOvr>
    <a:masterClrMapping/>
  </p:clrMapOvr>
</p:notes>
</file>

<file path=ppt/notesSlides/notesSlide5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09008896"/>
      </p:ext>
    </p:extLst>
  </p:cSld>
  <p:clrMapOvr>
    <a:masterClrMapping/>
  </p:clrMapOvr>
</p:notes>
</file>

<file path=ppt/notesSlides/notesSlide5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1645340"/>
      </p:ext>
    </p:extLst>
  </p:cSld>
  <p:clrMapOvr>
    <a:masterClrMapping/>
  </p:clrMapOvr>
</p:notes>
</file>

<file path=ppt/notesSlides/notesSlide5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47378899"/>
      </p:ext>
    </p:extLst>
  </p:cSld>
  <p:clrMapOvr>
    <a:masterClrMapping/>
  </p:clrMapOvr>
</p:notes>
</file>

<file path=ppt/notesSlides/notesSlide5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575</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64877038"/>
      </p:ext>
    </p:extLst>
  </p:cSld>
  <p:clrMapOvr>
    <a:masterClrMapping/>
  </p:clrMapOvr>
</p:notes>
</file>

<file path=ppt/notesSlides/notesSlide5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4035226"/>
      </p:ext>
    </p:extLst>
  </p:cSld>
  <p:clrMapOvr>
    <a:masterClrMapping/>
  </p:clrMapOvr>
</p:notes>
</file>

<file path=ppt/notesSlides/notesSlide5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577</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89343445"/>
      </p:ext>
    </p:extLst>
  </p:cSld>
  <p:clrMapOvr>
    <a:masterClrMapping/>
  </p:clrMapOvr>
</p:notes>
</file>

<file path=ppt/notesSlides/notesSlide5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578</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35144657"/>
      </p:ext>
    </p:extLst>
  </p:cSld>
  <p:clrMapOvr>
    <a:masterClrMapping/>
  </p:clrMapOvr>
</p:notes>
</file>

<file path=ppt/notesSlides/notesSlide5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86105521"/>
      </p:ext>
    </p:extLst>
  </p:cSld>
  <p:clrMapOvr>
    <a:masterClrMapping/>
  </p:clrMapOvr>
</p:notes>
</file>

<file path=ppt/notesSlides/notesSlide5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96254134"/>
      </p:ext>
    </p:extLst>
  </p:cSld>
  <p:clrMapOvr>
    <a:masterClrMapping/>
  </p:clrMapOvr>
</p:notes>
</file>

<file path=ppt/notesSlides/notesSlide5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5473973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69045110"/>
      </p:ext>
    </p:extLst>
  </p:cSld>
  <p:clrMapOvr>
    <a:masterClrMapping/>
  </p:clrMapOvr>
</p:notes>
</file>

<file path=ppt/notesSlides/notesSlide5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582</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55379648"/>
      </p:ext>
    </p:extLst>
  </p:cSld>
  <p:clrMapOvr>
    <a:masterClrMapping/>
  </p:clrMapOvr>
</p:notes>
</file>

<file path=ppt/notesSlides/notesSlide5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66848022"/>
      </p:ext>
    </p:extLst>
  </p:cSld>
  <p:clrMapOvr>
    <a:masterClrMapping/>
  </p:clrMapOvr>
</p:notes>
</file>

<file path=ppt/notesSlides/notesSlide5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28063503"/>
      </p:ext>
    </p:extLst>
  </p:cSld>
  <p:clrMapOvr>
    <a:masterClrMapping/>
  </p:clrMapOvr>
</p:notes>
</file>

<file path=ppt/notesSlides/notesSlide5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A916C207-3CB9-48A2-B6C6-8BCAB8239885}" type="slidenum">
              <a:rPr lang="en-US" altLang="en-US"/>
              <a:pPr/>
              <a:t>585</a:t>
            </a:fld>
            <a:endParaRPr lang="en-US" altLang="en-US" dirty="0"/>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25419720"/>
      </p:ext>
    </p:extLst>
  </p:cSld>
  <p:clrMapOvr>
    <a:masterClrMapping/>
  </p:clrMapOvr>
</p:notes>
</file>

<file path=ppt/notesSlides/notesSlide5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586</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07215169"/>
      </p:ext>
    </p:extLst>
  </p:cSld>
  <p:clrMapOvr>
    <a:masterClrMapping/>
  </p:clrMapOvr>
</p:notes>
</file>

<file path=ppt/notesSlides/notesSlide5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79881359"/>
      </p:ext>
    </p:extLst>
  </p:cSld>
  <p:clrMapOvr>
    <a:masterClrMapping/>
  </p:clrMapOvr>
</p:notes>
</file>

<file path=ppt/notesSlides/notesSlide5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8318337"/>
      </p:ext>
    </p:extLst>
  </p:cSld>
  <p:clrMapOvr>
    <a:masterClrMapping/>
  </p:clrMapOvr>
</p:notes>
</file>

<file path=ppt/notesSlides/notesSlide5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589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89281953"/>
      </p:ext>
    </p:extLst>
  </p:cSld>
  <p:clrMapOvr>
    <a:masterClrMapping/>
  </p:clrMapOvr>
</p:notes>
</file>

<file path=ppt/notesSlides/notesSlide5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68278743"/>
      </p:ext>
    </p:extLst>
  </p:cSld>
  <p:clrMapOvr>
    <a:masterClrMapping/>
  </p:clrMapOvr>
</p:notes>
</file>

<file path=ppt/notesSlides/notesSlide5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6191301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04208911"/>
      </p:ext>
    </p:extLst>
  </p:cSld>
  <p:clrMapOvr>
    <a:masterClrMapping/>
  </p:clrMapOvr>
</p:notes>
</file>

<file path=ppt/notesSlides/notesSlide5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65786734"/>
      </p:ext>
    </p:extLst>
  </p:cSld>
  <p:clrMapOvr>
    <a:masterClrMapping/>
  </p:clrMapOvr>
</p:notes>
</file>

<file path=ppt/notesSlides/notesSlide5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9845714"/>
      </p:ext>
    </p:extLst>
  </p:cSld>
  <p:clrMapOvr>
    <a:masterClrMapping/>
  </p:clrMapOvr>
</p:notes>
</file>

<file path=ppt/notesSlides/notesSlide5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03702180"/>
      </p:ext>
    </p:extLst>
  </p:cSld>
  <p:clrMapOvr>
    <a:masterClrMapping/>
  </p:clrMapOvr>
</p:notes>
</file>

<file path=ppt/notesSlides/notesSlide5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5546261"/>
      </p:ext>
    </p:extLst>
  </p:cSld>
  <p:clrMapOvr>
    <a:masterClrMapping/>
  </p:clrMapOvr>
</p:notes>
</file>

<file path=ppt/notesSlides/notesSlide5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03412469"/>
      </p:ext>
    </p:extLst>
  </p:cSld>
  <p:clrMapOvr>
    <a:masterClrMapping/>
  </p:clrMapOvr>
</p:notes>
</file>

<file path=ppt/notesSlides/notesSlide5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57165067"/>
      </p:ext>
    </p:extLst>
  </p:cSld>
  <p:clrMapOvr>
    <a:masterClrMapping/>
  </p:clrMapOvr>
</p:notes>
</file>

<file path=ppt/notesSlides/notesSlide5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49047737"/>
      </p:ext>
    </p:extLst>
  </p:cSld>
  <p:clrMapOvr>
    <a:masterClrMapping/>
  </p:clrMapOvr>
</p:notes>
</file>

<file path=ppt/notesSlides/notesSlide5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599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4415315"/>
      </p:ext>
    </p:extLst>
  </p:cSld>
  <p:clrMapOvr>
    <a:masterClrMapping/>
  </p:clrMapOvr>
</p:notes>
</file>

<file path=ppt/notesSlides/notesSlide5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84541137"/>
      </p:ext>
    </p:extLst>
  </p:cSld>
  <p:clrMapOvr>
    <a:masterClrMapping/>
  </p:clrMapOvr>
</p:notes>
</file>

<file path=ppt/notesSlides/notesSlide5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601</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64567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F9ECB7B-2595-4A7E-81CF-57318C4FEBDD}"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8545" name="Rectangle 1"/>
          <p:cNvSpPr txBox="1">
            <a:spLocks noGrp="1" noRot="1" noChangeAspect="1" noChangeArrowheads="1"/>
          </p:cNvSpPr>
          <p:nvPr>
            <p:ph type="sldImg"/>
          </p:nvPr>
        </p:nvSpPr>
        <p:spPr bwMode="auto">
          <a:xfrm>
            <a:off x="1208088" y="709613"/>
            <a:ext cx="4618037" cy="3465512"/>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854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393622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8212065"/>
      </p:ext>
    </p:extLst>
  </p:cSld>
  <p:clrMapOvr>
    <a:masterClrMapping/>
  </p:clrMapOvr>
</p:notes>
</file>

<file path=ppt/notesSlides/notesSlide6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47881116"/>
      </p:ext>
    </p:extLst>
  </p:cSld>
  <p:clrMapOvr>
    <a:masterClrMapping/>
  </p:clrMapOvr>
</p:notes>
</file>

<file path=ppt/notesSlides/notesSlide6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37941439"/>
      </p:ext>
    </p:extLst>
  </p:cSld>
  <p:clrMapOvr>
    <a:masterClrMapping/>
  </p:clrMapOvr>
</p:notes>
</file>

<file path=ppt/notesSlides/notesSlide6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56960178"/>
      </p:ext>
    </p:extLst>
  </p:cSld>
  <p:clrMapOvr>
    <a:masterClrMapping/>
  </p:clrMapOvr>
</p:notes>
</file>

<file path=ppt/notesSlides/notesSlide6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10318100"/>
      </p:ext>
    </p:extLst>
  </p:cSld>
  <p:clrMapOvr>
    <a:masterClrMapping/>
  </p:clrMapOvr>
</p:notes>
</file>

<file path=ppt/notesSlides/notesSlide6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7145233"/>
      </p:ext>
    </p:extLst>
  </p:cSld>
  <p:clrMapOvr>
    <a:masterClrMapping/>
  </p:clrMapOvr>
</p:notes>
</file>

<file path=ppt/notesSlides/notesSlide6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607</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2233704"/>
      </p:ext>
    </p:extLst>
  </p:cSld>
  <p:clrMapOvr>
    <a:masterClrMapping/>
  </p:clrMapOvr>
</p:notes>
</file>

<file path=ppt/notesSlides/notesSlide6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20292581"/>
      </p:ext>
    </p:extLst>
  </p:cSld>
  <p:clrMapOvr>
    <a:masterClrMapping/>
  </p:clrMapOvr>
</p:notes>
</file>

<file path=ppt/notesSlides/notesSlide6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3136338"/>
      </p:ext>
    </p:extLst>
  </p:cSld>
  <p:clrMapOvr>
    <a:masterClrMapping/>
  </p:clrMapOvr>
</p:notes>
</file>

<file path=ppt/notesSlides/notesSlide6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27788453"/>
      </p:ext>
    </p:extLst>
  </p:cSld>
  <p:clrMapOvr>
    <a:masterClrMapping/>
  </p:clrMapOvr>
</p:notes>
</file>

<file path=ppt/notesSlides/notesSlide6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1670477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80864949"/>
      </p:ext>
    </p:extLst>
  </p:cSld>
  <p:clrMapOvr>
    <a:masterClrMapping/>
  </p:clrMapOvr>
</p:notes>
</file>

<file path=ppt/notesSlides/notesSlide6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03569885"/>
      </p:ext>
    </p:extLst>
  </p:cSld>
  <p:clrMapOvr>
    <a:masterClrMapping/>
  </p:clrMapOvr>
</p:notes>
</file>

<file path=ppt/notesSlides/notesSlide6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27189624"/>
      </p:ext>
    </p:extLst>
  </p:cSld>
  <p:clrMapOvr>
    <a:masterClrMapping/>
  </p:clrMapOvr>
</p:notes>
</file>

<file path=ppt/notesSlides/notesSlide6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57948830"/>
      </p:ext>
    </p:extLst>
  </p:cSld>
  <p:clrMapOvr>
    <a:masterClrMapping/>
  </p:clrMapOvr>
</p:notes>
</file>

<file path=ppt/notesSlides/notesSlide6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40687609"/>
      </p:ext>
    </p:extLst>
  </p:cSld>
  <p:clrMapOvr>
    <a:masterClrMapping/>
  </p:clrMapOvr>
</p:notes>
</file>

<file path=ppt/notesSlides/notesSlide6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03992624"/>
      </p:ext>
    </p:extLst>
  </p:cSld>
  <p:clrMapOvr>
    <a:masterClrMapping/>
  </p:clrMapOvr>
</p:notes>
</file>

<file path=ppt/notesSlides/notesSlide6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84829311"/>
      </p:ext>
    </p:extLst>
  </p:cSld>
  <p:clrMapOvr>
    <a:masterClrMapping/>
  </p:clrMapOvr>
</p:notes>
</file>

<file path=ppt/notesSlides/notesSlide6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30893349"/>
      </p:ext>
    </p:extLst>
  </p:cSld>
  <p:clrMapOvr>
    <a:masterClrMapping/>
  </p:clrMapOvr>
</p:notes>
</file>

<file path=ppt/notesSlides/notesSlide6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7312878"/>
      </p:ext>
    </p:extLst>
  </p:cSld>
  <p:clrMapOvr>
    <a:masterClrMapping/>
  </p:clrMapOvr>
</p:notes>
</file>

<file path=ppt/notesSlides/notesSlide6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26228197"/>
      </p:ext>
    </p:extLst>
  </p:cSld>
  <p:clrMapOvr>
    <a:masterClrMapping/>
  </p:clrMapOvr>
</p:notes>
</file>

<file path=ppt/notesSlides/notesSlide6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5835193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84112826"/>
      </p:ext>
    </p:extLst>
  </p:cSld>
  <p:clrMapOvr>
    <a:masterClrMapping/>
  </p:clrMapOvr>
</p:notes>
</file>

<file path=ppt/notesSlides/notesSlide6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11385333"/>
      </p:ext>
    </p:extLst>
  </p:cSld>
  <p:clrMapOvr>
    <a:masterClrMapping/>
  </p:clrMapOvr>
</p:notes>
</file>

<file path=ppt/notesSlides/notesSlide6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4273045"/>
      </p:ext>
    </p:extLst>
  </p:cSld>
  <p:clrMapOvr>
    <a:masterClrMapping/>
  </p:clrMapOvr>
</p:notes>
</file>

<file path=ppt/notesSlides/notesSlide6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89771620"/>
      </p:ext>
    </p:extLst>
  </p:cSld>
  <p:clrMapOvr>
    <a:masterClrMapping/>
  </p:clrMapOvr>
</p:notes>
</file>

<file path=ppt/notesSlides/notesSlide6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42133106"/>
      </p:ext>
    </p:extLst>
  </p:cSld>
  <p:clrMapOvr>
    <a:masterClrMapping/>
  </p:clrMapOvr>
</p:notes>
</file>

<file path=ppt/notesSlides/notesSlide6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53485784"/>
      </p:ext>
    </p:extLst>
  </p:cSld>
  <p:clrMapOvr>
    <a:masterClrMapping/>
  </p:clrMapOvr>
</p:notes>
</file>

<file path=ppt/notesSlides/notesSlide6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14661466"/>
      </p:ext>
    </p:extLst>
  </p:cSld>
  <p:clrMapOvr>
    <a:masterClrMapping/>
  </p:clrMapOvr>
</p:notes>
</file>

<file path=ppt/notesSlides/notesSlide6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14782741"/>
      </p:ext>
    </p:extLst>
  </p:cSld>
  <p:clrMapOvr>
    <a:masterClrMapping/>
  </p:clrMapOvr>
</p:notes>
</file>

<file path=ppt/notesSlides/notesSlide6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86759898"/>
      </p:ext>
    </p:extLst>
  </p:cSld>
  <p:clrMapOvr>
    <a:masterClrMapping/>
  </p:clrMapOvr>
</p:notes>
</file>

<file path=ppt/notesSlides/notesSlide6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57037719"/>
      </p:ext>
    </p:extLst>
  </p:cSld>
  <p:clrMapOvr>
    <a:masterClrMapping/>
  </p:clrMapOvr>
</p:notes>
</file>

<file path=ppt/notesSlides/notesSlide6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8454207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78180599"/>
      </p:ext>
    </p:extLst>
  </p:cSld>
  <p:clrMapOvr>
    <a:masterClrMapping/>
  </p:clrMapOvr>
</p:notes>
</file>

<file path=ppt/notesSlides/notesSlide6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77872729"/>
      </p:ext>
    </p:extLst>
  </p:cSld>
  <p:clrMapOvr>
    <a:masterClrMapping/>
  </p:clrMapOvr>
</p:notes>
</file>

<file path=ppt/notesSlides/notesSlide6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37342237"/>
      </p:ext>
    </p:extLst>
  </p:cSld>
  <p:clrMapOvr>
    <a:masterClrMapping/>
  </p:clrMapOvr>
</p:notes>
</file>

<file path=ppt/notesSlides/notesSlide6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45316116"/>
      </p:ext>
    </p:extLst>
  </p:cSld>
  <p:clrMapOvr>
    <a:masterClrMapping/>
  </p:clrMapOvr>
</p:notes>
</file>

<file path=ppt/notesSlides/notesSlide6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29340924"/>
      </p:ext>
    </p:extLst>
  </p:cSld>
  <p:clrMapOvr>
    <a:masterClrMapping/>
  </p:clrMapOvr>
</p:notes>
</file>

<file path=ppt/notesSlides/notesSlide6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0449937"/>
      </p:ext>
    </p:extLst>
  </p:cSld>
  <p:clrMapOvr>
    <a:masterClrMapping/>
  </p:clrMapOvr>
</p:notes>
</file>

<file path=ppt/notesSlides/notesSlide6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40602501"/>
      </p:ext>
    </p:extLst>
  </p:cSld>
  <p:clrMapOvr>
    <a:masterClrMapping/>
  </p:clrMapOvr>
</p:notes>
</file>

<file path=ppt/notesSlides/notesSlide6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39646148"/>
      </p:ext>
    </p:extLst>
  </p:cSld>
  <p:clrMapOvr>
    <a:masterClrMapping/>
  </p:clrMapOvr>
</p:notes>
</file>

<file path=ppt/notesSlides/notesSlide6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87070889"/>
      </p:ext>
    </p:extLst>
  </p:cSld>
  <p:clrMapOvr>
    <a:masterClrMapping/>
  </p:clrMapOvr>
</p:notes>
</file>

<file path=ppt/notesSlides/notesSlide6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23736532"/>
      </p:ext>
    </p:extLst>
  </p:cSld>
  <p:clrMapOvr>
    <a:masterClrMapping/>
  </p:clrMapOvr>
</p:notes>
</file>

<file path=ppt/notesSlides/notesSlide6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5261624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97621952"/>
      </p:ext>
    </p:extLst>
  </p:cSld>
  <p:clrMapOvr>
    <a:masterClrMapping/>
  </p:clrMapOvr>
</p:notes>
</file>

<file path=ppt/notesSlides/notesSlide6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1227942"/>
      </p:ext>
    </p:extLst>
  </p:cSld>
  <p:clrMapOvr>
    <a:masterClrMapping/>
  </p:clrMapOvr>
</p:notes>
</file>

<file path=ppt/notesSlides/notesSlide6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59042956"/>
      </p:ext>
    </p:extLst>
  </p:cSld>
  <p:clrMapOvr>
    <a:masterClrMapping/>
  </p:clrMapOvr>
</p:notes>
</file>

<file path=ppt/notesSlides/notesSlide6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96637399"/>
      </p:ext>
    </p:extLst>
  </p:cSld>
  <p:clrMapOvr>
    <a:masterClrMapping/>
  </p:clrMapOvr>
</p:notes>
</file>

<file path=ppt/notesSlides/notesSlide6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19602716"/>
      </p:ext>
    </p:extLst>
  </p:cSld>
  <p:clrMapOvr>
    <a:masterClrMapping/>
  </p:clrMapOvr>
</p:notes>
</file>

<file path=ppt/notesSlides/notesSlide6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54377403"/>
      </p:ext>
    </p:extLst>
  </p:cSld>
  <p:clrMapOvr>
    <a:masterClrMapping/>
  </p:clrMapOvr>
</p:notes>
</file>

<file path=ppt/notesSlides/notesSlide6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17186642"/>
      </p:ext>
    </p:extLst>
  </p:cSld>
  <p:clrMapOvr>
    <a:masterClrMapping/>
  </p:clrMapOvr>
</p:notes>
</file>

<file path=ppt/notesSlides/notesSlide6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83547347"/>
      </p:ext>
    </p:extLst>
  </p:cSld>
  <p:clrMapOvr>
    <a:masterClrMapping/>
  </p:clrMapOvr>
</p:notes>
</file>

<file path=ppt/notesSlides/notesSlide6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34053439"/>
      </p:ext>
    </p:extLst>
  </p:cSld>
  <p:clrMapOvr>
    <a:masterClrMapping/>
  </p:clrMapOvr>
</p:notes>
</file>

<file path=ppt/notesSlides/notesSlide6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91471778"/>
      </p:ext>
    </p:extLst>
  </p:cSld>
  <p:clrMapOvr>
    <a:masterClrMapping/>
  </p:clrMapOvr>
</p:notes>
</file>

<file path=ppt/notesSlides/notesSlide6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3721309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80766199"/>
      </p:ext>
    </p:extLst>
  </p:cSld>
  <p:clrMapOvr>
    <a:masterClrMapping/>
  </p:clrMapOvr>
</p:notes>
</file>

<file path=ppt/notesSlides/notesSlide6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89479304"/>
      </p:ext>
    </p:extLst>
  </p:cSld>
  <p:clrMapOvr>
    <a:masterClrMapping/>
  </p:clrMapOvr>
</p:notes>
</file>

<file path=ppt/notesSlides/notesSlide6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63942180"/>
      </p:ext>
    </p:extLst>
  </p:cSld>
  <p:clrMapOvr>
    <a:masterClrMapping/>
  </p:clrMapOvr>
</p:notes>
</file>

<file path=ppt/notesSlides/notesSlide6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E93C6CF5-1E5C-4B3E-A3DE-9CE639970789}"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628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28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24395414"/>
      </p:ext>
    </p:extLst>
  </p:cSld>
  <p:clrMapOvr>
    <a:masterClrMapping/>
  </p:clrMapOvr>
</p:notes>
</file>

<file path=ppt/notesSlides/notesSlide6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56161831"/>
      </p:ext>
    </p:extLst>
  </p:cSld>
  <p:clrMapOvr>
    <a:masterClrMapping/>
  </p:clrMapOvr>
</p:notes>
</file>

<file path=ppt/notesSlides/notesSlide6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8856954"/>
      </p:ext>
    </p:extLst>
  </p:cSld>
  <p:clrMapOvr>
    <a:masterClrMapping/>
  </p:clrMapOvr>
</p:notes>
</file>

<file path=ppt/notesSlides/notesSlide6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06131844"/>
      </p:ext>
    </p:extLst>
  </p:cSld>
  <p:clrMapOvr>
    <a:masterClrMapping/>
  </p:clrMapOvr>
</p:notes>
</file>

<file path=ppt/notesSlides/notesSlide6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35238407"/>
      </p:ext>
    </p:extLst>
  </p:cSld>
  <p:clrMapOvr>
    <a:masterClrMapping/>
  </p:clrMapOvr>
</p:notes>
</file>

<file path=ppt/notesSlides/notesSlide6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659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44115551"/>
      </p:ext>
    </p:extLst>
  </p:cSld>
  <p:clrMapOvr>
    <a:masterClrMapping/>
  </p:clrMapOvr>
</p:notes>
</file>

<file path=ppt/notesSlides/notesSlide6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6843382"/>
      </p:ext>
    </p:extLst>
  </p:cSld>
  <p:clrMapOvr>
    <a:masterClrMapping/>
  </p:clrMapOvr>
</p:notes>
</file>

<file path=ppt/notesSlides/notesSlide6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822027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01093348"/>
      </p:ext>
    </p:extLst>
  </p:cSld>
  <p:clrMapOvr>
    <a:masterClrMapping/>
  </p:clrMapOvr>
</p:notes>
</file>

<file path=ppt/notesSlides/notesSlide6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20461267"/>
      </p:ext>
    </p:extLst>
  </p:cSld>
  <p:clrMapOvr>
    <a:masterClrMapping/>
  </p:clrMapOvr>
</p:notes>
</file>

<file path=ppt/notesSlides/notesSlide6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1949755"/>
      </p:ext>
    </p:extLst>
  </p:cSld>
  <p:clrMapOvr>
    <a:masterClrMapping/>
  </p:clrMapOvr>
</p:notes>
</file>

<file path=ppt/notesSlides/notesSlide6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562292"/>
      </p:ext>
    </p:extLst>
  </p:cSld>
  <p:clrMapOvr>
    <a:masterClrMapping/>
  </p:clrMapOvr>
</p:notes>
</file>

<file path=ppt/notesSlides/notesSlide6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79419629"/>
      </p:ext>
    </p:extLst>
  </p:cSld>
  <p:clrMapOvr>
    <a:masterClrMapping/>
  </p:clrMapOvr>
</p:notes>
</file>

<file path=ppt/notesSlides/notesSlide6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479407687"/>
      </p:ext>
    </p:extLst>
  </p:cSld>
  <p:clrMapOvr>
    <a:masterClrMapping/>
  </p:clrMapOvr>
</p:notes>
</file>

<file path=ppt/notesSlides/notesSlide6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17563802"/>
      </p:ext>
    </p:extLst>
  </p:cSld>
  <p:clrMapOvr>
    <a:masterClrMapping/>
  </p:clrMapOvr>
</p:notes>
</file>

<file path=ppt/notesSlides/notesSlide6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90405934"/>
      </p:ext>
    </p:extLst>
  </p:cSld>
  <p:clrMapOvr>
    <a:masterClrMapping/>
  </p:clrMapOvr>
</p:notes>
</file>

<file path=ppt/notesSlides/notesSlide6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24858081"/>
      </p:ext>
    </p:extLst>
  </p:cSld>
  <p:clrMapOvr>
    <a:masterClrMapping/>
  </p:clrMapOvr>
</p:notes>
</file>

<file path=ppt/notesSlides/notesSlide6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70590948"/>
      </p:ext>
    </p:extLst>
  </p:cSld>
  <p:clrMapOvr>
    <a:masterClrMapping/>
  </p:clrMapOvr>
</p:notes>
</file>

<file path=ppt/notesSlides/notesSlide6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62565372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91630336"/>
      </p:ext>
    </p:extLst>
  </p:cSld>
  <p:clrMapOvr>
    <a:masterClrMapping/>
  </p:clrMapOvr>
</p:notes>
</file>

<file path=ppt/notesSlides/notesSlide6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80852635"/>
      </p:ext>
    </p:extLst>
  </p:cSld>
  <p:clrMapOvr>
    <a:masterClrMapping/>
  </p:clrMapOvr>
</p:notes>
</file>

<file path=ppt/notesSlides/notesSlide6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90945046"/>
      </p:ext>
    </p:extLst>
  </p:cSld>
  <p:clrMapOvr>
    <a:masterClrMapping/>
  </p:clrMapOvr>
</p:notes>
</file>

<file path=ppt/notesSlides/notesSlide6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52926584"/>
      </p:ext>
    </p:extLst>
  </p:cSld>
  <p:clrMapOvr>
    <a:masterClrMapping/>
  </p:clrMapOvr>
</p:notes>
</file>

<file path=ppt/notesSlides/notesSlide6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1662813"/>
      </p:ext>
    </p:extLst>
  </p:cSld>
  <p:clrMapOvr>
    <a:masterClrMapping/>
  </p:clrMapOvr>
</p:notes>
</file>

<file path=ppt/notesSlides/notesSlide6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3638582"/>
      </p:ext>
    </p:extLst>
  </p:cSld>
  <p:clrMapOvr>
    <a:masterClrMapping/>
  </p:clrMapOvr>
</p:notes>
</file>

<file path=ppt/notesSlides/notesSlide6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00782659"/>
      </p:ext>
    </p:extLst>
  </p:cSld>
  <p:clrMapOvr>
    <a:masterClrMapping/>
  </p:clrMapOvr>
</p:notes>
</file>

<file path=ppt/notesSlides/notesSlide6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48452784"/>
      </p:ext>
    </p:extLst>
  </p:cSld>
  <p:clrMapOvr>
    <a:masterClrMapping/>
  </p:clrMapOvr>
</p:notes>
</file>

<file path=ppt/notesSlides/notesSlide6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679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69253825"/>
      </p:ext>
    </p:extLst>
  </p:cSld>
  <p:clrMapOvr>
    <a:masterClrMapping/>
  </p:clrMapOvr>
</p:notes>
</file>

<file path=ppt/notesSlides/notesSlide6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44056178"/>
      </p:ext>
    </p:extLst>
  </p:cSld>
  <p:clrMapOvr>
    <a:masterClrMapping/>
  </p:clrMapOvr>
</p:notes>
</file>

<file path=ppt/notesSlides/notesSlide6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3977770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54248D4-09C3-4F37-9C6E-C078CE09CEE7}"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161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161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48391819"/>
      </p:ext>
    </p:extLst>
  </p:cSld>
  <p:clrMapOvr>
    <a:masterClrMapping/>
  </p:clrMapOvr>
</p:notes>
</file>

<file path=ppt/notesSlides/notesSlide6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0514938"/>
      </p:ext>
    </p:extLst>
  </p:cSld>
  <p:clrMapOvr>
    <a:masterClrMapping/>
  </p:clrMapOvr>
</p:notes>
</file>

<file path=ppt/notesSlides/notesSlide6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14011361"/>
      </p:ext>
    </p:extLst>
  </p:cSld>
  <p:clrMapOvr>
    <a:masterClrMapping/>
  </p:clrMapOvr>
</p:notes>
</file>

<file path=ppt/notesSlides/notesSlide6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81278395"/>
      </p:ext>
    </p:extLst>
  </p:cSld>
  <p:clrMapOvr>
    <a:masterClrMapping/>
  </p:clrMapOvr>
</p:notes>
</file>

<file path=ppt/notesSlides/notesSlide6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36513695"/>
      </p:ext>
    </p:extLst>
  </p:cSld>
  <p:clrMapOvr>
    <a:masterClrMapping/>
  </p:clrMapOvr>
</p:notes>
</file>

<file path=ppt/notesSlides/notesSlide6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799522"/>
      </p:ext>
    </p:extLst>
  </p:cSld>
  <p:clrMapOvr>
    <a:masterClrMapping/>
  </p:clrMapOvr>
</p:notes>
</file>

<file path=ppt/notesSlides/notesSlide6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41314153"/>
      </p:ext>
    </p:extLst>
  </p:cSld>
  <p:clrMapOvr>
    <a:masterClrMapping/>
  </p:clrMapOvr>
</p:notes>
</file>

<file path=ppt/notesSlides/notesSlide6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122779403"/>
      </p:ext>
    </p:extLst>
  </p:cSld>
  <p:clrMapOvr>
    <a:masterClrMapping/>
  </p:clrMapOvr>
</p:notes>
</file>

<file path=ppt/notesSlides/notesSlide6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689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945827"/>
      </p:ext>
    </p:extLst>
  </p:cSld>
  <p:clrMapOvr>
    <a:masterClrMapping/>
  </p:clrMapOvr>
</p:notes>
</file>

<file path=ppt/notesSlides/notesSlide6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96357129"/>
      </p:ext>
    </p:extLst>
  </p:cSld>
  <p:clrMapOvr>
    <a:masterClrMapping/>
  </p:clrMapOvr>
</p:notes>
</file>

<file path=ppt/notesSlides/notesSlide6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2242685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20188572"/>
      </p:ext>
    </p:extLst>
  </p:cSld>
  <p:clrMapOvr>
    <a:masterClrMapping/>
  </p:clrMapOvr>
</p:notes>
</file>

<file path=ppt/notesSlides/notesSlide6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3566296"/>
      </p:ext>
    </p:extLst>
  </p:cSld>
  <p:clrMapOvr>
    <a:masterClrMapping/>
  </p:clrMapOvr>
</p:notes>
</file>

<file path=ppt/notesSlides/notesSlide6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8330740"/>
      </p:ext>
    </p:extLst>
  </p:cSld>
  <p:clrMapOvr>
    <a:masterClrMapping/>
  </p:clrMapOvr>
</p:notes>
</file>

<file path=ppt/notesSlides/notesSlide6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20187139"/>
      </p:ext>
    </p:extLst>
  </p:cSld>
  <p:clrMapOvr>
    <a:masterClrMapping/>
  </p:clrMapOvr>
</p:notes>
</file>

<file path=ppt/notesSlides/notesSlide6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01144465"/>
      </p:ext>
    </p:extLst>
  </p:cSld>
  <p:clrMapOvr>
    <a:masterClrMapping/>
  </p:clrMapOvr>
</p:notes>
</file>

<file path=ppt/notesSlides/notesSlide6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24317679"/>
      </p:ext>
    </p:extLst>
  </p:cSld>
  <p:clrMapOvr>
    <a:masterClrMapping/>
  </p:clrMapOvr>
</p:notes>
</file>

<file path=ppt/notesSlides/notesSlide6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0352697"/>
      </p:ext>
    </p:extLst>
  </p:cSld>
  <p:clrMapOvr>
    <a:masterClrMapping/>
  </p:clrMapOvr>
</p:notes>
</file>

<file path=ppt/notesSlides/notesSlide6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72781535"/>
      </p:ext>
    </p:extLst>
  </p:cSld>
  <p:clrMapOvr>
    <a:masterClrMapping/>
  </p:clrMapOvr>
</p:notes>
</file>

<file path=ppt/notesSlides/notesSlide6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699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60262836"/>
      </p:ext>
    </p:extLst>
  </p:cSld>
  <p:clrMapOvr>
    <a:masterClrMapping/>
  </p:clrMapOvr>
</p:notes>
</file>

<file path=ppt/notesSlides/notesSlide6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75886768"/>
      </p:ext>
    </p:extLst>
  </p:cSld>
  <p:clrMapOvr>
    <a:masterClrMapping/>
  </p:clrMapOvr>
</p:notes>
</file>

<file path=ppt/notesSlides/notesSlide6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235776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7</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4047784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1532546"/>
      </p:ext>
    </p:extLst>
  </p:cSld>
  <p:clrMapOvr>
    <a:masterClrMapping/>
  </p:clrMapOvr>
</p:notes>
</file>

<file path=ppt/notesSlides/notesSlide7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25910583"/>
      </p:ext>
    </p:extLst>
  </p:cSld>
  <p:clrMapOvr>
    <a:masterClrMapping/>
  </p:clrMapOvr>
</p:notes>
</file>

<file path=ppt/notesSlides/notesSlide7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3247619"/>
      </p:ext>
    </p:extLst>
  </p:cSld>
  <p:clrMapOvr>
    <a:masterClrMapping/>
  </p:clrMapOvr>
</p:notes>
</file>

<file path=ppt/notesSlides/notesSlide7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67165810"/>
      </p:ext>
    </p:extLst>
  </p:cSld>
  <p:clrMapOvr>
    <a:masterClrMapping/>
  </p:clrMapOvr>
</p:notes>
</file>

<file path=ppt/notesSlides/notesSlide7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3586244"/>
      </p:ext>
    </p:extLst>
  </p:cSld>
  <p:clrMapOvr>
    <a:masterClrMapping/>
  </p:clrMapOvr>
</p:notes>
</file>

<file path=ppt/notesSlides/notesSlide7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523631666"/>
      </p:ext>
    </p:extLst>
  </p:cSld>
  <p:clrMapOvr>
    <a:masterClrMapping/>
  </p:clrMapOvr>
</p:notes>
</file>

<file path=ppt/notesSlides/notesSlide7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07948492"/>
      </p:ext>
    </p:extLst>
  </p:cSld>
  <p:clrMapOvr>
    <a:masterClrMapping/>
  </p:clrMapOvr>
</p:notes>
</file>

<file path=ppt/notesSlides/notesSlide7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81726557"/>
      </p:ext>
    </p:extLst>
  </p:cSld>
  <p:clrMapOvr>
    <a:masterClrMapping/>
  </p:clrMapOvr>
</p:notes>
</file>

<file path=ppt/notesSlides/notesSlide7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709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50575269"/>
      </p:ext>
    </p:extLst>
  </p:cSld>
  <p:clrMapOvr>
    <a:masterClrMapping/>
  </p:clrMapOvr>
</p:notes>
</file>

<file path=ppt/notesSlides/notesSlide7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17228194"/>
      </p:ext>
    </p:extLst>
  </p:cSld>
  <p:clrMapOvr>
    <a:masterClrMapping/>
  </p:clrMapOvr>
</p:notes>
</file>

<file path=ppt/notesSlides/notesSlide7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4802233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18758897"/>
      </p:ext>
    </p:extLst>
  </p:cSld>
  <p:clrMapOvr>
    <a:masterClrMapping/>
  </p:clrMapOvr>
</p:notes>
</file>

<file path=ppt/notesSlides/notesSlide7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74851094"/>
      </p:ext>
    </p:extLst>
  </p:cSld>
  <p:clrMapOvr>
    <a:masterClrMapping/>
  </p:clrMapOvr>
</p:notes>
</file>

<file path=ppt/notesSlides/notesSlide7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30566060"/>
      </p:ext>
    </p:extLst>
  </p:cSld>
  <p:clrMapOvr>
    <a:masterClrMapping/>
  </p:clrMapOvr>
</p:notes>
</file>

<file path=ppt/notesSlides/notesSlide7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05624101"/>
      </p:ext>
    </p:extLst>
  </p:cSld>
  <p:clrMapOvr>
    <a:masterClrMapping/>
  </p:clrMapOvr>
</p:notes>
</file>

<file path=ppt/notesSlides/notesSlide7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88555440"/>
      </p:ext>
    </p:extLst>
  </p:cSld>
  <p:clrMapOvr>
    <a:masterClrMapping/>
  </p:clrMapOvr>
</p:notes>
</file>

<file path=ppt/notesSlides/notesSlide7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09193725"/>
      </p:ext>
    </p:extLst>
  </p:cSld>
  <p:clrMapOvr>
    <a:masterClrMapping/>
  </p:clrMapOvr>
</p:notes>
</file>

<file path=ppt/notesSlides/notesSlide7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536091377"/>
      </p:ext>
    </p:extLst>
  </p:cSld>
  <p:clrMapOvr>
    <a:masterClrMapping/>
  </p:clrMapOvr>
</p:notes>
</file>

<file path=ppt/notesSlides/notesSlide7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048891470"/>
      </p:ext>
    </p:extLst>
  </p:cSld>
  <p:clrMapOvr>
    <a:masterClrMapping/>
  </p:clrMapOvr>
</p:notes>
</file>

<file path=ppt/notesSlides/notesSlide7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719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64526364"/>
      </p:ext>
    </p:extLst>
  </p:cSld>
  <p:clrMapOvr>
    <a:masterClrMapping/>
  </p:clrMapOvr>
</p:notes>
</file>

<file path=ppt/notesSlides/notesSlide7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11931767"/>
      </p:ext>
    </p:extLst>
  </p:cSld>
  <p:clrMapOvr>
    <a:masterClrMapping/>
  </p:clrMapOvr>
</p:notes>
</file>

<file path=ppt/notesSlides/notesSlide7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2148068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94506775"/>
      </p:ext>
    </p:extLst>
  </p:cSld>
  <p:clrMapOvr>
    <a:masterClrMapping/>
  </p:clrMapOvr>
</p:notes>
</file>

<file path=ppt/notesSlides/notesSlide7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56886422"/>
      </p:ext>
    </p:extLst>
  </p:cSld>
  <p:clrMapOvr>
    <a:masterClrMapping/>
  </p:clrMapOvr>
</p:notes>
</file>

<file path=ppt/notesSlides/notesSlide7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15228776"/>
      </p:ext>
    </p:extLst>
  </p:cSld>
  <p:clrMapOvr>
    <a:masterClrMapping/>
  </p:clrMapOvr>
</p:notes>
</file>

<file path=ppt/notesSlides/notesSlide7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78213005"/>
      </p:ext>
    </p:extLst>
  </p:cSld>
  <p:clrMapOvr>
    <a:masterClrMapping/>
  </p:clrMapOvr>
</p:notes>
</file>

<file path=ppt/notesSlides/notesSlide7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39552188"/>
      </p:ext>
    </p:extLst>
  </p:cSld>
  <p:clrMapOvr>
    <a:masterClrMapping/>
  </p:clrMapOvr>
</p:notes>
</file>

<file path=ppt/notesSlides/notesSlide7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93263207"/>
      </p:ext>
    </p:extLst>
  </p:cSld>
  <p:clrMapOvr>
    <a:masterClrMapping/>
  </p:clrMapOvr>
</p:notes>
</file>

<file path=ppt/notesSlides/notesSlide7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35568576"/>
      </p:ext>
    </p:extLst>
  </p:cSld>
  <p:clrMapOvr>
    <a:masterClrMapping/>
  </p:clrMapOvr>
</p:notes>
</file>

<file path=ppt/notesSlides/notesSlide7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01355095"/>
      </p:ext>
    </p:extLst>
  </p:cSld>
  <p:clrMapOvr>
    <a:masterClrMapping/>
  </p:clrMapOvr>
</p:notes>
</file>

<file path=ppt/notesSlides/notesSlide7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729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963858"/>
      </p:ext>
    </p:extLst>
  </p:cSld>
  <p:clrMapOvr>
    <a:masterClrMapping/>
  </p:clrMapOvr>
</p:notes>
</file>

<file path=ppt/notesSlides/notesSlide7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24791465"/>
      </p:ext>
    </p:extLst>
  </p:cSld>
  <p:clrMapOvr>
    <a:masterClrMapping/>
  </p:clrMapOvr>
</p:notes>
</file>

<file path=ppt/notesSlides/notesSlide7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5756507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44534229"/>
      </p:ext>
    </p:extLst>
  </p:cSld>
  <p:clrMapOvr>
    <a:masterClrMapping/>
  </p:clrMapOvr>
</p:notes>
</file>

<file path=ppt/notesSlides/notesSlide7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43315526"/>
      </p:ext>
    </p:extLst>
  </p:cSld>
  <p:clrMapOvr>
    <a:masterClrMapping/>
  </p:clrMapOvr>
</p:notes>
</file>

<file path=ppt/notesSlides/notesSlide7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58941530"/>
      </p:ext>
    </p:extLst>
  </p:cSld>
  <p:clrMapOvr>
    <a:masterClrMapping/>
  </p:clrMapOvr>
</p:notes>
</file>

<file path=ppt/notesSlides/notesSlide7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31910967"/>
      </p:ext>
    </p:extLst>
  </p:cSld>
  <p:clrMapOvr>
    <a:masterClrMapping/>
  </p:clrMapOvr>
</p:notes>
</file>

<file path=ppt/notesSlides/notesSlide7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791346722"/>
      </p:ext>
    </p:extLst>
  </p:cSld>
  <p:clrMapOvr>
    <a:masterClrMapping/>
  </p:clrMapOvr>
</p:notes>
</file>

<file path=ppt/notesSlides/notesSlide7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699504883"/>
      </p:ext>
    </p:extLst>
  </p:cSld>
  <p:clrMapOvr>
    <a:masterClrMapping/>
  </p:clrMapOvr>
</p:notes>
</file>

<file path=ppt/notesSlides/notesSlide7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76166699"/>
      </p:ext>
    </p:extLst>
  </p:cSld>
  <p:clrMapOvr>
    <a:masterClrMapping/>
  </p:clrMapOvr>
</p:notes>
</file>

<file path=ppt/notesSlides/notesSlide7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3757842"/>
      </p:ext>
    </p:extLst>
  </p:cSld>
  <p:clrMapOvr>
    <a:masterClrMapping/>
  </p:clrMapOvr>
</p:notes>
</file>

<file path=ppt/notesSlides/notesSlide7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739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487535238"/>
      </p:ext>
    </p:extLst>
  </p:cSld>
  <p:clrMapOvr>
    <a:masterClrMapping/>
  </p:clrMapOvr>
</p:notes>
</file>

<file path=ppt/notesSlides/notesSlide7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850985197"/>
      </p:ext>
    </p:extLst>
  </p:cSld>
  <p:clrMapOvr>
    <a:masterClrMapping/>
  </p:clrMapOvr>
</p:notes>
</file>

<file path=ppt/notesSlides/notesSlide7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741</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4457938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75</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19098079"/>
      </p:ext>
    </p:extLst>
  </p:cSld>
  <p:clrMapOvr>
    <a:masterClrMapping/>
  </p:clrMapOvr>
</p:notes>
</file>

<file path=ppt/notesSlides/notesSlide7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01175029"/>
      </p:ext>
    </p:extLst>
  </p:cSld>
  <p:clrMapOvr>
    <a:masterClrMapping/>
  </p:clrMapOvr>
</p:notes>
</file>

<file path=ppt/notesSlides/notesSlide7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912703892"/>
      </p:ext>
    </p:extLst>
  </p:cSld>
  <p:clrMapOvr>
    <a:masterClrMapping/>
  </p:clrMapOvr>
</p:notes>
</file>

<file path=ppt/notesSlides/notesSlide7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861196579"/>
      </p:ext>
    </p:extLst>
  </p:cSld>
  <p:clrMapOvr>
    <a:masterClrMapping/>
  </p:clrMapOvr>
</p:notes>
</file>

<file path=ppt/notesSlides/notesSlide7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22823912"/>
      </p:ext>
    </p:extLst>
  </p:cSld>
  <p:clrMapOvr>
    <a:masterClrMapping/>
  </p:clrMapOvr>
</p:notes>
</file>

<file path=ppt/notesSlides/notesSlide7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203057951"/>
      </p:ext>
    </p:extLst>
  </p:cSld>
  <p:clrMapOvr>
    <a:masterClrMapping/>
  </p:clrMapOvr>
</p:notes>
</file>

<file path=ppt/notesSlides/notesSlide7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61247791"/>
      </p:ext>
    </p:extLst>
  </p:cSld>
  <p:clrMapOvr>
    <a:masterClrMapping/>
  </p:clrMapOvr>
</p:notes>
</file>

<file path=ppt/notesSlides/notesSlide7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202506528"/>
      </p:ext>
    </p:extLst>
  </p:cSld>
  <p:clrMapOvr>
    <a:masterClrMapping/>
  </p:clrMapOvr>
</p:notes>
</file>

<file path=ppt/notesSlides/notesSlide7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749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86113610"/>
      </p:ext>
    </p:extLst>
  </p:cSld>
  <p:clrMapOvr>
    <a:masterClrMapping/>
  </p:clrMapOvr>
</p:notes>
</file>

<file path=ppt/notesSlides/notesSlide7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750</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021816309"/>
      </p:ext>
    </p:extLst>
  </p:cSld>
  <p:clrMapOvr>
    <a:masterClrMapping/>
  </p:clrMapOvr>
</p:notes>
</file>

<file path=ppt/notesSlides/notesSlide7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751</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29120956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76</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84929549"/>
      </p:ext>
    </p:extLst>
  </p:cSld>
  <p:clrMapOvr>
    <a:masterClrMapping/>
  </p:clrMapOvr>
</p:notes>
</file>

<file path=ppt/notesSlides/notesSlide7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752</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477434800"/>
      </p:ext>
    </p:extLst>
  </p:cSld>
  <p:clrMapOvr>
    <a:masterClrMapping/>
  </p:clrMapOvr>
</p:notes>
</file>

<file path=ppt/notesSlides/notesSlide7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753</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43093638"/>
      </p:ext>
    </p:extLst>
  </p:cSld>
  <p:clrMapOvr>
    <a:masterClrMapping/>
  </p:clrMapOvr>
</p:notes>
</file>

<file path=ppt/notesSlides/notesSlide7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754</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79119873"/>
      </p:ext>
    </p:extLst>
  </p:cSld>
  <p:clrMapOvr>
    <a:masterClrMapping/>
  </p:clrMapOvr>
</p:notes>
</file>

<file path=ppt/notesSlides/notesSlide7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755</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395476560"/>
      </p:ext>
    </p:extLst>
  </p:cSld>
  <p:clrMapOvr>
    <a:masterClrMapping/>
  </p:clrMapOvr>
</p:notes>
</file>

<file path=ppt/notesSlides/notesSlide7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756</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8352006"/>
      </p:ext>
    </p:extLst>
  </p:cSld>
  <p:clrMapOvr>
    <a:masterClrMapping/>
  </p:clrMapOvr>
</p:notes>
</file>

<file path=ppt/notesSlides/notesSlide7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757</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38516687"/>
      </p:ext>
    </p:extLst>
  </p:cSld>
  <p:clrMapOvr>
    <a:masterClrMapping/>
  </p:clrMapOvr>
</p:notes>
</file>

<file path=ppt/notesSlides/notesSlide7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758</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845589434"/>
      </p:ext>
    </p:extLst>
  </p:cSld>
  <p:clrMapOvr>
    <a:masterClrMapping/>
  </p:clrMapOvr>
</p:notes>
</file>

<file path=ppt/notesSlides/notesSlide7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759</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218817949"/>
      </p:ext>
    </p:extLst>
  </p:cSld>
  <p:clrMapOvr>
    <a:masterClrMapping/>
  </p:clrMapOvr>
</p:notes>
</file>

<file path=ppt/notesSlides/notesSlide7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760</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65192758"/>
      </p:ext>
    </p:extLst>
  </p:cSld>
  <p:clrMapOvr>
    <a:masterClrMapping/>
  </p:clrMapOvr>
</p:notes>
</file>

<file path=ppt/notesSlides/notesSlide7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761</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50102758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77</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14129299"/>
      </p:ext>
    </p:extLst>
  </p:cSld>
  <p:clrMapOvr>
    <a:masterClrMapping/>
  </p:clrMapOvr>
</p:notes>
</file>

<file path=ppt/notesSlides/notesSlide7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762</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72446691"/>
      </p:ext>
    </p:extLst>
  </p:cSld>
  <p:clrMapOvr>
    <a:masterClrMapping/>
  </p:clrMapOvr>
</p:notes>
</file>

<file path=ppt/notesSlides/notesSlide7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763</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113780718"/>
      </p:ext>
    </p:extLst>
  </p:cSld>
  <p:clrMapOvr>
    <a:masterClrMapping/>
  </p:clrMapOvr>
</p:notes>
</file>

<file path=ppt/notesSlides/notesSlide7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764</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25208615"/>
      </p:ext>
    </p:extLst>
  </p:cSld>
  <p:clrMapOvr>
    <a:masterClrMapping/>
  </p:clrMapOvr>
</p:notes>
</file>

<file path=ppt/notesSlides/notesSlide7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765</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79571401"/>
      </p:ext>
    </p:extLst>
  </p:cSld>
  <p:clrMapOvr>
    <a:masterClrMapping/>
  </p:clrMapOvr>
</p:notes>
</file>

<file path=ppt/notesSlides/notesSlide7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766</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90270736"/>
      </p:ext>
    </p:extLst>
  </p:cSld>
  <p:clrMapOvr>
    <a:masterClrMapping/>
  </p:clrMapOvr>
</p:notes>
</file>

<file path=ppt/notesSlides/notesSlide7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767</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953292440"/>
      </p:ext>
    </p:extLst>
  </p:cSld>
  <p:clrMapOvr>
    <a:masterClrMapping/>
  </p:clrMapOvr>
</p:notes>
</file>

<file path=ppt/notesSlides/notesSlide7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768</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482720861"/>
      </p:ext>
    </p:extLst>
  </p:cSld>
  <p:clrMapOvr>
    <a:masterClrMapping/>
  </p:clrMapOvr>
</p:notes>
</file>

<file path=ppt/notesSlides/notesSlide7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769</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30337129"/>
      </p:ext>
    </p:extLst>
  </p:cSld>
  <p:clrMapOvr>
    <a:masterClrMapping/>
  </p:clrMapOvr>
</p:notes>
</file>

<file path=ppt/notesSlides/notesSlide7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770</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35972755"/>
      </p:ext>
    </p:extLst>
  </p:cSld>
  <p:clrMapOvr>
    <a:masterClrMapping/>
  </p:clrMapOvr>
</p:notes>
</file>

<file path=ppt/notesSlides/notesSlide7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771</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63612227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374096984"/>
      </p:ext>
    </p:extLst>
  </p:cSld>
  <p:clrMapOvr>
    <a:masterClrMapping/>
  </p:clrMapOvr>
</p:notes>
</file>

<file path=ppt/notesSlides/notesSlide7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772</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4473229"/>
      </p:ext>
    </p:extLst>
  </p:cSld>
  <p:clrMapOvr>
    <a:masterClrMapping/>
  </p:clrMapOvr>
</p:notes>
</file>

<file path=ppt/notesSlides/notesSlide7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773</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12160166"/>
      </p:ext>
    </p:extLst>
  </p:cSld>
  <p:clrMapOvr>
    <a:masterClrMapping/>
  </p:clrMapOvr>
</p:notes>
</file>

<file path=ppt/notesSlides/notesSlide7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774</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045335685"/>
      </p:ext>
    </p:extLst>
  </p:cSld>
  <p:clrMapOvr>
    <a:masterClrMapping/>
  </p:clrMapOvr>
</p:notes>
</file>

<file path=ppt/notesSlides/notesSlide7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775</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280710771"/>
      </p:ext>
    </p:extLst>
  </p:cSld>
  <p:clrMapOvr>
    <a:masterClrMapping/>
  </p:clrMapOvr>
</p:notes>
</file>

<file path=ppt/notesSlides/notesSlide7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776</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49312295"/>
      </p:ext>
    </p:extLst>
  </p:cSld>
  <p:clrMapOvr>
    <a:masterClrMapping/>
  </p:clrMapOvr>
</p:notes>
</file>

<file path=ppt/notesSlides/notesSlide7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777</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583265043"/>
      </p:ext>
    </p:extLst>
  </p:cSld>
  <p:clrMapOvr>
    <a:masterClrMapping/>
  </p:clrMapOvr>
</p:notes>
</file>

<file path=ppt/notesSlides/notesSlide7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778</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75998857"/>
      </p:ext>
    </p:extLst>
  </p:cSld>
  <p:clrMapOvr>
    <a:masterClrMapping/>
  </p:clrMapOvr>
</p:notes>
</file>

<file path=ppt/notesSlides/notesSlide7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4859C128-8B06-4542-8F5B-3BCF61ECE99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779</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8329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329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09359288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79</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2808759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80</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2365248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8</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26374739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81</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70386471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82</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31084881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83</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75363161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84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00642330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85</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3760217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86</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40298132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87</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79265196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88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3512586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89</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92831050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90</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1790522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88046D7A-8453-43FC-9718-BC78F65C8E1C}" type="slidenum">
              <a:rPr lang="en-US" altLang="en-US"/>
              <a:pPr/>
              <a:t>9</a:t>
            </a:fld>
            <a:endParaRPr lang="en-US" altLang="en-US" dirty="0"/>
          </a:p>
        </p:txBody>
      </p:sp>
      <p:sp>
        <p:nvSpPr>
          <p:cNvPr id="121857"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1858"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11948347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fld id="{F36355C4-5A60-4067-BB96-B382FF13DC82}" type="slidenum">
              <a:rPr lang="en-US" altLang="en-US"/>
              <a:pPr/>
              <a:t>91</a:t>
            </a:fld>
            <a:endParaRPr lang="en-US" altLang="en-US" dirty="0"/>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58641156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92</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91109835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93</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332198729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cs typeface="+mn-cs"/>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94</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12313263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95</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9962764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96</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6487002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97</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7745214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98</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400960427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A916C207-3CB9-48A2-B6C6-8BCAB8239885}"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99</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07521"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7522"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01809555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125"/>
          <p:cNvSpPr>
            <a:spLocks noGrp="1" noChangeArrowheads="1"/>
          </p:cNvSpPr>
          <p:nvPr>
            <p:ph type="sldNum"/>
          </p:nvPr>
        </p:nvSpPr>
        <p:spPr>
          <a:ln/>
        </p:spPr>
        <p:txBody>
          <a:bodyPr/>
          <a:lstStyle/>
          <a:p>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fld id="{F36355C4-5A60-4067-BB96-B382FF13DC82}" type="slidenum">
              <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Microsoft YaHei" panose="020B0503020204020204" pitchFamily="34" charset="-122"/>
              </a:rPr>
              <a:pPr marL="0" marR="0" lvl="0" indent="0" algn="r" defTabSz="457200" rtl="0" eaLnBrk="1" fontAlgn="base" latinLnBrk="0" hangingPunct="0">
                <a:lnSpc>
                  <a:spcPct val="95000"/>
                </a:lnSpc>
                <a:spcBef>
                  <a:spcPct val="0"/>
                </a:spcBef>
                <a:spcAft>
                  <a:spcPct val="0"/>
                </a:spcAft>
                <a:buClrTx/>
                <a:buSzPct val="100000"/>
                <a:buFontTx/>
                <a:buNone/>
                <a:tabLst>
                  <a:tab pos="668059" algn="l"/>
                  <a:tab pos="1336119" algn="l"/>
                  <a:tab pos="2004178" algn="l"/>
                  <a:tab pos="2672237" algn="l"/>
                </a:tabLst>
                <a:defRPr/>
              </a:pPr>
              <a:t>100</a:t>
            </a:fld>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endParaRPr>
          </a:p>
        </p:txBody>
      </p:sp>
      <p:sp>
        <p:nvSpPr>
          <p:cNvPr id="113665" name="Rectangle 1"/>
          <p:cNvSpPr txBox="1">
            <a:spLocks noGrp="1" noRot="1" noChangeAspect="1" noChangeArrowheads="1"/>
          </p:cNvSpPr>
          <p:nvPr>
            <p:ph type="sldImg"/>
          </p:nvPr>
        </p:nvSpPr>
        <p:spPr bwMode="auto">
          <a:xfrm>
            <a:off x="1200150" y="709613"/>
            <a:ext cx="4686300" cy="35147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13666" name="Rectangle 2"/>
          <p:cNvSpPr txBox="1">
            <a:spLocks noGrp="1" noChangeArrowheads="1"/>
          </p:cNvSpPr>
          <p:nvPr>
            <p:ph type="body" idx="1"/>
          </p:nvPr>
        </p:nvSpPr>
        <p:spPr bwMode="auto">
          <a:xfrm>
            <a:off x="709238" y="4451099"/>
            <a:ext cx="5511800" cy="405613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6986738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FA622F9C-B403-47D6-A7F6-B76E85F28E3D}" type="slidenum">
              <a:rPr lang="en-US" altLang="en-US"/>
              <a:pPr/>
              <a:t>‹#›</a:t>
            </a:fld>
            <a:endParaRPr lang="en-US" altLang="en-US" dirty="0"/>
          </a:p>
        </p:txBody>
      </p:sp>
    </p:spTree>
    <p:extLst>
      <p:ext uri="{BB962C8B-B14F-4D97-AF65-F5344CB8AC3E}">
        <p14:creationId xmlns:p14="http://schemas.microsoft.com/office/powerpoint/2010/main" val="10039717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3626B662-65CD-42FA-9F33-EC09B2F7813E}" type="slidenum">
              <a:rPr lang="en-US" altLang="en-US"/>
              <a:pPr/>
              <a:t>‹#›</a:t>
            </a:fld>
            <a:endParaRPr lang="en-US" altLang="en-US" dirty="0"/>
          </a:p>
        </p:txBody>
      </p:sp>
    </p:spTree>
    <p:extLst>
      <p:ext uri="{BB962C8B-B14F-4D97-AF65-F5344CB8AC3E}">
        <p14:creationId xmlns:p14="http://schemas.microsoft.com/office/powerpoint/2010/main" val="11400519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230037522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275162708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13404562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118089260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61492991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383681327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531957646"/>
      </p:ext>
    </p:extLst>
  </p:cSld>
  <p:clrMapOvr>
    <a:masterClrMapping/>
  </p:clrMapOvr>
  <p:hf sldNum="0" hdr="0" ftr="0"/>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44520895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413261610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4237407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80175" y="1604963"/>
            <a:ext cx="2006600" cy="43259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604963"/>
            <a:ext cx="5870575" cy="43259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EDE6B409-1B93-46A0-9A3B-DF4FE214D611}" type="slidenum">
              <a:rPr lang="en-US" altLang="en-US"/>
              <a:pPr/>
              <a:t>‹#›</a:t>
            </a:fld>
            <a:endParaRPr lang="en-US" altLang="en-US" dirty="0"/>
          </a:p>
        </p:txBody>
      </p:sp>
    </p:spTree>
    <p:extLst>
      <p:ext uri="{BB962C8B-B14F-4D97-AF65-F5344CB8AC3E}">
        <p14:creationId xmlns:p14="http://schemas.microsoft.com/office/powerpoint/2010/main" val="346298282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419190597"/>
      </p:ext>
    </p:extLst>
  </p:cSld>
  <p:clrMapOvr>
    <a:masterClrMapping/>
  </p:clrMapOvr>
  <p:hf sldNum="0" hdr="0" ftr="0"/>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320672397"/>
      </p:ext>
    </p:extLst>
  </p:cSld>
  <p:clrMapOvr>
    <a:masterClrMapping/>
  </p:clrMapOvr>
  <p:hf sldNum="0" hdr="0" ftr="0"/>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291362228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411998826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3"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104352858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313844190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50055422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237906343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72229438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400397599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130425"/>
            <a:ext cx="7572375" cy="1270000"/>
          </a:xfrm>
        </p:spPr>
        <p:txBody>
          <a:bodyPr/>
          <a:lstStyle/>
          <a:p>
            <a:r>
              <a:rPr lang="en-US"/>
              <a:t>Click to edit Master title style</a:t>
            </a:r>
          </a:p>
        </p:txBody>
      </p:sp>
      <p:sp>
        <p:nvSpPr>
          <p:cNvPr id="3" name="Date Placeholder 2"/>
          <p:cNvSpPr>
            <a:spLocks noGrp="1"/>
          </p:cNvSpPr>
          <p:nvPr>
            <p:ph type="dt" idx="10"/>
          </p:nvPr>
        </p:nvSpPr>
        <p:spPr>
          <a:xfrm>
            <a:off x="457200" y="6356350"/>
            <a:ext cx="1933575" cy="342900"/>
          </a:xfrm>
        </p:spPr>
        <p:txBody>
          <a:bodyPr/>
          <a:lstStyle>
            <a:lvl1pPr>
              <a:defRPr/>
            </a:lvl1pPr>
          </a:lstStyle>
          <a:p>
            <a:r>
              <a:rPr lang="en-US" altLang="en-US" dirty="0"/>
              <a:t>3/9/15</a:t>
            </a:r>
          </a:p>
        </p:txBody>
      </p:sp>
      <p:sp>
        <p:nvSpPr>
          <p:cNvPr id="4" name="Slide Number Placeholder 3"/>
          <p:cNvSpPr>
            <a:spLocks noGrp="1"/>
          </p:cNvSpPr>
          <p:nvPr>
            <p:ph type="sldNum" idx="11"/>
          </p:nvPr>
        </p:nvSpPr>
        <p:spPr>
          <a:xfrm>
            <a:off x="6553200" y="6356350"/>
            <a:ext cx="1933575" cy="342900"/>
          </a:xfrm>
        </p:spPr>
        <p:txBody>
          <a:bodyPr/>
          <a:lstStyle>
            <a:lvl1pPr>
              <a:defRPr/>
            </a:lvl1pPr>
          </a:lstStyle>
          <a:p>
            <a:fld id="{3B5A42BF-69CF-48E6-96F9-4886CB211E80}" type="slidenum">
              <a:rPr lang="en-US" altLang="en-US"/>
              <a:pPr/>
              <a:t>‹#›</a:t>
            </a:fld>
            <a:endParaRPr lang="en-US" altLang="en-US" dirty="0"/>
          </a:p>
        </p:txBody>
      </p:sp>
    </p:spTree>
    <p:extLst>
      <p:ext uri="{BB962C8B-B14F-4D97-AF65-F5344CB8AC3E}">
        <p14:creationId xmlns:p14="http://schemas.microsoft.com/office/powerpoint/2010/main" val="308441490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343774803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143809067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184732883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324583235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152906576"/>
      </p:ext>
    </p:extLst>
  </p:cSld>
  <p:clrMapOvr>
    <a:masterClrMapping/>
  </p:clrMapOvr>
  <p:hf sldNum="0" hdr="0" ftr="0"/>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27416405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245065123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69256517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996179110"/>
      </p:ext>
    </p:extLst>
  </p:cSld>
  <p:clrMapOvr>
    <a:masterClrMapping/>
  </p:clrMapOvr>
  <p:hf sldNum="0" hdr="0" ftr="0"/>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115683859"/>
      </p:ext>
    </p:extLst>
  </p:cSld>
  <p:clrMapOvr>
    <a:masterClrMapping/>
  </p:clrMapOvr>
  <p:hf sldNum="0" hdr="0" ftr="0"/>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301178824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251001422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25400296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3"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203352432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26382757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27439234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331230363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275190786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306941408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232005092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23057936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48002015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344832873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45134339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r>
              <a:rPr lang="en-US" altLang="en-US"/>
              <a:t>3/9/15</a:t>
            </a:r>
            <a:endParaRPr lang="en-US" alt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180171181"/>
      </p:ext>
    </p:extLst>
  </p:cSld>
  <p:clrMapOvr>
    <a:masterClrMapping/>
  </p:clrMapOvr>
  <p:hf sldNum="0" hdr="0" ftr="0"/>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409250875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422936991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406071086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3" name="Date Placeholder 2"/>
          <p:cNvSpPr>
            <a:spLocks noGrp="1"/>
          </p:cNvSpPr>
          <p:nvPr>
            <p:ph type="dt" sz="half" idx="10"/>
          </p:nvPr>
        </p:nvSpPr>
        <p:spPr/>
        <p:txBody>
          <a:bodyPr/>
          <a:lstStyle/>
          <a:p>
            <a:r>
              <a:rPr lang="en-US" altLang="en-US"/>
              <a:t>3/9/15</a:t>
            </a:r>
            <a:endParaRPr lang="en-US" alt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249039206"/>
      </p:ext>
    </p:extLst>
  </p:cSld>
  <p:clrMapOvr>
    <a:masterClrMapping/>
  </p:clrMapOvr>
  <p:hf sldNum="0" hdr="0" ftr="0"/>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3" name="Date Placeholder 2"/>
          <p:cNvSpPr>
            <a:spLocks noGrp="1"/>
          </p:cNvSpPr>
          <p:nvPr>
            <p:ph type="dt" sz="half" idx="10"/>
          </p:nvPr>
        </p:nvSpPr>
        <p:spPr/>
        <p:txBody>
          <a:bodyPr/>
          <a:lstStyle/>
          <a:p>
            <a:r>
              <a:rPr lang="en-US" altLang="en-US"/>
              <a:t>3/9/15</a:t>
            </a:r>
            <a:endParaRPr lang="en-US" alt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839565058"/>
      </p:ext>
    </p:extLst>
  </p:cSld>
  <p:clrMapOvr>
    <a:masterClrMapping/>
  </p:clrMapOvr>
  <p:hf sldNum="0" hdr="0" ftr="0"/>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23427035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38748717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76525308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5"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8917569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12032195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273424288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21547302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416668630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71349646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291737406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5393837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427058462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22586988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63039278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2310634726"/>
      </p:ext>
    </p:extLst>
  </p:cSld>
  <p:clrMapOvr>
    <a:masterClrMapping/>
  </p:clrMapOvr>
  <p:hf sldNum="0" hdr="0" ftr="0"/>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408943460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55288092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29494156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639852163"/>
      </p:ext>
    </p:extLst>
  </p:cSld>
  <p:clrMapOvr>
    <a:masterClrMapping/>
  </p:clrMapOvr>
  <p:hf sldNum="0" hdr="0" ftr="0"/>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623260647"/>
      </p:ext>
    </p:extLst>
  </p:cSld>
  <p:clrMapOvr>
    <a:masterClrMapping/>
  </p:clrMapOvr>
  <p:hf sldNum="0" hdr="0" ftr="0"/>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420083197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83398265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3"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16498445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246396480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131083749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18935588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D0BDD971-3D92-4D70-B126-23A4974C8A51}" type="slidenum">
              <a:rPr lang="en-US" altLang="en-US"/>
              <a:pPr/>
              <a:t>‹#›</a:t>
            </a:fld>
            <a:endParaRPr lang="en-US" altLang="en-US" dirty="0"/>
          </a:p>
        </p:txBody>
      </p:sp>
    </p:spTree>
    <p:extLst>
      <p:ext uri="{BB962C8B-B14F-4D97-AF65-F5344CB8AC3E}">
        <p14:creationId xmlns:p14="http://schemas.microsoft.com/office/powerpoint/2010/main" val="202138527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31208743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268173946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1553675785"/>
      </p:ext>
    </p:extLst>
  </p:cSld>
  <p:clrMapOvr>
    <a:masterClrMapping/>
  </p:clrMapOvr>
  <p:hf sldNum="0" hdr="0" ftr="0"/>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81001"/>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148027453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9438"/>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200135526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0" y="378884"/>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23100224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4028278607"/>
      </p:ext>
    </p:extLst>
  </p:cSld>
  <p:clrMapOvr>
    <a:masterClrMapping/>
  </p:clrMapOvr>
  <p:hf sldNum="0" hdr="0" ftr="0"/>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dirty="0"/>
              <a:t>Click icon to add picture</a:t>
            </a:r>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331971846"/>
      </p:ext>
    </p:extLst>
  </p:cSld>
  <p:clrMapOvr>
    <a:masterClrMapping/>
  </p:clrMapOvr>
  <p:hf sldNum="0" hdr="0" ftr="0"/>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16906451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2342594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A06BDCF0-8FA1-4798-89C3-B92B4C78FA90}" type="slidenum">
              <a:rPr lang="en-US" altLang="en-US"/>
              <a:pPr/>
              <a:t>‹#›</a:t>
            </a:fld>
            <a:endParaRPr lang="en-US" altLang="en-US" dirty="0"/>
          </a:p>
        </p:txBody>
      </p:sp>
    </p:spTree>
    <p:extLst>
      <p:ext uri="{BB962C8B-B14F-4D97-AF65-F5344CB8AC3E}">
        <p14:creationId xmlns:p14="http://schemas.microsoft.com/office/powerpoint/2010/main" val="337211554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3"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10835179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a:p>
        </p:txBody>
      </p:sp>
      <p:sp>
        <p:nvSpPr>
          <p:cNvPr id="5" name="Footer Placeholder 4"/>
          <p:cNvSpPr>
            <a:spLocks noGrp="1"/>
          </p:cNvSpPr>
          <p:nvPr>
            <p:ph type="ftr" sz="quarter" idx="11"/>
          </p:nvPr>
        </p:nvSpPr>
        <p:spPr>
          <a:xfrm>
            <a:off x="914400" y="4323846"/>
            <a:ext cx="4880610" cy="365125"/>
          </a:xfrm>
        </p:spPr>
        <p:txBody>
          <a:bodyPr/>
          <a:lstStyle/>
          <a:p>
            <a:endParaRPr lang="en-US" altLang="en-US"/>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a:p>
        </p:txBody>
      </p:sp>
    </p:spTree>
    <p:extLst>
      <p:ext uri="{BB962C8B-B14F-4D97-AF65-F5344CB8AC3E}">
        <p14:creationId xmlns:p14="http://schemas.microsoft.com/office/powerpoint/2010/main" val="9432985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a:p>
        </p:txBody>
      </p:sp>
      <p:sp>
        <p:nvSpPr>
          <p:cNvPr id="5" name="Footer Placeholder 4"/>
          <p:cNvSpPr>
            <a:spLocks noGrp="1"/>
          </p:cNvSpPr>
          <p:nvPr>
            <p:ph type="ftr" sz="quarter" idx="11"/>
          </p:nvPr>
        </p:nvSpPr>
        <p:spPr/>
        <p:txBody>
          <a:bodyPr/>
          <a:lstStyle/>
          <a:p>
            <a:endParaRPr lang="en-US" altLang="en-US"/>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a:p>
        </p:txBody>
      </p:sp>
    </p:spTree>
    <p:extLst>
      <p:ext uri="{BB962C8B-B14F-4D97-AF65-F5344CB8AC3E}">
        <p14:creationId xmlns:p14="http://schemas.microsoft.com/office/powerpoint/2010/main" val="84662632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a:p>
        </p:txBody>
      </p:sp>
      <p:sp>
        <p:nvSpPr>
          <p:cNvPr id="5" name="Footer Placeholder 4"/>
          <p:cNvSpPr>
            <a:spLocks noGrp="1"/>
          </p:cNvSpPr>
          <p:nvPr>
            <p:ph type="ftr" sz="quarter" idx="11"/>
          </p:nvPr>
        </p:nvSpPr>
        <p:spPr>
          <a:xfrm>
            <a:off x="594360" y="381001"/>
            <a:ext cx="4830656" cy="365125"/>
          </a:xfrm>
        </p:spPr>
        <p:txBody>
          <a:bodyPr/>
          <a:lstStyle/>
          <a:p>
            <a:endParaRPr lang="en-US" altLang="en-US"/>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a:p>
        </p:txBody>
      </p:sp>
    </p:spTree>
    <p:extLst>
      <p:ext uri="{BB962C8B-B14F-4D97-AF65-F5344CB8AC3E}">
        <p14:creationId xmlns:p14="http://schemas.microsoft.com/office/powerpoint/2010/main" val="338262117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0"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099"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a:p>
        </p:txBody>
      </p:sp>
      <p:sp>
        <p:nvSpPr>
          <p:cNvPr id="6" name="Footer Placeholder 5"/>
          <p:cNvSpPr>
            <a:spLocks noGrp="1"/>
          </p:cNvSpPr>
          <p:nvPr>
            <p:ph type="ftr" sz="quarter" idx="11"/>
          </p:nvPr>
        </p:nvSpPr>
        <p:spPr/>
        <p:txBody>
          <a:bodyPr/>
          <a:lstStyle/>
          <a:p>
            <a:endParaRPr lang="en-US" altLang="en-US"/>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a:p>
        </p:txBody>
      </p:sp>
    </p:spTree>
    <p:extLst>
      <p:ext uri="{BB962C8B-B14F-4D97-AF65-F5344CB8AC3E}">
        <p14:creationId xmlns:p14="http://schemas.microsoft.com/office/powerpoint/2010/main" val="21244522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94359" y="3132667"/>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8" y="2183802"/>
            <a:ext cx="368062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2098" y="3132667"/>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a:p>
        </p:txBody>
      </p:sp>
      <p:sp>
        <p:nvSpPr>
          <p:cNvPr id="8" name="Footer Placeholder 7"/>
          <p:cNvSpPr>
            <a:spLocks noGrp="1"/>
          </p:cNvSpPr>
          <p:nvPr>
            <p:ph type="ftr" sz="quarter" idx="11"/>
          </p:nvPr>
        </p:nvSpPr>
        <p:spPr/>
        <p:txBody>
          <a:bodyPr/>
          <a:lstStyle/>
          <a:p>
            <a:endParaRPr lang="en-US" altLang="en-US"/>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a:p>
        </p:txBody>
      </p:sp>
    </p:spTree>
    <p:extLst>
      <p:ext uri="{BB962C8B-B14F-4D97-AF65-F5344CB8AC3E}">
        <p14:creationId xmlns:p14="http://schemas.microsoft.com/office/powerpoint/2010/main" val="179012382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a:p>
        </p:txBody>
      </p:sp>
      <p:sp>
        <p:nvSpPr>
          <p:cNvPr id="4" name="Footer Placeholder 3"/>
          <p:cNvSpPr>
            <a:spLocks noGrp="1"/>
          </p:cNvSpPr>
          <p:nvPr>
            <p:ph type="ftr" sz="quarter" idx="11"/>
          </p:nvPr>
        </p:nvSpPr>
        <p:spPr/>
        <p:txBody>
          <a:bodyPr/>
          <a:lstStyle/>
          <a:p>
            <a:endParaRPr lang="en-US" altLang="en-US"/>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a:p>
        </p:txBody>
      </p:sp>
    </p:spTree>
    <p:extLst>
      <p:ext uri="{BB962C8B-B14F-4D97-AF65-F5344CB8AC3E}">
        <p14:creationId xmlns:p14="http://schemas.microsoft.com/office/powerpoint/2010/main" val="18825223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a:p>
        </p:txBody>
      </p:sp>
      <p:sp>
        <p:nvSpPr>
          <p:cNvPr id="3" name="Footer Placeholder 2"/>
          <p:cNvSpPr>
            <a:spLocks noGrp="1"/>
          </p:cNvSpPr>
          <p:nvPr>
            <p:ph type="ftr" sz="quarter" idx="11"/>
          </p:nvPr>
        </p:nvSpPr>
        <p:spPr/>
        <p:txBody>
          <a:bodyPr/>
          <a:lstStyle/>
          <a:p>
            <a:endParaRPr lang="en-US" altLang="en-US"/>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a:p>
        </p:txBody>
      </p:sp>
    </p:spTree>
    <p:extLst>
      <p:ext uri="{BB962C8B-B14F-4D97-AF65-F5344CB8AC3E}">
        <p14:creationId xmlns:p14="http://schemas.microsoft.com/office/powerpoint/2010/main" val="340821907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32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a:p>
        </p:txBody>
      </p:sp>
      <p:sp>
        <p:nvSpPr>
          <p:cNvPr id="6" name="Footer Placeholder 5"/>
          <p:cNvSpPr>
            <a:spLocks noGrp="1"/>
          </p:cNvSpPr>
          <p:nvPr>
            <p:ph type="ftr" sz="quarter" idx="11"/>
          </p:nvPr>
        </p:nvSpPr>
        <p:spPr/>
        <p:txBody>
          <a:bodyPr/>
          <a:lstStyle/>
          <a:p>
            <a:endParaRPr lang="en-US" altLang="en-US"/>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a:p>
        </p:txBody>
      </p:sp>
    </p:spTree>
    <p:extLst>
      <p:ext uri="{BB962C8B-B14F-4D97-AF65-F5344CB8AC3E}">
        <p14:creationId xmlns:p14="http://schemas.microsoft.com/office/powerpoint/2010/main" val="37020181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4075730" cy="1600200"/>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94360" y="3124200"/>
            <a:ext cx="4075730" cy="3139440"/>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a:p>
        </p:txBody>
      </p:sp>
      <p:sp>
        <p:nvSpPr>
          <p:cNvPr id="6" name="Footer Placeholder 5"/>
          <p:cNvSpPr>
            <a:spLocks noGrp="1"/>
          </p:cNvSpPr>
          <p:nvPr>
            <p:ph type="ftr" sz="quarter" idx="11"/>
          </p:nvPr>
        </p:nvSpPr>
        <p:spPr/>
        <p:txBody>
          <a:bodyPr/>
          <a:lstStyle/>
          <a:p>
            <a:endParaRPr lang="en-US" altLang="en-US"/>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a:p>
        </p:txBody>
      </p:sp>
    </p:spTree>
    <p:extLst>
      <p:ext uri="{BB962C8B-B14F-4D97-AF65-F5344CB8AC3E}">
        <p14:creationId xmlns:p14="http://schemas.microsoft.com/office/powerpoint/2010/main" val="40507548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4963"/>
            <a:ext cx="3938588"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48188" y="1604963"/>
            <a:ext cx="3938587"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47112669-6092-4AE3-B069-9FA85A38D720}" type="slidenum">
              <a:rPr lang="en-US" altLang="en-US"/>
              <a:pPr/>
              <a:t>‹#›</a:t>
            </a:fld>
            <a:endParaRPr lang="en-US" altLang="en-US" dirty="0"/>
          </a:p>
        </p:txBody>
      </p:sp>
    </p:spTree>
    <p:extLst>
      <p:ext uri="{BB962C8B-B14F-4D97-AF65-F5344CB8AC3E}">
        <p14:creationId xmlns:p14="http://schemas.microsoft.com/office/powerpoint/2010/main" val="22592571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1"/>
            <a:ext cx="7956482" cy="819355"/>
          </a:xfrm>
        </p:spPr>
        <p:txBody>
          <a:bodyPr anchor="b"/>
          <a:lstStyle>
            <a:lvl1pPr algn="l">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a:p>
        </p:txBody>
      </p:sp>
    </p:spTree>
    <p:extLst>
      <p:ext uri="{BB962C8B-B14F-4D97-AF65-F5344CB8AC3E}">
        <p14:creationId xmlns:p14="http://schemas.microsoft.com/office/powerpoint/2010/main" val="1436500613"/>
      </p:ext>
    </p:extLst>
  </p:cSld>
  <p:clrMapOvr>
    <a:masterClrMapping/>
  </p:clrMapOvr>
  <p:hf sldNum="0" hdr="0" ftr="0"/>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3"/>
            <a:ext cx="7955280" cy="2802467"/>
          </a:xfrm>
        </p:spPr>
        <p:txBody>
          <a:bodyPr anchor="ctr"/>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a:p>
        </p:txBody>
      </p:sp>
      <p:sp>
        <p:nvSpPr>
          <p:cNvPr id="6" name="Footer Placeholder 5"/>
          <p:cNvSpPr>
            <a:spLocks noGrp="1"/>
          </p:cNvSpPr>
          <p:nvPr>
            <p:ph type="ftr" sz="quarter" idx="11"/>
          </p:nvPr>
        </p:nvSpPr>
        <p:spPr>
          <a:xfrm>
            <a:off x="594360" y="381001"/>
            <a:ext cx="4830656" cy="365125"/>
          </a:xfrm>
        </p:spPr>
        <p:txBody>
          <a:bodyPr/>
          <a:lstStyle/>
          <a:p>
            <a:endParaRPr lang="en-US" altLang="en-US"/>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a:p>
        </p:txBody>
      </p:sp>
    </p:spTree>
    <p:extLst>
      <p:ext uri="{BB962C8B-B14F-4D97-AF65-F5344CB8AC3E}">
        <p14:creationId xmlns:p14="http://schemas.microsoft.com/office/powerpoint/2010/main" val="70242602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32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Text Placeholder 3"/>
          <p:cNvSpPr>
            <a:spLocks noGrp="1"/>
          </p:cNvSpPr>
          <p:nvPr>
            <p:ph type="body" sz="half" idx="2"/>
          </p:nvPr>
        </p:nvSpPr>
        <p:spPr>
          <a:xfrm>
            <a:off x="685800" y="4174597"/>
            <a:ext cx="7778752" cy="821265"/>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81001"/>
            <a:ext cx="2183130" cy="365125"/>
          </a:xfrm>
        </p:spPr>
        <p:txBody>
          <a:bodyPr/>
          <a:lstStyle>
            <a:lvl1pPr algn="r">
              <a:defRPr/>
            </a:lvl1pPr>
          </a:lstStyle>
          <a:p>
            <a:endParaRPr lang="en-US" altLang="en-US"/>
          </a:p>
        </p:txBody>
      </p:sp>
      <p:sp>
        <p:nvSpPr>
          <p:cNvPr id="6" name="Footer Placeholder 5"/>
          <p:cNvSpPr>
            <a:spLocks noGrp="1"/>
          </p:cNvSpPr>
          <p:nvPr>
            <p:ph type="ftr" sz="quarter" idx="11"/>
          </p:nvPr>
        </p:nvSpPr>
        <p:spPr>
          <a:xfrm>
            <a:off x="594360" y="379438"/>
            <a:ext cx="4830656" cy="365125"/>
          </a:xfrm>
        </p:spPr>
        <p:txBody>
          <a:bodyPr/>
          <a:lstStyle/>
          <a:p>
            <a:endParaRPr lang="en-US" altLang="en-US"/>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a:p>
        </p:txBody>
      </p:sp>
      <p:sp>
        <p:nvSpPr>
          <p:cNvPr id="13" name="TextBox 12"/>
          <p:cNvSpPr txBox="1"/>
          <p:nvPr/>
        </p:nvSpPr>
        <p:spPr>
          <a:xfrm>
            <a:off x="231458" y="80772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100315857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2"/>
            <a:ext cx="7774782" cy="2511835"/>
          </a:xfrm>
        </p:spPr>
        <p:txBody>
          <a:bodyPr anchor="b"/>
          <a:lstStyle>
            <a:lvl1pPr algn="l">
              <a:defRPr sz="32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6"/>
            <a:ext cx="7773608"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5562176" y="378884"/>
            <a:ext cx="2183130" cy="365125"/>
          </a:xfrm>
        </p:spPr>
        <p:txBody>
          <a:bodyPr/>
          <a:lstStyle>
            <a:lvl1pPr algn="r">
              <a:defRPr/>
            </a:lvl1pPr>
          </a:lstStyle>
          <a:p>
            <a:endParaRPr lang="en-US" altLang="en-US"/>
          </a:p>
        </p:txBody>
      </p:sp>
      <p:sp>
        <p:nvSpPr>
          <p:cNvPr id="6" name="Footer Placeholder 5"/>
          <p:cNvSpPr>
            <a:spLocks noGrp="1"/>
          </p:cNvSpPr>
          <p:nvPr>
            <p:ph type="ftr" sz="quarter" idx="11"/>
          </p:nvPr>
        </p:nvSpPr>
        <p:spPr>
          <a:xfrm>
            <a:off x="594360" y="378884"/>
            <a:ext cx="4830656" cy="365125"/>
          </a:xfrm>
        </p:spPr>
        <p:txBody>
          <a:bodyPr/>
          <a:lstStyle/>
          <a:p>
            <a:endParaRPr lang="en-US" altLang="en-US"/>
          </a:p>
        </p:txBody>
      </p:sp>
      <p:sp>
        <p:nvSpPr>
          <p:cNvPr id="7" name="Slide Number Placeholder 6"/>
          <p:cNvSpPr>
            <a:spLocks noGrp="1"/>
          </p:cNvSpPr>
          <p:nvPr>
            <p:ph type="sldNum" sz="quarter" idx="12"/>
          </p:nvPr>
        </p:nvSpPr>
        <p:spPr>
          <a:xfrm>
            <a:off x="7882466" y="381001"/>
            <a:ext cx="667174" cy="365125"/>
          </a:xfrm>
        </p:spPr>
        <p:txBody>
          <a:bodyPr/>
          <a:lstStyle/>
          <a:p>
            <a:fld id="{BE524466-4ACC-43C1-8BB2-22A262E38049}" type="slidenum">
              <a:rPr lang="en-US" altLang="en-US" smtClean="0"/>
              <a:pPr/>
              <a:t>‹#›</a:t>
            </a:fld>
            <a:endParaRPr lang="en-US" altLang="en-US"/>
          </a:p>
        </p:txBody>
      </p:sp>
    </p:spTree>
    <p:extLst>
      <p:ext uri="{BB962C8B-B14F-4D97-AF65-F5344CB8AC3E}">
        <p14:creationId xmlns:p14="http://schemas.microsoft.com/office/powerpoint/2010/main" val="13342914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1" y="762000"/>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8" name="Text Placeholder 3"/>
          <p:cNvSpPr>
            <a:spLocks noGrp="1"/>
          </p:cNvSpPr>
          <p:nvPr>
            <p:ph type="body" sz="half" idx="15"/>
          </p:nvPr>
        </p:nvSpPr>
        <p:spPr>
          <a:xfrm>
            <a:off x="59436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2" name="Text Placeholder 3"/>
          <p:cNvSpPr>
            <a:spLocks noGrp="1"/>
          </p:cNvSpPr>
          <p:nvPr>
            <p:ph type="body" sz="half" idx="17"/>
          </p:nvPr>
        </p:nvSpPr>
        <p:spPr>
          <a:xfrm>
            <a:off x="5989320" y="2904564"/>
            <a:ext cx="2560320" cy="335907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a:p>
        </p:txBody>
      </p:sp>
    </p:spTree>
    <p:extLst>
      <p:ext uri="{BB962C8B-B14F-4D97-AF65-F5344CB8AC3E}">
        <p14:creationId xmlns:p14="http://schemas.microsoft.com/office/powerpoint/2010/main" val="246512192"/>
      </p:ext>
    </p:extLst>
  </p:cSld>
  <p:clrMapOvr>
    <a:masterClrMapping/>
  </p:clrMapOvr>
  <p:hf sldNum="0" hdr="0" ftr="0"/>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1" name="Text Placeholder 3"/>
          <p:cNvSpPr>
            <a:spLocks noGrp="1"/>
          </p:cNvSpPr>
          <p:nvPr>
            <p:ph type="body" sz="half" idx="18"/>
          </p:nvPr>
        </p:nvSpPr>
        <p:spPr>
          <a:xfrm>
            <a:off x="594360" y="4796103"/>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2" name="Text Placeholder 4"/>
          <p:cNvSpPr>
            <a:spLocks noGrp="1"/>
          </p:cNvSpPr>
          <p:nvPr>
            <p:ph type="body" sz="quarter" idx="3"/>
          </p:nvPr>
        </p:nvSpPr>
        <p:spPr>
          <a:xfrm>
            <a:off x="3291873"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4" name="Text Placeholder 3"/>
          <p:cNvSpPr>
            <a:spLocks noGrp="1"/>
          </p:cNvSpPr>
          <p:nvPr>
            <p:ph type="body" sz="half" idx="19"/>
          </p:nvPr>
        </p:nvSpPr>
        <p:spPr>
          <a:xfrm>
            <a:off x="3290858" y="4796102"/>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25" name="Text Placeholder 4"/>
          <p:cNvSpPr>
            <a:spLocks noGrp="1"/>
          </p:cNvSpPr>
          <p:nvPr>
            <p:ph type="body" sz="quarter" idx="13"/>
          </p:nvPr>
        </p:nvSpPr>
        <p:spPr>
          <a:xfrm>
            <a:off x="5993365" y="4113340"/>
            <a:ext cx="2560320"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1"/>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27" name="Text Placeholder 3"/>
          <p:cNvSpPr>
            <a:spLocks noGrp="1"/>
          </p:cNvSpPr>
          <p:nvPr>
            <p:ph type="body" sz="half" idx="20"/>
          </p:nvPr>
        </p:nvSpPr>
        <p:spPr>
          <a:xfrm>
            <a:off x="5993272" y="4796100"/>
            <a:ext cx="2560320" cy="1467537"/>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a:p>
        </p:txBody>
      </p:sp>
    </p:spTree>
    <p:extLst>
      <p:ext uri="{BB962C8B-B14F-4D97-AF65-F5344CB8AC3E}">
        <p14:creationId xmlns:p14="http://schemas.microsoft.com/office/powerpoint/2010/main" val="3339001520"/>
      </p:ext>
    </p:extLst>
  </p:cSld>
  <p:clrMapOvr>
    <a:masterClrMapping/>
  </p:clrMapOvr>
  <p:hf sldNum="0" hdr="0" ftr="0"/>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a:p>
        </p:txBody>
      </p:sp>
      <p:sp>
        <p:nvSpPr>
          <p:cNvPr id="5" name="Footer Placeholder 4"/>
          <p:cNvSpPr>
            <a:spLocks noGrp="1"/>
          </p:cNvSpPr>
          <p:nvPr>
            <p:ph type="ftr" sz="quarter" idx="11"/>
          </p:nvPr>
        </p:nvSpPr>
        <p:spPr/>
        <p:txBody>
          <a:bodyPr/>
          <a:lstStyle/>
          <a:p>
            <a:endParaRPr lang="en-US" altLang="en-US"/>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a:p>
        </p:txBody>
      </p:sp>
    </p:spTree>
    <p:extLst>
      <p:ext uri="{BB962C8B-B14F-4D97-AF65-F5344CB8AC3E}">
        <p14:creationId xmlns:p14="http://schemas.microsoft.com/office/powerpoint/2010/main" val="294828156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3"/>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a:p>
        </p:txBody>
      </p:sp>
      <p:sp>
        <p:nvSpPr>
          <p:cNvPr id="5" name="Footer Placeholder 4"/>
          <p:cNvSpPr>
            <a:spLocks noGrp="1"/>
          </p:cNvSpPr>
          <p:nvPr>
            <p:ph type="ftr" sz="quarter" idx="11"/>
          </p:nvPr>
        </p:nvSpPr>
        <p:spPr>
          <a:xfrm>
            <a:off x="594360" y="381001"/>
            <a:ext cx="4830656" cy="365125"/>
          </a:xfrm>
        </p:spPr>
        <p:txBody>
          <a:bodyPr/>
          <a:lstStyle/>
          <a:p>
            <a:endParaRPr lang="en-US" altLang="en-US"/>
          </a:p>
        </p:txBody>
      </p:sp>
      <p:sp>
        <p:nvSpPr>
          <p:cNvPr id="6" name="Slide Number Placeholder 5"/>
          <p:cNvSpPr>
            <a:spLocks noGrp="1"/>
          </p:cNvSpPr>
          <p:nvPr>
            <p:ph type="sldNum" sz="quarter" idx="12"/>
          </p:nvPr>
        </p:nvSpPr>
        <p:spPr>
          <a:xfrm>
            <a:off x="7882466" y="381001"/>
            <a:ext cx="667174" cy="365125"/>
          </a:xfrm>
        </p:spPr>
        <p:txBody>
          <a:bodyPr/>
          <a:lstStyle/>
          <a:p>
            <a:fld id="{F030AAE5-DC9D-4B3F-98CF-59CBB053213C}" type="slidenum">
              <a:rPr lang="en-US" altLang="en-US" smtClean="0"/>
              <a:pPr/>
              <a:t>‹#›</a:t>
            </a:fld>
            <a:endParaRPr lang="en-US" altLang="en-US"/>
          </a:p>
        </p:txBody>
      </p:sp>
    </p:spTree>
    <p:extLst>
      <p:ext uri="{BB962C8B-B14F-4D97-AF65-F5344CB8AC3E}">
        <p14:creationId xmlns:p14="http://schemas.microsoft.com/office/powerpoint/2010/main" val="42593755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a:p>
        </p:txBody>
      </p:sp>
      <p:sp>
        <p:nvSpPr>
          <p:cNvPr id="5" name="Slide Number Placeholder 4"/>
          <p:cNvSpPr>
            <a:spLocks noGrp="1"/>
          </p:cNvSpPr>
          <p:nvPr>
            <p:ph type="sldNum" idx="12"/>
          </p:nvPr>
        </p:nvSpPr>
        <p:spPr>
          <a:xfrm>
            <a:off x="6564313" y="6346825"/>
            <a:ext cx="1931987" cy="280988"/>
          </a:xfrm>
        </p:spPr>
        <p:txBody>
          <a:bodyPr/>
          <a:lstStyle>
            <a:lvl1pPr>
              <a:defRPr/>
            </a:lvl1pPr>
          </a:lstStyle>
          <a:p>
            <a:fld id="{57D7CEC3-A003-4562-9352-DAAFD4F444F5}" type="slidenum">
              <a:rPr lang="en-US" altLang="en-US"/>
              <a:pPr/>
              <a:t>‹#›</a:t>
            </a:fld>
            <a:endParaRPr lang="en-US" altLang="en-US"/>
          </a:p>
        </p:txBody>
      </p:sp>
    </p:spTree>
    <p:extLst>
      <p:ext uri="{BB962C8B-B14F-4D97-AF65-F5344CB8AC3E}">
        <p14:creationId xmlns:p14="http://schemas.microsoft.com/office/powerpoint/2010/main" val="27715537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45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15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a:xfrm>
            <a:off x="5932171" y="4323847"/>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8"/>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9"/>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6484868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r>
              <a:rPr lang="en-US" altLang="en-US" dirty="0"/>
              <a:t>3/9/15</a:t>
            </a:r>
          </a:p>
        </p:txBody>
      </p:sp>
      <p:sp>
        <p:nvSpPr>
          <p:cNvPr id="8" name="Slide Number Placeholder 7"/>
          <p:cNvSpPr>
            <a:spLocks noGrp="1"/>
          </p:cNvSpPr>
          <p:nvPr>
            <p:ph type="sldNum" idx="11"/>
          </p:nvPr>
        </p:nvSpPr>
        <p:spPr/>
        <p:txBody>
          <a:bodyPr/>
          <a:lstStyle>
            <a:lvl1pPr>
              <a:defRPr/>
            </a:lvl1pPr>
          </a:lstStyle>
          <a:p>
            <a:fld id="{FD55279F-0AFA-4179-91BA-9DCC3CBE26FD}" type="slidenum">
              <a:rPr lang="en-US" altLang="en-US"/>
              <a:pPr/>
              <a:t>‹#›</a:t>
            </a:fld>
            <a:endParaRPr lang="en-US" altLang="en-US" dirty="0"/>
          </a:p>
        </p:txBody>
      </p:sp>
    </p:spTree>
    <p:extLst>
      <p:ext uri="{BB962C8B-B14F-4D97-AF65-F5344CB8AC3E}">
        <p14:creationId xmlns:p14="http://schemas.microsoft.com/office/powerpoint/2010/main" val="238304479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184135198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6"/>
            <a:ext cx="7955280" cy="2801935"/>
          </a:xfrm>
        </p:spPr>
        <p:txBody>
          <a:bodyPr anchor="b">
            <a:normAutofit/>
          </a:bodyPr>
          <a:lstStyle>
            <a:lvl1pPr algn="r">
              <a:defRPr sz="3000"/>
            </a:lvl1pPr>
          </a:lstStyle>
          <a:p>
            <a:r>
              <a:rPr lang="en-US"/>
              <a:t>Click to edit Master title style</a:t>
            </a:r>
            <a:endParaRPr lang="en-US" dirty="0"/>
          </a:p>
        </p:txBody>
      </p:sp>
      <p:sp>
        <p:nvSpPr>
          <p:cNvPr id="3" name="Text Placeholder 2"/>
          <p:cNvSpPr>
            <a:spLocks noGrp="1"/>
          </p:cNvSpPr>
          <p:nvPr>
            <p:ph type="body" idx="1"/>
          </p:nvPr>
        </p:nvSpPr>
        <p:spPr>
          <a:xfrm>
            <a:off x="594361" y="3641726"/>
            <a:ext cx="7955281" cy="1354134"/>
          </a:xfrm>
        </p:spPr>
        <p:txBody>
          <a:bodyPr>
            <a:normAutofit/>
          </a:bodyPr>
          <a:lstStyle>
            <a:lvl1pPr marL="0" indent="0" algn="r">
              <a:buNone/>
              <a:defRPr sz="165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1" y="381003"/>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3"/>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245189115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1"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100"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324982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594360" y="3132669"/>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9" y="2183802"/>
            <a:ext cx="3680621" cy="823912"/>
          </a:xfrm>
        </p:spPr>
        <p:txBody>
          <a:bodyPr anchor="b">
            <a:norm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2099" y="3132669"/>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259795197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29593714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212510062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24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114737854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1" y="1524000"/>
            <a:ext cx="4075730" cy="1600200"/>
          </a:xfrm>
        </p:spPr>
        <p:txBody>
          <a:bodyPr anchor="b"/>
          <a:lstStyle>
            <a:lvl1pPr algn="l">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a:t>Click icon to add picture</a:t>
            </a:r>
          </a:p>
        </p:txBody>
      </p:sp>
      <p:sp>
        <p:nvSpPr>
          <p:cNvPr id="4" name="Text Placeholder 3"/>
          <p:cNvSpPr>
            <a:spLocks noGrp="1"/>
          </p:cNvSpPr>
          <p:nvPr>
            <p:ph type="body" sz="half" idx="2"/>
          </p:nvPr>
        </p:nvSpPr>
        <p:spPr>
          <a:xfrm>
            <a:off x="594361" y="3124200"/>
            <a:ext cx="4075730" cy="313944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50462558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3"/>
            <a:ext cx="7956482" cy="819355"/>
          </a:xfrm>
        </p:spPr>
        <p:txBody>
          <a:bodyPr anchor="b"/>
          <a:lstStyle>
            <a:lvl1pPr algn="l">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839445428"/>
      </p:ext>
    </p:extLst>
  </p:cSld>
  <p:clrMapOvr>
    <a:masterClrMapping/>
  </p:clrMapOvr>
  <p:hf sldNum="0" hdr="0" ftr="0"/>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5"/>
            <a:ext cx="7955280" cy="2802467"/>
          </a:xfrm>
        </p:spPr>
        <p:txBody>
          <a:bodyPr anchor="ctr"/>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1" y="381003"/>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7" y="381003"/>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7250531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r>
              <a:rPr lang="en-US" altLang="en-US" dirty="0"/>
              <a:t>3/9/15</a:t>
            </a:r>
          </a:p>
        </p:txBody>
      </p:sp>
      <p:sp>
        <p:nvSpPr>
          <p:cNvPr id="4" name="Slide Number Placeholder 3"/>
          <p:cNvSpPr>
            <a:spLocks noGrp="1"/>
          </p:cNvSpPr>
          <p:nvPr>
            <p:ph type="sldNum" idx="11"/>
          </p:nvPr>
        </p:nvSpPr>
        <p:spPr/>
        <p:txBody>
          <a:bodyPr/>
          <a:lstStyle>
            <a:lvl1pPr>
              <a:defRPr/>
            </a:lvl1pPr>
          </a:lstStyle>
          <a:p>
            <a:fld id="{7886ACDB-FE72-46AE-BB7A-CCA301CAE4C3}" type="slidenum">
              <a:rPr lang="en-US" altLang="en-US"/>
              <a:pPr/>
              <a:t>‹#›</a:t>
            </a:fld>
            <a:endParaRPr lang="en-US" altLang="en-US" dirty="0"/>
          </a:p>
        </p:txBody>
      </p:sp>
    </p:spTree>
    <p:extLst>
      <p:ext uri="{BB962C8B-B14F-4D97-AF65-F5344CB8AC3E}">
        <p14:creationId xmlns:p14="http://schemas.microsoft.com/office/powerpoint/2010/main" val="87383536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24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05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4" name="Text Placeholder 3"/>
          <p:cNvSpPr>
            <a:spLocks noGrp="1"/>
          </p:cNvSpPr>
          <p:nvPr>
            <p:ph type="body" sz="half" idx="2"/>
          </p:nvPr>
        </p:nvSpPr>
        <p:spPr>
          <a:xfrm>
            <a:off x="685800" y="4174599"/>
            <a:ext cx="7778752" cy="821265"/>
          </a:xfrm>
        </p:spPr>
        <p:txBody>
          <a:bodyPr anchor="ctr">
            <a:normAutofit/>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1" y="379440"/>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7" y="381003"/>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68580" tIns="34290" rIns="68580" bIns="3429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6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68580" tIns="34290" rIns="68580" bIns="3429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6000" dirty="0">
                <a:solidFill>
                  <a:schemeClr val="tx1"/>
                </a:solidFill>
                <a:effectLst/>
              </a:rPr>
              <a:t>”</a:t>
            </a:r>
          </a:p>
        </p:txBody>
      </p:sp>
    </p:spTree>
    <p:extLst>
      <p:ext uri="{BB962C8B-B14F-4D97-AF65-F5344CB8AC3E}">
        <p14:creationId xmlns:p14="http://schemas.microsoft.com/office/powerpoint/2010/main" val="73678538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4"/>
            <a:ext cx="7774782" cy="2511835"/>
          </a:xfrm>
        </p:spPr>
        <p:txBody>
          <a:bodyPr anchor="b"/>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8"/>
            <a:ext cx="7773608" cy="999885"/>
          </a:xfrm>
        </p:spPr>
        <p:txBody>
          <a:bodyPr anchor="t"/>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a:xfrm>
            <a:off x="5562176" y="378886"/>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1" y="378886"/>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7" y="381003"/>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44224911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2" y="762002"/>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8" name="Text Placeholder 3"/>
          <p:cNvSpPr>
            <a:spLocks noGrp="1"/>
          </p:cNvSpPr>
          <p:nvPr>
            <p:ph type="body" sz="half" idx="15"/>
          </p:nvPr>
        </p:nvSpPr>
        <p:spPr>
          <a:xfrm>
            <a:off x="594360" y="2904566"/>
            <a:ext cx="2560320" cy="3359079"/>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2" name="Text Placeholder 3"/>
          <p:cNvSpPr>
            <a:spLocks noGrp="1"/>
          </p:cNvSpPr>
          <p:nvPr>
            <p:ph type="body" sz="half" idx="17"/>
          </p:nvPr>
        </p:nvSpPr>
        <p:spPr>
          <a:xfrm>
            <a:off x="5989320" y="2904566"/>
            <a:ext cx="2560320" cy="3359079"/>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370633211"/>
      </p:ext>
    </p:extLst>
  </p:cSld>
  <p:clrMapOvr>
    <a:masterClrMapping/>
  </p:clrMapOvr>
  <p:hf sldNum="0" hdr="0" ftr="0"/>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2"/>
            <a:ext cx="2560320" cy="682765"/>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n-US" dirty="0"/>
              <a:t>Click icon to add picture</a:t>
            </a:r>
          </a:p>
        </p:txBody>
      </p:sp>
      <p:sp>
        <p:nvSpPr>
          <p:cNvPr id="21" name="Text Placeholder 3"/>
          <p:cNvSpPr>
            <a:spLocks noGrp="1"/>
          </p:cNvSpPr>
          <p:nvPr>
            <p:ph type="body" sz="half" idx="18"/>
          </p:nvPr>
        </p:nvSpPr>
        <p:spPr>
          <a:xfrm>
            <a:off x="594360" y="4796105"/>
            <a:ext cx="2560320" cy="1467537"/>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22" name="Text Placeholder 4"/>
          <p:cNvSpPr>
            <a:spLocks noGrp="1"/>
          </p:cNvSpPr>
          <p:nvPr>
            <p:ph type="body" sz="quarter" idx="3"/>
          </p:nvPr>
        </p:nvSpPr>
        <p:spPr>
          <a:xfrm>
            <a:off x="3291873" y="4113342"/>
            <a:ext cx="2560320" cy="682765"/>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n-US" dirty="0"/>
              <a:t>Click icon to add picture</a:t>
            </a:r>
          </a:p>
        </p:txBody>
      </p:sp>
      <p:sp>
        <p:nvSpPr>
          <p:cNvPr id="24" name="Text Placeholder 3"/>
          <p:cNvSpPr>
            <a:spLocks noGrp="1"/>
          </p:cNvSpPr>
          <p:nvPr>
            <p:ph type="body" sz="half" idx="19"/>
          </p:nvPr>
        </p:nvSpPr>
        <p:spPr>
          <a:xfrm>
            <a:off x="3290858" y="4796104"/>
            <a:ext cx="2560320" cy="1467537"/>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25" name="Text Placeholder 4"/>
          <p:cNvSpPr>
            <a:spLocks noGrp="1"/>
          </p:cNvSpPr>
          <p:nvPr>
            <p:ph type="body" sz="quarter" idx="13"/>
          </p:nvPr>
        </p:nvSpPr>
        <p:spPr>
          <a:xfrm>
            <a:off x="5993365" y="4113342"/>
            <a:ext cx="2560320" cy="682765"/>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3"/>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n-US" dirty="0"/>
              <a:t>Click icon to add picture</a:t>
            </a:r>
          </a:p>
        </p:txBody>
      </p:sp>
      <p:sp>
        <p:nvSpPr>
          <p:cNvPr id="27" name="Text Placeholder 3"/>
          <p:cNvSpPr>
            <a:spLocks noGrp="1"/>
          </p:cNvSpPr>
          <p:nvPr>
            <p:ph type="body" sz="half" idx="20"/>
          </p:nvPr>
        </p:nvSpPr>
        <p:spPr>
          <a:xfrm>
            <a:off x="5993272" y="4796102"/>
            <a:ext cx="2560320" cy="1467537"/>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2736105935"/>
      </p:ext>
    </p:extLst>
  </p:cSld>
  <p:clrMapOvr>
    <a:masterClrMapping/>
  </p:clrMapOvr>
  <p:hf sldNum="0" hdr="0" ftr="0"/>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318521039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5"/>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1"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1" y="381003"/>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7" y="381003"/>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349380558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4"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105522493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FA622F9C-B403-47D6-A7F6-B76E85F28E3D}" type="slidenum">
              <a:rPr lang="en-US" altLang="en-US"/>
              <a:pPr/>
              <a:t>‹#›</a:t>
            </a:fld>
            <a:endParaRPr lang="en-US" altLang="en-US" dirty="0"/>
          </a:p>
        </p:txBody>
      </p:sp>
    </p:spTree>
    <p:extLst>
      <p:ext uri="{BB962C8B-B14F-4D97-AF65-F5344CB8AC3E}">
        <p14:creationId xmlns:p14="http://schemas.microsoft.com/office/powerpoint/2010/main" val="170844220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D0BDD971-3D92-4D70-B126-23A4974C8A51}" type="slidenum">
              <a:rPr lang="en-US" altLang="en-US"/>
              <a:pPr/>
              <a:t>‹#›</a:t>
            </a:fld>
            <a:endParaRPr lang="en-US" altLang="en-US" dirty="0"/>
          </a:p>
        </p:txBody>
      </p:sp>
    </p:spTree>
    <p:extLst>
      <p:ext uri="{BB962C8B-B14F-4D97-AF65-F5344CB8AC3E}">
        <p14:creationId xmlns:p14="http://schemas.microsoft.com/office/powerpoint/2010/main" val="92444030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0"/>
            <a:ext cx="78867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4589465"/>
            <a:ext cx="7886700" cy="1500187"/>
          </a:xfrm>
        </p:spPr>
        <p:txBody>
          <a:bodyPr/>
          <a:lstStyle>
            <a:lvl1pPr marL="0" indent="0">
              <a:buNone/>
              <a:defRPr sz="1800"/>
            </a:lvl1pPr>
            <a:lvl2pPr marL="342900" indent="0">
              <a:buNone/>
              <a:defRPr sz="1500"/>
            </a:lvl2pPr>
            <a:lvl3pPr marL="685800" indent="0">
              <a:buNone/>
              <a:defRPr sz="135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A06BDCF0-8FA1-4798-89C3-B92B4C78FA90}" type="slidenum">
              <a:rPr lang="en-US" altLang="en-US"/>
              <a:pPr/>
              <a:t>‹#›</a:t>
            </a:fld>
            <a:endParaRPr lang="en-US" altLang="en-US" dirty="0"/>
          </a:p>
        </p:txBody>
      </p:sp>
    </p:spTree>
    <p:extLst>
      <p:ext uri="{BB962C8B-B14F-4D97-AF65-F5344CB8AC3E}">
        <p14:creationId xmlns:p14="http://schemas.microsoft.com/office/powerpoint/2010/main" val="10184933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r>
              <a:rPr lang="en-US" altLang="en-US" dirty="0"/>
              <a:t>3/9/15</a:t>
            </a:r>
          </a:p>
        </p:txBody>
      </p:sp>
      <p:sp>
        <p:nvSpPr>
          <p:cNvPr id="3" name="Slide Number Placeholder 2"/>
          <p:cNvSpPr>
            <a:spLocks noGrp="1"/>
          </p:cNvSpPr>
          <p:nvPr>
            <p:ph type="sldNum" idx="11"/>
          </p:nvPr>
        </p:nvSpPr>
        <p:spPr/>
        <p:txBody>
          <a:bodyPr/>
          <a:lstStyle>
            <a:lvl1pPr>
              <a:defRPr/>
            </a:lvl1pPr>
          </a:lstStyle>
          <a:p>
            <a:fld id="{D5EB7F18-1407-4363-8A0B-272622F5C8E0}" type="slidenum">
              <a:rPr lang="en-US" altLang="en-US"/>
              <a:pPr/>
              <a:t>‹#›</a:t>
            </a:fld>
            <a:endParaRPr lang="en-US" altLang="en-US" dirty="0"/>
          </a:p>
        </p:txBody>
      </p:sp>
    </p:spTree>
    <p:extLst>
      <p:ext uri="{BB962C8B-B14F-4D97-AF65-F5344CB8AC3E}">
        <p14:creationId xmlns:p14="http://schemas.microsoft.com/office/powerpoint/2010/main" val="402600723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1" y="1604963"/>
            <a:ext cx="3938588"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48189" y="1604963"/>
            <a:ext cx="3938587" cy="432593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47112669-6092-4AE3-B069-9FA85A38D720}" type="slidenum">
              <a:rPr lang="en-US" altLang="en-US"/>
              <a:pPr/>
              <a:t>‹#›</a:t>
            </a:fld>
            <a:endParaRPr lang="en-US" altLang="en-US" dirty="0"/>
          </a:p>
        </p:txBody>
      </p:sp>
    </p:spTree>
    <p:extLst>
      <p:ext uri="{BB962C8B-B14F-4D97-AF65-F5344CB8AC3E}">
        <p14:creationId xmlns:p14="http://schemas.microsoft.com/office/powerpoint/2010/main" val="209137030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7"/>
            <a:ext cx="7886700" cy="1325563"/>
          </a:xfrm>
        </p:spPr>
        <p:txBody>
          <a:bodyPr/>
          <a:lstStyle/>
          <a:p>
            <a:r>
              <a:rPr lang="en-US"/>
              <a:t>Click to edit Master title style</a:t>
            </a:r>
          </a:p>
        </p:txBody>
      </p:sp>
      <p:sp>
        <p:nvSpPr>
          <p:cNvPr id="3" name="Text Placeholder 2"/>
          <p:cNvSpPr>
            <a:spLocks noGrp="1"/>
          </p:cNvSpPr>
          <p:nvPr>
            <p:ph type="body" idx="1"/>
          </p:nvPr>
        </p:nvSpPr>
        <p:spPr>
          <a:xfrm>
            <a:off x="630239" y="1681163"/>
            <a:ext cx="386873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30239"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r>
              <a:rPr lang="en-US" altLang="en-US" dirty="0"/>
              <a:t>3/9/15</a:t>
            </a:r>
          </a:p>
        </p:txBody>
      </p:sp>
      <p:sp>
        <p:nvSpPr>
          <p:cNvPr id="8" name="Slide Number Placeholder 7"/>
          <p:cNvSpPr>
            <a:spLocks noGrp="1"/>
          </p:cNvSpPr>
          <p:nvPr>
            <p:ph type="sldNum" idx="11"/>
          </p:nvPr>
        </p:nvSpPr>
        <p:spPr/>
        <p:txBody>
          <a:bodyPr/>
          <a:lstStyle>
            <a:lvl1pPr>
              <a:defRPr/>
            </a:lvl1pPr>
          </a:lstStyle>
          <a:p>
            <a:fld id="{FD55279F-0AFA-4179-91BA-9DCC3CBE26FD}" type="slidenum">
              <a:rPr lang="en-US" altLang="en-US"/>
              <a:pPr/>
              <a:t>‹#›</a:t>
            </a:fld>
            <a:endParaRPr lang="en-US" altLang="en-US" dirty="0"/>
          </a:p>
        </p:txBody>
      </p:sp>
    </p:spTree>
    <p:extLst>
      <p:ext uri="{BB962C8B-B14F-4D97-AF65-F5344CB8AC3E}">
        <p14:creationId xmlns:p14="http://schemas.microsoft.com/office/powerpoint/2010/main" val="273600156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r>
              <a:rPr lang="en-US" altLang="en-US" dirty="0"/>
              <a:t>3/9/15</a:t>
            </a:r>
          </a:p>
        </p:txBody>
      </p:sp>
      <p:sp>
        <p:nvSpPr>
          <p:cNvPr id="4" name="Slide Number Placeholder 3"/>
          <p:cNvSpPr>
            <a:spLocks noGrp="1"/>
          </p:cNvSpPr>
          <p:nvPr>
            <p:ph type="sldNum" idx="11"/>
          </p:nvPr>
        </p:nvSpPr>
        <p:spPr/>
        <p:txBody>
          <a:bodyPr/>
          <a:lstStyle>
            <a:lvl1pPr>
              <a:defRPr/>
            </a:lvl1pPr>
          </a:lstStyle>
          <a:p>
            <a:fld id="{7886ACDB-FE72-46AE-BB7A-CCA301CAE4C3}" type="slidenum">
              <a:rPr lang="en-US" altLang="en-US"/>
              <a:pPr/>
              <a:t>‹#›</a:t>
            </a:fld>
            <a:endParaRPr lang="en-US" altLang="en-US" dirty="0"/>
          </a:p>
        </p:txBody>
      </p:sp>
    </p:spTree>
    <p:extLst>
      <p:ext uri="{BB962C8B-B14F-4D97-AF65-F5344CB8AC3E}">
        <p14:creationId xmlns:p14="http://schemas.microsoft.com/office/powerpoint/2010/main" val="153314735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r>
              <a:rPr lang="en-US" altLang="en-US" dirty="0"/>
              <a:t>3/9/15</a:t>
            </a:r>
          </a:p>
        </p:txBody>
      </p:sp>
      <p:sp>
        <p:nvSpPr>
          <p:cNvPr id="3" name="Slide Number Placeholder 2"/>
          <p:cNvSpPr>
            <a:spLocks noGrp="1"/>
          </p:cNvSpPr>
          <p:nvPr>
            <p:ph type="sldNum" idx="11"/>
          </p:nvPr>
        </p:nvSpPr>
        <p:spPr/>
        <p:txBody>
          <a:bodyPr/>
          <a:lstStyle>
            <a:lvl1pPr>
              <a:defRPr/>
            </a:lvl1pPr>
          </a:lstStyle>
          <a:p>
            <a:fld id="{D5EB7F18-1407-4363-8A0B-272622F5C8E0}" type="slidenum">
              <a:rPr lang="en-US" altLang="en-US"/>
              <a:pPr/>
              <a:t>‹#›</a:t>
            </a:fld>
            <a:endParaRPr lang="en-US" altLang="en-US" dirty="0"/>
          </a:p>
        </p:txBody>
      </p:sp>
    </p:spTree>
    <p:extLst>
      <p:ext uri="{BB962C8B-B14F-4D97-AF65-F5344CB8AC3E}">
        <p14:creationId xmlns:p14="http://schemas.microsoft.com/office/powerpoint/2010/main" val="76240559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9" y="457200"/>
            <a:ext cx="2949575" cy="160020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788" y="987427"/>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9" y="2057400"/>
            <a:ext cx="2949575"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F84BAC6B-7DE3-491C-94C3-990EEE493FE7}" type="slidenum">
              <a:rPr lang="en-US" altLang="en-US"/>
              <a:pPr/>
              <a:t>‹#›</a:t>
            </a:fld>
            <a:endParaRPr lang="en-US" altLang="en-US" dirty="0"/>
          </a:p>
        </p:txBody>
      </p:sp>
    </p:spTree>
    <p:extLst>
      <p:ext uri="{BB962C8B-B14F-4D97-AF65-F5344CB8AC3E}">
        <p14:creationId xmlns:p14="http://schemas.microsoft.com/office/powerpoint/2010/main" val="280904127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9" y="457200"/>
            <a:ext cx="2949575" cy="160020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788" y="987427"/>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dirty="0"/>
          </a:p>
        </p:txBody>
      </p:sp>
      <p:sp>
        <p:nvSpPr>
          <p:cNvPr id="4" name="Text Placeholder 3"/>
          <p:cNvSpPr>
            <a:spLocks noGrp="1"/>
          </p:cNvSpPr>
          <p:nvPr>
            <p:ph type="body" sz="half" idx="2"/>
          </p:nvPr>
        </p:nvSpPr>
        <p:spPr>
          <a:xfrm>
            <a:off x="630239" y="2057400"/>
            <a:ext cx="2949575"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C689D594-37BA-44B5-9800-9D1F4BA9A954}" type="slidenum">
              <a:rPr lang="en-US" altLang="en-US"/>
              <a:pPr/>
              <a:t>‹#›</a:t>
            </a:fld>
            <a:endParaRPr lang="en-US" altLang="en-US" dirty="0"/>
          </a:p>
        </p:txBody>
      </p:sp>
    </p:spTree>
    <p:extLst>
      <p:ext uri="{BB962C8B-B14F-4D97-AF65-F5344CB8AC3E}">
        <p14:creationId xmlns:p14="http://schemas.microsoft.com/office/powerpoint/2010/main" val="416912737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3626B662-65CD-42FA-9F33-EC09B2F7813E}" type="slidenum">
              <a:rPr lang="en-US" altLang="en-US"/>
              <a:pPr/>
              <a:t>‹#›</a:t>
            </a:fld>
            <a:endParaRPr lang="en-US" altLang="en-US" dirty="0"/>
          </a:p>
        </p:txBody>
      </p:sp>
    </p:spTree>
    <p:extLst>
      <p:ext uri="{BB962C8B-B14F-4D97-AF65-F5344CB8AC3E}">
        <p14:creationId xmlns:p14="http://schemas.microsoft.com/office/powerpoint/2010/main" val="379188765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80175" y="1604963"/>
            <a:ext cx="2006600" cy="43259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1" y="1604963"/>
            <a:ext cx="5870575" cy="43259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r>
              <a:rPr lang="en-US" altLang="en-US" dirty="0"/>
              <a:t>3/9/15</a:t>
            </a:r>
          </a:p>
        </p:txBody>
      </p:sp>
      <p:sp>
        <p:nvSpPr>
          <p:cNvPr id="5" name="Slide Number Placeholder 4"/>
          <p:cNvSpPr>
            <a:spLocks noGrp="1"/>
          </p:cNvSpPr>
          <p:nvPr>
            <p:ph type="sldNum" idx="11"/>
          </p:nvPr>
        </p:nvSpPr>
        <p:spPr/>
        <p:txBody>
          <a:bodyPr/>
          <a:lstStyle>
            <a:lvl1pPr>
              <a:defRPr/>
            </a:lvl1pPr>
          </a:lstStyle>
          <a:p>
            <a:fld id="{EDE6B409-1B93-46A0-9A3B-DF4FE214D611}" type="slidenum">
              <a:rPr lang="en-US" altLang="en-US"/>
              <a:pPr/>
              <a:t>‹#›</a:t>
            </a:fld>
            <a:endParaRPr lang="en-US" altLang="en-US" dirty="0"/>
          </a:p>
        </p:txBody>
      </p:sp>
    </p:spTree>
    <p:extLst>
      <p:ext uri="{BB962C8B-B14F-4D97-AF65-F5344CB8AC3E}">
        <p14:creationId xmlns:p14="http://schemas.microsoft.com/office/powerpoint/2010/main" val="22119500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1" y="2130425"/>
            <a:ext cx="7572375" cy="1270000"/>
          </a:xfrm>
        </p:spPr>
        <p:txBody>
          <a:bodyPr/>
          <a:lstStyle/>
          <a:p>
            <a:r>
              <a:rPr lang="en-US"/>
              <a:t>Click to edit Master title style</a:t>
            </a:r>
          </a:p>
        </p:txBody>
      </p:sp>
      <p:sp>
        <p:nvSpPr>
          <p:cNvPr id="3" name="Date Placeholder 2"/>
          <p:cNvSpPr>
            <a:spLocks noGrp="1"/>
          </p:cNvSpPr>
          <p:nvPr>
            <p:ph type="dt" idx="10"/>
          </p:nvPr>
        </p:nvSpPr>
        <p:spPr>
          <a:xfrm>
            <a:off x="457201" y="6356350"/>
            <a:ext cx="1933575" cy="342900"/>
          </a:xfrm>
        </p:spPr>
        <p:txBody>
          <a:bodyPr/>
          <a:lstStyle>
            <a:lvl1pPr>
              <a:defRPr/>
            </a:lvl1pPr>
          </a:lstStyle>
          <a:p>
            <a:r>
              <a:rPr lang="en-US" altLang="en-US" dirty="0"/>
              <a:t>3/9/15</a:t>
            </a:r>
          </a:p>
        </p:txBody>
      </p:sp>
      <p:sp>
        <p:nvSpPr>
          <p:cNvPr id="4" name="Slide Number Placeholder 3"/>
          <p:cNvSpPr>
            <a:spLocks noGrp="1"/>
          </p:cNvSpPr>
          <p:nvPr>
            <p:ph type="sldNum" idx="11"/>
          </p:nvPr>
        </p:nvSpPr>
        <p:spPr>
          <a:xfrm>
            <a:off x="6553201" y="6356350"/>
            <a:ext cx="1933575" cy="342900"/>
          </a:xfrm>
        </p:spPr>
        <p:txBody>
          <a:bodyPr/>
          <a:lstStyle>
            <a:lvl1pPr>
              <a:defRPr/>
            </a:lvl1pPr>
          </a:lstStyle>
          <a:p>
            <a:fld id="{3B5A42BF-69CF-48E6-96F9-4886CB211E80}" type="slidenum">
              <a:rPr lang="en-US" altLang="en-US"/>
              <a:pPr/>
              <a:t>‹#›</a:t>
            </a:fld>
            <a:endParaRPr lang="en-US" altLang="en-US" dirty="0"/>
          </a:p>
        </p:txBody>
      </p:sp>
    </p:spTree>
    <p:extLst>
      <p:ext uri="{BB962C8B-B14F-4D97-AF65-F5344CB8AC3E}">
        <p14:creationId xmlns:p14="http://schemas.microsoft.com/office/powerpoint/2010/main" val="135232786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45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15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a:xfrm>
            <a:off x="5932171" y="4323847"/>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8"/>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9"/>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5805370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F84BAC6B-7DE3-491C-94C3-990EEE493FE7}" type="slidenum">
              <a:rPr lang="en-US" altLang="en-US"/>
              <a:pPr/>
              <a:t>‹#›</a:t>
            </a:fld>
            <a:endParaRPr lang="en-US" altLang="en-US" dirty="0"/>
          </a:p>
        </p:txBody>
      </p:sp>
    </p:spTree>
    <p:extLst>
      <p:ext uri="{BB962C8B-B14F-4D97-AF65-F5344CB8AC3E}">
        <p14:creationId xmlns:p14="http://schemas.microsoft.com/office/powerpoint/2010/main" val="417060555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258333423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6"/>
            <a:ext cx="7955280" cy="2801935"/>
          </a:xfrm>
        </p:spPr>
        <p:txBody>
          <a:bodyPr anchor="b">
            <a:normAutofit/>
          </a:bodyPr>
          <a:lstStyle>
            <a:lvl1pPr algn="r">
              <a:defRPr sz="3000"/>
            </a:lvl1pPr>
          </a:lstStyle>
          <a:p>
            <a:r>
              <a:rPr lang="en-US"/>
              <a:t>Click to edit Master title style</a:t>
            </a:r>
            <a:endParaRPr lang="en-US" dirty="0"/>
          </a:p>
        </p:txBody>
      </p:sp>
      <p:sp>
        <p:nvSpPr>
          <p:cNvPr id="3" name="Text Placeholder 2"/>
          <p:cNvSpPr>
            <a:spLocks noGrp="1"/>
          </p:cNvSpPr>
          <p:nvPr>
            <p:ph type="body" idx="1"/>
          </p:nvPr>
        </p:nvSpPr>
        <p:spPr>
          <a:xfrm>
            <a:off x="594361" y="3641726"/>
            <a:ext cx="7955281" cy="1354134"/>
          </a:xfrm>
        </p:spPr>
        <p:txBody>
          <a:bodyPr>
            <a:normAutofit/>
          </a:bodyPr>
          <a:lstStyle>
            <a:lvl1pPr marL="0" indent="0" algn="r">
              <a:buNone/>
              <a:defRPr sz="165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1" y="381003"/>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3"/>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429038216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594361" y="2194560"/>
            <a:ext cx="3910579"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2100" y="2194560"/>
            <a:ext cx="3907540" cy="406908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1765DB68-7E9E-41D2-AE3E-45D08DDC53F1}" type="slidenum">
              <a:rPr lang="en-US" altLang="en-US" smtClean="0"/>
              <a:pPr/>
              <a:t>‹#›</a:t>
            </a:fld>
            <a:endParaRPr lang="en-US" altLang="en-US" dirty="0"/>
          </a:p>
        </p:txBody>
      </p:sp>
    </p:spTree>
    <p:extLst>
      <p:ext uri="{BB962C8B-B14F-4D97-AF65-F5344CB8AC3E}">
        <p14:creationId xmlns:p14="http://schemas.microsoft.com/office/powerpoint/2010/main" val="176164979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71700" y="762000"/>
            <a:ext cx="6377940" cy="1295400"/>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1279" y="2183802"/>
            <a:ext cx="3683659" cy="823912"/>
          </a:xfrm>
        </p:spPr>
        <p:txBody>
          <a:bodyPr anchor="b">
            <a:norm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594360" y="3132669"/>
            <a:ext cx="3910579"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69019" y="2183802"/>
            <a:ext cx="3680621" cy="823912"/>
          </a:xfrm>
        </p:spPr>
        <p:txBody>
          <a:bodyPr anchor="b">
            <a:normAutofit/>
          </a:bodyPr>
          <a:lstStyle>
            <a:lvl1pPr marL="0" indent="0">
              <a:buNone/>
              <a:defRPr sz="21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2099" y="3132669"/>
            <a:ext cx="3907541" cy="313097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ltLang="en-US" dirty="0"/>
          </a:p>
        </p:txBody>
      </p:sp>
      <p:sp>
        <p:nvSpPr>
          <p:cNvPr id="8" name="Footer Placeholder 7"/>
          <p:cNvSpPr>
            <a:spLocks noGrp="1"/>
          </p:cNvSpPr>
          <p:nvPr>
            <p:ph type="ftr" sz="quarter" idx="11"/>
          </p:nvPr>
        </p:nvSpPr>
        <p:spPr/>
        <p:txBody>
          <a:bodyPr/>
          <a:lstStyle/>
          <a:p>
            <a:endParaRPr lang="en-US" altLang="en-US" dirty="0"/>
          </a:p>
        </p:txBody>
      </p:sp>
      <p:sp>
        <p:nvSpPr>
          <p:cNvPr id="9" name="Slide Number Placeholder 8"/>
          <p:cNvSpPr>
            <a:spLocks noGrp="1"/>
          </p:cNvSpPr>
          <p:nvPr>
            <p:ph type="sldNum" sz="quarter" idx="12"/>
          </p:nvPr>
        </p:nvSpPr>
        <p:spPr/>
        <p:txBody>
          <a:bodyPr/>
          <a:lstStyle/>
          <a:p>
            <a:fld id="{09BE3D24-A1E9-41B2-B7D4-F5A107BE9066}" type="slidenum">
              <a:rPr lang="en-US" altLang="en-US" smtClean="0"/>
              <a:pPr/>
              <a:t>‹#›</a:t>
            </a:fld>
            <a:endParaRPr lang="en-US" altLang="en-US" dirty="0"/>
          </a:p>
        </p:txBody>
      </p:sp>
    </p:spTree>
    <p:extLst>
      <p:ext uri="{BB962C8B-B14F-4D97-AF65-F5344CB8AC3E}">
        <p14:creationId xmlns:p14="http://schemas.microsoft.com/office/powerpoint/2010/main" val="208631603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ltLang="en-US" dirty="0"/>
          </a:p>
        </p:txBody>
      </p:sp>
      <p:sp>
        <p:nvSpPr>
          <p:cNvPr id="4" name="Footer Placeholder 3"/>
          <p:cNvSpPr>
            <a:spLocks noGrp="1"/>
          </p:cNvSpPr>
          <p:nvPr>
            <p:ph type="ftr" sz="quarter" idx="11"/>
          </p:nvPr>
        </p:nvSpPr>
        <p:spPr/>
        <p:txBody>
          <a:bodyPr/>
          <a:lstStyle/>
          <a:p>
            <a:endParaRPr lang="en-US" altLang="en-US" dirty="0"/>
          </a:p>
        </p:txBody>
      </p:sp>
      <p:sp>
        <p:nvSpPr>
          <p:cNvPr id="5" name="Slide Number Placeholder 4"/>
          <p:cNvSpPr>
            <a:spLocks noGrp="1"/>
          </p:cNvSpPr>
          <p:nvPr>
            <p:ph type="sldNum" sz="quarter" idx="12"/>
          </p:nvPr>
        </p:nvSpPr>
        <p:spPr/>
        <p:txBody>
          <a:bodyPr/>
          <a:lstStyle/>
          <a:p>
            <a:fld id="{371F8CC2-5FC5-4283-BD89-079A50EA08C0}" type="slidenum">
              <a:rPr lang="en-US" altLang="en-US" smtClean="0"/>
              <a:pPr/>
              <a:t>‹#›</a:t>
            </a:fld>
            <a:endParaRPr lang="en-US" altLang="en-US" dirty="0"/>
          </a:p>
        </p:txBody>
      </p:sp>
    </p:spTree>
    <p:extLst>
      <p:ext uri="{BB962C8B-B14F-4D97-AF65-F5344CB8AC3E}">
        <p14:creationId xmlns:p14="http://schemas.microsoft.com/office/powerpoint/2010/main" val="277428581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ltLang="en-US" dirty="0"/>
          </a:p>
        </p:txBody>
      </p:sp>
      <p:sp>
        <p:nvSpPr>
          <p:cNvPr id="3" name="Footer Placeholder 2"/>
          <p:cNvSpPr>
            <a:spLocks noGrp="1"/>
          </p:cNvSpPr>
          <p:nvPr>
            <p:ph type="ftr" sz="quarter" idx="11"/>
          </p:nvPr>
        </p:nvSpPr>
        <p:spPr/>
        <p:txBody>
          <a:bodyPr/>
          <a:lstStyle/>
          <a:p>
            <a:endParaRPr lang="en-US" altLang="en-US" dirty="0"/>
          </a:p>
        </p:txBody>
      </p:sp>
      <p:sp>
        <p:nvSpPr>
          <p:cNvPr id="4" name="Slide Number Placeholder 3"/>
          <p:cNvSpPr>
            <a:spLocks noGrp="1"/>
          </p:cNvSpPr>
          <p:nvPr>
            <p:ph type="sldNum" sz="quarter" idx="12"/>
          </p:nvPr>
        </p:nvSpPr>
        <p:spPr/>
        <p:txBody>
          <a:bodyPr/>
          <a:lstStyle/>
          <a:p>
            <a:fld id="{9C830AAF-FC12-4E26-9D61-61795A6A5A19}" type="slidenum">
              <a:rPr lang="en-US" altLang="en-US" smtClean="0"/>
              <a:pPr/>
              <a:t>‹#›</a:t>
            </a:fld>
            <a:endParaRPr lang="en-US" altLang="en-US" dirty="0"/>
          </a:p>
        </p:txBody>
      </p:sp>
    </p:spTree>
    <p:extLst>
      <p:ext uri="{BB962C8B-B14F-4D97-AF65-F5344CB8AC3E}">
        <p14:creationId xmlns:p14="http://schemas.microsoft.com/office/powerpoint/2010/main" val="141578791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0" y="1524000"/>
            <a:ext cx="3086100" cy="1600200"/>
          </a:xfrm>
        </p:spPr>
        <p:txBody>
          <a:bodyPr anchor="b"/>
          <a:lstStyle>
            <a:lvl1pPr algn="l">
              <a:defRPr sz="2400"/>
            </a:lvl1pPr>
          </a:lstStyle>
          <a:p>
            <a:r>
              <a:rPr lang="en-US"/>
              <a:t>Click to edit Master title style</a:t>
            </a:r>
            <a:endParaRPr lang="en-US" dirty="0"/>
          </a:p>
        </p:txBody>
      </p:sp>
      <p:sp>
        <p:nvSpPr>
          <p:cNvPr id="3" name="Content Placeholder 2"/>
          <p:cNvSpPr>
            <a:spLocks noGrp="1"/>
          </p:cNvSpPr>
          <p:nvPr>
            <p:ph idx="1"/>
          </p:nvPr>
        </p:nvSpPr>
        <p:spPr>
          <a:xfrm>
            <a:off x="3886200" y="746760"/>
            <a:ext cx="4663440" cy="5516880"/>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94360" y="3124200"/>
            <a:ext cx="3086100" cy="313944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8C128856-A183-43A1-9266-887AE0516E28}" type="slidenum">
              <a:rPr lang="en-US" altLang="en-US" smtClean="0"/>
              <a:pPr/>
              <a:t>‹#›</a:t>
            </a:fld>
            <a:endParaRPr lang="en-US" altLang="en-US" dirty="0"/>
          </a:p>
        </p:txBody>
      </p:sp>
    </p:spTree>
    <p:extLst>
      <p:ext uri="{BB962C8B-B14F-4D97-AF65-F5344CB8AC3E}">
        <p14:creationId xmlns:p14="http://schemas.microsoft.com/office/powerpoint/2010/main" val="149447472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61" y="1524000"/>
            <a:ext cx="4075730" cy="1600200"/>
          </a:xfrm>
        </p:spPr>
        <p:txBody>
          <a:bodyPr anchor="b"/>
          <a:lstStyle>
            <a:lvl1pPr algn="l">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4877524" y="751242"/>
            <a:ext cx="3674234" cy="5512398"/>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a:t>Click icon to add picture</a:t>
            </a:r>
          </a:p>
        </p:txBody>
      </p:sp>
      <p:sp>
        <p:nvSpPr>
          <p:cNvPr id="4" name="Text Placeholder 3"/>
          <p:cNvSpPr>
            <a:spLocks noGrp="1"/>
          </p:cNvSpPr>
          <p:nvPr>
            <p:ph type="body" sz="half" idx="2"/>
          </p:nvPr>
        </p:nvSpPr>
        <p:spPr>
          <a:xfrm>
            <a:off x="594361" y="3124200"/>
            <a:ext cx="4075730" cy="313944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ltLang="en-US" dirty="0"/>
          </a:p>
        </p:txBody>
      </p:sp>
      <p:sp>
        <p:nvSpPr>
          <p:cNvPr id="6" name="Footer Placeholder 5"/>
          <p:cNvSpPr>
            <a:spLocks noGrp="1"/>
          </p:cNvSpPr>
          <p:nvPr>
            <p:ph type="ftr" sz="quarter" idx="11"/>
          </p:nvPr>
        </p:nvSpPr>
        <p:spPr/>
        <p:txBody>
          <a:bodyPr/>
          <a:lstStyle/>
          <a:p>
            <a:endParaRPr lang="en-US" altLang="en-US" dirty="0"/>
          </a:p>
        </p:txBody>
      </p:sp>
      <p:sp>
        <p:nvSpPr>
          <p:cNvPr id="7" name="Slide Number Placeholder 6"/>
          <p:cNvSpPr>
            <a:spLocks noGrp="1"/>
          </p:cNvSpPr>
          <p:nvPr>
            <p:ph type="sldNum" sz="quarter" idx="12"/>
          </p:nvPr>
        </p:nvSpPr>
        <p:spPr/>
        <p:txBody>
          <a:bodyPr/>
          <a:lstStyle/>
          <a:p>
            <a:fld id="{09110FDA-A7B3-4336-9032-2F308B32D4D0}" type="slidenum">
              <a:rPr lang="en-US" altLang="en-US" smtClean="0"/>
              <a:pPr/>
              <a:t>‹#›</a:t>
            </a:fld>
            <a:endParaRPr lang="en-US" altLang="en-US" dirty="0"/>
          </a:p>
        </p:txBody>
      </p:sp>
    </p:spTree>
    <p:extLst>
      <p:ext uri="{BB962C8B-B14F-4D97-AF65-F5344CB8AC3E}">
        <p14:creationId xmlns:p14="http://schemas.microsoft.com/office/powerpoint/2010/main" val="298793633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94355" y="4697363"/>
            <a:ext cx="7956482" cy="819355"/>
          </a:xfrm>
        </p:spPr>
        <p:txBody>
          <a:bodyPr anchor="b"/>
          <a:lstStyle>
            <a:lvl1pPr algn="l">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94355" y="977035"/>
            <a:ext cx="7950260" cy="3406972"/>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a:t>Click icon to add picture</a:t>
            </a:r>
          </a:p>
        </p:txBody>
      </p:sp>
      <p:sp>
        <p:nvSpPr>
          <p:cNvPr id="4" name="Text Placeholder 3"/>
          <p:cNvSpPr>
            <a:spLocks noGrp="1"/>
          </p:cNvSpPr>
          <p:nvPr>
            <p:ph type="body" sz="half" idx="2"/>
          </p:nvPr>
        </p:nvSpPr>
        <p:spPr>
          <a:xfrm>
            <a:off x="594360" y="5516716"/>
            <a:ext cx="7955280" cy="746924"/>
          </a:xfrm>
        </p:spPr>
        <p:txBody>
          <a:bodyPr/>
          <a:lstStyle>
            <a:lvl1pPr marL="0" indent="0" algn="l">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ltLang="en-US" dirty="0"/>
              <a:t>3/9/15</a:t>
            </a:r>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2615557237"/>
      </p:ext>
    </p:extLst>
  </p:cSld>
  <p:clrMapOvr>
    <a:masterClrMapping/>
  </p:clrMapOvr>
  <p:hf sldNum="0" hdr="0" ftr="0"/>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5"/>
            <a:ext cx="7955280" cy="2802467"/>
          </a:xfrm>
        </p:spPr>
        <p:txBody>
          <a:bodyPr anchor="ctr"/>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685800" y="3649134"/>
            <a:ext cx="7772400" cy="1330852"/>
          </a:xfrm>
        </p:spPr>
        <p:txBody>
          <a:bodyPr anchor="ct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1" y="381003"/>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7" y="381003"/>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13193065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r>
              <a:rPr lang="en-US" altLang="en-US" dirty="0"/>
              <a:t>3/9/15</a:t>
            </a:r>
          </a:p>
        </p:txBody>
      </p:sp>
      <p:sp>
        <p:nvSpPr>
          <p:cNvPr id="6" name="Slide Number Placeholder 5"/>
          <p:cNvSpPr>
            <a:spLocks noGrp="1"/>
          </p:cNvSpPr>
          <p:nvPr>
            <p:ph type="sldNum" idx="11"/>
          </p:nvPr>
        </p:nvSpPr>
        <p:spPr/>
        <p:txBody>
          <a:bodyPr/>
          <a:lstStyle>
            <a:lvl1pPr>
              <a:defRPr/>
            </a:lvl1pPr>
          </a:lstStyle>
          <a:p>
            <a:fld id="{C689D594-37BA-44B5-9800-9D1F4BA9A954}" type="slidenum">
              <a:rPr lang="en-US" altLang="en-US"/>
              <a:pPr/>
              <a:t>‹#›</a:t>
            </a:fld>
            <a:endParaRPr lang="en-US" altLang="en-US" dirty="0"/>
          </a:p>
        </p:txBody>
      </p:sp>
    </p:spTree>
    <p:extLst>
      <p:ext uri="{BB962C8B-B14F-4D97-AF65-F5344CB8AC3E}">
        <p14:creationId xmlns:p14="http://schemas.microsoft.com/office/powerpoint/2010/main" val="124384132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pic>
        <p:nvPicPr>
          <p:cNvPr id="11" name="Picture 10"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768351" y="753534"/>
            <a:ext cx="7613650" cy="2756234"/>
          </a:xfrm>
        </p:spPr>
        <p:txBody>
          <a:bodyPr anchor="ctr"/>
          <a:lstStyle>
            <a:lvl1pPr algn="l">
              <a:defRPr sz="2400"/>
            </a:lvl1pPr>
          </a:lstStyle>
          <a:p>
            <a:r>
              <a:rPr lang="en-US"/>
              <a:t>Click to edit Master title style</a:t>
            </a:r>
            <a:endParaRPr lang="en-US" dirty="0"/>
          </a:p>
        </p:txBody>
      </p:sp>
      <p:sp>
        <p:nvSpPr>
          <p:cNvPr id="12" name="Text Placeholder 3"/>
          <p:cNvSpPr>
            <a:spLocks noGrp="1"/>
          </p:cNvSpPr>
          <p:nvPr>
            <p:ph type="body" sz="half" idx="13"/>
          </p:nvPr>
        </p:nvSpPr>
        <p:spPr>
          <a:xfrm>
            <a:off x="977899" y="3509768"/>
            <a:ext cx="7194552" cy="444443"/>
          </a:xfrm>
        </p:spPr>
        <p:txBody>
          <a:bodyPr anchor="t">
            <a:normAutofit/>
          </a:bodyPr>
          <a:lstStyle>
            <a:lvl1pPr marL="0" indent="0">
              <a:buNone/>
              <a:defRPr sz="105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4" name="Text Placeholder 3"/>
          <p:cNvSpPr>
            <a:spLocks noGrp="1"/>
          </p:cNvSpPr>
          <p:nvPr>
            <p:ph type="body" sz="half" idx="2"/>
          </p:nvPr>
        </p:nvSpPr>
        <p:spPr>
          <a:xfrm>
            <a:off x="685800" y="4174599"/>
            <a:ext cx="7778752" cy="821265"/>
          </a:xfrm>
        </p:spPr>
        <p:txBody>
          <a:bodyPr anchor="ctr">
            <a:normAutofit/>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1" y="379440"/>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7" y="381003"/>
            <a:ext cx="667174" cy="365125"/>
          </a:xfrm>
        </p:spPr>
        <p:txBody>
          <a:bodyPr/>
          <a:lstStyle/>
          <a:p>
            <a:fld id="{BE524466-4ACC-43C1-8BB2-22A262E38049}" type="slidenum">
              <a:rPr lang="en-US" altLang="en-US" smtClean="0"/>
              <a:pPr/>
              <a:t>‹#›</a:t>
            </a:fld>
            <a:endParaRPr lang="en-US" altLang="en-US" dirty="0"/>
          </a:p>
        </p:txBody>
      </p:sp>
      <p:sp>
        <p:nvSpPr>
          <p:cNvPr id="13" name="TextBox 12"/>
          <p:cNvSpPr txBox="1"/>
          <p:nvPr/>
        </p:nvSpPr>
        <p:spPr>
          <a:xfrm>
            <a:off x="231458" y="807720"/>
            <a:ext cx="457200" cy="584776"/>
          </a:xfrm>
          <a:prstGeom prst="rect">
            <a:avLst/>
          </a:prstGeom>
        </p:spPr>
        <p:txBody>
          <a:bodyPr vert="horz" lIns="68580" tIns="34290" rIns="68580" bIns="3429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6000" dirty="0">
                <a:solidFill>
                  <a:schemeClr val="tx1"/>
                </a:solidFill>
                <a:effectLst/>
              </a:rPr>
              <a:t>“</a:t>
            </a:r>
          </a:p>
        </p:txBody>
      </p:sp>
      <p:sp>
        <p:nvSpPr>
          <p:cNvPr id="14" name="TextBox 13"/>
          <p:cNvSpPr txBox="1"/>
          <p:nvPr/>
        </p:nvSpPr>
        <p:spPr>
          <a:xfrm>
            <a:off x="8146733" y="3021330"/>
            <a:ext cx="457200" cy="584776"/>
          </a:xfrm>
          <a:prstGeom prst="rect">
            <a:avLst/>
          </a:prstGeom>
        </p:spPr>
        <p:txBody>
          <a:bodyPr vert="horz" lIns="68580" tIns="34290" rIns="68580" bIns="3429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6000" dirty="0">
                <a:solidFill>
                  <a:schemeClr val="tx1"/>
                </a:solidFill>
                <a:effectLst/>
              </a:rPr>
              <a:t>”</a:t>
            </a:r>
          </a:p>
        </p:txBody>
      </p:sp>
    </p:spTree>
    <p:extLst>
      <p:ext uri="{BB962C8B-B14F-4D97-AF65-F5344CB8AC3E}">
        <p14:creationId xmlns:p14="http://schemas.microsoft.com/office/powerpoint/2010/main" val="160532214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685800" y="1124704"/>
            <a:ext cx="7774782" cy="2511835"/>
          </a:xfrm>
        </p:spPr>
        <p:txBody>
          <a:bodyPr anchor="b"/>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685792" y="3648318"/>
            <a:ext cx="7773608" cy="999885"/>
          </a:xfrm>
        </p:spPr>
        <p:txBody>
          <a:bodyPr anchor="t"/>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a:xfrm>
            <a:off x="5562176" y="378886"/>
            <a:ext cx="2183130" cy="365125"/>
          </a:xfrm>
        </p:spPr>
        <p:txBody>
          <a:bodyPr/>
          <a:lstStyle>
            <a:lvl1pPr algn="r">
              <a:defRPr/>
            </a:lvl1pPr>
          </a:lstStyle>
          <a:p>
            <a:endParaRPr lang="en-US" altLang="en-US" dirty="0"/>
          </a:p>
        </p:txBody>
      </p:sp>
      <p:sp>
        <p:nvSpPr>
          <p:cNvPr id="6" name="Footer Placeholder 5"/>
          <p:cNvSpPr>
            <a:spLocks noGrp="1"/>
          </p:cNvSpPr>
          <p:nvPr>
            <p:ph type="ftr" sz="quarter" idx="11"/>
          </p:nvPr>
        </p:nvSpPr>
        <p:spPr>
          <a:xfrm>
            <a:off x="594361" y="378886"/>
            <a:ext cx="4830656" cy="365125"/>
          </a:xfrm>
        </p:spPr>
        <p:txBody>
          <a:bodyPr/>
          <a:lstStyle/>
          <a:p>
            <a:endParaRPr lang="en-US" altLang="en-US" dirty="0"/>
          </a:p>
        </p:txBody>
      </p:sp>
      <p:sp>
        <p:nvSpPr>
          <p:cNvPr id="7" name="Slide Number Placeholder 6"/>
          <p:cNvSpPr>
            <a:spLocks noGrp="1"/>
          </p:cNvSpPr>
          <p:nvPr>
            <p:ph type="sldNum" sz="quarter" idx="12"/>
          </p:nvPr>
        </p:nvSpPr>
        <p:spPr>
          <a:xfrm>
            <a:off x="7882467" y="381003"/>
            <a:ext cx="667174" cy="365125"/>
          </a:xfrm>
        </p:spPr>
        <p:txBody>
          <a:bodyPr/>
          <a:lstStyle/>
          <a:p>
            <a:fld id="{BE524466-4ACC-43C1-8BB2-22A262E38049}" type="slidenum">
              <a:rPr lang="en-US" altLang="en-US" smtClean="0"/>
              <a:pPr/>
              <a:t>‹#›</a:t>
            </a:fld>
            <a:endParaRPr lang="en-US" altLang="en-US" dirty="0"/>
          </a:p>
        </p:txBody>
      </p:sp>
    </p:spTree>
    <p:extLst>
      <p:ext uri="{BB962C8B-B14F-4D97-AF65-F5344CB8AC3E}">
        <p14:creationId xmlns:p14="http://schemas.microsoft.com/office/powerpoint/2010/main" val="294779808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15" name="Title 1"/>
          <p:cNvSpPr>
            <a:spLocks noGrp="1"/>
          </p:cNvSpPr>
          <p:nvPr>
            <p:ph type="title"/>
          </p:nvPr>
        </p:nvSpPr>
        <p:spPr>
          <a:xfrm>
            <a:off x="2171702" y="762002"/>
            <a:ext cx="6377939" cy="1303867"/>
          </a:xfrm>
        </p:spPr>
        <p:txBody>
          <a:bodyPr/>
          <a:lstStyle/>
          <a:p>
            <a:r>
              <a:rPr lang="en-US"/>
              <a:t>Click to edit Master title style</a:t>
            </a:r>
            <a:endParaRPr lang="en-US" dirty="0"/>
          </a:p>
        </p:txBody>
      </p:sp>
      <p:sp>
        <p:nvSpPr>
          <p:cNvPr id="7" name="Text Placeholder 2"/>
          <p:cNvSpPr>
            <a:spLocks noGrp="1"/>
          </p:cNvSpPr>
          <p:nvPr>
            <p:ph type="body" idx="1"/>
          </p:nvPr>
        </p:nvSpPr>
        <p:spPr>
          <a:xfrm>
            <a:off x="594361" y="2202080"/>
            <a:ext cx="2560320" cy="617320"/>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8" name="Text Placeholder 3"/>
          <p:cNvSpPr>
            <a:spLocks noGrp="1"/>
          </p:cNvSpPr>
          <p:nvPr>
            <p:ph type="body" sz="half" idx="15"/>
          </p:nvPr>
        </p:nvSpPr>
        <p:spPr>
          <a:xfrm>
            <a:off x="594360" y="2904566"/>
            <a:ext cx="2560320" cy="3359079"/>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9" name="Text Placeholder 4"/>
          <p:cNvSpPr>
            <a:spLocks noGrp="1"/>
          </p:cNvSpPr>
          <p:nvPr>
            <p:ph type="body" sz="quarter" idx="3"/>
          </p:nvPr>
        </p:nvSpPr>
        <p:spPr>
          <a:xfrm>
            <a:off x="3302237" y="2201333"/>
            <a:ext cx="2560320" cy="626534"/>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0" name="Text Placeholder 3"/>
          <p:cNvSpPr>
            <a:spLocks noGrp="1"/>
          </p:cNvSpPr>
          <p:nvPr>
            <p:ph type="body" sz="half" idx="16"/>
          </p:nvPr>
        </p:nvSpPr>
        <p:spPr>
          <a:xfrm>
            <a:off x="3300781" y="2904068"/>
            <a:ext cx="2560320" cy="3359572"/>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11" name="Text Placeholder 4"/>
          <p:cNvSpPr>
            <a:spLocks noGrp="1"/>
          </p:cNvSpPr>
          <p:nvPr>
            <p:ph type="body" sz="quarter" idx="13"/>
          </p:nvPr>
        </p:nvSpPr>
        <p:spPr>
          <a:xfrm>
            <a:off x="5989319" y="2192866"/>
            <a:ext cx="2560320" cy="626534"/>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12" name="Text Placeholder 3"/>
          <p:cNvSpPr>
            <a:spLocks noGrp="1"/>
          </p:cNvSpPr>
          <p:nvPr>
            <p:ph type="body" sz="half" idx="17"/>
          </p:nvPr>
        </p:nvSpPr>
        <p:spPr>
          <a:xfrm>
            <a:off x="5989320" y="2904566"/>
            <a:ext cx="2560320" cy="3359079"/>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4238482956"/>
      </p:ext>
    </p:extLst>
  </p:cSld>
  <p:clrMapOvr>
    <a:masterClrMapping/>
  </p:clrMapOvr>
  <p:hf sldNum="0" hdr="0" ftr="0"/>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30" name="Title 1"/>
          <p:cNvSpPr>
            <a:spLocks noGrp="1"/>
          </p:cNvSpPr>
          <p:nvPr>
            <p:ph type="title"/>
          </p:nvPr>
        </p:nvSpPr>
        <p:spPr>
          <a:xfrm>
            <a:off x="2171702" y="762000"/>
            <a:ext cx="6381984" cy="1295400"/>
          </a:xfrm>
        </p:spPr>
        <p:txBody>
          <a:bodyPr/>
          <a:lstStyle/>
          <a:p>
            <a:r>
              <a:rPr lang="en-US"/>
              <a:t>Click to edit Master title style</a:t>
            </a:r>
            <a:endParaRPr lang="en-US" dirty="0"/>
          </a:p>
        </p:txBody>
      </p:sp>
      <p:sp>
        <p:nvSpPr>
          <p:cNvPr id="19" name="Text Placeholder 2"/>
          <p:cNvSpPr>
            <a:spLocks noGrp="1"/>
          </p:cNvSpPr>
          <p:nvPr>
            <p:ph type="body" idx="1"/>
          </p:nvPr>
        </p:nvSpPr>
        <p:spPr>
          <a:xfrm>
            <a:off x="594360" y="4113342"/>
            <a:ext cx="2560320" cy="682765"/>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0" name="Picture Placeholder 2"/>
          <p:cNvSpPr>
            <a:spLocks noGrp="1" noChangeAspect="1"/>
          </p:cNvSpPr>
          <p:nvPr>
            <p:ph type="pic" idx="15"/>
          </p:nvPr>
        </p:nvSpPr>
        <p:spPr>
          <a:xfrm>
            <a:off x="594360" y="2331720"/>
            <a:ext cx="2560320" cy="15073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n-US" dirty="0"/>
              <a:t>Click icon to add picture</a:t>
            </a:r>
          </a:p>
        </p:txBody>
      </p:sp>
      <p:sp>
        <p:nvSpPr>
          <p:cNvPr id="21" name="Text Placeholder 3"/>
          <p:cNvSpPr>
            <a:spLocks noGrp="1"/>
          </p:cNvSpPr>
          <p:nvPr>
            <p:ph type="body" sz="half" idx="18"/>
          </p:nvPr>
        </p:nvSpPr>
        <p:spPr>
          <a:xfrm>
            <a:off x="594360" y="4796105"/>
            <a:ext cx="2560320" cy="1467537"/>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22" name="Text Placeholder 4"/>
          <p:cNvSpPr>
            <a:spLocks noGrp="1"/>
          </p:cNvSpPr>
          <p:nvPr>
            <p:ph type="body" sz="quarter" idx="3"/>
          </p:nvPr>
        </p:nvSpPr>
        <p:spPr>
          <a:xfrm>
            <a:off x="3291873" y="4113342"/>
            <a:ext cx="2560320" cy="682765"/>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3" name="Picture Placeholder 2"/>
          <p:cNvSpPr>
            <a:spLocks noGrp="1" noChangeAspect="1"/>
          </p:cNvSpPr>
          <p:nvPr>
            <p:ph type="pic" idx="21"/>
          </p:nvPr>
        </p:nvSpPr>
        <p:spPr>
          <a:xfrm>
            <a:off x="3291872" y="2331720"/>
            <a:ext cx="2560320" cy="1509862"/>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n-US" dirty="0"/>
              <a:t>Click icon to add picture</a:t>
            </a:r>
          </a:p>
        </p:txBody>
      </p:sp>
      <p:sp>
        <p:nvSpPr>
          <p:cNvPr id="24" name="Text Placeholder 3"/>
          <p:cNvSpPr>
            <a:spLocks noGrp="1"/>
          </p:cNvSpPr>
          <p:nvPr>
            <p:ph type="body" sz="half" idx="19"/>
          </p:nvPr>
        </p:nvSpPr>
        <p:spPr>
          <a:xfrm>
            <a:off x="3290858" y="4796104"/>
            <a:ext cx="2560320" cy="1467537"/>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25" name="Text Placeholder 4"/>
          <p:cNvSpPr>
            <a:spLocks noGrp="1"/>
          </p:cNvSpPr>
          <p:nvPr>
            <p:ph type="body" sz="quarter" idx="13"/>
          </p:nvPr>
        </p:nvSpPr>
        <p:spPr>
          <a:xfrm>
            <a:off x="5993365" y="4113342"/>
            <a:ext cx="2560320" cy="682765"/>
          </a:xfrm>
        </p:spPr>
        <p:txBody>
          <a:bodyPr anchor="b">
            <a:noAutofit/>
          </a:bodyPr>
          <a:lstStyle>
            <a:lvl1pPr marL="0" indent="0">
              <a:buNone/>
              <a:defRPr sz="1800" b="0">
                <a:solidFill>
                  <a:schemeClr val="tx1"/>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26" name="Picture Placeholder 2"/>
          <p:cNvSpPr>
            <a:spLocks noGrp="1" noChangeAspect="1"/>
          </p:cNvSpPr>
          <p:nvPr>
            <p:ph type="pic" idx="22"/>
          </p:nvPr>
        </p:nvSpPr>
        <p:spPr>
          <a:xfrm>
            <a:off x="5993364" y="2331723"/>
            <a:ext cx="2560320" cy="1508919"/>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200"/>
            </a:lvl1pPr>
            <a:lvl2pPr marL="342900" indent="0">
              <a:buNone/>
              <a:defRPr sz="1200"/>
            </a:lvl2pPr>
            <a:lvl3pPr marL="685800" indent="0">
              <a:buNone/>
              <a:defRPr sz="1200"/>
            </a:lvl3pPr>
            <a:lvl4pPr marL="1028700" indent="0">
              <a:buNone/>
              <a:defRPr sz="1200"/>
            </a:lvl4pPr>
            <a:lvl5pPr marL="1371600" indent="0">
              <a:buNone/>
              <a:defRPr sz="1200"/>
            </a:lvl5pPr>
            <a:lvl6pPr marL="1714500" indent="0">
              <a:buNone/>
              <a:defRPr sz="1200"/>
            </a:lvl6pPr>
            <a:lvl7pPr marL="2057400" indent="0">
              <a:buNone/>
              <a:defRPr sz="1200"/>
            </a:lvl7pPr>
            <a:lvl8pPr marL="2400300" indent="0">
              <a:buNone/>
              <a:defRPr sz="1200"/>
            </a:lvl8pPr>
            <a:lvl9pPr marL="2743200" indent="0">
              <a:buNone/>
              <a:defRPr sz="1200"/>
            </a:lvl9pPr>
          </a:lstStyle>
          <a:p>
            <a:r>
              <a:rPr lang="en-US" dirty="0"/>
              <a:t>Click icon to add picture</a:t>
            </a:r>
          </a:p>
        </p:txBody>
      </p:sp>
      <p:sp>
        <p:nvSpPr>
          <p:cNvPr id="27" name="Text Placeholder 3"/>
          <p:cNvSpPr>
            <a:spLocks noGrp="1"/>
          </p:cNvSpPr>
          <p:nvPr>
            <p:ph type="body" sz="half" idx="20"/>
          </p:nvPr>
        </p:nvSpPr>
        <p:spPr>
          <a:xfrm>
            <a:off x="5993272" y="4796102"/>
            <a:ext cx="2560320" cy="1467537"/>
          </a:xfrm>
        </p:spPr>
        <p:txBody>
          <a:bodyPr anchor="t">
            <a:normAutofit/>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3" name="Date Placeholder 2"/>
          <p:cNvSpPr>
            <a:spLocks noGrp="1"/>
          </p:cNvSpPr>
          <p:nvPr>
            <p:ph type="dt" sz="half" idx="10"/>
          </p:nvPr>
        </p:nvSpPr>
        <p:spPr/>
        <p:txBody>
          <a:bodyPr/>
          <a:lstStyle/>
          <a:p>
            <a:r>
              <a:rPr lang="en-US" altLang="en-US" dirty="0"/>
              <a:t>3/9/15</a:t>
            </a:r>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4248480218"/>
      </p:ext>
    </p:extLst>
  </p:cSld>
  <p:clrMapOvr>
    <a:masterClrMapping/>
  </p:clrMapOvr>
  <p:hf sldNum="0" hdr="0" ftr="0"/>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594360" y="2194560"/>
            <a:ext cx="7955280" cy="406908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2FF1C6FD-4923-4B39-B102-A3304FD1D182}" type="slidenum">
              <a:rPr lang="en-US" altLang="en-US" smtClean="0"/>
              <a:pPr/>
              <a:t>‹#›</a:t>
            </a:fld>
            <a:endParaRPr lang="en-US" altLang="en-US" dirty="0"/>
          </a:p>
        </p:txBody>
      </p:sp>
    </p:spTree>
    <p:extLst>
      <p:ext uri="{BB962C8B-B14F-4D97-AF65-F5344CB8AC3E}">
        <p14:creationId xmlns:p14="http://schemas.microsoft.com/office/powerpoint/2010/main" val="299127266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Vertical Title 1"/>
          <p:cNvSpPr>
            <a:spLocks noGrp="1"/>
          </p:cNvSpPr>
          <p:nvPr>
            <p:ph type="title" orient="vert"/>
          </p:nvPr>
        </p:nvSpPr>
        <p:spPr>
          <a:xfrm>
            <a:off x="7006590" y="747185"/>
            <a:ext cx="1543050" cy="4248675"/>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594361" y="746126"/>
            <a:ext cx="6278035" cy="424973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562176" y="381003"/>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1" y="381003"/>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7" y="381003"/>
            <a:ext cx="667174" cy="365125"/>
          </a:xfrm>
        </p:spPr>
        <p:txBody>
          <a:bodyPr/>
          <a:lstStyle/>
          <a:p>
            <a:fld id="{F030AAE5-DC9D-4B3F-98CF-59CBB053213C}" type="slidenum">
              <a:rPr lang="en-US" altLang="en-US" smtClean="0"/>
              <a:pPr/>
              <a:t>‹#›</a:t>
            </a:fld>
            <a:endParaRPr lang="en-US" altLang="en-US" dirty="0"/>
          </a:p>
        </p:txBody>
      </p:sp>
    </p:spTree>
    <p:extLst>
      <p:ext uri="{BB962C8B-B14F-4D97-AF65-F5344CB8AC3E}">
        <p14:creationId xmlns:p14="http://schemas.microsoft.com/office/powerpoint/2010/main" val="339111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88950" y="488950"/>
            <a:ext cx="7810500" cy="738188"/>
          </a:xfrm>
        </p:spPr>
        <p:txBody>
          <a:bodyPr/>
          <a:lstStyle/>
          <a:p>
            <a:r>
              <a:rPr lang="en-US"/>
              <a:t>Click to edit Master title style</a:t>
            </a:r>
          </a:p>
        </p:txBody>
      </p:sp>
      <p:sp>
        <p:nvSpPr>
          <p:cNvPr id="3" name="Date Placeholder 2"/>
          <p:cNvSpPr>
            <a:spLocks noGrp="1"/>
          </p:cNvSpPr>
          <p:nvPr>
            <p:ph type="dt" idx="10"/>
          </p:nvPr>
        </p:nvSpPr>
        <p:spPr>
          <a:xfrm>
            <a:off x="488950" y="6346825"/>
            <a:ext cx="1931988" cy="280988"/>
          </a:xfrm>
        </p:spPr>
        <p:txBody>
          <a:bodyPr/>
          <a:lstStyle>
            <a:lvl1pPr>
              <a:defRPr/>
            </a:lvl1pPr>
          </a:lstStyle>
          <a:p>
            <a:endParaRPr lang="en-US" altLang="en-US" dirty="0"/>
          </a:p>
        </p:txBody>
      </p:sp>
      <p:sp>
        <p:nvSpPr>
          <p:cNvPr id="4" name="Footer Placeholder 3"/>
          <p:cNvSpPr>
            <a:spLocks noGrp="1"/>
          </p:cNvSpPr>
          <p:nvPr>
            <p:ph type="ftr" idx="11"/>
          </p:nvPr>
        </p:nvSpPr>
        <p:spPr>
          <a:xfrm>
            <a:off x="3149600" y="6346825"/>
            <a:ext cx="2695575" cy="280988"/>
          </a:xfrm>
        </p:spPr>
        <p:txBody>
          <a:bodyPr/>
          <a:lstStyle>
            <a:lvl1pPr>
              <a:defRPr/>
            </a:lvl1pPr>
          </a:lstStyle>
          <a:p>
            <a:endParaRPr lang="en-US" altLang="en-US" dirty="0"/>
          </a:p>
        </p:txBody>
      </p:sp>
      <p:sp>
        <p:nvSpPr>
          <p:cNvPr id="5" name="Slide Number Placeholder 4"/>
          <p:cNvSpPr>
            <a:spLocks noGrp="1"/>
          </p:cNvSpPr>
          <p:nvPr>
            <p:ph type="sldNum" idx="12"/>
          </p:nvPr>
        </p:nvSpPr>
        <p:spPr>
          <a:xfrm>
            <a:off x="6564314" y="6346825"/>
            <a:ext cx="1931987" cy="280988"/>
          </a:xfrm>
        </p:spPr>
        <p:txBody>
          <a:bodyPr/>
          <a:lstStyle>
            <a:lvl1pPr>
              <a:defRPr/>
            </a:lvl1pPr>
          </a:lstStyle>
          <a:p>
            <a:fld id="{57D7CEC3-A003-4562-9352-DAAFD4F444F5}" type="slidenum">
              <a:rPr lang="en-US" altLang="en-US"/>
              <a:pPr/>
              <a:t>‹#›</a:t>
            </a:fld>
            <a:endParaRPr lang="en-US" altLang="en-US" dirty="0"/>
          </a:p>
        </p:txBody>
      </p:sp>
    </p:spTree>
    <p:extLst>
      <p:ext uri="{BB962C8B-B14F-4D97-AF65-F5344CB8AC3E}">
        <p14:creationId xmlns:p14="http://schemas.microsoft.com/office/powerpoint/2010/main" val="295788244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ctrTitle"/>
          </p:nvPr>
        </p:nvSpPr>
        <p:spPr>
          <a:xfrm>
            <a:off x="914400" y="1803405"/>
            <a:ext cx="7315200" cy="1825096"/>
          </a:xfrm>
        </p:spPr>
        <p:txBody>
          <a:bodyPr anchor="b">
            <a:normAutofit/>
          </a:bodyPr>
          <a:lstStyle>
            <a:lvl1pPr algn="l">
              <a:defRPr sz="6000"/>
            </a:lvl1pPr>
          </a:lstStyle>
          <a:p>
            <a:r>
              <a:rPr lang="en-US"/>
              <a:t>Click to edit Master title style</a:t>
            </a:r>
            <a:endParaRPr lang="en-US" dirty="0"/>
          </a:p>
        </p:txBody>
      </p:sp>
      <p:sp>
        <p:nvSpPr>
          <p:cNvPr id="3" name="Subtitle 2"/>
          <p:cNvSpPr>
            <a:spLocks noGrp="1"/>
          </p:cNvSpPr>
          <p:nvPr>
            <p:ph type="subTitle" idx="1"/>
          </p:nvPr>
        </p:nvSpPr>
        <p:spPr>
          <a:xfrm>
            <a:off x="914400" y="3632201"/>
            <a:ext cx="73152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5932170" y="4323845"/>
            <a:ext cx="2297429" cy="365125"/>
          </a:xfrm>
        </p:spPr>
        <p:txBody>
          <a:bodyPr/>
          <a:lstStyle/>
          <a:p>
            <a:endParaRPr lang="en-US" altLang="en-US" dirty="0"/>
          </a:p>
        </p:txBody>
      </p:sp>
      <p:sp>
        <p:nvSpPr>
          <p:cNvPr id="5" name="Footer Placeholder 4"/>
          <p:cNvSpPr>
            <a:spLocks noGrp="1"/>
          </p:cNvSpPr>
          <p:nvPr>
            <p:ph type="ftr" sz="quarter" idx="11"/>
          </p:nvPr>
        </p:nvSpPr>
        <p:spPr>
          <a:xfrm>
            <a:off x="914400" y="4323846"/>
            <a:ext cx="4880610" cy="365125"/>
          </a:xfrm>
        </p:spPr>
        <p:txBody>
          <a:bodyPr/>
          <a:lstStyle/>
          <a:p>
            <a:endParaRPr lang="en-US" altLang="en-US" dirty="0"/>
          </a:p>
        </p:txBody>
      </p:sp>
      <p:sp>
        <p:nvSpPr>
          <p:cNvPr id="6" name="Slide Number Placeholder 5"/>
          <p:cNvSpPr>
            <a:spLocks noGrp="1"/>
          </p:cNvSpPr>
          <p:nvPr>
            <p:ph type="sldNum" sz="quarter" idx="12"/>
          </p:nvPr>
        </p:nvSpPr>
        <p:spPr>
          <a:xfrm>
            <a:off x="6057900" y="1430867"/>
            <a:ext cx="2171700" cy="365125"/>
          </a:xfrm>
        </p:spPr>
        <p:txBody>
          <a:bodyPr/>
          <a:lstStyle/>
          <a:p>
            <a:fld id="{E7A4A23C-8CF3-4E5D-B796-E7FC78BEDFD1}" type="slidenum">
              <a:rPr lang="en-US" altLang="en-US" smtClean="0"/>
              <a:pPr/>
              <a:t>‹#›</a:t>
            </a:fld>
            <a:endParaRPr lang="en-US" altLang="en-US" dirty="0"/>
          </a:p>
        </p:txBody>
      </p:sp>
    </p:spTree>
    <p:extLst>
      <p:ext uri="{BB962C8B-B14F-4D97-AF65-F5344CB8AC3E}">
        <p14:creationId xmlns:p14="http://schemas.microsoft.com/office/powerpoint/2010/main" val="55240358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ltLang="en-US" dirty="0"/>
          </a:p>
        </p:txBody>
      </p:sp>
      <p:sp>
        <p:nvSpPr>
          <p:cNvPr id="5" name="Footer Placeholder 4"/>
          <p:cNvSpPr>
            <a:spLocks noGrp="1"/>
          </p:cNvSpPr>
          <p:nvPr>
            <p:ph type="ftr" sz="quarter" idx="11"/>
          </p:nvPr>
        </p:nvSpPr>
        <p:spPr/>
        <p:txBody>
          <a:bodyPr/>
          <a:lstStyle/>
          <a:p>
            <a:endParaRPr lang="en-US" altLang="en-US" dirty="0"/>
          </a:p>
        </p:txBody>
      </p:sp>
      <p:sp>
        <p:nvSpPr>
          <p:cNvPr id="6" name="Slide Number Placeholder 5"/>
          <p:cNvSpPr>
            <a:spLocks noGrp="1"/>
          </p:cNvSpPr>
          <p:nvPr>
            <p:ph type="sldNum" sz="quarter" idx="12"/>
          </p:nvPr>
        </p:nvSpPr>
        <p:spPr/>
        <p:txBody>
          <a:bodyPr/>
          <a:lstStyle/>
          <a:p>
            <a:fld id="{90E27007-6728-4EC8-AF77-D850926761B5}" type="slidenum">
              <a:rPr lang="en-US" altLang="en-US" smtClean="0"/>
              <a:pPr/>
              <a:t>‹#›</a:t>
            </a:fld>
            <a:endParaRPr lang="en-US" altLang="en-US" dirty="0"/>
          </a:p>
        </p:txBody>
      </p:sp>
    </p:spTree>
    <p:extLst>
      <p:ext uri="{BB962C8B-B14F-4D97-AF65-F5344CB8AC3E}">
        <p14:creationId xmlns:p14="http://schemas.microsoft.com/office/powerpoint/2010/main" val="416622053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995862"/>
            <a:ext cx="9144000" cy="1862138"/>
          </a:xfrm>
          <a:prstGeom prst="rect">
            <a:avLst/>
          </a:prstGeom>
        </p:spPr>
      </p:pic>
      <p:sp>
        <p:nvSpPr>
          <p:cNvPr id="2" name="Title 1"/>
          <p:cNvSpPr>
            <a:spLocks noGrp="1"/>
          </p:cNvSpPr>
          <p:nvPr>
            <p:ph type="title"/>
          </p:nvPr>
        </p:nvSpPr>
        <p:spPr>
          <a:xfrm>
            <a:off x="594360" y="753534"/>
            <a:ext cx="7955280" cy="2801935"/>
          </a:xfrm>
        </p:spPr>
        <p:txBody>
          <a:bodyPr anchor="b">
            <a:normAutofit/>
          </a:bodyPr>
          <a:lstStyle>
            <a:lvl1pPr algn="r">
              <a:defRPr sz="4000"/>
            </a:lvl1pPr>
          </a:lstStyle>
          <a:p>
            <a:r>
              <a:rPr lang="en-US"/>
              <a:t>Click to edit Master title style</a:t>
            </a:r>
            <a:endParaRPr lang="en-US" dirty="0"/>
          </a:p>
        </p:txBody>
      </p:sp>
      <p:sp>
        <p:nvSpPr>
          <p:cNvPr id="3" name="Text Placeholder 2"/>
          <p:cNvSpPr>
            <a:spLocks noGrp="1"/>
          </p:cNvSpPr>
          <p:nvPr>
            <p:ph type="body" idx="1"/>
          </p:nvPr>
        </p:nvSpPr>
        <p:spPr>
          <a:xfrm>
            <a:off x="594360" y="3641726"/>
            <a:ext cx="7955281" cy="1354134"/>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5562176" y="381001"/>
            <a:ext cx="2183130" cy="365125"/>
          </a:xfrm>
        </p:spPr>
        <p:txBody>
          <a:bodyPr/>
          <a:lstStyle>
            <a:lvl1pPr algn="r">
              <a:defRPr/>
            </a:lvl1pPr>
          </a:lstStyle>
          <a:p>
            <a:endParaRPr lang="en-US" altLang="en-US" dirty="0"/>
          </a:p>
        </p:txBody>
      </p:sp>
      <p:sp>
        <p:nvSpPr>
          <p:cNvPr id="5" name="Footer Placeholder 4"/>
          <p:cNvSpPr>
            <a:spLocks noGrp="1"/>
          </p:cNvSpPr>
          <p:nvPr>
            <p:ph type="ftr" sz="quarter" idx="11"/>
          </p:nvPr>
        </p:nvSpPr>
        <p:spPr>
          <a:xfrm>
            <a:off x="594360" y="381001"/>
            <a:ext cx="4830656" cy="365125"/>
          </a:xfrm>
        </p:spPr>
        <p:txBody>
          <a:bodyPr/>
          <a:lstStyle/>
          <a:p>
            <a:endParaRPr lang="en-US" altLang="en-US" dirty="0"/>
          </a:p>
        </p:txBody>
      </p:sp>
      <p:sp>
        <p:nvSpPr>
          <p:cNvPr id="6" name="Slide Number Placeholder 5"/>
          <p:cNvSpPr>
            <a:spLocks noGrp="1"/>
          </p:cNvSpPr>
          <p:nvPr>
            <p:ph type="sldNum" sz="quarter" idx="12"/>
          </p:nvPr>
        </p:nvSpPr>
        <p:spPr>
          <a:xfrm>
            <a:off x="7882466" y="381001"/>
            <a:ext cx="667173" cy="365125"/>
          </a:xfrm>
        </p:spPr>
        <p:txBody>
          <a:bodyPr/>
          <a:lstStyle/>
          <a:p>
            <a:fld id="{A86EC11C-3859-45B4-8640-4A5D327ACF0B}" type="slidenum">
              <a:rPr lang="en-US" altLang="en-US" smtClean="0"/>
              <a:pPr/>
              <a:t>‹#›</a:t>
            </a:fld>
            <a:endParaRPr lang="en-US" altLang="en-US" dirty="0"/>
          </a:p>
        </p:txBody>
      </p:sp>
    </p:spTree>
    <p:extLst>
      <p:ext uri="{BB962C8B-B14F-4D97-AF65-F5344CB8AC3E}">
        <p14:creationId xmlns:p14="http://schemas.microsoft.com/office/powerpoint/2010/main" val="27368317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18" Type="http://schemas.openxmlformats.org/officeDocument/2006/relationships/slideLayout" Target="../slideLayouts/slideLayout168.xml"/><Relationship Id="rId3" Type="http://schemas.openxmlformats.org/officeDocument/2006/relationships/slideLayout" Target="../slideLayouts/slideLayout153.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17" Type="http://schemas.openxmlformats.org/officeDocument/2006/relationships/slideLayout" Target="../slideLayouts/slideLayout167.xml"/><Relationship Id="rId2" Type="http://schemas.openxmlformats.org/officeDocument/2006/relationships/slideLayout" Target="../slideLayouts/slideLayout152.xml"/><Relationship Id="rId16" Type="http://schemas.openxmlformats.org/officeDocument/2006/relationships/slideLayout" Target="../slideLayouts/slideLayout166.xml"/><Relationship Id="rId20" Type="http://schemas.openxmlformats.org/officeDocument/2006/relationships/image" Target="../media/image2.png"/><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5" Type="http://schemas.openxmlformats.org/officeDocument/2006/relationships/slideLayout" Target="../slideLayouts/slideLayout155.xml"/><Relationship Id="rId15" Type="http://schemas.openxmlformats.org/officeDocument/2006/relationships/slideLayout" Target="../slideLayouts/slideLayout165.xml"/><Relationship Id="rId10" Type="http://schemas.openxmlformats.org/officeDocument/2006/relationships/slideLayout" Target="../slideLayouts/slideLayout160.xml"/><Relationship Id="rId19" Type="http://schemas.openxmlformats.org/officeDocument/2006/relationships/theme" Target="../theme/theme10.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slideLayout" Target="../slideLayouts/slideLayout16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image" Target="../media/image2.png"/><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10" Type="http://schemas.openxmlformats.org/officeDocument/2006/relationships/slideLayout" Target="../slideLayouts/slideLayout22.xml"/><Relationship Id="rId19" Type="http://schemas.openxmlformats.org/officeDocument/2006/relationships/theme" Target="../theme/theme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slideLayout" Target="../slideLayouts/slideLayout4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image" Target="../media/image2.png"/><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10" Type="http://schemas.openxmlformats.org/officeDocument/2006/relationships/slideLayout" Target="../slideLayouts/slideLayout40.xml"/><Relationship Id="rId19" Type="http://schemas.openxmlformats.org/officeDocument/2006/relationships/theme" Target="../theme/theme3.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18" Type="http://schemas.openxmlformats.org/officeDocument/2006/relationships/slideLayout" Target="../slideLayouts/slideLayout6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17" Type="http://schemas.openxmlformats.org/officeDocument/2006/relationships/slideLayout" Target="../slideLayouts/slideLayout65.xml"/><Relationship Id="rId2" Type="http://schemas.openxmlformats.org/officeDocument/2006/relationships/slideLayout" Target="../slideLayouts/slideLayout50.xml"/><Relationship Id="rId16" Type="http://schemas.openxmlformats.org/officeDocument/2006/relationships/slideLayout" Target="../slideLayouts/slideLayout64.xml"/><Relationship Id="rId20" Type="http://schemas.openxmlformats.org/officeDocument/2006/relationships/image" Target="../media/image2.png"/><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5" Type="http://schemas.openxmlformats.org/officeDocument/2006/relationships/slideLayout" Target="../slideLayouts/slideLayout63.xml"/><Relationship Id="rId10" Type="http://schemas.openxmlformats.org/officeDocument/2006/relationships/slideLayout" Target="../slideLayouts/slideLayout58.xml"/><Relationship Id="rId19" Type="http://schemas.openxmlformats.org/officeDocument/2006/relationships/theme" Target="../theme/theme4.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slideLayout" Target="../slideLayouts/slideLayout6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5.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image" Target="../media/image2.png"/><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10" Type="http://schemas.openxmlformats.org/officeDocument/2006/relationships/slideLayout" Target="../slideLayouts/slideLayout88.xml"/><Relationship Id="rId19" Type="http://schemas.openxmlformats.org/officeDocument/2006/relationships/theme" Target="../theme/theme6.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4.xml"/><Relationship Id="rId13" Type="http://schemas.openxmlformats.org/officeDocument/2006/relationships/slideLayout" Target="../slideLayouts/slideLayout109.xml"/><Relationship Id="rId18" Type="http://schemas.openxmlformats.org/officeDocument/2006/relationships/slideLayout" Target="../slideLayouts/slideLayout11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slideLayout" Target="../slideLayouts/slideLayout108.xml"/><Relationship Id="rId17" Type="http://schemas.openxmlformats.org/officeDocument/2006/relationships/slideLayout" Target="../slideLayouts/slideLayout113.xml"/><Relationship Id="rId2" Type="http://schemas.openxmlformats.org/officeDocument/2006/relationships/slideLayout" Target="../slideLayouts/slideLayout98.xml"/><Relationship Id="rId16" Type="http://schemas.openxmlformats.org/officeDocument/2006/relationships/slideLayout" Target="../slideLayouts/slideLayout112.xml"/><Relationship Id="rId20" Type="http://schemas.openxmlformats.org/officeDocument/2006/relationships/image" Target="../media/image2.png"/><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5" Type="http://schemas.openxmlformats.org/officeDocument/2006/relationships/slideLayout" Target="../slideLayouts/slideLayout111.xml"/><Relationship Id="rId10" Type="http://schemas.openxmlformats.org/officeDocument/2006/relationships/slideLayout" Target="../slideLayouts/slideLayout106.xml"/><Relationship Id="rId19" Type="http://schemas.openxmlformats.org/officeDocument/2006/relationships/theme" Target="../theme/theme7.xml"/><Relationship Id="rId4" Type="http://schemas.openxmlformats.org/officeDocument/2006/relationships/slideLayout" Target="../slideLayouts/slideLayout100.xml"/><Relationship Id="rId9" Type="http://schemas.openxmlformats.org/officeDocument/2006/relationships/slideLayout" Target="../slideLayouts/slideLayout105.xml"/><Relationship Id="rId14" Type="http://schemas.openxmlformats.org/officeDocument/2006/relationships/slideLayout" Target="../slideLayouts/slideLayout11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2.xml"/><Relationship Id="rId13" Type="http://schemas.openxmlformats.org/officeDocument/2006/relationships/slideLayout" Target="../slideLayouts/slideLayout127.xml"/><Relationship Id="rId18" Type="http://schemas.openxmlformats.org/officeDocument/2006/relationships/slideLayout" Target="../slideLayouts/slideLayout132.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slideLayout" Target="../slideLayouts/slideLayout126.xml"/><Relationship Id="rId17" Type="http://schemas.openxmlformats.org/officeDocument/2006/relationships/slideLayout" Target="../slideLayouts/slideLayout131.xml"/><Relationship Id="rId2" Type="http://schemas.openxmlformats.org/officeDocument/2006/relationships/slideLayout" Target="../slideLayouts/slideLayout116.xml"/><Relationship Id="rId16" Type="http://schemas.openxmlformats.org/officeDocument/2006/relationships/slideLayout" Target="../slideLayouts/slideLayout130.xml"/><Relationship Id="rId20" Type="http://schemas.openxmlformats.org/officeDocument/2006/relationships/image" Target="../media/image2.png"/><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5" Type="http://schemas.openxmlformats.org/officeDocument/2006/relationships/slideLayout" Target="../slideLayouts/slideLayout129.xml"/><Relationship Id="rId10" Type="http://schemas.openxmlformats.org/officeDocument/2006/relationships/slideLayout" Target="../slideLayouts/slideLayout124.xml"/><Relationship Id="rId19" Type="http://schemas.openxmlformats.org/officeDocument/2006/relationships/theme" Target="../theme/theme8.xml"/><Relationship Id="rId4" Type="http://schemas.openxmlformats.org/officeDocument/2006/relationships/slideLayout" Target="../slideLayouts/slideLayout118.xml"/><Relationship Id="rId9" Type="http://schemas.openxmlformats.org/officeDocument/2006/relationships/slideLayout" Target="../slideLayouts/slideLayout123.xml"/><Relationship Id="rId14" Type="http://schemas.openxmlformats.org/officeDocument/2006/relationships/slideLayout" Target="../slideLayouts/slideLayout12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slideLayout" Target="../slideLayouts/slideLayout145.xml"/><Relationship Id="rId18" Type="http://schemas.openxmlformats.org/officeDocument/2006/relationships/slideLayout" Target="../slideLayouts/slideLayout15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slideLayout" Target="../slideLayouts/slideLayout144.xml"/><Relationship Id="rId17" Type="http://schemas.openxmlformats.org/officeDocument/2006/relationships/slideLayout" Target="../slideLayouts/slideLayout149.xml"/><Relationship Id="rId2" Type="http://schemas.openxmlformats.org/officeDocument/2006/relationships/slideLayout" Target="../slideLayouts/slideLayout134.xml"/><Relationship Id="rId16" Type="http://schemas.openxmlformats.org/officeDocument/2006/relationships/slideLayout" Target="../slideLayouts/slideLayout148.xml"/><Relationship Id="rId20" Type="http://schemas.openxmlformats.org/officeDocument/2006/relationships/image" Target="../media/image2.png"/><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5" Type="http://schemas.openxmlformats.org/officeDocument/2006/relationships/slideLayout" Target="../slideLayouts/slideLayout147.xml"/><Relationship Id="rId10" Type="http://schemas.openxmlformats.org/officeDocument/2006/relationships/slideLayout" Target="../slideLayouts/slideLayout142.xml"/><Relationship Id="rId19" Type="http://schemas.openxmlformats.org/officeDocument/2006/relationships/theme" Target="../theme/theme9.xml"/><Relationship Id="rId4" Type="http://schemas.openxmlformats.org/officeDocument/2006/relationships/slideLayout" Target="../slideLayouts/slideLayout136.xml"/><Relationship Id="rId9" Type="http://schemas.openxmlformats.org/officeDocument/2006/relationships/slideLayout" Target="../slideLayouts/slideLayout141.xml"/><Relationship Id="rId14" Type="http://schemas.openxmlformats.org/officeDocument/2006/relationships/slideLayout" Target="../slideLayouts/slideLayout14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685800" y="2130425"/>
            <a:ext cx="7572375" cy="127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p>
            <a:pPr lvl="0"/>
            <a:r>
              <a:rPr lang="en-GB" altLang="en-US"/>
              <a:t>Click to edit the title text format</a:t>
            </a:r>
          </a:p>
        </p:txBody>
      </p:sp>
      <p:sp>
        <p:nvSpPr>
          <p:cNvPr id="1026" name="Rectangle 2"/>
          <p:cNvSpPr>
            <a:spLocks noGrp="1" noChangeArrowheads="1"/>
          </p:cNvSpPr>
          <p:nvPr>
            <p:ph type="dt"/>
          </p:nvPr>
        </p:nvSpPr>
        <p:spPr bwMode="auto">
          <a:xfrm>
            <a:off x="457200"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defRPr>
            </a:lvl1pPr>
          </a:lstStyle>
          <a:p>
            <a:r>
              <a:rPr lang="en-US" altLang="en-US" dirty="0"/>
              <a:t>3/9/15</a:t>
            </a:r>
          </a:p>
        </p:txBody>
      </p:sp>
      <p:sp>
        <p:nvSpPr>
          <p:cNvPr id="1027" name="Text Box 3"/>
          <p:cNvSpPr txBox="1">
            <a:spLocks noChangeArrowheads="1"/>
          </p:cNvSpPr>
          <p:nvPr/>
        </p:nvSpPr>
        <p:spPr bwMode="auto">
          <a:xfrm>
            <a:off x="3124200" y="6356350"/>
            <a:ext cx="2895600"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dirty="0"/>
          </a:p>
        </p:txBody>
      </p:sp>
      <p:sp>
        <p:nvSpPr>
          <p:cNvPr id="1028" name="Rectangle 4"/>
          <p:cNvSpPr>
            <a:spLocks noGrp="1" noChangeArrowheads="1"/>
          </p:cNvSpPr>
          <p:nvPr>
            <p:ph type="sldNum"/>
          </p:nvPr>
        </p:nvSpPr>
        <p:spPr bwMode="auto">
          <a:xfrm>
            <a:off x="6553200"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defRPr>
            </a:lvl1pPr>
          </a:lstStyle>
          <a:p>
            <a:fld id="{BF0D5CA3-7A22-4133-B7A4-B3A1D10C5209}" type="slidenum">
              <a:rPr lang="en-US" altLang="en-US"/>
              <a:pPr/>
              <a:t>‹#›</a:t>
            </a:fld>
            <a:endParaRPr lang="en-US" altLang="en-US" dirty="0"/>
          </a:p>
        </p:txBody>
      </p:sp>
      <p:sp>
        <p:nvSpPr>
          <p:cNvPr id="1029" name="Rectangle 5"/>
          <p:cNvSpPr>
            <a:spLocks noGrp="1" noChangeArrowheads="1"/>
          </p:cNvSpPr>
          <p:nvPr>
            <p:ph type="body" idx="1"/>
          </p:nvPr>
        </p:nvSpPr>
        <p:spPr bwMode="auto">
          <a:xfrm>
            <a:off x="457200" y="1604963"/>
            <a:ext cx="8029575" cy="43259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a:p>
            <a:pPr lvl="4"/>
            <a:r>
              <a:rPr lang="en-GB" altLang="en-US"/>
              <a:t>Eighth Outline Level</a:t>
            </a:r>
          </a:p>
          <a:p>
            <a:pPr lvl="4"/>
            <a:r>
              <a:rPr lang="en-GB" altLang="en-US"/>
              <a:t>Ninth Outline Level</a:t>
            </a:r>
          </a:p>
        </p:txBody>
      </p:sp>
    </p:spTree>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55" r:id="rId5"/>
    <p:sldLayoutId id="2147483656" r:id="rId6"/>
    <p:sldLayoutId id="2147483657" r:id="rId7"/>
    <p:sldLayoutId id="2147483658" r:id="rId8"/>
    <p:sldLayoutId id="2147483659" r:id="rId9"/>
    <p:sldLayoutId id="2147483660" r:id="rId10"/>
    <p:sldLayoutId id="2147483661" r:id="rId11"/>
    <p:sldLayoutId id="2147483684" r:id="rId12"/>
  </p:sldLayoutIdLst>
  <p:hf sldNum="0" hdr="0" ftr="0"/>
  <p:txStyles>
    <p:titleStyle>
      <a:lvl1pPr algn="l" defTabSz="457200" rtl="0" fontAlgn="base">
        <a:lnSpc>
          <a:spcPct val="102000"/>
        </a:lnSpc>
        <a:spcBef>
          <a:spcPct val="0"/>
        </a:spcBef>
        <a:spcAft>
          <a:spcPct val="0"/>
        </a:spcAft>
        <a:buClr>
          <a:srgbClr val="000000"/>
        </a:buClr>
        <a:buSzPct val="100000"/>
        <a:buFont typeface="Times New Roman" panose="02020603050405020304" pitchFamily="18" charset="0"/>
        <a:defRPr kern="1200">
          <a:solidFill>
            <a:srgbClr val="000000"/>
          </a:solidFill>
          <a:latin typeface="+mj-lt"/>
          <a:ea typeface="+mj-ea"/>
          <a:cs typeface="+mj-cs"/>
        </a:defRPr>
      </a:lvl1pPr>
      <a:lvl2pPr marL="742950" indent="-28575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2pPr>
      <a:lvl3pPr marL="11430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3pPr>
      <a:lvl4pPr marL="16002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4pPr>
      <a:lvl5pPr marL="20574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5pPr>
      <a:lvl6pPr marL="25146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6pPr>
      <a:lvl7pPr marL="29718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7pPr>
      <a:lvl8pPr marL="34290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8pPr>
      <a:lvl9pPr marL="3886200" indent="-228600" algn="l" defTabSz="4572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57200" rtl="0" fontAlgn="base">
        <a:lnSpc>
          <a:spcPct val="102000"/>
        </a:lnSpc>
        <a:spcBef>
          <a:spcPct val="0"/>
        </a:spcBef>
        <a:spcAft>
          <a:spcPts val="1425"/>
        </a:spcAft>
        <a:buClr>
          <a:srgbClr val="000000"/>
        </a:buClr>
        <a:buSzPct val="100000"/>
        <a:buFont typeface="Times New Roman" panose="02020603050405020304" pitchFamily="18" charset="0"/>
        <a:defRPr sz="3200" kern="1200">
          <a:solidFill>
            <a:srgbClr val="000000"/>
          </a:solidFill>
          <a:latin typeface="+mn-lt"/>
          <a:ea typeface="+mn-ea"/>
          <a:cs typeface="+mn-cs"/>
        </a:defRPr>
      </a:lvl1pPr>
      <a:lvl2pPr marL="742950" indent="-285750" algn="l" defTabSz="457200" rtl="0" fontAlgn="base">
        <a:lnSpc>
          <a:spcPct val="102000"/>
        </a:lnSpc>
        <a:spcBef>
          <a:spcPct val="0"/>
        </a:spcBef>
        <a:spcAft>
          <a:spcPts val="1138"/>
        </a:spcAft>
        <a:buClr>
          <a:srgbClr val="000000"/>
        </a:buClr>
        <a:buSzPct val="100000"/>
        <a:buFont typeface="Times New Roman" panose="02020603050405020304" pitchFamily="18" charset="0"/>
        <a:defRPr sz="2400" kern="1200">
          <a:solidFill>
            <a:srgbClr val="000000"/>
          </a:solidFill>
          <a:latin typeface="+mn-lt"/>
          <a:ea typeface="+mn-ea"/>
          <a:cs typeface="+mn-cs"/>
        </a:defRPr>
      </a:lvl2pPr>
      <a:lvl3pPr marL="1143000" indent="-228600" algn="l" defTabSz="457200" rtl="0" fontAlgn="base">
        <a:lnSpc>
          <a:spcPct val="102000"/>
        </a:lnSpc>
        <a:spcBef>
          <a:spcPct val="0"/>
        </a:spcBef>
        <a:spcAft>
          <a:spcPts val="850"/>
        </a:spcAft>
        <a:buClr>
          <a:srgbClr val="000000"/>
        </a:buClr>
        <a:buSzPct val="100000"/>
        <a:buFont typeface="Times New Roman" panose="02020603050405020304" pitchFamily="18" charset="0"/>
        <a:defRPr sz="2000" kern="1200">
          <a:solidFill>
            <a:srgbClr val="000000"/>
          </a:solidFill>
          <a:latin typeface="+mn-lt"/>
          <a:ea typeface="+mn-ea"/>
          <a:cs typeface="+mn-cs"/>
        </a:defRPr>
      </a:lvl3pPr>
      <a:lvl4pPr marL="1600200" indent="-228600" algn="l" defTabSz="457200" rtl="0" fontAlgn="base">
        <a:lnSpc>
          <a:spcPct val="102000"/>
        </a:lnSpc>
        <a:spcBef>
          <a:spcPct val="0"/>
        </a:spcBef>
        <a:spcAft>
          <a:spcPts val="575"/>
        </a:spcAft>
        <a:buClr>
          <a:srgbClr val="000000"/>
        </a:buClr>
        <a:buSzPct val="100000"/>
        <a:buFont typeface="Times New Roman" panose="02020603050405020304" pitchFamily="18" charset="0"/>
        <a:defRPr sz="2000" kern="1200">
          <a:solidFill>
            <a:srgbClr val="000000"/>
          </a:solidFill>
          <a:latin typeface="+mn-lt"/>
          <a:ea typeface="+mn-ea"/>
          <a:cs typeface="+mn-cs"/>
        </a:defRPr>
      </a:lvl4pPr>
      <a:lvl5pPr marL="2057400" indent="-228600" algn="l" defTabSz="457200" rtl="0" fontAlgn="base">
        <a:lnSpc>
          <a:spcPct val="102000"/>
        </a:lnSpc>
        <a:spcBef>
          <a:spcPct val="0"/>
        </a:spcBef>
        <a:spcAft>
          <a:spcPts val="288"/>
        </a:spcAft>
        <a:buClr>
          <a:srgbClr val="000000"/>
        </a:buClr>
        <a:buSzPct val="100000"/>
        <a:buFont typeface="Times New Roman" panose="02020603050405020304" pitchFamily="18" charset="0"/>
        <a:defRPr sz="2000" kern="1200">
          <a:solidFill>
            <a:srgbClr val="00000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2162999302"/>
      </p:ext>
    </p:extLst>
  </p:cSld>
  <p:clrMap bg1="dk1" tx1="lt1" bg2="dk2" tx2="lt2" accent1="accent1" accent2="accent2" accent3="accent3" accent4="accent4" accent5="accent5" accent6="accent6" hlink="hlink" folHlink="folHlink"/>
  <p:sldLayoutIdLst>
    <p:sldLayoutId id="2147483890" r:id="rId1"/>
    <p:sldLayoutId id="2147483891" r:id="rId2"/>
    <p:sldLayoutId id="2147483892" r:id="rId3"/>
    <p:sldLayoutId id="2147483893" r:id="rId4"/>
    <p:sldLayoutId id="2147483894" r:id="rId5"/>
    <p:sldLayoutId id="2147483895" r:id="rId6"/>
    <p:sldLayoutId id="2147483896" r:id="rId7"/>
    <p:sldLayoutId id="2147483897" r:id="rId8"/>
    <p:sldLayoutId id="2147483898" r:id="rId9"/>
    <p:sldLayoutId id="2147483899" r:id="rId10"/>
    <p:sldLayoutId id="2147483900" r:id="rId11"/>
    <p:sldLayoutId id="2147483901" r:id="rId12"/>
    <p:sldLayoutId id="2147483902" r:id="rId13"/>
    <p:sldLayoutId id="2147483903" r:id="rId14"/>
    <p:sldLayoutId id="2147483904" r:id="rId15"/>
    <p:sldLayoutId id="2147483905" r:id="rId16"/>
    <p:sldLayoutId id="2147483906" r:id="rId17"/>
    <p:sldLayoutId id="2147483907"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475399317"/>
      </p:ext>
    </p:extLst>
  </p:cSld>
  <p:clrMap bg1="dk1" tx1="lt1" bg2="dk2" tx2="lt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 id="2147483740" r:id="rId16"/>
    <p:sldLayoutId id="2147483741" r:id="rId17"/>
    <p:sldLayoutId id="2147483742"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a:t>3/9/15</a:t>
            </a:r>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a:p>
        </p:txBody>
      </p:sp>
    </p:spTree>
    <p:extLst>
      <p:ext uri="{BB962C8B-B14F-4D97-AF65-F5344CB8AC3E}">
        <p14:creationId xmlns:p14="http://schemas.microsoft.com/office/powerpoint/2010/main" val="3310708516"/>
      </p:ext>
    </p:extLst>
  </p:cSld>
  <p:clrMap bg1="dk1" tx1="lt1" bg2="dk2" tx2="lt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3"/>
            <a:ext cx="2137410" cy="365125"/>
          </a:xfrm>
          <a:prstGeom prst="rect">
            <a:avLst/>
          </a:prstGeom>
        </p:spPr>
        <p:txBody>
          <a:bodyPr vert="horz" lIns="91440" tIns="45720" rIns="91440" bIns="45720" rtlCol="0" anchor="ctr"/>
          <a:lstStyle>
            <a:lvl1pPr algn="r">
              <a:defRPr sz="788">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8"/>
            <a:ext cx="5680710" cy="365125"/>
          </a:xfrm>
          <a:prstGeom prst="rect">
            <a:avLst/>
          </a:prstGeom>
        </p:spPr>
        <p:txBody>
          <a:bodyPr vert="horz" lIns="91440" tIns="45720" rIns="91440" bIns="45720" rtlCol="0" anchor="ctr"/>
          <a:lstStyle>
            <a:lvl1pPr algn="l">
              <a:defRPr sz="788">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3"/>
            <a:ext cx="1977390" cy="365125"/>
          </a:xfrm>
          <a:prstGeom prst="rect">
            <a:avLst/>
          </a:prstGeom>
        </p:spPr>
        <p:txBody>
          <a:bodyPr vert="horz" lIns="91440" tIns="45720" rIns="91440" bIns="45720" rtlCol="0" anchor="ctr"/>
          <a:lstStyle>
            <a:lvl1pPr algn="r">
              <a:defRPr sz="788">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464585430"/>
      </p:ext>
    </p:extLst>
  </p:cSld>
  <p:clrMap bg1="dk1" tx1="lt1" bg2="dk2" tx2="lt2" accent1="accent1" accent2="accent2" accent3="accent3" accent4="accent4" accent5="accent5" accent6="accent6" hlink="hlink" folHlink="fol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Lst>
  <p:hf sldNum="0" hdr="0" ftr="0"/>
  <p:txStyles>
    <p:titleStyle>
      <a:lvl1pPr algn="r" defTabSz="685800" rtl="0" eaLnBrk="1" latinLnBrk="0" hangingPunct="1">
        <a:lnSpc>
          <a:spcPct val="90000"/>
        </a:lnSpc>
        <a:spcBef>
          <a:spcPct val="0"/>
        </a:spcBef>
        <a:buNone/>
        <a:defRPr sz="3000" kern="1200" cap="all" baseline="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165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685801" y="2130425"/>
            <a:ext cx="7572375" cy="127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p>
            <a:pPr lvl="0"/>
            <a:r>
              <a:rPr lang="en-GB" altLang="en-US"/>
              <a:t>Click to edit the title text format</a:t>
            </a:r>
          </a:p>
        </p:txBody>
      </p:sp>
      <p:sp>
        <p:nvSpPr>
          <p:cNvPr id="1026" name="Rectangle 2"/>
          <p:cNvSpPr>
            <a:spLocks noGrp="1" noChangeArrowheads="1"/>
          </p:cNvSpPr>
          <p:nvPr>
            <p:ph type="dt"/>
          </p:nvPr>
        </p:nvSpPr>
        <p:spPr bwMode="auto">
          <a:xfrm>
            <a:off x="457201"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342900" algn="l"/>
                <a:tab pos="685800" algn="l"/>
                <a:tab pos="1028700" algn="l"/>
                <a:tab pos="1371600" algn="l"/>
                <a:tab pos="1714500" algn="l"/>
                <a:tab pos="2057400" algn="l"/>
                <a:tab pos="2400300" algn="l"/>
                <a:tab pos="2743200" algn="l"/>
                <a:tab pos="3086100" algn="l"/>
                <a:tab pos="3429000" algn="l"/>
                <a:tab pos="3771900" algn="l"/>
                <a:tab pos="4114800" algn="l"/>
                <a:tab pos="4457700" algn="l"/>
                <a:tab pos="4800600" algn="l"/>
                <a:tab pos="5143500" algn="l"/>
                <a:tab pos="5486400" algn="l"/>
                <a:tab pos="5829300" algn="l"/>
                <a:tab pos="6172200" algn="l"/>
                <a:tab pos="6515100" algn="l"/>
                <a:tab pos="6858000" algn="l"/>
              </a:tabLst>
              <a:defRPr>
                <a:solidFill>
                  <a:srgbClr val="000000"/>
                </a:solidFill>
              </a:defRPr>
            </a:lvl1pPr>
          </a:lstStyle>
          <a:p>
            <a:r>
              <a:rPr lang="en-US" altLang="en-US" dirty="0"/>
              <a:t>3/9/15</a:t>
            </a:r>
          </a:p>
        </p:txBody>
      </p:sp>
      <p:sp>
        <p:nvSpPr>
          <p:cNvPr id="1027" name="Text Box 3"/>
          <p:cNvSpPr txBox="1">
            <a:spLocks noChangeArrowheads="1"/>
          </p:cNvSpPr>
          <p:nvPr/>
        </p:nvSpPr>
        <p:spPr bwMode="auto">
          <a:xfrm>
            <a:off x="3124200" y="6356352"/>
            <a:ext cx="2895600"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350" dirty="0"/>
          </a:p>
        </p:txBody>
      </p:sp>
      <p:sp>
        <p:nvSpPr>
          <p:cNvPr id="1028" name="Rectangle 4"/>
          <p:cNvSpPr>
            <a:spLocks noGrp="1" noChangeArrowheads="1"/>
          </p:cNvSpPr>
          <p:nvPr>
            <p:ph type="sldNum"/>
          </p:nvPr>
        </p:nvSpPr>
        <p:spPr bwMode="auto">
          <a:xfrm>
            <a:off x="6553201" y="6356350"/>
            <a:ext cx="1933575" cy="342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lvl1pPr>
              <a:buClrTx/>
              <a:buFontTx/>
              <a:buNone/>
              <a:tabLst>
                <a:tab pos="0" algn="l"/>
                <a:tab pos="342900" algn="l"/>
                <a:tab pos="685800" algn="l"/>
                <a:tab pos="1028700" algn="l"/>
                <a:tab pos="1371600" algn="l"/>
                <a:tab pos="1714500" algn="l"/>
                <a:tab pos="2057400" algn="l"/>
                <a:tab pos="2400300" algn="l"/>
                <a:tab pos="2743200" algn="l"/>
                <a:tab pos="3086100" algn="l"/>
                <a:tab pos="3429000" algn="l"/>
                <a:tab pos="3771900" algn="l"/>
                <a:tab pos="4114800" algn="l"/>
                <a:tab pos="4457700" algn="l"/>
                <a:tab pos="4800600" algn="l"/>
                <a:tab pos="5143500" algn="l"/>
                <a:tab pos="5486400" algn="l"/>
                <a:tab pos="5829300" algn="l"/>
                <a:tab pos="6172200" algn="l"/>
                <a:tab pos="6515100" algn="l"/>
                <a:tab pos="6858000" algn="l"/>
              </a:tabLst>
              <a:defRPr>
                <a:solidFill>
                  <a:srgbClr val="000000"/>
                </a:solidFill>
              </a:defRPr>
            </a:lvl1pPr>
          </a:lstStyle>
          <a:p>
            <a:fld id="{BF0D5CA3-7A22-4133-B7A4-B3A1D10C5209}" type="slidenum">
              <a:rPr lang="en-US" altLang="en-US"/>
              <a:pPr/>
              <a:t>‹#›</a:t>
            </a:fld>
            <a:endParaRPr lang="en-US" altLang="en-US" dirty="0"/>
          </a:p>
        </p:txBody>
      </p:sp>
      <p:sp>
        <p:nvSpPr>
          <p:cNvPr id="1029" name="Rectangle 5"/>
          <p:cNvSpPr>
            <a:spLocks noGrp="1" noChangeArrowheads="1"/>
          </p:cNvSpPr>
          <p:nvPr>
            <p:ph type="body" idx="1"/>
          </p:nvPr>
        </p:nvSpPr>
        <p:spPr bwMode="auto">
          <a:xfrm>
            <a:off x="457201" y="1604963"/>
            <a:ext cx="8029575" cy="43259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a:p>
            <a:pPr lvl="4"/>
            <a:r>
              <a:rPr lang="en-GB" altLang="en-US"/>
              <a:t>Eighth Outline Level</a:t>
            </a:r>
          </a:p>
          <a:p>
            <a:pPr lvl="4"/>
            <a:r>
              <a:rPr lang="en-GB" altLang="en-US"/>
              <a:t>Ninth Outline Level</a:t>
            </a:r>
          </a:p>
        </p:txBody>
      </p:sp>
    </p:spTree>
    <p:extLst>
      <p:ext uri="{BB962C8B-B14F-4D97-AF65-F5344CB8AC3E}">
        <p14:creationId xmlns:p14="http://schemas.microsoft.com/office/powerpoint/2010/main" val="1076655716"/>
      </p:ext>
    </p:extLst>
  </p:cSld>
  <p:clrMap bg1="lt1" tx1="dk1" bg2="lt2" tx2="dk2" accent1="accent1" accent2="accent2" accent3="accent3" accent4="accent4" accent5="accent5" accent6="accent6" hlink="hlink" folHlink="folHlink"/>
  <p:sldLayoutIdLst>
    <p:sldLayoutId id="2147483782" r:id="rId1"/>
    <p:sldLayoutId id="2147483783" r:id="rId2"/>
    <p:sldLayoutId id="2147483784" r:id="rId3"/>
    <p:sldLayoutId id="2147483785" r:id="rId4"/>
    <p:sldLayoutId id="2147483786" r:id="rId5"/>
    <p:sldLayoutId id="2147483787" r:id="rId6"/>
    <p:sldLayoutId id="2147483788" r:id="rId7"/>
    <p:sldLayoutId id="2147483789" r:id="rId8"/>
    <p:sldLayoutId id="2147483790" r:id="rId9"/>
    <p:sldLayoutId id="2147483791" r:id="rId10"/>
    <p:sldLayoutId id="2147483792" r:id="rId11"/>
    <p:sldLayoutId id="2147483793" r:id="rId12"/>
  </p:sldLayoutIdLst>
  <p:hf sldNum="0" hdr="0" ftr="0"/>
  <p:txStyles>
    <p:titleStyle>
      <a:lvl1pPr algn="l" defTabSz="342900" rtl="0" fontAlgn="base">
        <a:lnSpc>
          <a:spcPct val="102000"/>
        </a:lnSpc>
        <a:spcBef>
          <a:spcPct val="0"/>
        </a:spcBef>
        <a:spcAft>
          <a:spcPct val="0"/>
        </a:spcAft>
        <a:buClr>
          <a:srgbClr val="000000"/>
        </a:buClr>
        <a:buSzPct val="100000"/>
        <a:buFont typeface="Times New Roman" panose="02020603050405020304" pitchFamily="18" charset="0"/>
        <a:defRPr kern="1200">
          <a:solidFill>
            <a:srgbClr val="000000"/>
          </a:solidFill>
          <a:latin typeface="+mj-lt"/>
          <a:ea typeface="+mj-ea"/>
          <a:cs typeface="+mj-cs"/>
        </a:defRPr>
      </a:lvl1pPr>
      <a:lvl2pPr marL="557213" indent="-214313" algn="l" defTabSz="3429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2pPr>
      <a:lvl3pPr marL="857250" indent="-171450" algn="l" defTabSz="3429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3pPr>
      <a:lvl4pPr marL="1200150" indent="-171450" algn="l" defTabSz="3429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4pPr>
      <a:lvl5pPr marL="1543050" indent="-171450" algn="l" defTabSz="3429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5pPr>
      <a:lvl6pPr marL="1885950" indent="-171450" algn="l" defTabSz="3429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6pPr>
      <a:lvl7pPr marL="2228850" indent="-171450" algn="l" defTabSz="3429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7pPr>
      <a:lvl8pPr marL="2571750" indent="-171450" algn="l" defTabSz="3429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8pPr>
      <a:lvl9pPr marL="2914650" indent="-171450" algn="l" defTabSz="342900" rtl="0" fontAlgn="base">
        <a:lnSpc>
          <a:spcPct val="102000"/>
        </a:lnSpc>
        <a:spcBef>
          <a:spcPct val="0"/>
        </a:spcBef>
        <a:spcAft>
          <a:spcPct val="0"/>
        </a:spcAft>
        <a:buClr>
          <a:srgbClr val="000000"/>
        </a:buClr>
        <a:buSzPct val="100000"/>
        <a:buFont typeface="Times New Roman" panose="02020603050405020304" pitchFamily="18" charset="0"/>
        <a:defRPr>
          <a:solidFill>
            <a:srgbClr val="000000"/>
          </a:solidFill>
          <a:latin typeface="Calibri" panose="020F0502020204030204" pitchFamily="34" charset="0"/>
          <a:ea typeface="Microsoft YaHei" panose="020B0503020204020204" pitchFamily="34" charset="-122"/>
        </a:defRPr>
      </a:lvl9pPr>
    </p:titleStyle>
    <p:bodyStyle>
      <a:lvl1pPr marL="257175" indent="-257175" algn="l" defTabSz="342900" rtl="0" fontAlgn="base">
        <a:lnSpc>
          <a:spcPct val="102000"/>
        </a:lnSpc>
        <a:spcBef>
          <a:spcPct val="0"/>
        </a:spcBef>
        <a:spcAft>
          <a:spcPts val="1069"/>
        </a:spcAft>
        <a:buClr>
          <a:srgbClr val="000000"/>
        </a:buClr>
        <a:buSzPct val="100000"/>
        <a:buFont typeface="Times New Roman" panose="02020603050405020304" pitchFamily="18" charset="0"/>
        <a:defRPr sz="2400" kern="1200">
          <a:solidFill>
            <a:srgbClr val="000000"/>
          </a:solidFill>
          <a:latin typeface="+mn-lt"/>
          <a:ea typeface="+mn-ea"/>
          <a:cs typeface="+mn-cs"/>
        </a:defRPr>
      </a:lvl1pPr>
      <a:lvl2pPr marL="557213" indent="-214313" algn="l" defTabSz="342900" rtl="0" fontAlgn="base">
        <a:lnSpc>
          <a:spcPct val="102000"/>
        </a:lnSpc>
        <a:spcBef>
          <a:spcPct val="0"/>
        </a:spcBef>
        <a:spcAft>
          <a:spcPts val="854"/>
        </a:spcAft>
        <a:buClr>
          <a:srgbClr val="000000"/>
        </a:buClr>
        <a:buSzPct val="100000"/>
        <a:buFont typeface="Times New Roman" panose="02020603050405020304" pitchFamily="18" charset="0"/>
        <a:defRPr sz="1800" kern="1200">
          <a:solidFill>
            <a:srgbClr val="000000"/>
          </a:solidFill>
          <a:latin typeface="+mn-lt"/>
          <a:ea typeface="+mn-ea"/>
          <a:cs typeface="+mn-cs"/>
        </a:defRPr>
      </a:lvl2pPr>
      <a:lvl3pPr marL="857250" indent="-171450" algn="l" defTabSz="342900" rtl="0" fontAlgn="base">
        <a:lnSpc>
          <a:spcPct val="102000"/>
        </a:lnSpc>
        <a:spcBef>
          <a:spcPct val="0"/>
        </a:spcBef>
        <a:spcAft>
          <a:spcPts val="638"/>
        </a:spcAft>
        <a:buClr>
          <a:srgbClr val="000000"/>
        </a:buClr>
        <a:buSzPct val="100000"/>
        <a:buFont typeface="Times New Roman" panose="02020603050405020304" pitchFamily="18" charset="0"/>
        <a:defRPr sz="1500" kern="1200">
          <a:solidFill>
            <a:srgbClr val="000000"/>
          </a:solidFill>
          <a:latin typeface="+mn-lt"/>
          <a:ea typeface="+mn-ea"/>
          <a:cs typeface="+mn-cs"/>
        </a:defRPr>
      </a:lvl3pPr>
      <a:lvl4pPr marL="1200150" indent="-171450" algn="l" defTabSz="342900" rtl="0" fontAlgn="base">
        <a:lnSpc>
          <a:spcPct val="102000"/>
        </a:lnSpc>
        <a:spcBef>
          <a:spcPct val="0"/>
        </a:spcBef>
        <a:spcAft>
          <a:spcPts val="431"/>
        </a:spcAft>
        <a:buClr>
          <a:srgbClr val="000000"/>
        </a:buClr>
        <a:buSzPct val="100000"/>
        <a:buFont typeface="Times New Roman" panose="02020603050405020304" pitchFamily="18" charset="0"/>
        <a:defRPr sz="1500" kern="1200">
          <a:solidFill>
            <a:srgbClr val="000000"/>
          </a:solidFill>
          <a:latin typeface="+mn-lt"/>
          <a:ea typeface="+mn-ea"/>
          <a:cs typeface="+mn-cs"/>
        </a:defRPr>
      </a:lvl4pPr>
      <a:lvl5pPr marL="1543050" indent="-171450" algn="l" defTabSz="342900" rtl="0" fontAlgn="base">
        <a:lnSpc>
          <a:spcPct val="102000"/>
        </a:lnSpc>
        <a:spcBef>
          <a:spcPct val="0"/>
        </a:spcBef>
        <a:spcAft>
          <a:spcPts val="216"/>
        </a:spcAft>
        <a:buClr>
          <a:srgbClr val="000000"/>
        </a:buClr>
        <a:buSzPct val="100000"/>
        <a:buFont typeface="Times New Roman" panose="02020603050405020304" pitchFamily="18" charset="0"/>
        <a:defRPr sz="1500" kern="1200">
          <a:solidFill>
            <a:srgbClr val="000000"/>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3"/>
            <a:ext cx="2137410" cy="365125"/>
          </a:xfrm>
          <a:prstGeom prst="rect">
            <a:avLst/>
          </a:prstGeom>
        </p:spPr>
        <p:txBody>
          <a:bodyPr vert="horz" lIns="91440" tIns="45720" rIns="91440" bIns="45720" rtlCol="0" anchor="ctr"/>
          <a:lstStyle>
            <a:lvl1pPr algn="r">
              <a:defRPr sz="788">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8"/>
            <a:ext cx="5680710" cy="365125"/>
          </a:xfrm>
          <a:prstGeom prst="rect">
            <a:avLst/>
          </a:prstGeom>
        </p:spPr>
        <p:txBody>
          <a:bodyPr vert="horz" lIns="91440" tIns="45720" rIns="91440" bIns="45720" rtlCol="0" anchor="ctr"/>
          <a:lstStyle>
            <a:lvl1pPr algn="l">
              <a:defRPr sz="788">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3"/>
            <a:ext cx="1977390" cy="365125"/>
          </a:xfrm>
          <a:prstGeom prst="rect">
            <a:avLst/>
          </a:prstGeom>
        </p:spPr>
        <p:txBody>
          <a:bodyPr vert="horz" lIns="91440" tIns="45720" rIns="91440" bIns="45720" rtlCol="0" anchor="ctr"/>
          <a:lstStyle>
            <a:lvl1pPr algn="r">
              <a:defRPr sz="788">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629976857"/>
      </p:ext>
    </p:extLst>
  </p:cSld>
  <p:clrMap bg1="dk1" tx1="lt1" bg2="dk2" tx2="lt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 id="2147483806" r:id="rId12"/>
    <p:sldLayoutId id="2147483807" r:id="rId13"/>
    <p:sldLayoutId id="2147483808" r:id="rId14"/>
    <p:sldLayoutId id="2147483809" r:id="rId15"/>
    <p:sldLayoutId id="2147483810" r:id="rId16"/>
    <p:sldLayoutId id="2147483811" r:id="rId17"/>
    <p:sldLayoutId id="2147483812" r:id="rId18"/>
  </p:sldLayoutIdLst>
  <p:hf sldNum="0" hdr="0" ftr="0"/>
  <p:txStyles>
    <p:titleStyle>
      <a:lvl1pPr algn="r" defTabSz="685800" rtl="0" eaLnBrk="1" latinLnBrk="0" hangingPunct="1">
        <a:lnSpc>
          <a:spcPct val="90000"/>
        </a:lnSpc>
        <a:spcBef>
          <a:spcPct val="0"/>
        </a:spcBef>
        <a:buNone/>
        <a:defRPr sz="3000" kern="1200" cap="all" baseline="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165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2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3789823468"/>
      </p:ext>
    </p:extLst>
  </p:cSld>
  <p:clrMap bg1="dk1" tx1="lt1" bg2="dk2" tx2="lt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 id="2147483825" r:id="rId12"/>
    <p:sldLayoutId id="2147483826" r:id="rId13"/>
    <p:sldLayoutId id="2147483827" r:id="rId14"/>
    <p:sldLayoutId id="2147483828" r:id="rId15"/>
    <p:sldLayoutId id="2147483829" r:id="rId16"/>
    <p:sldLayoutId id="2147483830" r:id="rId17"/>
    <p:sldLayoutId id="2147483831"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dirty="0"/>
              <a:t>3/9/15</a:t>
            </a:r>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898971226"/>
      </p:ext>
    </p:extLst>
  </p:cSld>
  <p:clrMap bg1="dk1" tx1="lt1" bg2="dk2" tx2="lt2" accent1="accent1" accent2="accent2" accent3="accent3" accent4="accent4" accent5="accent5" accent6="accent6" hlink="hlink" folHlink="folHlink"/>
  <p:sldLayoutIdLst>
    <p:sldLayoutId id="2147483852" r:id="rId1"/>
    <p:sldLayoutId id="2147483853" r:id="rId2"/>
    <p:sldLayoutId id="2147483854" r:id="rId3"/>
    <p:sldLayoutId id="2147483855" r:id="rId4"/>
    <p:sldLayoutId id="2147483856" r:id="rId5"/>
    <p:sldLayoutId id="2147483857" r:id="rId6"/>
    <p:sldLayoutId id="2147483858" r:id="rId7"/>
    <p:sldLayoutId id="2147483859" r:id="rId8"/>
    <p:sldLayoutId id="2147483860" r:id="rId9"/>
    <p:sldLayoutId id="2147483861" r:id="rId10"/>
    <p:sldLayoutId id="2147483862" r:id="rId11"/>
    <p:sldLayoutId id="2147483863" r:id="rId12"/>
    <p:sldLayoutId id="2147483864" r:id="rId13"/>
    <p:sldLayoutId id="2147483865" r:id="rId14"/>
    <p:sldLayoutId id="2147483866" r:id="rId15"/>
    <p:sldLayoutId id="2147483867" r:id="rId16"/>
    <p:sldLayoutId id="2147483868" r:id="rId17"/>
    <p:sldLayoutId id="2147483869"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0" y="0"/>
            <a:ext cx="9144000" cy="1081088"/>
          </a:xfrm>
          <a:prstGeom prst="rect">
            <a:avLst/>
          </a:prstGeom>
        </p:spPr>
      </p:pic>
      <p:sp>
        <p:nvSpPr>
          <p:cNvPr id="2" name="Title Placeholder 1"/>
          <p:cNvSpPr>
            <a:spLocks noGrp="1"/>
          </p:cNvSpPr>
          <p:nvPr>
            <p:ph type="title"/>
          </p:nvPr>
        </p:nvSpPr>
        <p:spPr>
          <a:xfrm>
            <a:off x="2171700" y="764373"/>
            <a:ext cx="6377940" cy="1293028"/>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94360" y="2194560"/>
            <a:ext cx="7955280" cy="4069080"/>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412230" y="6356351"/>
            <a:ext cx="2137410" cy="365125"/>
          </a:xfrm>
          <a:prstGeom prst="rect">
            <a:avLst/>
          </a:prstGeom>
        </p:spPr>
        <p:txBody>
          <a:bodyPr vert="horz" lIns="91440" tIns="45720" rIns="91440" bIns="45720" rtlCol="0" anchor="ctr"/>
          <a:lstStyle>
            <a:lvl1pPr algn="r">
              <a:defRPr sz="1050">
                <a:solidFill>
                  <a:schemeClr val="tx1">
                    <a:tint val="75000"/>
                  </a:schemeClr>
                </a:solidFill>
              </a:defRPr>
            </a:lvl1pPr>
          </a:lstStyle>
          <a:p>
            <a:r>
              <a:rPr lang="en-US" altLang="en-US"/>
              <a:t>3/9/15</a:t>
            </a:r>
            <a:endParaRPr lang="en-US" altLang="en-US" dirty="0"/>
          </a:p>
        </p:txBody>
      </p:sp>
      <p:sp>
        <p:nvSpPr>
          <p:cNvPr id="5" name="Footer Placeholder 4"/>
          <p:cNvSpPr>
            <a:spLocks noGrp="1"/>
          </p:cNvSpPr>
          <p:nvPr>
            <p:ph type="ftr" sz="quarter" idx="3"/>
          </p:nvPr>
        </p:nvSpPr>
        <p:spPr>
          <a:xfrm>
            <a:off x="594360" y="6355846"/>
            <a:ext cx="568071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72250" y="381001"/>
            <a:ext cx="197739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F0D5CA3-7A22-4133-B7A4-B3A1D10C5209}" type="slidenum">
              <a:rPr lang="en-US" altLang="en-US" smtClean="0"/>
              <a:pPr/>
              <a:t>‹#›</a:t>
            </a:fld>
            <a:endParaRPr lang="en-US" altLang="en-US" dirty="0"/>
          </a:p>
        </p:txBody>
      </p:sp>
    </p:spTree>
    <p:extLst>
      <p:ext uri="{BB962C8B-B14F-4D97-AF65-F5344CB8AC3E}">
        <p14:creationId xmlns:p14="http://schemas.microsoft.com/office/powerpoint/2010/main" val="69448650"/>
      </p:ext>
    </p:extLst>
  </p:cSld>
  <p:clrMap bg1="dk1" tx1="lt1" bg2="dk2" tx2="lt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 id="2147483875" r:id="rId5"/>
    <p:sldLayoutId id="2147483876" r:id="rId6"/>
    <p:sldLayoutId id="2147483877" r:id="rId7"/>
    <p:sldLayoutId id="2147483878" r:id="rId8"/>
    <p:sldLayoutId id="2147483879" r:id="rId9"/>
    <p:sldLayoutId id="2147483880" r:id="rId10"/>
    <p:sldLayoutId id="2147483881" r:id="rId11"/>
    <p:sldLayoutId id="2147483882" r:id="rId12"/>
    <p:sldLayoutId id="2147483883" r:id="rId13"/>
    <p:sldLayoutId id="2147483884" r:id="rId14"/>
    <p:sldLayoutId id="2147483885" r:id="rId15"/>
    <p:sldLayoutId id="2147483886" r:id="rId16"/>
    <p:sldLayoutId id="2147483887" r:id="rId17"/>
    <p:sldLayoutId id="2147483888" r:id="rId18"/>
  </p:sldLayoutIdLst>
  <p:hf sldNum="0" hdr="0" ftr="0"/>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8" Type="http://schemas.openxmlformats.org/officeDocument/2006/relationships/slide" Target="slide464.xml"/><Relationship Id="rId3" Type="http://schemas.openxmlformats.org/officeDocument/2006/relationships/image" Target="../media/image10.png"/><Relationship Id="rId7" Type="http://schemas.openxmlformats.org/officeDocument/2006/relationships/slide" Target="slide403.xml"/><Relationship Id="rId2" Type="http://schemas.openxmlformats.org/officeDocument/2006/relationships/notesSlide" Target="../notesSlides/notesSlide10.xml"/><Relationship Id="rId1" Type="http://schemas.openxmlformats.org/officeDocument/2006/relationships/slideLayout" Target="../slideLayouts/slideLayout30.xml"/><Relationship Id="rId6" Type="http://schemas.openxmlformats.org/officeDocument/2006/relationships/slide" Target="slide366.xml"/><Relationship Id="rId5" Type="http://schemas.openxmlformats.org/officeDocument/2006/relationships/image" Target="../media/image1.png"/><Relationship Id="rId4" Type="http://schemas.openxmlformats.org/officeDocument/2006/relationships/slide" Target="slide317.xml"/><Relationship Id="rId9" Type="http://schemas.openxmlformats.org/officeDocument/2006/relationships/slide" Target="slide471.xml"/></Relationships>
</file>

<file path=ppt/slides/_rels/slide10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9.xml"/><Relationship Id="rId1" Type="http://schemas.openxmlformats.org/officeDocument/2006/relationships/slideLayout" Target="../slideLayouts/slideLayout12.xml"/><Relationship Id="rId4" Type="http://schemas.openxmlformats.org/officeDocument/2006/relationships/hyperlink" Target="https://www.biblegateway.com/passage/?search=Luke+17:28-32&amp;version=NIV" TargetMode="External"/></Relationships>
</file>

<file path=ppt/slides/_rels/slide101.xml.rels><?xml version="1.0" encoding="UTF-8" standalone="yes"?>
<Relationships xmlns="http://schemas.openxmlformats.org/package/2006/relationships"><Relationship Id="rId3" Type="http://schemas.openxmlformats.org/officeDocument/2006/relationships/hyperlink" Target="https://www.thefreedictionary.com/lamp+oil" TargetMode="External"/><Relationship Id="rId7" Type="http://schemas.openxmlformats.org/officeDocument/2006/relationships/image" Target="../media/image4.jpeg"/><Relationship Id="rId2" Type="http://schemas.openxmlformats.org/officeDocument/2006/relationships/notesSlide" Target="../notesSlides/notesSlide100.xml"/><Relationship Id="rId1" Type="http://schemas.openxmlformats.org/officeDocument/2006/relationships/slideLayout" Target="../slideLayouts/slideLayout30.xml"/><Relationship Id="rId6" Type="http://schemas.openxmlformats.org/officeDocument/2006/relationships/hyperlink" Target="https://www.biblegateway.com/passage/?search=Revelation+16&amp;version=NIV" TargetMode="External"/><Relationship Id="rId5" Type="http://schemas.openxmlformats.org/officeDocument/2006/relationships/hyperlink" Target="https://www.biblegateway.com/passage/?search=Mat.+25:1-12&amp;version=KJV" TargetMode="External"/><Relationship Id="rId4" Type="http://schemas.openxmlformats.org/officeDocument/2006/relationships/hyperlink" Target="https://www.biblegateway.com/passage/?search=Matthew+24:44-45&amp;version=KJV" TargetMode="External"/></Relationships>
</file>

<file path=ppt/slides/_rels/slide10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01.xml"/><Relationship Id="rId1" Type="http://schemas.openxmlformats.org/officeDocument/2006/relationships/slideLayout" Target="../slideLayouts/slideLayout30.xml"/></Relationships>
</file>

<file path=ppt/slides/_rels/slide10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2.xml"/><Relationship Id="rId1" Type="http://schemas.openxmlformats.org/officeDocument/2006/relationships/slideLayout" Target="../slideLayouts/slideLayout12.xml"/><Relationship Id="rId4" Type="http://schemas.openxmlformats.org/officeDocument/2006/relationships/hyperlink" Target="&#8220;It%20will%20be%20just%20like%20this%20on%20the%20day%20the%20Son%20of%20Man%20is%20revealed.%2031%20On%20that%20day%20no%20one%20who%20is%20on%20the%20housetop,%20with%20possessions%20inside,%20should%20go%20down%20to%20get%20them.%20Likewise,%20no%20one%20in%20the%20field%20should%20go%20back%20for%20anything.%2032%20Remember%20Lot&#8217;s%20wife!" TargetMode="External"/></Relationships>
</file>

<file path=ppt/slides/_rels/slide104.xml.rels><?xml version="1.0" encoding="UTF-8" standalone="yes"?>
<Relationships xmlns="http://schemas.openxmlformats.org/package/2006/relationships"><Relationship Id="rId3" Type="http://schemas.openxmlformats.org/officeDocument/2006/relationships/hyperlink" Target="https://www.biblegateway.com/passage/?search=Luke+17:28-32&amp;version=KJV" TargetMode="External"/><Relationship Id="rId2" Type="http://schemas.openxmlformats.org/officeDocument/2006/relationships/notesSlide" Target="../notesSlides/notesSlide103.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Mat+25:1,+9-13&amp;version=KJV" TargetMode="External"/></Relationships>
</file>

<file path=ppt/slides/_rels/slide10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04.xml"/><Relationship Id="rId1" Type="http://schemas.openxmlformats.org/officeDocument/2006/relationships/slideLayout" Target="../slideLayouts/slideLayout30.xml"/></Relationships>
</file>

<file path=ppt/slides/_rels/slide10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5.xml"/><Relationship Id="rId1" Type="http://schemas.openxmlformats.org/officeDocument/2006/relationships/slideLayout" Target="../slideLayouts/slideLayout12.xml"/><Relationship Id="rId4" Type="http://schemas.openxmlformats.org/officeDocument/2006/relationships/hyperlink" Target="https://www.biblegateway.com/passage/?search=Mat.+25:1-12&amp;version=KJV" TargetMode="External"/></Relationships>
</file>

<file path=ppt/slides/_rels/slide10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6.xml"/><Relationship Id="rId1" Type="http://schemas.openxmlformats.org/officeDocument/2006/relationships/slideLayout" Target="../slideLayouts/slideLayout12.xml"/><Relationship Id="rId4" Type="http://schemas.openxmlformats.org/officeDocument/2006/relationships/hyperlink" Target="https://www.biblegateway.com/passage/?search=Mat.+25:1-12&amp;version=KJV" TargetMode="External"/></Relationships>
</file>

<file path=ppt/slides/_rels/slide10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7.xml"/><Relationship Id="rId1" Type="http://schemas.openxmlformats.org/officeDocument/2006/relationships/slideLayout" Target="../slideLayouts/slideLayout12.xml"/><Relationship Id="rId4" Type="http://schemas.openxmlformats.org/officeDocument/2006/relationships/hyperlink" Target="https://www.biblegateway.com/passage/?search=Mat.+25:1-12&amp;version=KJV" TargetMode="External"/></Relationships>
</file>

<file path=ppt/slides/_rels/slide10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8.xml"/><Relationship Id="rId1" Type="http://schemas.openxmlformats.org/officeDocument/2006/relationships/slideLayout" Target="../slideLayouts/slideLayout12.xml"/><Relationship Id="rId4" Type="http://schemas.openxmlformats.org/officeDocument/2006/relationships/hyperlink" Target="https://www.biblegateway.com/passage/?search=Mat.+25:1-12&amp;version=KJV" TargetMode="External"/></Relationships>
</file>

<file path=ppt/slides/_rels/slide11.xml.rels><?xml version="1.0" encoding="UTF-8" standalone="yes"?>
<Relationships xmlns="http://schemas.openxmlformats.org/package/2006/relationships"><Relationship Id="rId8" Type="http://schemas.openxmlformats.org/officeDocument/2006/relationships/slide" Target="slide491.xml"/><Relationship Id="rId3" Type="http://schemas.openxmlformats.org/officeDocument/2006/relationships/image" Target="../media/image11.png"/><Relationship Id="rId7" Type="http://schemas.openxmlformats.org/officeDocument/2006/relationships/slide" Target="slide568.xml"/><Relationship Id="rId2" Type="http://schemas.openxmlformats.org/officeDocument/2006/relationships/notesSlide" Target="../notesSlides/notesSlide11.xml"/><Relationship Id="rId1" Type="http://schemas.openxmlformats.org/officeDocument/2006/relationships/slideLayout" Target="../slideLayouts/slideLayout30.xml"/><Relationship Id="rId6" Type="http://schemas.openxmlformats.org/officeDocument/2006/relationships/slide" Target="slide558.xml"/><Relationship Id="rId5" Type="http://schemas.openxmlformats.org/officeDocument/2006/relationships/image" Target="../media/image1.png"/><Relationship Id="rId4" Type="http://schemas.openxmlformats.org/officeDocument/2006/relationships/slide" Target="slide531.xml"/><Relationship Id="rId9" Type="http://schemas.openxmlformats.org/officeDocument/2006/relationships/slide" Target="slide488.xml"/></Relationships>
</file>

<file path=ppt/slides/_rels/slide110.xml.rels><?xml version="1.0" encoding="UTF-8" standalone="yes"?>
<Relationships xmlns="http://schemas.openxmlformats.org/package/2006/relationships"><Relationship Id="rId3" Type="http://schemas.openxmlformats.org/officeDocument/2006/relationships/hyperlink" Target="https://www.biblegateway.com/passage/?search=I+Thessalonians+4:16-17&amp;version=KJV" TargetMode="External"/><Relationship Id="rId2" Type="http://schemas.openxmlformats.org/officeDocument/2006/relationships/notesSlide" Target="../notesSlides/notesSlide109.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www.biblegateway.com/passage/?search=matthew+25:1-13&amp;versio" TargetMode="External"/><Relationship Id="rId4" Type="http://schemas.openxmlformats.org/officeDocument/2006/relationships/hyperlink" Target="https://www.biblegateway.com/passage/?search=Psalm+47:5&amp;version=KJV" TargetMode="External"/></Relationships>
</file>

<file path=ppt/slides/_rels/slide1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0.xml"/><Relationship Id="rId1" Type="http://schemas.openxmlformats.org/officeDocument/2006/relationships/slideLayout" Target="../slideLayouts/slideLayout12.xml"/><Relationship Id="rId4" Type="http://schemas.openxmlformats.org/officeDocument/2006/relationships/hyperlink" Target="https://www.biblegateway.com/passage/?search=1+Thessalonians+4:16&amp;version=NIV" TargetMode="External"/></Relationships>
</file>

<file path=ppt/slides/_rels/slide11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11.xml"/><Relationship Id="rId1" Type="http://schemas.openxmlformats.org/officeDocument/2006/relationships/slideLayout" Target="../slideLayouts/slideLayout30.xml"/></Relationships>
</file>

<file path=ppt/slides/_rels/slide11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12.xml"/><Relationship Id="rId1" Type="http://schemas.openxmlformats.org/officeDocument/2006/relationships/slideLayout" Target="../slideLayouts/slideLayout30.xml"/></Relationships>
</file>

<file path=ppt/slides/_rels/slide1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3.xml"/><Relationship Id="rId1" Type="http://schemas.openxmlformats.org/officeDocument/2006/relationships/slideLayout" Target="../slideLayouts/slideLayout12.xml"/><Relationship Id="rId4" Type="http://schemas.openxmlformats.org/officeDocument/2006/relationships/hyperlink" Target="https://www.biblegateway.com/passage/?search=Exodus+19:16-20&amp;version=KJV" TargetMode="External"/></Relationships>
</file>

<file path=ppt/slides/_rels/slide115.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14.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16.xml.rels><?xml version="1.0" encoding="UTF-8" standalone="yes"?>
<Relationships xmlns="http://schemas.openxmlformats.org/package/2006/relationships"><Relationship Id="rId3" Type="http://schemas.openxmlformats.org/officeDocument/2006/relationships/hyperlink" Target="https://www.advbookstore.com/product-page/evolution-is-not-science-pb" TargetMode="External"/><Relationship Id="rId2" Type="http://schemas.openxmlformats.org/officeDocument/2006/relationships/notesSlide" Target="../notesSlides/notesSlide11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6.xml"/><Relationship Id="rId1" Type="http://schemas.openxmlformats.org/officeDocument/2006/relationships/slideLayout" Target="../slideLayouts/slideLayout12.xml"/><Relationship Id="rId4" Type="http://schemas.openxmlformats.org/officeDocument/2006/relationships/hyperlink" Target="https://www.biblegateway.com/passage/?search=Matthew+24:36&amp;version=NIV" TargetMode="External"/></Relationships>
</file>

<file path=ppt/slides/_rels/slide118.xml.rels><?xml version="1.0" encoding="UTF-8" standalone="yes"?>
<Relationships xmlns="http://schemas.openxmlformats.org/package/2006/relationships"><Relationship Id="rId3" Type="http://schemas.openxmlformats.org/officeDocument/2006/relationships/hyperlink" Target="https://www.biblegateway.com/passage/?search=Luke+21:+9,27,+31-36&amp;version=KJV" TargetMode="External"/><Relationship Id="rId2" Type="http://schemas.openxmlformats.org/officeDocument/2006/relationships/notesSlide" Target="../notesSlides/notesSlide117.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8.xml"/><Relationship Id="rId1" Type="http://schemas.openxmlformats.org/officeDocument/2006/relationships/slideLayout" Target="../slideLayouts/slideLayout12.xml"/><Relationship Id="rId4" Type="http://schemas.openxmlformats.org/officeDocument/2006/relationships/hyperlink" Target="https://www.biblegateway.com/passage/?search=1+Thessalonians+5:1-11&amp;version=NIV" TargetMode="External"/></Relationships>
</file>

<file path=ppt/slides/_rels/slide12.xml.rels><?xml version="1.0" encoding="UTF-8" standalone="yes"?>
<Relationships xmlns="http://schemas.openxmlformats.org/package/2006/relationships"><Relationship Id="rId8" Type="http://schemas.openxmlformats.org/officeDocument/2006/relationships/slide" Target="slide691.xml"/><Relationship Id="rId3" Type="http://schemas.openxmlformats.org/officeDocument/2006/relationships/image" Target="../media/image12.png"/><Relationship Id="rId7" Type="http://schemas.openxmlformats.org/officeDocument/2006/relationships/slide" Target="slide625.xml"/><Relationship Id="rId2" Type="http://schemas.openxmlformats.org/officeDocument/2006/relationships/notesSlide" Target="../notesSlides/notesSlide12.xml"/><Relationship Id="rId1" Type="http://schemas.openxmlformats.org/officeDocument/2006/relationships/slideLayout" Target="../slideLayouts/slideLayout168.xml"/><Relationship Id="rId6" Type="http://schemas.openxmlformats.org/officeDocument/2006/relationships/slide" Target="slide601.xml"/><Relationship Id="rId5" Type="http://schemas.openxmlformats.org/officeDocument/2006/relationships/image" Target="../media/image1.png"/><Relationship Id="rId4" Type="http://schemas.openxmlformats.org/officeDocument/2006/relationships/slide" Target="slide586.xml"/><Relationship Id="rId9" Type="http://schemas.openxmlformats.org/officeDocument/2006/relationships/slide" Target="slide759.xml"/></Relationships>
</file>

<file path=ppt/slides/_rels/slide1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9.xml"/><Relationship Id="rId1" Type="http://schemas.openxmlformats.org/officeDocument/2006/relationships/slideLayout" Target="../slideLayouts/slideLayout12.xml"/><Relationship Id="rId4" Type="http://schemas.openxmlformats.org/officeDocument/2006/relationships/hyperlink" Target="https://www.biblegateway.com/passage/?search=1+Thessalonians+5:1-11&amp;version=NIV" TargetMode="External"/></Relationships>
</file>

<file path=ppt/slides/_rels/slide121.xml.rels><?xml version="1.0" encoding="UTF-8" standalone="yes"?>
<Relationships xmlns="http://schemas.openxmlformats.org/package/2006/relationships"><Relationship Id="rId3" Type="http://schemas.openxmlformats.org/officeDocument/2006/relationships/hyperlink" Target="https://www.biblegateway.com/passage/?search=Rev.+22:18-19&amp;version=NIV" TargetMode="External"/><Relationship Id="rId2" Type="http://schemas.openxmlformats.org/officeDocument/2006/relationships/notesSlide" Target="../notesSlides/notesSlide12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22.xml.rels><?xml version="1.0" encoding="UTF-8" standalone="yes"?>
<Relationships xmlns="http://schemas.openxmlformats.org/package/2006/relationships"><Relationship Id="rId3" Type="http://schemas.openxmlformats.org/officeDocument/2006/relationships/hyperlink" Target="https://www.biblegateway.com/passage/?search=1+Corinthians+15:22-25&amp;version=NIV" TargetMode="External"/><Relationship Id="rId2" Type="http://schemas.openxmlformats.org/officeDocument/2006/relationships/notesSlide" Target="../notesSlides/notesSlide12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23.xml.rels><?xml version="1.0" encoding="UTF-8" standalone="yes"?>
<Relationships xmlns="http://schemas.openxmlformats.org/package/2006/relationships"><Relationship Id="rId3" Type="http://schemas.openxmlformats.org/officeDocument/2006/relationships/hyperlink" Target="https://www.biblegateway.com/passage/?search=2+Peter+3:3-4&amp;version=NIV" TargetMode="External"/><Relationship Id="rId2" Type="http://schemas.openxmlformats.org/officeDocument/2006/relationships/notesSlide" Target="../notesSlides/notesSlide122.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jashow.org/television-shows/" TargetMode="External"/><Relationship Id="rId4" Type="http://schemas.openxmlformats.org/officeDocument/2006/relationships/hyperlink" Target="https://www.biblegateway.com/passage/?search=1%20Thessalonians+5:3&amp;version=NIV" TargetMode="External"/></Relationships>
</file>

<file path=ppt/slides/_rels/slide124.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www.biblegateway.com/passage/?search=1+Timothy+4:1-3&amp;version=KJV" TargetMode="External"/><Relationship Id="rId7" Type="http://schemas.openxmlformats.org/officeDocument/2006/relationships/hyperlink" Target="https://www.biblegateway.com/passage/?search=Matthew+24:38&amp;version=NIV" TargetMode="External"/><Relationship Id="rId2" Type="http://schemas.openxmlformats.org/officeDocument/2006/relationships/notesSlide" Target="../notesSlides/notesSlide123.xml"/><Relationship Id="rId1" Type="http://schemas.openxmlformats.org/officeDocument/2006/relationships/slideLayout" Target="../slideLayouts/slideLayout30.xml"/><Relationship Id="rId6" Type="http://schemas.openxmlformats.org/officeDocument/2006/relationships/hyperlink" Target="https://www.biblegateway.com/passage/?search=Luke+17:28-30&amp;version=NIV" TargetMode="External"/><Relationship Id="rId5" Type="http://schemas.openxmlformats.org/officeDocument/2006/relationships/hyperlink" Target="https://www.biblegateway.com/passage/?search=Luke+12:42&amp;version=KJV" TargetMode="External"/><Relationship Id="rId4" Type="http://schemas.openxmlformats.org/officeDocument/2006/relationships/hyperlink" Target="https://www.biblegateway.com/passage/?search=Revelation+17:16&amp;version=KJV" TargetMode="External"/></Relationships>
</file>

<file path=ppt/slides/_rels/slide1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4.xml"/><Relationship Id="rId1" Type="http://schemas.openxmlformats.org/officeDocument/2006/relationships/slideLayout" Target="../slideLayouts/slideLayout12.xml"/><Relationship Id="rId4" Type="http://schemas.openxmlformats.org/officeDocument/2006/relationships/hyperlink" Target="https://www.biblegateway.com/passage/?search=Luke+17:26-27&amp;version=NIV" TargetMode="External"/></Relationships>
</file>

<file path=ppt/slides/_rels/slide1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5.xml"/><Relationship Id="rId1" Type="http://schemas.openxmlformats.org/officeDocument/2006/relationships/slideLayout" Target="../slideLayouts/slideLayout12.xml"/><Relationship Id="rId4" Type="http://schemas.openxmlformats.org/officeDocument/2006/relationships/hyperlink" Target="https://www.biblegateway.com/passage/?search=Luke+17:28-30&amp;version=NIV" TargetMode="External"/></Relationships>
</file>

<file path=ppt/slides/_rels/slide12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6.xml"/><Relationship Id="rId1" Type="http://schemas.openxmlformats.org/officeDocument/2006/relationships/slideLayout" Target="../slideLayouts/slideLayout78.xml"/><Relationship Id="rId4" Type="http://schemas.openxmlformats.org/officeDocument/2006/relationships/hyperlink" Target="https://www.biblegateway.com/passage/?search=2+Peter+3:3-4&amp;version=NIV" TargetMode="External"/></Relationships>
</file>

<file path=ppt/slides/_rels/slide128.xml.rels><?xml version="1.0" encoding="UTF-8" standalone="yes"?>
<Relationships xmlns="http://schemas.openxmlformats.org/package/2006/relationships"><Relationship Id="rId3" Type="http://schemas.openxmlformats.org/officeDocument/2006/relationships/hyperlink" Target="https://www.biblegateway.com/passage/?search=Isaiah+13:6-13&amp;version=NIV" TargetMode="External"/><Relationship Id="rId2" Type="http://schemas.openxmlformats.org/officeDocument/2006/relationships/notesSlide" Target="../notesSlides/notesSlide127.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Isaiah+13:9-12&amp;version=NIV" TargetMode="External"/><Relationship Id="rId4" Type="http://schemas.openxmlformats.org/officeDocument/2006/relationships/hyperlink" Target="https://www.biblegateway.com/passage/?search=Revelation+14:13&amp;version=NIV" TargetMode="External"/></Relationships>
</file>

<file path=ppt/slides/_rels/slide12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28.xml"/><Relationship Id="rId1" Type="http://schemas.openxmlformats.org/officeDocument/2006/relationships/slideLayout" Target="../slideLayouts/slideLayout30.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1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9.xml"/><Relationship Id="rId1" Type="http://schemas.openxmlformats.org/officeDocument/2006/relationships/slideLayout" Target="../slideLayouts/slideLayout78.xml"/><Relationship Id="rId4" Type="http://schemas.openxmlformats.org/officeDocument/2006/relationships/hyperlink" Target="https://www.biblegateway.com/passage/?search=1+Thessalonians+4:17-18&amp;version=KJV" TargetMode="Externa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30.xml"/><Relationship Id="rId1" Type="http://schemas.openxmlformats.org/officeDocument/2006/relationships/themeOverride" Target="../theme/themeOverride1.xml"/><Relationship Id="rId5" Type="http://schemas.openxmlformats.org/officeDocument/2006/relationships/image" Target="../media/image4.jpeg"/><Relationship Id="rId4" Type="http://schemas.openxmlformats.org/officeDocument/2006/relationships/hyperlink" Target="https://www.biblegateway.com/passage/?search=Matthew+24:42-44&amp;version=NIV" TargetMode="External"/></Relationships>
</file>

<file path=ppt/slides/_rels/slide132.xml.rels><?xml version="1.0" encoding="UTF-8" standalone="yes"?>
<Relationships xmlns="http://schemas.openxmlformats.org/package/2006/relationships"><Relationship Id="rId3" Type="http://schemas.openxmlformats.org/officeDocument/2006/relationships/hyperlink" Target="https://www.biblegateway.com/passage/?search=2+Peter+3:10&amp;version=NIV" TargetMode="External"/><Relationship Id="rId2" Type="http://schemas.openxmlformats.org/officeDocument/2006/relationships/notesSlide" Target="../notesSlides/notesSlide131.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Revelation+16&amp;version=NIV" TargetMode="External"/><Relationship Id="rId4" Type="http://schemas.openxmlformats.org/officeDocument/2006/relationships/hyperlink" Target="https://www.biblegateway.com/passage/?search=1+Thessalonians+5:1-4&amp;version=NIV" TargetMode="External"/></Relationships>
</file>

<file path=ppt/slides/_rels/slide133.xml.rels><?xml version="1.0" encoding="UTF-8" standalone="yes"?>
<Relationships xmlns="http://schemas.openxmlformats.org/package/2006/relationships"><Relationship Id="rId3" Type="http://schemas.openxmlformats.org/officeDocument/2006/relationships/hyperlink" Target="https://www.biblegateway.com/passage/?search=Revelation+22:18&amp;version=NIV" TargetMode="External"/><Relationship Id="rId2" Type="http://schemas.openxmlformats.org/officeDocument/2006/relationships/notesSlide" Target="../notesSlides/notesSlide132.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Rev+22:18&amp;version=NIV" TargetMode="External"/></Relationships>
</file>

<file path=ppt/slides/_rels/slide134.xml.rels><?xml version="1.0" encoding="UTF-8" standalone="yes"?>
<Relationships xmlns="http://schemas.openxmlformats.org/package/2006/relationships"><Relationship Id="rId3" Type="http://schemas.openxmlformats.org/officeDocument/2006/relationships/slide" Target="slide625.xml"/><Relationship Id="rId2" Type="http://schemas.openxmlformats.org/officeDocument/2006/relationships/notesSlide" Target="../notesSlides/notesSlide133.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advbookstore.com/product-page/evolution-is-not-science-pb" TargetMode="External"/></Relationships>
</file>

<file path=ppt/slides/_rels/slide13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34.xml"/><Relationship Id="rId1" Type="http://schemas.openxmlformats.org/officeDocument/2006/relationships/slideLayout" Target="../slideLayouts/slideLayout30.xml"/></Relationships>
</file>

<file path=ppt/slides/_rels/slide136.xml.rels><?xml version="1.0" encoding="UTF-8" standalone="yes"?>
<Relationships xmlns="http://schemas.openxmlformats.org/package/2006/relationships"><Relationship Id="rId3" Type="http://schemas.openxmlformats.org/officeDocument/2006/relationships/hyperlink" Target="http://documents.adventistarchives.org/Books/PFOF1954-V04.pdf" TargetMode="External"/><Relationship Id="rId2" Type="http://schemas.openxmlformats.org/officeDocument/2006/relationships/notesSlide" Target="../notesSlides/notesSlide135.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www.gutenberg.org/files/25833/25833-h/25833-h.html" TargetMode="External"/></Relationships>
</file>

<file path=ppt/slides/_rels/slide13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36.xml"/><Relationship Id="rId1" Type="http://schemas.openxmlformats.org/officeDocument/2006/relationships/slideLayout" Target="../slideLayouts/slideLayout30.xml"/></Relationships>
</file>

<file path=ppt/slides/_rels/slide138.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37.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3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38.xml"/><Relationship Id="rId1" Type="http://schemas.openxmlformats.org/officeDocument/2006/relationships/slideLayout" Target="../slideLayouts/slideLayout30.xml"/><Relationship Id="rId5" Type="http://schemas.openxmlformats.org/officeDocument/2006/relationships/image" Target="../media/image1.png"/><Relationship Id="rId4" Type="http://schemas.openxmlformats.org/officeDocument/2006/relationships/image" Target="../media/image28.png"/></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39.xml"/><Relationship Id="rId2" Type="http://schemas.openxmlformats.org/officeDocument/2006/relationships/slideLayout" Target="../slideLayouts/slideLayout30.xml"/><Relationship Id="rId1" Type="http://schemas.openxmlformats.org/officeDocument/2006/relationships/themeOverride" Target="../theme/themeOverride2.xml"/><Relationship Id="rId5" Type="http://schemas.openxmlformats.org/officeDocument/2006/relationships/image" Target="../media/image4.jpeg"/><Relationship Id="rId4" Type="http://schemas.openxmlformats.org/officeDocument/2006/relationships/hyperlink" Target="https://www.biblegateway.com/passage/?search=Luke+21:25-28&amp;version=KJV" TargetMode="External"/></Relationships>
</file>

<file path=ppt/slides/_rels/slide14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40.xml"/><Relationship Id="rId1" Type="http://schemas.openxmlformats.org/officeDocument/2006/relationships/slideLayout" Target="../slideLayouts/slideLayout30.xml"/></Relationships>
</file>

<file path=ppt/slides/_rels/slide142.xml.rels><?xml version="1.0" encoding="UTF-8" standalone="yes"?>
<Relationships xmlns="http://schemas.openxmlformats.org/package/2006/relationships"><Relationship Id="rId3" Type="http://schemas.openxmlformats.org/officeDocument/2006/relationships/hyperlink" Target="https://www.biblegateway.com/passage/?search=1+Thess.+4:+16-17&amp;version=KJV" TargetMode="External"/><Relationship Id="rId2" Type="http://schemas.openxmlformats.org/officeDocument/2006/relationships/notesSlide" Target="../notesSlides/notesSlide14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4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hyperlink" Target="https://www.biblegateway.com/passage/?search=Luke+21:25-27,+31-36&amp;version=KJV" TargetMode="External"/><Relationship Id="rId2" Type="http://schemas.openxmlformats.org/officeDocument/2006/relationships/notesSlide" Target="../notesSlides/notesSlide142.xml"/><Relationship Id="rId1" Type="http://schemas.openxmlformats.org/officeDocument/2006/relationships/slideLayout" Target="../slideLayouts/slideLayout12.xml"/><Relationship Id="rId6" Type="http://schemas.openxmlformats.org/officeDocument/2006/relationships/hyperlink" Target="https://www.biblegateway.com/passage/?search=Mat+24:31&amp;version=NIV" TargetMode="External"/><Relationship Id="rId5" Type="http://schemas.openxmlformats.org/officeDocument/2006/relationships/hyperlink" Target="https://www.biblegateway.com/passage/?search=Revelation+20:6-10&amp;version=KJV" TargetMode="External"/><Relationship Id="rId4" Type="http://schemas.openxmlformats.org/officeDocument/2006/relationships/hyperlink" Target="https://www.biblegateway.com/passage/?search=Daniel+12:2,+John+11:11&amp;version=KJV" TargetMode="External"/></Relationships>
</file>

<file path=ppt/slides/_rels/slide144.xml.rels><?xml version="1.0" encoding="UTF-8" standalone="yes"?>
<Relationships xmlns="http://schemas.openxmlformats.org/package/2006/relationships"><Relationship Id="rId3" Type="http://schemas.openxmlformats.org/officeDocument/2006/relationships/hyperlink" Target="https://www.biblegateway.com/quicksearch/?quicksearch=feet+mount+of+olives&amp;qs_version=NIV" TargetMode="External"/><Relationship Id="rId2" Type="http://schemas.openxmlformats.org/officeDocument/2006/relationships/notesSlide" Target="../notesSlides/notesSlide14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45.xml.rels><?xml version="1.0" encoding="UTF-8" standalone="yes"?>
<Relationships xmlns="http://schemas.openxmlformats.org/package/2006/relationships"><Relationship Id="rId8" Type="http://schemas.openxmlformats.org/officeDocument/2006/relationships/slide" Target="slide122.xml"/><Relationship Id="rId13" Type="http://schemas.openxmlformats.org/officeDocument/2006/relationships/slide" Target="slide109.xml"/><Relationship Id="rId3" Type="http://schemas.openxmlformats.org/officeDocument/2006/relationships/image" Target="../media/image4.jpeg"/><Relationship Id="rId7" Type="http://schemas.openxmlformats.org/officeDocument/2006/relationships/slide" Target="slide103.xml"/><Relationship Id="rId12" Type="http://schemas.openxmlformats.org/officeDocument/2006/relationships/slide" Target="slide118.xml"/><Relationship Id="rId2" Type="http://schemas.openxmlformats.org/officeDocument/2006/relationships/notesSlide" Target="../notesSlides/notesSlide144.xml"/><Relationship Id="rId1" Type="http://schemas.openxmlformats.org/officeDocument/2006/relationships/slideLayout" Target="../slideLayouts/slideLayout14.xml"/><Relationship Id="rId6" Type="http://schemas.openxmlformats.org/officeDocument/2006/relationships/slide" Target="slide169.xml"/><Relationship Id="rId11" Type="http://schemas.openxmlformats.org/officeDocument/2006/relationships/slide" Target="slide179.xml"/><Relationship Id="rId5" Type="http://schemas.openxmlformats.org/officeDocument/2006/relationships/hyperlink" Target="https://www.amazon.com/Holman-QuickSource-Bible-Quicksource-Guides/dp/0805495649" TargetMode="External"/><Relationship Id="rId15" Type="http://schemas.openxmlformats.org/officeDocument/2006/relationships/slide" Target="slide208.xml"/><Relationship Id="rId10" Type="http://schemas.openxmlformats.org/officeDocument/2006/relationships/slide" Target="slide146.xml"/><Relationship Id="rId4" Type="http://schemas.openxmlformats.org/officeDocument/2006/relationships/image" Target="../media/image29.png"/><Relationship Id="rId9" Type="http://schemas.openxmlformats.org/officeDocument/2006/relationships/slide" Target="slide127.xml"/><Relationship Id="rId14" Type="http://schemas.openxmlformats.org/officeDocument/2006/relationships/hyperlink" Target="https://www.biblegateway.com/passage/?search=Matthew+24:27&amp;version=NIV" TargetMode="External"/></Relationships>
</file>

<file path=ppt/slides/_rels/slide14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45.xml"/><Relationship Id="rId1" Type="http://schemas.openxmlformats.org/officeDocument/2006/relationships/slideLayout" Target="../slideLayouts/slideLayout30.xml"/><Relationship Id="rId4" Type="http://schemas.openxmlformats.org/officeDocument/2006/relationships/image" Target="../media/image19.gif"/></Relationships>
</file>

<file path=ppt/slides/_rels/slide147.xml.rels><?xml version="1.0" encoding="UTF-8" standalone="yes"?>
<Relationships xmlns="http://schemas.openxmlformats.org/package/2006/relationships"><Relationship Id="rId3" Type="http://schemas.openxmlformats.org/officeDocument/2006/relationships/hyperlink" Target="https://www.biblegateway.com/passage/?search=Ezekiel+39&amp;version=KJV" TargetMode="External"/><Relationship Id="rId2" Type="http://schemas.openxmlformats.org/officeDocument/2006/relationships/notesSlide" Target="../notesSlides/notesSlide146.xml"/><Relationship Id="rId1" Type="http://schemas.openxmlformats.org/officeDocument/2006/relationships/slideLayout" Target="../slideLayouts/slideLayout30.xml"/></Relationships>
</file>

<file path=ppt/slides/_rels/slide14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7.xml"/><Relationship Id="rId1" Type="http://schemas.openxmlformats.org/officeDocument/2006/relationships/slideLayout" Target="../slideLayouts/slideLayout30.xml"/></Relationships>
</file>

<file path=ppt/slides/_rels/slide14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48.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15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49.xml"/><Relationship Id="rId1" Type="http://schemas.openxmlformats.org/officeDocument/2006/relationships/slideLayout" Target="../slideLayouts/slideLayout30.xml"/><Relationship Id="rId4" Type="http://schemas.openxmlformats.org/officeDocument/2006/relationships/image" Target="../media/image31.png"/></Relationships>
</file>

<file path=ppt/slides/_rels/slide151.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50.xml"/><Relationship Id="rId1" Type="http://schemas.openxmlformats.org/officeDocument/2006/relationships/slideLayout" Target="../slideLayouts/slideLayout48.xml"/><Relationship Id="rId4" Type="http://schemas.openxmlformats.org/officeDocument/2006/relationships/image" Target="../media/image4.jpeg"/></Relationships>
</file>

<file path=ppt/slides/_rels/slide15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30.xml"/></Relationships>
</file>

<file path=ppt/slides/_rels/slide1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51.xml"/><Relationship Id="rId1" Type="http://schemas.openxmlformats.org/officeDocument/2006/relationships/slideLayout" Target="../slideLayouts/slideLayout30.xml"/><Relationship Id="rId6" Type="http://schemas.openxmlformats.org/officeDocument/2006/relationships/image" Target="../media/image36.png"/><Relationship Id="rId5" Type="http://schemas.openxmlformats.org/officeDocument/2006/relationships/image" Target="../media/image35.jpeg"/><Relationship Id="rId4" Type="http://schemas.openxmlformats.org/officeDocument/2006/relationships/image" Target="../media/image4.jpeg"/></Relationships>
</file>

<file path=ppt/slides/_rels/slide15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2.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155.xml.rels><?xml version="1.0" encoding="UTF-8" standalone="yes"?>
<Relationships xmlns="http://schemas.openxmlformats.org/package/2006/relationships"><Relationship Id="rId8" Type="http://schemas.openxmlformats.org/officeDocument/2006/relationships/hyperlink" Target="https://www.biblegateway.com/passage/?search=Ezekiel+38:8&amp;version=KJV" TargetMode="External"/><Relationship Id="rId3" Type="http://schemas.openxmlformats.org/officeDocument/2006/relationships/image" Target="../media/image32.jpg"/><Relationship Id="rId7" Type="http://schemas.openxmlformats.org/officeDocument/2006/relationships/hyperlink" Target="https://www.biblegateway.com/passage/?search=Ezekiel+34:11-13&amp;version=KJV" TargetMode="External"/><Relationship Id="rId12" Type="http://schemas.openxmlformats.org/officeDocument/2006/relationships/image" Target="../media/image4.jpeg"/><Relationship Id="rId2" Type="http://schemas.openxmlformats.org/officeDocument/2006/relationships/notesSlide" Target="../notesSlides/notesSlide153.xml"/><Relationship Id="rId1" Type="http://schemas.openxmlformats.org/officeDocument/2006/relationships/slideLayout" Target="../slideLayouts/slideLayout48.xml"/><Relationship Id="rId6" Type="http://schemas.openxmlformats.org/officeDocument/2006/relationships/hyperlink" Target="https://www.biblegateway.com/passage/?search=Ezekiel+11:17&amp;version=KJV" TargetMode="External"/><Relationship Id="rId11" Type="http://schemas.openxmlformats.org/officeDocument/2006/relationships/hyperlink" Target="https://www.biblegateway.com/passage/?search=Ezekiel+36:24-36&amp;version=NIV" TargetMode="External"/><Relationship Id="rId5" Type="http://schemas.openxmlformats.org/officeDocument/2006/relationships/hyperlink" Target="http://www.hallindsey.com/" TargetMode="External"/><Relationship Id="rId10" Type="http://schemas.openxmlformats.org/officeDocument/2006/relationships/hyperlink" Target="https://www.biblegateway.com/passage/?search=Isaiah+66:8&amp;version=KJV" TargetMode="External"/><Relationship Id="rId4" Type="http://schemas.openxmlformats.org/officeDocument/2006/relationships/hyperlink" Target="http://www.jvim.com/" TargetMode="External"/><Relationship Id="rId9" Type="http://schemas.openxmlformats.org/officeDocument/2006/relationships/hyperlink" Target="https://www.biblegateway.com/passage/?search=Isaiah+61:4&amp;version=KJV" TargetMode="External"/></Relationships>
</file>

<file path=ppt/slides/_rels/slide156.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54.xml"/><Relationship Id="rId1" Type="http://schemas.openxmlformats.org/officeDocument/2006/relationships/slideLayout" Target="../slideLayouts/slideLayout48.xml"/><Relationship Id="rId5" Type="http://schemas.openxmlformats.org/officeDocument/2006/relationships/image" Target="../media/image4.jpeg"/><Relationship Id="rId4" Type="http://schemas.openxmlformats.org/officeDocument/2006/relationships/hyperlink" Target="https://www.biblegateway.com/passage/?search=Ezekiel+38:8&amp;version=NIV" TargetMode="External"/></Relationships>
</file>

<file path=ppt/slides/_rels/slide157.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55.xml"/><Relationship Id="rId1" Type="http://schemas.openxmlformats.org/officeDocument/2006/relationships/slideLayout" Target="../slideLayouts/slideLayout48.xml"/><Relationship Id="rId5" Type="http://schemas.openxmlformats.org/officeDocument/2006/relationships/image" Target="../media/image4.jpeg"/><Relationship Id="rId4" Type="http://schemas.openxmlformats.org/officeDocument/2006/relationships/hyperlink" Target="https://www.youtube.com/watch?v=66meHwaVLM8" TargetMode="External"/></Relationships>
</file>

<file path=ppt/slides/_rels/slide158.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image" Target="../media/image32.jpg"/><Relationship Id="rId7" Type="http://schemas.openxmlformats.org/officeDocument/2006/relationships/hyperlink" Target="https://www.youtube.com/watch?v=x7G9v6JdYwc" TargetMode="External"/><Relationship Id="rId2" Type="http://schemas.openxmlformats.org/officeDocument/2006/relationships/notesSlide" Target="../notesSlides/notesSlide156.xml"/><Relationship Id="rId1" Type="http://schemas.openxmlformats.org/officeDocument/2006/relationships/slideLayout" Target="../slideLayouts/slideLayout48.xml"/><Relationship Id="rId6" Type="http://schemas.openxmlformats.org/officeDocument/2006/relationships/hyperlink" Target="https://sermons-online.org/sid-roth/we-found-the-lost-tribes-of-israel-rick-amato-sid-roth-s-it-s-supernatural-january-06-2019" TargetMode="External"/><Relationship Id="rId5" Type="http://schemas.openxmlformats.org/officeDocument/2006/relationships/hyperlink" Target="https://www.youtube.com/watch?v=UTM43psES7c" TargetMode="External"/><Relationship Id="rId4" Type="http://schemas.openxmlformats.org/officeDocument/2006/relationships/hyperlink" Target="https://www.youtube.com/watch?v=66meHwaVLM8" TargetMode="External"/></Relationships>
</file>

<file path=ppt/slides/_rels/slide159.xml.rels><?xml version="1.0" encoding="UTF-8" standalone="yes"?>
<Relationships xmlns="http://schemas.openxmlformats.org/package/2006/relationships"><Relationship Id="rId8" Type="http://schemas.openxmlformats.org/officeDocument/2006/relationships/hyperlink" Target="https://en.wikipedia.org/wiki/Yom_Kippur_War" TargetMode="External"/><Relationship Id="rId3" Type="http://schemas.openxmlformats.org/officeDocument/2006/relationships/image" Target="../media/image32.jpg"/><Relationship Id="rId7" Type="http://schemas.openxmlformats.org/officeDocument/2006/relationships/hyperlink" Target="https://freebeacon.com/national-security/iran-space-launch-cover-for-test-of-nuclear-capable-missile-tech-u-s-determines/" TargetMode="External"/><Relationship Id="rId2" Type="http://schemas.openxmlformats.org/officeDocument/2006/relationships/notesSlide" Target="../notesSlides/notesSlide157.xml"/><Relationship Id="rId1" Type="http://schemas.openxmlformats.org/officeDocument/2006/relationships/slideLayout" Target="../slideLayouts/slideLayout48.xml"/><Relationship Id="rId6" Type="http://schemas.openxmlformats.org/officeDocument/2006/relationships/hyperlink" Target="https://en.wikipedia.org/wiki/Name_of_Iran" TargetMode="External"/><Relationship Id="rId5" Type="http://schemas.openxmlformats.org/officeDocument/2006/relationships/hyperlink" Target="http://www.hallindsey.com/" TargetMode="External"/><Relationship Id="rId10" Type="http://schemas.openxmlformats.org/officeDocument/2006/relationships/image" Target="../media/image4.jpeg"/><Relationship Id="rId4" Type="http://schemas.openxmlformats.org/officeDocument/2006/relationships/hyperlink" Target="http://www.jvim.com/" TargetMode="External"/><Relationship Id="rId9" Type="http://schemas.openxmlformats.org/officeDocument/2006/relationships/hyperlink" Target="https://en.wikipedia.org/wiki/1948_Palestine_war"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160.xml.rels><?xml version="1.0" encoding="UTF-8" standalone="yes"?>
<Relationships xmlns="http://schemas.openxmlformats.org/package/2006/relationships"><Relationship Id="rId8" Type="http://schemas.openxmlformats.org/officeDocument/2006/relationships/hyperlink" Target="http://www.msnbc.msn.com/id/45938366/ns/world_news-americas/t/venezuelas-hugo-chavez-irans-mahmoud-ahmadinejad-joke-about-big-atomic-bomb/" TargetMode="External"/><Relationship Id="rId3" Type="http://schemas.openxmlformats.org/officeDocument/2006/relationships/image" Target="../media/image32.jpg"/><Relationship Id="rId7" Type="http://schemas.openxmlformats.org/officeDocument/2006/relationships/hyperlink" Target="http://online.wsj.com/article/SB10001424052748704869304574595652815802722.html" TargetMode="External"/><Relationship Id="rId12" Type="http://schemas.openxmlformats.org/officeDocument/2006/relationships/image" Target="../media/image4.jpeg"/><Relationship Id="rId2" Type="http://schemas.openxmlformats.org/officeDocument/2006/relationships/notesSlide" Target="../notesSlides/notesSlide158.xml"/><Relationship Id="rId1" Type="http://schemas.openxmlformats.org/officeDocument/2006/relationships/slideLayout" Target="../slideLayouts/slideLayout48.xml"/><Relationship Id="rId6" Type="http://schemas.openxmlformats.org/officeDocument/2006/relationships/hyperlink" Target="http://www.washingtonpost.com/world/national-security/iran-is-prepared-to-launch-terrorist-attacks-in-us-intelligence-report-finds/2012/01/30/gIQACwGweQ_story.html" TargetMode="External"/><Relationship Id="rId11" Type="http://schemas.openxmlformats.org/officeDocument/2006/relationships/hyperlink" Target="https://freebeacon.com/national-security/iran-space-launch-cover-for-test-of-nuclear-capable-missile-tech-u-s-determines/" TargetMode="External"/><Relationship Id="rId5" Type="http://schemas.openxmlformats.org/officeDocument/2006/relationships/hyperlink" Target="http://www.hallindsey.com/" TargetMode="External"/><Relationship Id="rId10" Type="http://schemas.openxmlformats.org/officeDocument/2006/relationships/hyperlink" Target="http://www.bloomberg.com/news/2012-02-02/israel-defense-chief-barak-says-world-understands-need-to-act-against-iran.html" TargetMode="External"/><Relationship Id="rId4" Type="http://schemas.openxmlformats.org/officeDocument/2006/relationships/hyperlink" Target="http://www.jvim.com/" TargetMode="External"/><Relationship Id="rId9" Type="http://schemas.openxmlformats.org/officeDocument/2006/relationships/hyperlink" Target="http://www.wnd.com/2012/02/iran-warns-world-of-coming-great-event/" TargetMode="External"/></Relationships>
</file>

<file path=ppt/slides/_rels/slide161.xml.rels><?xml version="1.0" encoding="UTF-8" standalone="yes"?>
<Relationships xmlns="http://schemas.openxmlformats.org/package/2006/relationships"><Relationship Id="rId8" Type="http://schemas.openxmlformats.org/officeDocument/2006/relationships/hyperlink" Target="https://en.wikipedia.org/wiki/R-36_(missile)" TargetMode="External"/><Relationship Id="rId3" Type="http://schemas.openxmlformats.org/officeDocument/2006/relationships/image" Target="../media/image32.jpg"/><Relationship Id="rId7" Type="http://schemas.openxmlformats.org/officeDocument/2006/relationships/hyperlink" Target="https://www.breakingisraelnews.com/102613/war-gog-magog-begin-saturday/#/" TargetMode="External"/><Relationship Id="rId2" Type="http://schemas.openxmlformats.org/officeDocument/2006/relationships/notesSlide" Target="../notesSlides/notesSlide159.xml"/><Relationship Id="rId1" Type="http://schemas.openxmlformats.org/officeDocument/2006/relationships/slideLayout" Target="../slideLayouts/slideLayout48.xml"/><Relationship Id="rId6" Type="http://schemas.openxmlformats.org/officeDocument/2006/relationships/hyperlink" Target="https://www.jns.org/israel-air-force-commander-israel-is-worlds-first-country-to-attack-with-f-35s/" TargetMode="External"/><Relationship Id="rId5" Type="http://schemas.openxmlformats.org/officeDocument/2006/relationships/hyperlink" Target="http://www.hallindsey.com/" TargetMode="External"/><Relationship Id="rId10" Type="http://schemas.openxmlformats.org/officeDocument/2006/relationships/image" Target="../media/image4.jpeg"/><Relationship Id="rId4" Type="http://schemas.openxmlformats.org/officeDocument/2006/relationships/hyperlink" Target="http://www.jvim.com/" TargetMode="External"/><Relationship Id="rId9" Type="http://schemas.openxmlformats.org/officeDocument/2006/relationships/hyperlink" Target="https://www.yahoo.com/news/vladimir-putin-says-will-destroy-world-nuclear-weapons-russia-threatened-140107037.html" TargetMode="External"/></Relationships>
</file>

<file path=ppt/slides/_rels/slide162.xml.rels><?xml version="1.0" encoding="UTF-8" standalone="yes"?>
<Relationships xmlns="http://schemas.openxmlformats.org/package/2006/relationships"><Relationship Id="rId3" Type="http://schemas.openxmlformats.org/officeDocument/2006/relationships/hyperlink" Target="http://www.biblegateway.com/passage/?search=Isaiah%2017:1-5&amp;version=KJV" TargetMode="External"/><Relationship Id="rId2" Type="http://schemas.openxmlformats.org/officeDocument/2006/relationships/notesSlide" Target="../notesSlides/notesSlide160.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www.hallindsey.com/" TargetMode="External"/><Relationship Id="rId4" Type="http://schemas.openxmlformats.org/officeDocument/2006/relationships/hyperlink" Target="http://www.jvim.com/" TargetMode="External"/></Relationships>
</file>

<file path=ppt/slides/_rels/slide16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1.xml"/><Relationship Id="rId1" Type="http://schemas.openxmlformats.org/officeDocument/2006/relationships/slideLayout" Target="../slideLayouts/slideLayout12.xml"/><Relationship Id="rId5" Type="http://schemas.openxmlformats.org/officeDocument/2006/relationships/hyperlink" Target="https://www.biblegateway.com/passage/?search=Ezekiel+38:3-6&amp;version=KJV" TargetMode="External"/><Relationship Id="rId4" Type="http://schemas.openxmlformats.org/officeDocument/2006/relationships/hyperlink" Target="https://www.biblegateway.com/passage/?search=Ezekiel+38:3-6&amp;version=NASB" TargetMode="External"/></Relationships>
</file>

<file path=ppt/slides/_rels/slide16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2.xml"/><Relationship Id="rId1" Type="http://schemas.openxmlformats.org/officeDocument/2006/relationships/slideLayout" Target="../slideLayouts/slideLayout12.xml"/><Relationship Id="rId4" Type="http://schemas.openxmlformats.org/officeDocument/2006/relationships/hyperlink" Target="https://www.biblegateway.com/passage/?search=Ezekiel+38:14-16&amp;version=KJV" TargetMode="External"/></Relationships>
</file>

<file path=ppt/slides/_rels/slide165.xml.rels><?xml version="1.0" encoding="UTF-8" standalone="yes"?>
<Relationships xmlns="http://schemas.openxmlformats.org/package/2006/relationships"><Relationship Id="rId8" Type="http://schemas.openxmlformats.org/officeDocument/2006/relationships/hyperlink" Target="http://en.wikipedia.org/wiki/Category:Scythians" TargetMode="External"/><Relationship Id="rId13" Type="http://schemas.openxmlformats.org/officeDocument/2006/relationships/hyperlink" Target="https://en.wikipedia.org/wiki/Russia" TargetMode="External"/><Relationship Id="rId18" Type="http://schemas.openxmlformats.org/officeDocument/2006/relationships/hyperlink" Target="https://en.wikipedia.org/wiki/Togarmah" TargetMode="External"/><Relationship Id="rId3" Type="http://schemas.openxmlformats.org/officeDocument/2006/relationships/image" Target="../media/image4.jpeg"/><Relationship Id="rId7" Type="http://schemas.openxmlformats.org/officeDocument/2006/relationships/hyperlink" Target="http://en.wikipedia.org/wiki/Magog_(Bible)" TargetMode="External"/><Relationship Id="rId12" Type="http://schemas.openxmlformats.org/officeDocument/2006/relationships/hyperlink" Target="http://www.soundchristian.com/magog/" TargetMode="External"/><Relationship Id="rId17" Type="http://schemas.openxmlformats.org/officeDocument/2006/relationships/hyperlink" Target="https://en.wikipedia.org/wiki/Gomer" TargetMode="External"/><Relationship Id="rId2" Type="http://schemas.openxmlformats.org/officeDocument/2006/relationships/notesSlide" Target="../notesSlides/notesSlide163.xml"/><Relationship Id="rId16" Type="http://schemas.openxmlformats.org/officeDocument/2006/relationships/hyperlink" Target="https://en.wikipedia.org/wiki/Achaemenid_Empire" TargetMode="External"/><Relationship Id="rId20" Type="http://schemas.openxmlformats.org/officeDocument/2006/relationships/image" Target="../media/image38.png"/><Relationship Id="rId1" Type="http://schemas.openxmlformats.org/officeDocument/2006/relationships/slideLayout" Target="../slideLayouts/slideLayout30.xml"/><Relationship Id="rId6" Type="http://schemas.openxmlformats.org/officeDocument/2006/relationships/hyperlink" Target="http://en.wikipedia.org/wiki/Sons_of_Noah" TargetMode="External"/><Relationship Id="rId11" Type="http://schemas.openxmlformats.org/officeDocument/2006/relationships/hyperlink" Target="https://en.wikipedia.org/wiki/Gog_and_Magog" TargetMode="External"/><Relationship Id="rId5" Type="http://schemas.openxmlformats.org/officeDocument/2006/relationships/hyperlink" Target="Hal%20Lindsey,%20www.hallindsey.com/" TargetMode="External"/><Relationship Id="rId15" Type="http://schemas.openxmlformats.org/officeDocument/2006/relationships/hyperlink" Target="https://en.wikipedia.org/wiki/Eurasian_nomads" TargetMode="External"/><Relationship Id="rId10" Type="http://schemas.openxmlformats.org/officeDocument/2006/relationships/hyperlink" Target="http://en.wikipedia.org/wiki/Russia#Early_periods" TargetMode="External"/><Relationship Id="rId19" Type="http://schemas.openxmlformats.org/officeDocument/2006/relationships/hyperlink" Target="https://www.amazon.com/Holman-QuickSource-Bible-Quicksource-Guides/dp/0805495649" TargetMode="External"/><Relationship Id="rId4" Type="http://schemas.openxmlformats.org/officeDocument/2006/relationships/hyperlink" Target="http://www.jvim.com/" TargetMode="External"/><Relationship Id="rId9" Type="http://schemas.openxmlformats.org/officeDocument/2006/relationships/hyperlink" Target="http://en.wikipedia.org/wiki/Scythia" TargetMode="External"/><Relationship Id="rId14" Type="http://schemas.openxmlformats.org/officeDocument/2006/relationships/hyperlink" Target="https://en.wikipedia.org/wiki/Kievan_Rus'" TargetMode="External"/></Relationships>
</file>

<file path=ppt/slides/_rels/slide166.xml.rels><?xml version="1.0" encoding="UTF-8" standalone="yes"?>
<Relationships xmlns="http://schemas.openxmlformats.org/package/2006/relationships"><Relationship Id="rId8" Type="http://schemas.openxmlformats.org/officeDocument/2006/relationships/hyperlink" Target="Hal%20Lindsey,%20www.hallindsey.com/" TargetMode="External"/><Relationship Id="rId3" Type="http://schemas.openxmlformats.org/officeDocument/2006/relationships/image" Target="../media/image32.jpg"/><Relationship Id="rId7" Type="http://schemas.openxmlformats.org/officeDocument/2006/relationships/hyperlink" Target="http://www.jvim.com/" TargetMode="External"/><Relationship Id="rId2" Type="http://schemas.openxmlformats.org/officeDocument/2006/relationships/notesSlide" Target="../notesSlides/notesSlide164.xml"/><Relationship Id="rId1" Type="http://schemas.openxmlformats.org/officeDocument/2006/relationships/slideLayout" Target="../slideLayouts/slideLayout48.xml"/><Relationship Id="rId6" Type="http://schemas.openxmlformats.org/officeDocument/2006/relationships/hyperlink" Target="https://www.biblegateway.com/passage/?search=Dan+11&amp;version=NIV" TargetMode="External"/><Relationship Id="rId11" Type="http://schemas.openxmlformats.org/officeDocument/2006/relationships/image" Target="../media/image4.jpeg"/><Relationship Id="rId5" Type="http://schemas.openxmlformats.org/officeDocument/2006/relationships/hyperlink" Target="https://www.biblegateway.com/passage/?search=Ezekiel+39:1-6&amp;version=NIV" TargetMode="External"/><Relationship Id="rId10" Type="http://schemas.openxmlformats.org/officeDocument/2006/relationships/hyperlink" Target="http://www.wnd.com/2018/03/army-of-islam-would-be-worlds-biggest-military/" TargetMode="External"/><Relationship Id="rId4" Type="http://schemas.openxmlformats.org/officeDocument/2006/relationships/hyperlink" Target="https://www.biblegateway.com/passage/?search=Ezekiel+38:14-16&amp;version=KJV" TargetMode="External"/><Relationship Id="rId9" Type="http://schemas.openxmlformats.org/officeDocument/2006/relationships/hyperlink" Target="http://www.hallindsey.com/" TargetMode="External"/></Relationships>
</file>

<file path=ppt/slides/_rels/slide167.xml.rels><?xml version="1.0" encoding="UTF-8" standalone="yes"?>
<Relationships xmlns="http://schemas.openxmlformats.org/package/2006/relationships"><Relationship Id="rId3" Type="http://schemas.openxmlformats.org/officeDocument/2006/relationships/hyperlink" Target="http://www.wnd.com/2018/03/army-of-islam-would-be-worlds-biggest-military/" TargetMode="External"/><Relationship Id="rId2" Type="http://schemas.openxmlformats.org/officeDocument/2006/relationships/notesSlide" Target="../notesSlides/notesSlide16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68.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166.xml"/><Relationship Id="rId1" Type="http://schemas.openxmlformats.org/officeDocument/2006/relationships/slideLayout" Target="../slideLayouts/slideLayout30.xml"/><Relationship Id="rId5" Type="http://schemas.openxmlformats.org/officeDocument/2006/relationships/hyperlink" Target="http://www.wnd.com/2018/03/army-of-islam-would-be-worlds-biggest-military/" TargetMode="External"/><Relationship Id="rId4" Type="http://schemas.openxmlformats.org/officeDocument/2006/relationships/image" Target="../media/image4.jpeg"/></Relationships>
</file>

<file path=ppt/slides/_rels/slide169.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67.xml"/><Relationship Id="rId1" Type="http://schemas.openxmlformats.org/officeDocument/2006/relationships/slideLayout" Target="../slideLayouts/slideLayout48.xml"/><Relationship Id="rId5" Type="http://schemas.openxmlformats.org/officeDocument/2006/relationships/hyperlink" Target="https://www.biblegateway.com/passage/?search=Ezekiel+38:18-22&amp;version=NIV" TargetMode="External"/><Relationship Id="rId4" Type="http://schemas.openxmlformats.org/officeDocument/2006/relationships/image" Target="../media/image4.jpeg"/></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170.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68.xml"/><Relationship Id="rId1" Type="http://schemas.openxmlformats.org/officeDocument/2006/relationships/slideLayout" Target="../slideLayouts/slideLayout48.xml"/><Relationship Id="rId6" Type="http://schemas.openxmlformats.org/officeDocument/2006/relationships/hyperlink" Target="https://www.biblegateway.com/passage/?search=Ez.+39:2,6-7&amp;version=KJV" TargetMode="External"/><Relationship Id="rId5" Type="http://schemas.openxmlformats.org/officeDocument/2006/relationships/hyperlink" Target="https://www.biblegateway.com/passage/?search=Ezekiel+38:18-22&amp;version=NIV" TargetMode="External"/><Relationship Id="rId4" Type="http://schemas.openxmlformats.org/officeDocument/2006/relationships/image" Target="../media/image4.jpeg"/></Relationships>
</file>

<file path=ppt/slides/_rels/slide171.xml.rels><?xml version="1.0" encoding="UTF-8" standalone="yes"?>
<Relationships xmlns="http://schemas.openxmlformats.org/package/2006/relationships"><Relationship Id="rId3" Type="http://schemas.openxmlformats.org/officeDocument/2006/relationships/image" Target="../media/image32.jpg"/><Relationship Id="rId7" Type="http://schemas.openxmlformats.org/officeDocument/2006/relationships/hyperlink" Target="https://www.biblegateway.com/passage/?search=Zech+5:7-9&amp;version=NASB" TargetMode="External"/><Relationship Id="rId2" Type="http://schemas.openxmlformats.org/officeDocument/2006/relationships/notesSlide" Target="../notesSlides/notesSlide169.xml"/><Relationship Id="rId1" Type="http://schemas.openxmlformats.org/officeDocument/2006/relationships/slideLayout" Target="../slideLayouts/slideLayout48.xml"/><Relationship Id="rId6" Type="http://schemas.openxmlformats.org/officeDocument/2006/relationships/hyperlink" Target="https://www.youtube.com/user/aroodawakening" TargetMode="External"/><Relationship Id="rId5" Type="http://schemas.openxmlformats.org/officeDocument/2006/relationships/hyperlink" Target="https://www.biblegateway.com/passage/?search=Joel+2:30&amp;version=KJV" TargetMode="External"/><Relationship Id="rId4" Type="http://schemas.openxmlformats.org/officeDocument/2006/relationships/image" Target="../media/image4.jpeg"/></Relationships>
</file>

<file path=ppt/slides/_rels/slide172.xml.rels><?xml version="1.0" encoding="UTF-8" standalone="yes"?>
<Relationships xmlns="http://schemas.openxmlformats.org/package/2006/relationships"><Relationship Id="rId8" Type="http://schemas.openxmlformats.org/officeDocument/2006/relationships/hyperlink" Target="https://en.wikipedia.org/wiki/Biblical_Hebrew" TargetMode="External"/><Relationship Id="rId3" Type="http://schemas.openxmlformats.org/officeDocument/2006/relationships/image" Target="../media/image40.jpg"/><Relationship Id="rId7" Type="http://schemas.openxmlformats.org/officeDocument/2006/relationships/hyperlink" Target="https://en.wikipedia.org/wiki/Masoretic_Text" TargetMode="External"/><Relationship Id="rId2" Type="http://schemas.openxmlformats.org/officeDocument/2006/relationships/notesSlide" Target="../notesSlides/notesSlide170.xml"/><Relationship Id="rId1" Type="http://schemas.openxmlformats.org/officeDocument/2006/relationships/slideLayout" Target="../slideLayouts/slideLayout48.xml"/><Relationship Id="rId6" Type="http://schemas.openxmlformats.org/officeDocument/2006/relationships/hyperlink" Target="https://www.biblegateway.com/passage/?search=Zech+5:7-9&amp;version=NASB" TargetMode="External"/><Relationship Id="rId5" Type="http://schemas.openxmlformats.org/officeDocument/2006/relationships/hyperlink" Target="https://www.youtube.com/user/aroodawakening" TargetMode="External"/><Relationship Id="rId4" Type="http://schemas.openxmlformats.org/officeDocument/2006/relationships/image" Target="../media/image4.jpeg"/><Relationship Id="rId9" Type="http://schemas.openxmlformats.org/officeDocument/2006/relationships/hyperlink" Target="https://en.wikipedia.org/wiki/Hebrew_Bible" TargetMode="External"/></Relationships>
</file>

<file path=ppt/slides/_rels/slide173.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71.xml"/><Relationship Id="rId1" Type="http://schemas.openxmlformats.org/officeDocument/2006/relationships/slideLayout" Target="../slideLayouts/slideLayout48.xml"/><Relationship Id="rId5" Type="http://schemas.openxmlformats.org/officeDocument/2006/relationships/image" Target="../media/image4.jpeg"/><Relationship Id="rId4" Type="http://schemas.openxmlformats.org/officeDocument/2006/relationships/hyperlink" Target="https://www.biblegateway.com/passage/?search=Revelation+6:12-17&amp;version=KJV" TargetMode="External"/></Relationships>
</file>

<file path=ppt/slides/_rels/slide174.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72.xml"/><Relationship Id="rId1" Type="http://schemas.openxmlformats.org/officeDocument/2006/relationships/slideLayout" Target="../slideLayouts/slideLayout48.xml"/><Relationship Id="rId5" Type="http://schemas.openxmlformats.org/officeDocument/2006/relationships/hyperlink" Target="https://www.biblegateway.com/passage/?search=Zechariah+14:1,12&amp;version=KJV" TargetMode="External"/><Relationship Id="rId4" Type="http://schemas.openxmlformats.org/officeDocument/2006/relationships/image" Target="../media/image4.jpeg"/></Relationships>
</file>

<file path=ppt/slides/_rels/slide175.xml.rels><?xml version="1.0" encoding="UTF-8" standalone="yes"?>
<Relationships xmlns="http://schemas.openxmlformats.org/package/2006/relationships"><Relationship Id="rId3" Type="http://schemas.openxmlformats.org/officeDocument/2006/relationships/image" Target="../media/image32.jpg"/><Relationship Id="rId7" Type="http://schemas.openxmlformats.org/officeDocument/2006/relationships/image" Target="../media/image4.jpeg"/><Relationship Id="rId2" Type="http://schemas.openxmlformats.org/officeDocument/2006/relationships/notesSlide" Target="../notesSlides/notesSlide173.xml"/><Relationship Id="rId1" Type="http://schemas.openxmlformats.org/officeDocument/2006/relationships/slideLayout" Target="../slideLayouts/slideLayout48.xml"/><Relationship Id="rId6" Type="http://schemas.openxmlformats.org/officeDocument/2006/relationships/hyperlink" Target="https://www.biblegateway.com/passage/?search=Isaiah+2:10,19-21&amp;version=NIV" TargetMode="External"/><Relationship Id="rId5" Type="http://schemas.openxmlformats.org/officeDocument/2006/relationships/hyperlink" Target="https://www.biblegateway.com/passage/?search=Revelation+6:14-17&amp;version=NIV" TargetMode="External"/><Relationship Id="rId4" Type="http://schemas.openxmlformats.org/officeDocument/2006/relationships/hyperlink" Target="https://www.washingtonexaminer.com/washington-secrets/official-washington-flocking-to-doomsday-camps-1" TargetMode="External"/></Relationships>
</file>

<file path=ppt/slides/_rels/slide176.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74.xml"/><Relationship Id="rId1" Type="http://schemas.openxmlformats.org/officeDocument/2006/relationships/slideLayout" Target="../slideLayouts/slideLayout48.xml"/><Relationship Id="rId4" Type="http://schemas.openxmlformats.org/officeDocument/2006/relationships/image" Target="../media/image4.jpeg"/></Relationships>
</file>

<file path=ppt/slides/_rels/slide177.xml.rels><?xml version="1.0" encoding="UTF-8" standalone="yes"?>
<Relationships xmlns="http://schemas.openxmlformats.org/package/2006/relationships"><Relationship Id="rId3" Type="http://schemas.openxmlformats.org/officeDocument/2006/relationships/hyperlink" Target="https://www.biblegateway.com/passage/?search=Ezekiel+39&amp;version=KJV" TargetMode="External"/><Relationship Id="rId2" Type="http://schemas.openxmlformats.org/officeDocument/2006/relationships/notesSlide" Target="../notesSlides/notesSlide17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78.xml.rels><?xml version="1.0" encoding="UTF-8" standalone="yes"?>
<Relationships xmlns="http://schemas.openxmlformats.org/package/2006/relationships"><Relationship Id="rId8" Type="http://schemas.openxmlformats.org/officeDocument/2006/relationships/hyperlink" Target="http://en.wikipedia.org/wiki/Scythia" TargetMode="External"/><Relationship Id="rId13" Type="http://schemas.openxmlformats.org/officeDocument/2006/relationships/hyperlink" Target="https://www.biblestudytools.com/history/flavius-josephus/antiquities-jews/book-1/chapter-6.html" TargetMode="External"/><Relationship Id="rId3" Type="http://schemas.openxmlformats.org/officeDocument/2006/relationships/hyperlink" Target="https://en.wikipedia.org/wiki/Mongol_invasions_and_conquests" TargetMode="External"/><Relationship Id="rId7" Type="http://schemas.openxmlformats.org/officeDocument/2006/relationships/hyperlink" Target="http://en.wikipedia.org/wiki/Category:Scythians" TargetMode="External"/><Relationship Id="rId12" Type="http://schemas.openxmlformats.org/officeDocument/2006/relationships/hyperlink" Target="https://en.wikipedia.org/wiki/Eurasian_nomads" TargetMode="External"/><Relationship Id="rId2" Type="http://schemas.openxmlformats.org/officeDocument/2006/relationships/notesSlide" Target="../notesSlides/notesSlide176.xml"/><Relationship Id="rId16" Type="http://schemas.openxmlformats.org/officeDocument/2006/relationships/image" Target="../media/image4.jpeg"/><Relationship Id="rId1" Type="http://schemas.openxmlformats.org/officeDocument/2006/relationships/slideLayout" Target="../slideLayouts/slideLayout30.xml"/><Relationship Id="rId6" Type="http://schemas.openxmlformats.org/officeDocument/2006/relationships/hyperlink" Target="http://en.wikipedia.org/wiki/Magog_(Bible)" TargetMode="External"/><Relationship Id="rId11" Type="http://schemas.openxmlformats.org/officeDocument/2006/relationships/hyperlink" Target="https://en.wikipedia.org/wiki/Gog_and_Magog" TargetMode="External"/><Relationship Id="rId5" Type="http://schemas.openxmlformats.org/officeDocument/2006/relationships/hyperlink" Target="http://en.wikipedia.org/wiki/Sons_of_Noah" TargetMode="External"/><Relationship Id="rId15" Type="http://schemas.openxmlformats.org/officeDocument/2006/relationships/hyperlink" Target="https://en.wikipedia.org/wiki/Achaemenid_Empire" TargetMode="External"/><Relationship Id="rId10" Type="http://schemas.openxmlformats.org/officeDocument/2006/relationships/hyperlink" Target="http://www.soundchristian.com/magog/" TargetMode="External"/><Relationship Id="rId4" Type="http://schemas.openxmlformats.org/officeDocument/2006/relationships/hyperlink" Target="http://www.jvim.com/" TargetMode="External"/><Relationship Id="rId9" Type="http://schemas.openxmlformats.org/officeDocument/2006/relationships/hyperlink" Target="http://en.wikipedia.org/wiki/Russia#Early_periods" TargetMode="External"/><Relationship Id="rId14" Type="http://schemas.openxmlformats.org/officeDocument/2006/relationships/hyperlink" Target="https://www.biblegateway.com/passage/?search=Dan+11&amp;version=NIV" TargetMode="External"/></Relationships>
</file>

<file path=ppt/slides/_rels/slide179.xml.rels><?xml version="1.0" encoding="UTF-8" standalone="yes"?>
<Relationships xmlns="http://schemas.openxmlformats.org/package/2006/relationships"><Relationship Id="rId3" Type="http://schemas.openxmlformats.org/officeDocument/2006/relationships/image" Target="../media/image41.png"/><Relationship Id="rId7" Type="http://schemas.openxmlformats.org/officeDocument/2006/relationships/image" Target="../media/image4.jpeg"/><Relationship Id="rId2" Type="http://schemas.openxmlformats.org/officeDocument/2006/relationships/notesSlide" Target="../notesSlides/notesSlide177.xml"/><Relationship Id="rId1" Type="http://schemas.openxmlformats.org/officeDocument/2006/relationships/slideLayout" Target="../slideLayouts/slideLayout30.xml"/><Relationship Id="rId6" Type="http://schemas.openxmlformats.org/officeDocument/2006/relationships/hyperlink" Target="https://www.amazon.com/Holman-QuickSource-Bible-Quicksource-Guides/dp/0805495649" TargetMode="External"/><Relationship Id="rId5" Type="http://schemas.openxmlformats.org/officeDocument/2006/relationships/hyperlink" Target="https://en.wikipedia.org/wiki/Achaemenid_Empire" TargetMode="External"/><Relationship Id="rId4" Type="http://schemas.openxmlformats.org/officeDocument/2006/relationships/hyperlink" Target="http://en.wikipedia.org/wiki/Scythia" TargetMode="External"/></Relationships>
</file>

<file path=ppt/slides/_rels/slide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30.xml"/></Relationships>
</file>

<file path=ppt/slides/_rels/slide180.xml.rels><?xml version="1.0" encoding="UTF-8" standalone="yes"?>
<Relationships xmlns="http://schemas.openxmlformats.org/package/2006/relationships"><Relationship Id="rId3" Type="http://schemas.openxmlformats.org/officeDocument/2006/relationships/hyperlink" Target="http://www.jvim.com/" TargetMode="External"/><Relationship Id="rId2" Type="http://schemas.openxmlformats.org/officeDocument/2006/relationships/notesSlide" Target="../notesSlides/notesSlide178.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Dan+11&amp;version=NIV" TargetMode="External"/></Relationships>
</file>

<file path=ppt/slides/_rels/slide181.xml.rels><?xml version="1.0" encoding="UTF-8" standalone="yes"?>
<Relationships xmlns="http://schemas.openxmlformats.org/package/2006/relationships"><Relationship Id="rId3" Type="http://schemas.openxmlformats.org/officeDocument/2006/relationships/hyperlink" Target="https://en.wikipedia.org/wiki/Russia" TargetMode="External"/><Relationship Id="rId2" Type="http://schemas.openxmlformats.org/officeDocument/2006/relationships/notesSlide" Target="../notesSlides/notesSlide179.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en.wikipedia.org/wiki/Kievan_Rus'" TargetMode="External"/></Relationships>
</file>

<file path=ppt/slides/_rels/slide182.xml.rels><?xml version="1.0" encoding="UTF-8" standalone="yes"?>
<Relationships xmlns="http://schemas.openxmlformats.org/package/2006/relationships"><Relationship Id="rId3" Type="http://schemas.openxmlformats.org/officeDocument/2006/relationships/hyperlink" Target="https://www.biblegateway.com/passage/?search=Dan+11:29-32&amp;version=KJV" TargetMode="External"/><Relationship Id="rId2" Type="http://schemas.openxmlformats.org/officeDocument/2006/relationships/notesSlide" Target="../notesSlides/notesSlide180.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Ez+39:6&amp;version=KJV" TargetMode="External"/></Relationships>
</file>

<file path=ppt/slides/_rels/slide18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81.xml"/><Relationship Id="rId1" Type="http://schemas.openxmlformats.org/officeDocument/2006/relationships/slideLayout" Target="../slideLayouts/slideLayout30.xml"/><Relationship Id="rId6" Type="http://schemas.openxmlformats.org/officeDocument/2006/relationships/hyperlink" Target="https://commons.wikimedia.org/wiki/User:Addicted04" TargetMode="External"/><Relationship Id="rId5" Type="http://schemas.openxmlformats.org/officeDocument/2006/relationships/image" Target="../media/image1.png"/><Relationship Id="rId4" Type="http://schemas.openxmlformats.org/officeDocument/2006/relationships/image" Target="../media/image42.png"/></Relationships>
</file>

<file path=ppt/slides/_rels/slide18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2.xml"/><Relationship Id="rId1" Type="http://schemas.openxmlformats.org/officeDocument/2006/relationships/slideLayout" Target="../slideLayouts/slideLayout12.xml"/><Relationship Id="rId4" Type="http://schemas.openxmlformats.org/officeDocument/2006/relationships/hyperlink" Target="https://www.biblegateway.com/passage/?search=Daniel+11:27-32&amp;version=NIV" TargetMode="External"/></Relationships>
</file>

<file path=ppt/slides/_rels/slide18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83.xml"/><Relationship Id="rId1" Type="http://schemas.openxmlformats.org/officeDocument/2006/relationships/slideLayout" Target="../slideLayouts/slideLayout12.xml"/><Relationship Id="rId4" Type="http://schemas.openxmlformats.org/officeDocument/2006/relationships/hyperlink" Target="https://www.biblegateway.com/passage/?search=Ez.+39:6&amp;version=NIV" TargetMode="External"/></Relationships>
</file>

<file path=ppt/slides/_rels/slide186.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www.nytimes.com/2018/04/13/world/middleeast/trump-strikes-syria-attack.html" TargetMode="External"/><Relationship Id="rId7" Type="http://schemas.openxmlformats.org/officeDocument/2006/relationships/hyperlink" Target="https://www.amazon.com/Holman-QuickSource-Bible-Quicksource-Guides/dp/0805495649" TargetMode="External"/><Relationship Id="rId2" Type="http://schemas.openxmlformats.org/officeDocument/2006/relationships/notesSlide" Target="../notesSlides/notesSlide184.xml"/><Relationship Id="rId1" Type="http://schemas.openxmlformats.org/officeDocument/2006/relationships/slideLayout" Target="../slideLayouts/slideLayout30.xml"/><Relationship Id="rId6" Type="http://schemas.openxmlformats.org/officeDocument/2006/relationships/hyperlink" Target="https://www.biblegateway.com/passage/?search=Ez+39:6&amp;version=KJV" TargetMode="External"/><Relationship Id="rId5" Type="http://schemas.openxmlformats.org/officeDocument/2006/relationships/hyperlink" Target="https://www.biblegateway.com/passage/?search=Dan+11:29-32&amp;version=KJV" TargetMode="External"/><Relationship Id="rId4" Type="http://schemas.openxmlformats.org/officeDocument/2006/relationships/hyperlink" Target="https://en.wikipedia.org/wiki/Kittim" TargetMode="External"/></Relationships>
</file>

<file path=ppt/slides/_rels/slide187.xml.rels><?xml version="1.0" encoding="UTF-8" standalone="yes"?>
<Relationships xmlns="http://schemas.openxmlformats.org/package/2006/relationships"><Relationship Id="rId3" Type="http://schemas.openxmlformats.org/officeDocument/2006/relationships/hyperlink" Target="https://www.youtube.com/watch?v=XIxE5ihWtXE" TargetMode="External"/><Relationship Id="rId7" Type="http://schemas.openxmlformats.org/officeDocument/2006/relationships/image" Target="../media/image4.jpeg"/><Relationship Id="rId2" Type="http://schemas.openxmlformats.org/officeDocument/2006/relationships/notesSlide" Target="../notesSlides/notesSlide185.xml"/><Relationship Id="rId1" Type="http://schemas.openxmlformats.org/officeDocument/2006/relationships/slideLayout" Target="../slideLayouts/slideLayout30.xml"/><Relationship Id="rId6" Type="http://schemas.openxmlformats.org/officeDocument/2006/relationships/slide" Target="slide406.xml"/><Relationship Id="rId5" Type="http://schemas.openxmlformats.org/officeDocument/2006/relationships/hyperlink" Target="https://duckduckgo.com/?q=jesus+or+mohammed+youtube&amp;t=ffab&amp;atb=v108-3&amp;ia=videos&amp;iax=videos&amp;iai=5h80S9T8vOU" TargetMode="External"/><Relationship Id="rId4" Type="http://schemas.openxmlformats.org/officeDocument/2006/relationships/hyperlink" Target="https://www.oneplace.com/ministries/ankerberg-show/listen/what-islam-teaches-about-jesus-return-armageddon-jerusalem-and-the-jews-105901.html?nlsu=1" TargetMode="External"/></Relationships>
</file>

<file path=ppt/slides/_rels/slide188.xml.rels><?xml version="1.0" encoding="UTF-8" standalone="yes"?>
<Relationships xmlns="http://schemas.openxmlformats.org/package/2006/relationships"><Relationship Id="rId3" Type="http://schemas.openxmlformats.org/officeDocument/2006/relationships/hyperlink" Target="https://sidroth.org/sem/from-islam-to-jesus/" TargetMode="External"/><Relationship Id="rId2" Type="http://schemas.openxmlformats.org/officeDocument/2006/relationships/notesSlide" Target="../notesSlides/notesSlide186.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ritannica.com/topic/Nazarene" TargetMode="External"/><Relationship Id="rId4" Type="http://schemas.openxmlformats.org/officeDocument/2006/relationships/hyperlink" Target="https://www.youtube.com/watch?v=gccio1vE41M" TargetMode="External"/></Relationships>
</file>

<file path=ppt/slides/_rels/slide18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87.xml"/><Relationship Id="rId1" Type="http://schemas.openxmlformats.org/officeDocument/2006/relationships/slideLayout" Target="../slideLayouts/slideLayout30.xml"/></Relationships>
</file>

<file path=ppt/slides/_rels/slide1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0.xml.rels><?xml version="1.0" encoding="UTF-8" standalone="yes"?>
<Relationships xmlns="http://schemas.openxmlformats.org/package/2006/relationships"><Relationship Id="rId8" Type="http://schemas.openxmlformats.org/officeDocument/2006/relationships/hyperlink" Target="https://duckduckgo.com/html/?q=jesus+or+mohammed+youtube&amp;t=ffab&amp;atb=v108-3&amp;ia=videos&amp;iax=videos&amp;iai=5h80S9T8vOU" TargetMode="External"/><Relationship Id="rId3" Type="http://schemas.openxmlformats.org/officeDocument/2006/relationships/hyperlink" Target="https://en.wikipedia.org/wiki/Crusades" TargetMode="External"/><Relationship Id="rId7" Type="http://schemas.openxmlformats.org/officeDocument/2006/relationships/hyperlink" Target="https://en.wikipedia.org/wiki/Battle_of_Tours" TargetMode="External"/><Relationship Id="rId2" Type="http://schemas.openxmlformats.org/officeDocument/2006/relationships/notesSlide" Target="../notesSlides/notesSlide188.xml"/><Relationship Id="rId1" Type="http://schemas.openxmlformats.org/officeDocument/2006/relationships/slideLayout" Target="../slideLayouts/slideLayout30.xml"/><Relationship Id="rId6" Type="http://schemas.openxmlformats.org/officeDocument/2006/relationships/hyperlink" Target="http://staff.esuhsd.org/balochie/studentprojects/moorchristian/" TargetMode="External"/><Relationship Id="rId5" Type="http://schemas.openxmlformats.org/officeDocument/2006/relationships/hyperlink" Target="http://www.medievalchronicles.com/medieval-history/medieval-history-periods/moorish-period/what-was-the-moorish-conquest-of-europe/" TargetMode="External"/><Relationship Id="rId10" Type="http://schemas.openxmlformats.org/officeDocument/2006/relationships/image" Target="../media/image4.jpeg"/><Relationship Id="rId4" Type="http://schemas.openxmlformats.org/officeDocument/2006/relationships/hyperlink" Target="https://en.wikipedia.org/wiki/Anatolia" TargetMode="External"/><Relationship Id="rId9" Type="http://schemas.openxmlformats.org/officeDocument/2006/relationships/hyperlink" Target="https://www.amazon.com/Evolution-Not-Science-Dismantling-Dead-ebook/dp/B00R3KU5M8/ref=sr_1_1?ie=UTF8&amp;qid=1526326784&amp;sr=8-1&amp;keywords=evolution+is+not+science+jeff+woodward" TargetMode="External"/></Relationships>
</file>

<file path=ppt/slides/_rels/slide191.xml.rels><?xml version="1.0" encoding="UTF-8" standalone="yes"?>
<Relationships xmlns="http://schemas.openxmlformats.org/package/2006/relationships"><Relationship Id="rId3" Type="http://schemas.openxmlformats.org/officeDocument/2006/relationships/hyperlink" Target="http://www.hallindsey.com/" TargetMode="External"/><Relationship Id="rId2" Type="http://schemas.openxmlformats.org/officeDocument/2006/relationships/notesSlide" Target="../notesSlides/notesSlide189.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www.youtube.com/watch?v=E_q5ZIM-FDI" TargetMode="External"/><Relationship Id="rId4" Type="http://schemas.openxmlformats.org/officeDocument/2006/relationships/hyperlink" Target="https://duckduckgo.com/html/?q=jesus+or+mohammed+youtube&amp;t=ffab&amp;atb=v108-3&amp;ia=videos&amp;iax=videos&amp;iai=5h80S9T8vOU" TargetMode="External"/></Relationships>
</file>

<file path=ppt/slides/_rels/slide192.xml.rels><?xml version="1.0" encoding="UTF-8" standalone="yes"?>
<Relationships xmlns="http://schemas.openxmlformats.org/package/2006/relationships"><Relationship Id="rId3" Type="http://schemas.openxmlformats.org/officeDocument/2006/relationships/hyperlink" Target="https://duckduckgo.com/html/?q=jesus+or+mohammed+youtube&amp;t=ffab&amp;atb=v108-3&amp;ia=videos&amp;iax=videos&amp;iai=5h80S9T8vOU" TargetMode="External"/><Relationship Id="rId2" Type="http://schemas.openxmlformats.org/officeDocument/2006/relationships/notesSlide" Target="../notesSlides/notesSlide19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93.xml.rels><?xml version="1.0" encoding="UTF-8" standalone="yes"?>
<Relationships xmlns="http://schemas.openxmlformats.org/package/2006/relationships"><Relationship Id="rId3" Type="http://schemas.openxmlformats.org/officeDocument/2006/relationships/hyperlink" Target="https://www.biblegateway.com/passage/?search=Luke+6:35&amp;version=NIV" TargetMode="External"/><Relationship Id="rId2" Type="http://schemas.openxmlformats.org/officeDocument/2006/relationships/notesSlide" Target="../notesSlides/notesSlide19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194.xml.rels><?xml version="1.0" encoding="UTF-8" standalone="yes"?>
<Relationships xmlns="http://schemas.openxmlformats.org/package/2006/relationships"><Relationship Id="rId8" Type="http://schemas.openxmlformats.org/officeDocument/2006/relationships/hyperlink" Target="https://en.wikipedia.org/wiki/Chuck_Schumer#Personal_life" TargetMode="External"/><Relationship Id="rId3" Type="http://schemas.openxmlformats.org/officeDocument/2006/relationships/hyperlink" Target="https://www.wnd.com/2019/01/what-will-it-take-to-admit-muslim-brutality/" TargetMode="External"/><Relationship Id="rId7" Type="http://schemas.openxmlformats.org/officeDocument/2006/relationships/hyperlink" Target="https://jwa.org/encyclopedia/article/ginsburg-ruth-bader" TargetMode="External"/><Relationship Id="rId2" Type="http://schemas.openxmlformats.org/officeDocument/2006/relationships/notesSlide" Target="../notesSlides/notesSlide192.xml"/><Relationship Id="rId1" Type="http://schemas.openxmlformats.org/officeDocument/2006/relationships/slideLayout" Target="../slideLayouts/slideLayout30.xml"/><Relationship Id="rId6" Type="http://schemas.openxmlformats.org/officeDocument/2006/relationships/hyperlink" Target="https://www.wnd.com/2016/02/bill-clintons-ex-mistress-sleeps-with-loaded-gun/" TargetMode="External"/><Relationship Id="rId11" Type="http://schemas.openxmlformats.org/officeDocument/2006/relationships/image" Target="../media/image4.jpeg"/><Relationship Id="rId5" Type="http://schemas.openxmlformats.org/officeDocument/2006/relationships/hyperlink" Target="https://www.wnd.com/2015/10/hillary-nightmare-gennifers-back/" TargetMode="External"/><Relationship Id="rId10" Type="http://schemas.openxmlformats.org/officeDocument/2006/relationships/hyperlink" Target="https://www.wnd.com/2018/04/democrats-it-staffer-i-control-white-house-on-my-fingertips/" TargetMode="External"/><Relationship Id="rId4" Type="http://schemas.openxmlformats.org/officeDocument/2006/relationships/hyperlink" Target="https://www.wnd.com/2016/05/dhs-officer-blows-lid-on-u-s-submission-to-jihad/" TargetMode="External"/><Relationship Id="rId9" Type="http://schemas.openxmlformats.org/officeDocument/2006/relationships/hyperlink" Target="https://en.wikipedia.org/wiki/Nancy_Pelosi#Early_life_and_education" TargetMode="External"/></Relationships>
</file>

<file path=ppt/slides/_rels/slide19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93.xml"/><Relationship Id="rId1" Type="http://schemas.openxmlformats.org/officeDocument/2006/relationships/slideLayout" Target="../slideLayouts/slideLayout30.xml"/></Relationships>
</file>

<file path=ppt/slides/_rels/slide19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94.xml"/><Relationship Id="rId1" Type="http://schemas.openxmlformats.org/officeDocument/2006/relationships/slideLayout" Target="../slideLayouts/slideLayout30.xml"/><Relationship Id="rId5" Type="http://schemas.openxmlformats.org/officeDocument/2006/relationships/image" Target="../media/image45.jpg"/><Relationship Id="rId4" Type="http://schemas.openxmlformats.org/officeDocument/2006/relationships/image" Target="../media/image44.png"/></Relationships>
</file>

<file path=ppt/slides/_rels/slide19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95.xml"/><Relationship Id="rId1" Type="http://schemas.openxmlformats.org/officeDocument/2006/relationships/slideLayout" Target="../slideLayouts/slideLayout30.xml"/><Relationship Id="rId4" Type="http://schemas.openxmlformats.org/officeDocument/2006/relationships/image" Target="../media/image45.jpg"/></Relationships>
</file>

<file path=ppt/slides/_rels/slide19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6.xml"/><Relationship Id="rId1" Type="http://schemas.openxmlformats.org/officeDocument/2006/relationships/slideLayout" Target="../slideLayouts/slideLayout12.xml"/><Relationship Id="rId4" Type="http://schemas.openxmlformats.org/officeDocument/2006/relationships/hyperlink" Target="https://www.biblegateway.com/passage/?search=Revelation+11:1-5&amp;version=NIV" TargetMode="External"/></Relationships>
</file>

<file path=ppt/slides/_rels/slide19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7.xml"/><Relationship Id="rId1" Type="http://schemas.openxmlformats.org/officeDocument/2006/relationships/slideLayout" Target="../slideLayouts/slideLayout12.xml"/><Relationship Id="rId4" Type="http://schemas.openxmlformats.org/officeDocument/2006/relationships/hyperlink" Target="https://www.biblegateway.com/passage/?search=Rev.+11:7-12&amp;version=NIV"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8" Type="http://schemas.openxmlformats.org/officeDocument/2006/relationships/hyperlink" Target="https://1drv.ms/p/s!Anf-8Dz4CZ5eh3nGoieMgABNDN5e" TargetMode="External"/><Relationship Id="rId3" Type="http://schemas.openxmlformats.org/officeDocument/2006/relationships/hyperlink" Target="https://nam05.safelinks.protection.outlook.com/?url=https://1drv.ms/p/s!Anf-8Dz4CZ5eiyBTRb4gxqoGwFsH&amp;data=02|01||b67611954f5349c7040508d682129f00|84df9e7fe9f640afb435aaaaaaaaaaaa|1|0|636839413815048515&amp;sdata=slmZCF4I42Bjc2uaKvzHnsGyUcOBUuVhiNgjP4MeF9M%3D&amp;reserved=0" TargetMode="External"/><Relationship Id="rId7" Type="http://schemas.openxmlformats.org/officeDocument/2006/relationships/hyperlink" Target="https://onedrive.live.com/view.aspx?ref=button&amp;Bsrc=Share&amp;Bpub=SDX.SkyDrive&amp;resid=5E9E09F83CF0FE77!614&amp;cid=5e9e09f83cf0fe77&amp;app=PowerPoint&amp;authkey=!AoxX4USt5lOiMjY" TargetMode="External"/><Relationship Id="rId2" Type="http://schemas.openxmlformats.org/officeDocument/2006/relationships/notesSlide" Target="../notesSlides/notesSlide19.xml"/><Relationship Id="rId1" Type="http://schemas.openxmlformats.org/officeDocument/2006/relationships/slideLayout" Target="../slideLayouts/slideLayout14.xml"/><Relationship Id="rId6" Type="http://schemas.openxmlformats.org/officeDocument/2006/relationships/hyperlink" Target="https://www.christianbook.com/evolution-not-science-expanded-4th-edition/jeff-woodward/9781597552806/pd/552806?dv=%7bdevice%7d&amp;en=bing-pla&amp;event=SHOP&amp;kw=ingram-100-150|552806&amp;p=1179517&amp;msclkid=a7f5b19e7dc6100217aceb6794d2f279&amp;utm_source=bing&amp;utm_medium=cpc&amp;utm_campaign=Shopping%20Main&amp;utm_term=1100502035217&amp;utm_content=s-ingram" TargetMode="External"/><Relationship Id="rId5" Type="http://schemas.openxmlformats.org/officeDocument/2006/relationships/hyperlink" Target="https://www.amazon.com/Evolution-Not-Science-Dismantling-Dead-ebook/dp/B00R3KU5M8/ref=sr_1_1?ie=UTF8&amp;qid=1526326784&amp;sr=8-1&amp;keywords=evolution+is+not+science+jeff+woodward" TargetMode="External"/><Relationship Id="rId10" Type="http://schemas.openxmlformats.org/officeDocument/2006/relationships/image" Target="../media/image4.jpeg"/><Relationship Id="rId4" Type="http://schemas.openxmlformats.org/officeDocument/2006/relationships/hyperlink" Target="https://www.advbookstore.com/product-page/evolution-is-not-science-pb" TargetMode="External"/><Relationship Id="rId9" Type="http://schemas.openxmlformats.org/officeDocument/2006/relationships/hyperlink" Target="https://1drv.ms/w/s!Anf-8Dz4CZ5eiAFZLVHbPWX8Wkjp" TargetMode="External"/></Relationships>
</file>

<file path=ppt/slides/_rels/slide20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98.xml"/><Relationship Id="rId1" Type="http://schemas.openxmlformats.org/officeDocument/2006/relationships/slideLayout" Target="../slideLayouts/slideLayout12.xml"/><Relationship Id="rId4" Type="http://schemas.openxmlformats.org/officeDocument/2006/relationships/hyperlink" Target="https://www.biblegateway.com/passage/?search=Rev.+11:7-12&amp;version=NIV" TargetMode="External"/></Relationships>
</file>

<file path=ppt/slides/_rels/slide201.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www.biblegateway.com/passage/?search=Ezekiel+36:24-36&amp;version=NIV" TargetMode="External"/><Relationship Id="rId7" Type="http://schemas.openxmlformats.org/officeDocument/2006/relationships/hyperlink" Target="https://www.ynetnews.com/articles/0,7340,L-4673018,00.html" TargetMode="External"/><Relationship Id="rId2" Type="http://schemas.openxmlformats.org/officeDocument/2006/relationships/notesSlide" Target="../notesSlides/notesSlide199.xml"/><Relationship Id="rId1" Type="http://schemas.openxmlformats.org/officeDocument/2006/relationships/slideLayout" Target="../slideLayouts/slideLayout30.xml"/><Relationship Id="rId6" Type="http://schemas.openxmlformats.org/officeDocument/2006/relationships/hyperlink" Target="http://en.wikipedia.org/wiki/Demographics_of_Israel#Religious_affiliation" TargetMode="External"/><Relationship Id="rId5" Type="http://schemas.openxmlformats.org/officeDocument/2006/relationships/hyperlink" Target="http://en.wikipedia.org/wiki/%20Messianic%20Judaism" TargetMode="External"/><Relationship Id="rId4" Type="http://schemas.openxmlformats.org/officeDocument/2006/relationships/hyperlink" Target="https://www.biblegateway.com/passage/?search=Ezekiel+36:21-23&amp;version=NIV" TargetMode="External"/></Relationships>
</file>

<file path=ppt/slides/_rels/slide202.xml.rels><?xml version="1.0" encoding="UTF-8" standalone="yes"?>
<Relationships xmlns="http://schemas.openxmlformats.org/package/2006/relationships"><Relationship Id="rId3" Type="http://schemas.openxmlformats.org/officeDocument/2006/relationships/hyperlink" Target="https://www.wnd.com/2018/07/did-jewish-rabbi-really-see-messiah/" TargetMode="External"/><Relationship Id="rId2" Type="http://schemas.openxmlformats.org/officeDocument/2006/relationships/notesSlide" Target="../notesSlides/notesSlide20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03.xml.rels><?xml version="1.0" encoding="UTF-8" standalone="yes"?>
<Relationships xmlns="http://schemas.openxmlformats.org/package/2006/relationships"><Relationship Id="rId3" Type="http://schemas.openxmlformats.org/officeDocument/2006/relationships/hyperlink" Target="https://www.wnd.com/2018/07/did-jewish-rabbi-really-see-messiah/" TargetMode="External"/><Relationship Id="rId2" Type="http://schemas.openxmlformats.org/officeDocument/2006/relationships/notesSlide" Target="../notesSlides/notesSlide20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04.xml.rels><?xml version="1.0" encoding="UTF-8" standalone="yes"?>
<Relationships xmlns="http://schemas.openxmlformats.org/package/2006/relationships"><Relationship Id="rId3" Type="http://schemas.openxmlformats.org/officeDocument/2006/relationships/hyperlink" Target="https://en.wikipedia.org/wiki/Orthodox_Judaism" TargetMode="External"/><Relationship Id="rId2" Type="http://schemas.openxmlformats.org/officeDocument/2006/relationships/notesSlide" Target="../notesSlides/notesSlide202.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05.xml.rels><?xml version="1.0" encoding="UTF-8" standalone="yes"?>
<Relationships xmlns="http://schemas.openxmlformats.org/package/2006/relationships"><Relationship Id="rId3" Type="http://schemas.openxmlformats.org/officeDocument/2006/relationships/hyperlink" Target="https://glc.us.com/" TargetMode="External"/><Relationship Id="rId2" Type="http://schemas.openxmlformats.org/officeDocument/2006/relationships/notesSlide" Target="../notesSlides/notesSlide203.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ynetnews.com/articles/0,7340,L-4673018,00.html" TargetMode="External"/><Relationship Id="rId4" Type="http://schemas.openxmlformats.org/officeDocument/2006/relationships/hyperlink" Target="http://en.wikipedia.org/wiki/%20Messianic%20Judaism" TargetMode="External"/></Relationships>
</file>

<file path=ppt/slides/_rels/slide206.xml.rels><?xml version="1.0" encoding="UTF-8" standalone="yes"?>
<Relationships xmlns="http://schemas.openxmlformats.org/package/2006/relationships"><Relationship Id="rId3" Type="http://schemas.openxmlformats.org/officeDocument/2006/relationships/hyperlink" Target="https://www.biblegateway.com/passage/?search=Revelation+7:9,13-14&amp;version=NIV" TargetMode="External"/><Relationship Id="rId2" Type="http://schemas.openxmlformats.org/officeDocument/2006/relationships/notesSlide" Target="../notesSlides/notesSlide204.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adventist.org/en/information/statistics/article/go/-/seventh-day-adventist-world-church-statistics-2015/" TargetMode="External"/><Relationship Id="rId4" Type="http://schemas.openxmlformats.org/officeDocument/2006/relationships/hyperlink" Target="https://www.biblegateway.com/passage/?search=Mat+24:31&amp;version=NIV" TargetMode="External"/></Relationships>
</file>

<file path=ppt/slides/_rels/slide207.xml.rels><?xml version="1.0" encoding="UTF-8" standalone="yes"?>
<Relationships xmlns="http://schemas.openxmlformats.org/package/2006/relationships"><Relationship Id="rId3" Type="http://schemas.openxmlformats.org/officeDocument/2006/relationships/slide" Target="slide143.xml"/><Relationship Id="rId2" Type="http://schemas.openxmlformats.org/officeDocument/2006/relationships/notesSlide" Target="../notesSlides/notesSlide205.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Revelation+7:4-14&amp;version=KJV" TargetMode="External"/><Relationship Id="rId4" Type="http://schemas.openxmlformats.org/officeDocument/2006/relationships/slide" Target="slide389.xml"/></Relationships>
</file>

<file path=ppt/slides/_rels/slide20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6.xml"/><Relationship Id="rId1" Type="http://schemas.openxmlformats.org/officeDocument/2006/relationships/slideLayout" Target="../slideLayouts/slideLayout12.xml"/><Relationship Id="rId4" Type="http://schemas.openxmlformats.org/officeDocument/2006/relationships/hyperlink" Target="https://www.biblegateway.com/passage/?search=Revelation+7:9,13-14&amp;version=NIV" TargetMode="External"/></Relationships>
</file>

<file path=ppt/slides/_rels/slide20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07.xml"/><Relationship Id="rId1" Type="http://schemas.openxmlformats.org/officeDocument/2006/relationships/slideLayout" Target="../slideLayouts/slideLayout30.xml"/><Relationship Id="rId5" Type="http://schemas.openxmlformats.org/officeDocument/2006/relationships/hyperlink" Target="https://www.biblegateway.com/passage/?search=Revelation+7:1-8&amp;version=NIV" TargetMode="External"/><Relationship Id="rId4" Type="http://schemas.openxmlformats.org/officeDocument/2006/relationships/hyperlink" Target="https://www.biblegateway.com/passage/?search=Revelation+7:9,13-14&amp;version=NIV" TargetMode="External"/></Relationships>
</file>

<file path=ppt/slides/_rels/slide2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8.xml"/><Relationship Id="rId1" Type="http://schemas.openxmlformats.org/officeDocument/2006/relationships/slideLayout" Target="../slideLayouts/slideLayout12.xml"/><Relationship Id="rId4" Type="http://schemas.openxmlformats.org/officeDocument/2006/relationships/hyperlink" Target="https://www.biblegateway.com/passage/?search=Revelation+7:1-8&amp;version=NIV" TargetMode="External"/></Relationships>
</file>

<file path=ppt/slides/_rels/slide211.xml.rels><?xml version="1.0" encoding="UTF-8" standalone="yes"?>
<Relationships xmlns="http://schemas.openxmlformats.org/package/2006/relationships"><Relationship Id="rId3" Type="http://schemas.openxmlformats.org/officeDocument/2006/relationships/hyperlink" Target="https://www.biblegateway.com/passage/?search=Revelation+7:1-8&amp;version=NIV" TargetMode="External"/><Relationship Id="rId2" Type="http://schemas.openxmlformats.org/officeDocument/2006/relationships/notesSlide" Target="../notesSlides/notesSlide209.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Revelation+7:4-14&amp;version=KJV" TargetMode="External"/><Relationship Id="rId4" Type="http://schemas.openxmlformats.org/officeDocument/2006/relationships/hyperlink" Target="https://www.thefreedictionary.com/seal" TargetMode="External"/></Relationships>
</file>

<file path=ppt/slides/_rels/slide212.xml.rels><?xml version="1.0" encoding="UTF-8" standalone="yes"?>
<Relationships xmlns="http://schemas.openxmlformats.org/package/2006/relationships"><Relationship Id="rId3" Type="http://schemas.openxmlformats.org/officeDocument/2006/relationships/hyperlink" Target="https://www.biblegateway.com/passage/?search=Romans+11:1-2,+11-20&amp;version=NIV" TargetMode="External"/><Relationship Id="rId2" Type="http://schemas.openxmlformats.org/officeDocument/2006/relationships/notesSlide" Target="../notesSlides/notesSlide21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1.xml"/><Relationship Id="rId1" Type="http://schemas.openxmlformats.org/officeDocument/2006/relationships/slideLayout" Target="../slideLayouts/slideLayout30.xml"/><Relationship Id="rId4" Type="http://schemas.openxmlformats.org/officeDocument/2006/relationships/hyperlink" Target="https://www.biblegateway.com/passage/?search=Romans+11:1-2,+11-20&amp;version=NIV" TargetMode="External"/></Relationships>
</file>

<file path=ppt/slides/_rels/slide21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12.xml"/><Relationship Id="rId1" Type="http://schemas.openxmlformats.org/officeDocument/2006/relationships/slideLayout" Target="../slideLayouts/slideLayout30.xml"/></Relationships>
</file>

<file path=ppt/slides/_rels/slide21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1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1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14.xml"/><Relationship Id="rId1" Type="http://schemas.openxmlformats.org/officeDocument/2006/relationships/slideLayout" Target="../slideLayouts/slideLayout30.xml"/></Relationships>
</file>

<file path=ppt/slides/_rels/slide217.xml.rels><?xml version="1.0" encoding="UTF-8" standalone="yes"?>
<Relationships xmlns="http://schemas.openxmlformats.org/package/2006/relationships"><Relationship Id="rId3" Type="http://schemas.openxmlformats.org/officeDocument/2006/relationships/hyperlink" Target="https://www.breakingisraelnews.com/92517/first-time-2000-years-jewish-priests-will-learn-lost-laws-holy-holies/#Z33EOED4a3QR05fR.97" TargetMode="External"/><Relationship Id="rId2" Type="http://schemas.openxmlformats.org/officeDocument/2006/relationships/notesSlide" Target="../notesSlides/notesSlide215.xml"/><Relationship Id="rId1" Type="http://schemas.openxmlformats.org/officeDocument/2006/relationships/slideLayout" Target="../slideLayouts/slideLayout30.xml"/><Relationship Id="rId5" Type="http://schemas.openxmlformats.org/officeDocument/2006/relationships/hyperlink" Target="https://www.wnd.com/2018/12/7-days-until-dedication-of-3rd-temple-altar/" TargetMode="External"/><Relationship Id="rId4" Type="http://schemas.openxmlformats.org/officeDocument/2006/relationships/hyperlink" Target="https://www.wnd.com/2018/09/red-heifer-birth-paves-way-for-renewed-temple-service/" TargetMode="External"/></Relationships>
</file>

<file path=ppt/slides/_rels/slide218.xml.rels><?xml version="1.0" encoding="UTF-8" standalone="yes"?>
<Relationships xmlns="http://schemas.openxmlformats.org/package/2006/relationships"><Relationship Id="rId3" Type="http://schemas.openxmlformats.org/officeDocument/2006/relationships/hyperlink" Target="https://www.breakingisraelnews.com/92517/first-time-2000-years-jewish-priests-will-learn-lost-laws-holy-holies/#Z33EOED4a3QR05fR.97" TargetMode="External"/><Relationship Id="rId2" Type="http://schemas.openxmlformats.org/officeDocument/2006/relationships/notesSlide" Target="../notesSlides/notesSlide216.xml"/><Relationship Id="rId1" Type="http://schemas.openxmlformats.org/officeDocument/2006/relationships/slideLayout" Target="../slideLayouts/slideLayout30.xml"/><Relationship Id="rId4" Type="http://schemas.openxmlformats.org/officeDocument/2006/relationships/image" Target="../media/image49.jpg"/></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30.xml"/></Relationships>
</file>

<file path=ppt/slides/_rels/slide22.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526326784&amp;sr=8-1&amp;keywords=evolution+is+not+science+jeff+woodward" TargetMode="External"/><Relationship Id="rId2" Type="http://schemas.openxmlformats.org/officeDocument/2006/relationships/notesSlide" Target="../notesSlides/notesSlide21.xml"/><Relationship Id="rId1" Type="http://schemas.openxmlformats.org/officeDocument/2006/relationships/slideLayout" Target="../slideLayouts/slideLayout14.xml"/><Relationship Id="rId4" Type="http://schemas.openxmlformats.org/officeDocument/2006/relationships/image" Target="../media/image4.jpeg"/></Relationships>
</file>

<file path=ppt/slides/_rels/slide220.xml.rels><?xml version="1.0" encoding="UTF-8" standalone="yes"?>
<Relationships xmlns="http://schemas.openxmlformats.org/package/2006/relationships"><Relationship Id="rId3" Type="http://schemas.openxmlformats.org/officeDocument/2006/relationships/hyperlink" Target="https://www.biblegateway.com/passage/?search=matthew+24:1-2&amp;version=NIV" TargetMode="External"/><Relationship Id="rId2" Type="http://schemas.openxmlformats.org/officeDocument/2006/relationships/notesSlide" Target="../notesSlides/notesSlide218.xml"/><Relationship Id="rId1" Type="http://schemas.openxmlformats.org/officeDocument/2006/relationships/slideLayout" Target="../slideLayouts/slideLayout30.xml"/></Relationships>
</file>

<file path=ppt/slides/_rels/slide221.xml.rels><?xml version="1.0" encoding="UTF-8" standalone="yes"?>
<Relationships xmlns="http://schemas.openxmlformats.org/package/2006/relationships"><Relationship Id="rId3" Type="http://schemas.openxmlformats.org/officeDocument/2006/relationships/hyperlink" Target="https://www.jns.org/exceptionally-rare-jewish-coins-found-in-temple-mount-excavation/" TargetMode="External"/><Relationship Id="rId2" Type="http://schemas.openxmlformats.org/officeDocument/2006/relationships/notesSlide" Target="../notesSlides/notesSlide219.xml"/><Relationship Id="rId1" Type="http://schemas.openxmlformats.org/officeDocument/2006/relationships/slideLayout" Target="../slideLayouts/slideLayout30.xml"/></Relationships>
</file>

<file path=ppt/slides/_rels/slide222.xml.rels><?xml version="1.0" encoding="UTF-8" standalone="yes"?>
<Relationships xmlns="http://schemas.openxmlformats.org/package/2006/relationships"><Relationship Id="rId3" Type="http://schemas.openxmlformats.org/officeDocument/2006/relationships/hyperlink" Target="https://en.wikipedia.org/wiki/Western_Wall" TargetMode="External"/><Relationship Id="rId2" Type="http://schemas.openxmlformats.org/officeDocument/2006/relationships/notesSlide" Target="../notesSlides/notesSlide220.xml"/><Relationship Id="rId1" Type="http://schemas.openxmlformats.org/officeDocument/2006/relationships/slideLayout" Target="../slideLayouts/slideLayout66.xml"/><Relationship Id="rId6" Type="http://schemas.openxmlformats.org/officeDocument/2006/relationships/image" Target="../media/image1.png"/><Relationship Id="rId5" Type="http://schemas.openxmlformats.org/officeDocument/2006/relationships/hyperlink" Target="https://www.paypal.com/cgi-bin/webscr?cmd=_donations&amp;business=jeff_woodward@msn.com&amp;item_name=To+fund+end+time+education&amp;currency_code=USD&amp;source=url" TargetMode="External"/><Relationship Id="rId4" Type="http://schemas.openxmlformats.org/officeDocument/2006/relationships/image" Target="../media/image50.png"/></Relationships>
</file>

<file path=ppt/slides/_rels/slide22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21.xml"/><Relationship Id="rId1" Type="http://schemas.openxmlformats.org/officeDocument/2006/relationships/slideLayout" Target="../slideLayouts/slideLayout30.xml"/><Relationship Id="rId6" Type="http://schemas.openxmlformats.org/officeDocument/2006/relationships/hyperlink" Target="https://www.gettextbooks.ca/isbn/9780664205355/" TargetMode="External"/><Relationship Id="rId5" Type="http://schemas.openxmlformats.org/officeDocument/2006/relationships/hyperlink" Target="https://www.amazon.com/Holman-QuickSource-Bible-Quicksource-Guides/dp/0805495649" TargetMode="External"/><Relationship Id="rId4" Type="http://schemas.openxmlformats.org/officeDocument/2006/relationships/hyperlink" Target="https://www.youtube.com/watch?v=yU5ozcdN1zU" TargetMode="External"/></Relationships>
</file>

<file path=ppt/slides/_rels/slide224.xml.rels><?xml version="1.0" encoding="UTF-8" standalone="yes"?>
<Relationships xmlns="http://schemas.openxmlformats.org/package/2006/relationships"><Relationship Id="rId3" Type="http://schemas.openxmlformats.org/officeDocument/2006/relationships/slide" Target="slide369.xml"/><Relationship Id="rId7" Type="http://schemas.openxmlformats.org/officeDocument/2006/relationships/hyperlink" Target="https://www.biblegateway.com/passage/?search=Mat.+24:15-19&amp;version=NIV" TargetMode="External"/><Relationship Id="rId2" Type="http://schemas.openxmlformats.org/officeDocument/2006/relationships/notesSlide" Target="../notesSlides/notesSlide222.xml"/><Relationship Id="rId1" Type="http://schemas.openxmlformats.org/officeDocument/2006/relationships/slideLayout" Target="../slideLayouts/slideLayout30.xml"/><Relationship Id="rId6" Type="http://schemas.openxmlformats.org/officeDocument/2006/relationships/hyperlink" Target="https://www.biblegateway.com/passage/?search=2+Thessalonians+2:1-7&amp;version=NIV" TargetMode="External"/><Relationship Id="rId5" Type="http://schemas.openxmlformats.org/officeDocument/2006/relationships/hyperlink" Target="https://www.biblegateway.com/passage/?search=Revelation+11:1-5&amp;version=NIV" TargetMode="External"/><Relationship Id="rId4" Type="http://schemas.openxmlformats.org/officeDocument/2006/relationships/hyperlink" Target="https://www.biblegateway.com/passage/?search=Daniel+11:27-32&amp;version=NIV" TargetMode="External"/></Relationships>
</file>

<file path=ppt/slides/_rels/slide2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3.xml"/><Relationship Id="rId1" Type="http://schemas.openxmlformats.org/officeDocument/2006/relationships/slideLayout" Target="../slideLayouts/slideLayout12.xml"/><Relationship Id="rId4" Type="http://schemas.openxmlformats.org/officeDocument/2006/relationships/hyperlink" Target="https://www.biblegateway.com/passage/?search=Revelation+11:1-5&amp;version=NIV" TargetMode="External"/></Relationships>
</file>

<file path=ppt/slides/_rels/slide2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4.xml"/><Relationship Id="rId1" Type="http://schemas.openxmlformats.org/officeDocument/2006/relationships/slideLayout" Target="../slideLayouts/slideLayout12.xml"/><Relationship Id="rId4" Type="http://schemas.openxmlformats.org/officeDocument/2006/relationships/hyperlink" Target="https://www.biblegateway.com/passage/?search=Is.+2:2-3&amp;version=NIV" TargetMode="External"/></Relationships>
</file>

<file path=ppt/slides/_rels/slide227.xml.rels><?xml version="1.0" encoding="UTF-8" standalone="yes"?>
<Relationships xmlns="http://schemas.openxmlformats.org/package/2006/relationships"><Relationship Id="rId3" Type="http://schemas.openxmlformats.org/officeDocument/2006/relationships/hyperlink" Target="https://www.biblegateway.com/passage/?search=Is.+2:2-3&amp;version=NIV" TargetMode="External"/><Relationship Id="rId2" Type="http://schemas.openxmlformats.org/officeDocument/2006/relationships/notesSlide" Target="../notesSlides/notesSlide225.xml"/><Relationship Id="rId1" Type="http://schemas.openxmlformats.org/officeDocument/2006/relationships/slideLayout" Target="../slideLayouts/slideLayout30.xml"/><Relationship Id="rId5" Type="http://schemas.openxmlformats.org/officeDocument/2006/relationships/hyperlink" Target="https://en.wikipedia.org/wiki/Mount_Zion" TargetMode="External"/><Relationship Id="rId4" Type="http://schemas.openxmlformats.org/officeDocument/2006/relationships/hyperlink" Target="https://www.biblegateway.com/passage/?search=Rev+11:1,7-8,11,15,+Rev.+13:11-12,+Rev.+14:7-10&amp;version=NIV" TargetMode="External"/></Relationships>
</file>

<file path=ppt/slides/_rels/slide228.xml.rels><?xml version="1.0" encoding="UTF-8" standalone="yes"?>
<Relationships xmlns="http://schemas.openxmlformats.org/package/2006/relationships"><Relationship Id="rId3" Type="http://schemas.openxmlformats.org/officeDocument/2006/relationships/hyperlink" Target="https://www.biblegateway.com/passage/?search=Joel+2:30-32&amp;version=KJV" TargetMode="External"/><Relationship Id="rId2" Type="http://schemas.openxmlformats.org/officeDocument/2006/relationships/notesSlide" Target="../notesSlides/notesSlide226.xml"/><Relationship Id="rId1" Type="http://schemas.openxmlformats.org/officeDocument/2006/relationships/slideLayout" Target="../slideLayouts/slideLayout30.xml"/><Relationship Id="rId4" Type="http://schemas.openxmlformats.org/officeDocument/2006/relationships/hyperlink" Target="https://www.biblegateway.com/passage/?search=2+Thessalonians+2:1-7&amp;version=NIV" TargetMode="External"/></Relationships>
</file>

<file path=ppt/slides/_rels/slide2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7.xml"/><Relationship Id="rId1" Type="http://schemas.openxmlformats.org/officeDocument/2006/relationships/slideLayout" Target="../slideLayouts/slideLayout12.xml"/><Relationship Id="rId4" Type="http://schemas.openxmlformats.org/officeDocument/2006/relationships/hyperlink" Target="https://www.biblegateway.com/passage/?search=Joel+2:30-32&amp;version=KJV"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2.xml"/><Relationship Id="rId1" Type="http://schemas.openxmlformats.org/officeDocument/2006/relationships/slideLayout" Target="../slideLayouts/slideLayout80.xml"/><Relationship Id="rId4" Type="http://schemas.openxmlformats.org/officeDocument/2006/relationships/image" Target="../media/image4.jpeg"/></Relationships>
</file>

<file path=ppt/slides/_rels/slide2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8.xml"/><Relationship Id="rId1" Type="http://schemas.openxmlformats.org/officeDocument/2006/relationships/slideLayout" Target="../slideLayouts/slideLayout12.xml"/><Relationship Id="rId4" Type="http://schemas.openxmlformats.org/officeDocument/2006/relationships/hyperlink" Target="https://www.biblegateway.com/passage/?search=2+Thessalonians+2:1-7&amp;version=NIV" TargetMode="External"/></Relationships>
</file>

<file path=ppt/slides/_rels/slide231.xml.rels><?xml version="1.0" encoding="UTF-8" standalone="yes"?>
<Relationships xmlns="http://schemas.openxmlformats.org/package/2006/relationships"><Relationship Id="rId3" Type="http://schemas.openxmlformats.org/officeDocument/2006/relationships/hyperlink" Target="https://www.biblegateway.com/passage/?search=Mat.+24:15-19&amp;version=NIV" TargetMode="External"/><Relationship Id="rId2" Type="http://schemas.openxmlformats.org/officeDocument/2006/relationships/notesSlide" Target="../notesSlides/notesSlide229.xml"/><Relationship Id="rId1" Type="http://schemas.openxmlformats.org/officeDocument/2006/relationships/slideLayout" Target="../slideLayouts/slideLayout30.xml"/><Relationship Id="rId4" Type="http://schemas.openxmlformats.org/officeDocument/2006/relationships/hyperlink" Target="https://www.jashow.org/television-shows/" TargetMode="External"/></Relationships>
</file>

<file path=ppt/slides/_rels/slide232.xml.rels><?xml version="1.0" encoding="UTF-8" standalone="yes"?>
<Relationships xmlns="http://schemas.openxmlformats.org/package/2006/relationships"><Relationship Id="rId3" Type="http://schemas.openxmlformats.org/officeDocument/2006/relationships/hyperlink" Target="https://www.jashow.org/television-shows/" TargetMode="External"/><Relationship Id="rId2" Type="http://schemas.openxmlformats.org/officeDocument/2006/relationships/notesSlide" Target="../notesSlides/notesSlide230.xml"/><Relationship Id="rId1" Type="http://schemas.openxmlformats.org/officeDocument/2006/relationships/slideLayout" Target="../slideLayouts/slideLayout30.xml"/></Relationships>
</file>

<file path=ppt/slides/_rels/slide233.xml.rels><?xml version="1.0" encoding="UTF-8" standalone="yes"?>
<Relationships xmlns="http://schemas.openxmlformats.org/package/2006/relationships"><Relationship Id="rId3" Type="http://schemas.openxmlformats.org/officeDocument/2006/relationships/hyperlink" Target="https://www.biblegateway.com/passage/?search=Mat.+24:15-19&amp;version=NIV" TargetMode="External"/><Relationship Id="rId2" Type="http://schemas.openxmlformats.org/officeDocument/2006/relationships/notesSlide" Target="../notesSlides/notesSlide231.xml"/><Relationship Id="rId1" Type="http://schemas.openxmlformats.org/officeDocument/2006/relationships/slideLayout" Target="../slideLayouts/slideLayout30.xml"/></Relationships>
</file>

<file path=ppt/slides/_rels/slide23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32.xml"/><Relationship Id="rId1" Type="http://schemas.openxmlformats.org/officeDocument/2006/relationships/slideLayout" Target="../slideLayouts/slideLayout12.xml"/><Relationship Id="rId4" Type="http://schemas.openxmlformats.org/officeDocument/2006/relationships/hyperlink" Target="https://www.biblegateway.com/passage/?search=Mat.+24:15-19&amp;version=KJV" TargetMode="External"/></Relationships>
</file>

<file path=ppt/slides/_rels/slide23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33.xml"/><Relationship Id="rId1" Type="http://schemas.openxmlformats.org/officeDocument/2006/relationships/slideLayout" Target="../slideLayouts/slideLayout12.xml"/><Relationship Id="rId4" Type="http://schemas.openxmlformats.org/officeDocument/2006/relationships/hyperlink" Target="https://www.biblegateway.com/passage/?search=Mat.+24:15-19&amp;version=KJV" TargetMode="External"/></Relationships>
</file>

<file path=ppt/slides/_rels/slide236.xml.rels><?xml version="1.0" encoding="UTF-8" standalone="yes"?>
<Relationships xmlns="http://schemas.openxmlformats.org/package/2006/relationships"><Relationship Id="rId3" Type="http://schemas.openxmlformats.org/officeDocument/2006/relationships/hyperlink" Target="https://www.biblegateway.com/passage/?search=Dan.+8:17,+10:14,+12:9+&amp;version=NIV" TargetMode="External"/><Relationship Id="rId2" Type="http://schemas.openxmlformats.org/officeDocument/2006/relationships/notesSlide" Target="../notesSlides/notesSlide234.xml"/><Relationship Id="rId1" Type="http://schemas.openxmlformats.org/officeDocument/2006/relationships/slideLayout" Target="../slideLayouts/slideLayout30.xml"/><Relationship Id="rId5" Type="http://schemas.openxmlformats.org/officeDocument/2006/relationships/hyperlink" Target="https://www.biblegateway.com/passage/?search=Daniel+8:17,19,26,+12:4,9,+10:14+&amp;version=NIV" TargetMode="External"/><Relationship Id="rId4" Type="http://schemas.openxmlformats.org/officeDocument/2006/relationships/hyperlink" Target="https://www.biblegateway.com/passage/?search=Daniel+8:14&amp;version=NIV" TargetMode="External"/></Relationships>
</file>

<file path=ppt/slides/_rels/slide23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35.xml"/><Relationship Id="rId1" Type="http://schemas.openxmlformats.org/officeDocument/2006/relationships/slideLayout" Target="../slideLayouts/slideLayout12.xml"/><Relationship Id="rId5" Type="http://schemas.openxmlformats.org/officeDocument/2006/relationships/hyperlink" Target="https://www.biblegateway.com/passage/?search=Dan+8:11-14&amp;version=NIV" TargetMode="External"/><Relationship Id="rId4" Type="http://schemas.openxmlformats.org/officeDocument/2006/relationships/hyperlink" Target="https://www.biblegateway.com/passage/?search=Dan+8:11-14&amp;version=NASB" TargetMode="External"/></Relationships>
</file>

<file path=ppt/slides/_rels/slide23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36.xml"/><Relationship Id="rId1" Type="http://schemas.openxmlformats.org/officeDocument/2006/relationships/slideLayout" Target="../slideLayouts/slideLayout12.xml"/><Relationship Id="rId4" Type="http://schemas.openxmlformats.org/officeDocument/2006/relationships/hyperlink" Target="https://www.biblegateway.com/passage/?search=Dan+8:11-14&amp;version=KJV" TargetMode="Externa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3.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image" Target="../media/image17.jpg"/></Relationships>
</file>

<file path=ppt/slides/_rels/slide240.xml.rels><?xml version="1.0" encoding="UTF-8" standalone="yes"?>
<Relationships xmlns="http://schemas.openxmlformats.org/package/2006/relationships"><Relationship Id="rId3" Type="http://schemas.openxmlformats.org/officeDocument/2006/relationships/hyperlink" Target="https://www.biblegateway.com/passage/?search=Daniel+9:20-21,24&amp;version=NIV" TargetMode="External"/><Relationship Id="rId2" Type="http://schemas.openxmlformats.org/officeDocument/2006/relationships/notesSlide" Target="../notesSlides/notesSlide238.xml"/><Relationship Id="rId1" Type="http://schemas.openxmlformats.org/officeDocument/2006/relationships/slideLayout" Target="../slideLayouts/slideLayout30.xml"/><Relationship Id="rId4" Type="http://schemas.openxmlformats.org/officeDocument/2006/relationships/hyperlink" Target="https://www.biblegateway.com/passage/?search=Daniel+9:2&amp;version=NIV" TargetMode="External"/></Relationships>
</file>

<file path=ppt/slides/_rels/slide241.xml.rels><?xml version="1.0" encoding="UTF-8" standalone="yes"?>
<Relationships xmlns="http://schemas.openxmlformats.org/package/2006/relationships"><Relationship Id="rId3" Type="http://schemas.openxmlformats.org/officeDocument/2006/relationships/hyperlink" Target="https://www.biblegateway.com/passage/?search=Daniel+9:2&amp;version=NIV" TargetMode="External"/><Relationship Id="rId2" Type="http://schemas.openxmlformats.org/officeDocument/2006/relationships/notesSlide" Target="../notesSlides/notesSlide239.xml"/><Relationship Id="rId1" Type="http://schemas.openxmlformats.org/officeDocument/2006/relationships/slideLayout" Target="../slideLayouts/slideLayout30.xml"/><Relationship Id="rId4" Type="http://schemas.openxmlformats.org/officeDocument/2006/relationships/hyperlink" Target="https://www.biblegateway.com/passage/?search=Daniel+9:20-21,24&amp;version=NIV" TargetMode="External"/></Relationships>
</file>

<file path=ppt/slides/_rels/slide24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0.xml"/><Relationship Id="rId1" Type="http://schemas.openxmlformats.org/officeDocument/2006/relationships/slideLayout" Target="../slideLayouts/slideLayout12.xml"/><Relationship Id="rId4" Type="http://schemas.openxmlformats.org/officeDocument/2006/relationships/hyperlink" Target="https://www.biblegateway.com/passage/?search=Daniel+9:2,20-21,24&amp;version=NIV" TargetMode="External"/></Relationships>
</file>

<file path=ppt/slides/_rels/slide24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1.xml"/><Relationship Id="rId1" Type="http://schemas.openxmlformats.org/officeDocument/2006/relationships/slideLayout" Target="../slideLayouts/slideLayout12.xml"/><Relationship Id="rId4" Type="http://schemas.openxmlformats.org/officeDocument/2006/relationships/hyperlink" Target="https://www.biblegateway.com/passage/?search=Daniel+9:2,20-21,24&amp;version=NIV" TargetMode="External"/></Relationships>
</file>

<file path=ppt/slides/_rels/slide24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2.xml"/><Relationship Id="rId1" Type="http://schemas.openxmlformats.org/officeDocument/2006/relationships/slideLayout" Target="../slideLayouts/slideLayout12.xml"/><Relationship Id="rId4" Type="http://schemas.openxmlformats.org/officeDocument/2006/relationships/hyperlink" Target="https://www.biblegateway.com/passage/?search=Daniel+9:20-21,24&amp;version=NIV" TargetMode="External"/></Relationships>
</file>

<file path=ppt/slides/_rels/slide245.xml.rels><?xml version="1.0" encoding="UTF-8" standalone="yes"?>
<Relationships xmlns="http://schemas.openxmlformats.org/package/2006/relationships"><Relationship Id="rId3" Type="http://schemas.openxmlformats.org/officeDocument/2006/relationships/hyperlink" Target="https://www.biblegateway.com/passage/?search=Daniel+9:20-21,24&amp;version=NIV" TargetMode="External"/><Relationship Id="rId2" Type="http://schemas.openxmlformats.org/officeDocument/2006/relationships/notesSlide" Target="../notesSlides/notesSlide243.xml"/><Relationship Id="rId1" Type="http://schemas.openxmlformats.org/officeDocument/2006/relationships/slideLayout" Target="../slideLayouts/slideLayout30.xml"/><Relationship Id="rId4" Type="http://schemas.openxmlformats.org/officeDocument/2006/relationships/hyperlink" Target="https://www.biblegateway.com/passage/?search=Daniel+9:2&amp;version=NIV" TargetMode="External"/></Relationships>
</file>

<file path=ppt/slides/_rels/slide246.xml.rels><?xml version="1.0" encoding="UTF-8" standalone="yes"?>
<Relationships xmlns="http://schemas.openxmlformats.org/package/2006/relationships"><Relationship Id="rId3" Type="http://schemas.openxmlformats.org/officeDocument/2006/relationships/hyperlink" Target="https://www.biblegateway.com/passage/?search=Daniel+9:27&amp;version=NIV" TargetMode="External"/><Relationship Id="rId2" Type="http://schemas.openxmlformats.org/officeDocument/2006/relationships/notesSlide" Target="../notesSlides/notesSlide244.xml"/><Relationship Id="rId1" Type="http://schemas.openxmlformats.org/officeDocument/2006/relationships/slideLayout" Target="../slideLayouts/slideLayout30.xml"/></Relationships>
</file>

<file path=ppt/slides/_rels/slide247.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hyperlink" Target="https://www.biblegateway.com/passage/?search=Revelation+13:1&amp;version=NIV" TargetMode="External"/><Relationship Id="rId2" Type="http://schemas.openxmlformats.org/officeDocument/2006/relationships/notesSlide" Target="../notesSlides/notesSlide245.xml"/><Relationship Id="rId1" Type="http://schemas.openxmlformats.org/officeDocument/2006/relationships/slideLayout" Target="../slideLayouts/slideLayout12.xml"/><Relationship Id="rId6" Type="http://schemas.openxmlformats.org/officeDocument/2006/relationships/hyperlink" Target="https://www.biblegateway.com/passage/?search=Daniel+7:8&amp;version=NIV" TargetMode="External"/><Relationship Id="rId5" Type="http://schemas.openxmlformats.org/officeDocument/2006/relationships/hyperlink" Target="https://www.biblegateway.com/passage/?search=Daniel+9:27&amp;version=NIV" TargetMode="External"/><Relationship Id="rId4" Type="http://schemas.openxmlformats.org/officeDocument/2006/relationships/hyperlink" Target="https://www.jashow.org/articles/what-do-daniel-927-and-2-thessalonians-2-tell-us-about-the-antichrist/" TargetMode="External"/></Relationships>
</file>

<file path=ppt/slides/_rels/slide24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46.xml"/><Relationship Id="rId1" Type="http://schemas.openxmlformats.org/officeDocument/2006/relationships/slideLayout" Target="../slideLayouts/slideLayout30.xml"/></Relationships>
</file>

<file path=ppt/slides/_rels/slide249.xml.rels><?xml version="1.0" encoding="UTF-8" standalone="yes"?>
<Relationships xmlns="http://schemas.openxmlformats.org/package/2006/relationships"><Relationship Id="rId3" Type="http://schemas.openxmlformats.org/officeDocument/2006/relationships/slide" Target="slide558.xml"/><Relationship Id="rId2" Type="http://schemas.openxmlformats.org/officeDocument/2006/relationships/notesSlide" Target="../notesSlides/notesSlide247.xml"/><Relationship Id="rId1" Type="http://schemas.openxmlformats.org/officeDocument/2006/relationships/slideLayout" Target="../slideLayouts/slideLayout30.xml"/><Relationship Id="rId4" Type="http://schemas.openxmlformats.org/officeDocument/2006/relationships/slide" Target="slide625.xml"/></Relationships>
</file>

<file path=ppt/slides/_rels/slide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4.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Mat.+7:21-23+&amp;version=NIV" TargetMode="External"/></Relationships>
</file>

<file path=ppt/slides/_rels/slide250.xml.rels><?xml version="1.0" encoding="UTF-8" standalone="yes"?>
<Relationships xmlns="http://schemas.openxmlformats.org/package/2006/relationships"><Relationship Id="rId8" Type="http://schemas.openxmlformats.org/officeDocument/2006/relationships/slide" Target="slide197.xml"/><Relationship Id="rId13" Type="http://schemas.openxmlformats.org/officeDocument/2006/relationships/slide" Target="slide330.xml"/><Relationship Id="rId18" Type="http://schemas.openxmlformats.org/officeDocument/2006/relationships/hyperlink" Target="https://www.biblegateway.com/passage/?search=Dan+9:27&amp;version=NIV" TargetMode="External"/><Relationship Id="rId3" Type="http://schemas.openxmlformats.org/officeDocument/2006/relationships/image" Target="../media/image52.png"/><Relationship Id="rId7" Type="http://schemas.openxmlformats.org/officeDocument/2006/relationships/slide" Target="slide246.xml"/><Relationship Id="rId12" Type="http://schemas.openxmlformats.org/officeDocument/2006/relationships/image" Target="../media/image1.png"/><Relationship Id="rId17" Type="http://schemas.openxmlformats.org/officeDocument/2006/relationships/slide" Target="slide567.xml"/><Relationship Id="rId2" Type="http://schemas.openxmlformats.org/officeDocument/2006/relationships/notesSlide" Target="../notesSlides/notesSlide248.xml"/><Relationship Id="rId16" Type="http://schemas.openxmlformats.org/officeDocument/2006/relationships/hyperlink" Target="https://www.biblegateway.com/passage/?search=Daniel+8:11,+9:26-27&amp;version=NIV" TargetMode="External"/><Relationship Id="rId1" Type="http://schemas.openxmlformats.org/officeDocument/2006/relationships/slideLayout" Target="../slideLayouts/slideLayout30.xml"/><Relationship Id="rId6" Type="http://schemas.openxmlformats.org/officeDocument/2006/relationships/hyperlink" Target="https://www.biblegateway.com/passage/?search=Dan.+2:32-45&amp;version=NIV" TargetMode="External"/><Relationship Id="rId11" Type="http://schemas.openxmlformats.org/officeDocument/2006/relationships/hyperlink" Target="https://www.biblegateway.com/passage/?search=Daniel++9:25-27&amp;version=NIV" TargetMode="External"/><Relationship Id="rId5" Type="http://schemas.openxmlformats.org/officeDocument/2006/relationships/slide" Target="slide410.xml"/><Relationship Id="rId15" Type="http://schemas.openxmlformats.org/officeDocument/2006/relationships/hyperlink" Target="https://www.biblegateway.com/passage/?search=Daniel+8:11,+9:26-27&amp;version=KJV" TargetMode="External"/><Relationship Id="rId10" Type="http://schemas.openxmlformats.org/officeDocument/2006/relationships/hyperlink" Target="https://www.biblegateway.com/passage/?search=Daniel+9:25-27&amp;version=KJV" TargetMode="External"/><Relationship Id="rId4" Type="http://schemas.openxmlformats.org/officeDocument/2006/relationships/image" Target="../media/image4.jpeg"/><Relationship Id="rId9" Type="http://schemas.openxmlformats.org/officeDocument/2006/relationships/hyperlink" Target="https://www.biblegateway.com/quicksearch/?quicksearch=anointed+one&amp;qs_version=NIV" TargetMode="External"/><Relationship Id="rId14" Type="http://schemas.openxmlformats.org/officeDocument/2006/relationships/hyperlink" Target="https://www.biblegateway.com/quicksearch/?quicksearch=little+horn&amp;qs_version=NIV" TargetMode="External"/></Relationships>
</file>

<file path=ppt/slides/_rels/slide251.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249.xml"/><Relationship Id="rId1" Type="http://schemas.openxmlformats.org/officeDocument/2006/relationships/slideLayout" Target="../slideLayouts/slideLayout30.xml"/></Relationships>
</file>

<file path=ppt/slides/_rels/slide25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5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5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51.xml"/><Relationship Id="rId1" Type="http://schemas.openxmlformats.org/officeDocument/2006/relationships/slideLayout" Target="../slideLayouts/slideLayout30.xml"/><Relationship Id="rId4" Type="http://schemas.openxmlformats.org/officeDocument/2006/relationships/image" Target="../media/image55.png"/></Relationships>
</file>

<file path=ppt/slides/_rels/slide25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52.xml"/><Relationship Id="rId1" Type="http://schemas.openxmlformats.org/officeDocument/2006/relationships/slideLayout" Target="../slideLayouts/slideLayout30.xml"/><Relationship Id="rId6" Type="http://schemas.openxmlformats.org/officeDocument/2006/relationships/image" Target="../media/image56.png"/><Relationship Id="rId5" Type="http://schemas.openxmlformats.org/officeDocument/2006/relationships/hyperlink" Target="https://www.churchpop.com/wp-content/uploads/2014/10/catholicism.png" TargetMode="External"/><Relationship Id="rId4" Type="http://schemas.openxmlformats.org/officeDocument/2006/relationships/hyperlink" Target="http://en.wikipedia.org/wiki/European_Union" TargetMode="External"/></Relationships>
</file>

<file path=ppt/slides/_rels/slide255.xml.rels><?xml version="1.0" encoding="UTF-8" standalone="yes"?>
<Relationships xmlns="http://schemas.openxmlformats.org/package/2006/relationships"><Relationship Id="rId3" Type="http://schemas.openxmlformats.org/officeDocument/2006/relationships/hyperlink" Target="http://en.wikipedia.org/wiki/Roman_empire" TargetMode="External"/><Relationship Id="rId2" Type="http://schemas.openxmlformats.org/officeDocument/2006/relationships/notesSlide" Target="../notesSlides/notesSlide25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56.xml.rels><?xml version="1.0" encoding="UTF-8" standalone="yes"?>
<Relationships xmlns="http://schemas.openxmlformats.org/package/2006/relationships"><Relationship Id="rId3" Type="http://schemas.openxmlformats.org/officeDocument/2006/relationships/slide" Target="slide182.xml"/><Relationship Id="rId2" Type="http://schemas.openxmlformats.org/officeDocument/2006/relationships/notesSlide" Target="../notesSlides/notesSlide254.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en.wikipedia.org/wiki/Roman_empire" TargetMode="External"/><Relationship Id="rId4" Type="http://schemas.openxmlformats.org/officeDocument/2006/relationships/slide" Target="slide183.xml"/></Relationships>
</file>

<file path=ppt/slides/_rels/slide25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55.xml"/><Relationship Id="rId1" Type="http://schemas.openxmlformats.org/officeDocument/2006/relationships/slideLayout" Target="../slideLayouts/slideLayout12.xml"/><Relationship Id="rId4" Type="http://schemas.openxmlformats.org/officeDocument/2006/relationships/hyperlink" Target="https://www.biblegateway.com/passage/?search=daniel+2:31-33,+40-43&amp;version=NASB" TargetMode="External"/></Relationships>
</file>

<file path=ppt/slides/_rels/slide258.xml.rels><?xml version="1.0" encoding="UTF-8" standalone="yes"?>
<Relationships xmlns="http://schemas.openxmlformats.org/package/2006/relationships"><Relationship Id="rId3" Type="http://schemas.openxmlformats.org/officeDocument/2006/relationships/image" Target="../media/image57.png"/><Relationship Id="rId7" Type="http://schemas.openxmlformats.org/officeDocument/2006/relationships/hyperlink" Target="https://en.wikipedia.org/wiki/File:Justinian555AD.png" TargetMode="External"/><Relationship Id="rId2" Type="http://schemas.openxmlformats.org/officeDocument/2006/relationships/notesSlide" Target="../notesSlides/notesSlide256.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en.wikipedia.org/wiki/Neo-Babylonian_Empire" TargetMode="External"/><Relationship Id="rId4" Type="http://schemas.openxmlformats.org/officeDocument/2006/relationships/hyperlink" Target="http://en.wikipedia.org/wiki/Roman_empire" TargetMode="External"/></Relationships>
</file>

<file path=ppt/slides/_rels/slide259.xml.rels><?xml version="1.0" encoding="UTF-8" standalone="yes"?>
<Relationships xmlns="http://schemas.openxmlformats.org/package/2006/relationships"><Relationship Id="rId3" Type="http://schemas.openxmlformats.org/officeDocument/2006/relationships/hyperlink" Target="http://en.wikipedia.org/wiki/Roman_empire" TargetMode="External"/><Relationship Id="rId2" Type="http://schemas.openxmlformats.org/officeDocument/2006/relationships/notesSlide" Target="../notesSlides/notesSlide257.xml"/><Relationship Id="rId1" Type="http://schemas.openxmlformats.org/officeDocument/2006/relationships/slideLayout" Target="../slideLayouts/slideLayout30.xml"/><Relationship Id="rId6" Type="http://schemas.openxmlformats.org/officeDocument/2006/relationships/hyperlink" Target="https://upload.wikimedia.org/wikipedia/commons/4/49/Theodosius_I's_empire.png" TargetMode="External"/><Relationship Id="rId5" Type="http://schemas.openxmlformats.org/officeDocument/2006/relationships/image" Target="../media/image58.png"/><Relationship Id="rId4" Type="http://schemas.openxmlformats.org/officeDocument/2006/relationships/image" Target="../media/image4.jpeg"/></Relationships>
</file>

<file path=ppt/slides/_rels/slide26.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image" Target="../media/image16.jpeg"/><Relationship Id="rId7" Type="http://schemas.openxmlformats.org/officeDocument/2006/relationships/hyperlink" Target="https://www.biblegateway.com/passage/?search=John+11:25&amp;version=NIV" TargetMode="External"/><Relationship Id="rId2" Type="http://schemas.openxmlformats.org/officeDocument/2006/relationships/notesSlide" Target="../notesSlides/notesSlide25.xml"/><Relationship Id="rId1" Type="http://schemas.openxmlformats.org/officeDocument/2006/relationships/slideLayout" Target="../slideLayouts/slideLayout30.xml"/><Relationship Id="rId6" Type="http://schemas.openxmlformats.org/officeDocument/2006/relationships/hyperlink" Target="https://www.biblegateway.com/passage/?search=Acts+2:38&amp;version=NIV" TargetMode="External"/><Relationship Id="rId5" Type="http://schemas.openxmlformats.org/officeDocument/2006/relationships/hyperlink" Target="https://www.biblegateway.com/passage/?search=1%20John+2:22&amp;version=NIV" TargetMode="External"/><Relationship Id="rId4" Type="http://schemas.openxmlformats.org/officeDocument/2006/relationships/hyperlink" Target="https://www.biblegateway.com/passage/?search=Rev.+3:14-16&amp;version=NIV" TargetMode="External"/></Relationships>
</file>

<file path=ppt/slides/_rels/slide260.xml.rels><?xml version="1.0" encoding="UTF-8" standalone="yes"?>
<Relationships xmlns="http://schemas.openxmlformats.org/package/2006/relationships"><Relationship Id="rId8" Type="http://schemas.openxmlformats.org/officeDocument/2006/relationships/hyperlink" Target="https://www.biblegateway.com/passage/?search=2+Thessalonians+2:1-7&amp;version=NIV" TargetMode="External"/><Relationship Id="rId3" Type="http://schemas.openxmlformats.org/officeDocument/2006/relationships/image" Target="../media/image59.png"/><Relationship Id="rId7" Type="http://schemas.openxmlformats.org/officeDocument/2006/relationships/hyperlink" Target="http://www.biblegateway.com/passage/?search=Revelation%2017:9&amp;version=KJV" TargetMode="External"/><Relationship Id="rId2" Type="http://schemas.openxmlformats.org/officeDocument/2006/relationships/notesSlide" Target="../notesSlides/notesSlide258.xml"/><Relationship Id="rId1" Type="http://schemas.openxmlformats.org/officeDocument/2006/relationships/slideLayout" Target="../slideLayouts/slideLayout30.xml"/><Relationship Id="rId6" Type="http://schemas.openxmlformats.org/officeDocument/2006/relationships/hyperlink" Target="https://www.biblegateway.com/passage/?search=Revelation+17:4-6,+12-18&amp;version=KJV" TargetMode="External"/><Relationship Id="rId11" Type="http://schemas.openxmlformats.org/officeDocument/2006/relationships/hyperlink" Target="https://en.wikipedia.org/wiki/File:Justinian555AD.png" TargetMode="External"/><Relationship Id="rId5" Type="http://schemas.openxmlformats.org/officeDocument/2006/relationships/hyperlink" Target="https://www.biblegateway.com/passage/?search=REv+17:1,15,+19:2&amp;version=NIV" TargetMode="External"/><Relationship Id="rId10" Type="http://schemas.openxmlformats.org/officeDocument/2006/relationships/hyperlink" Target="http://en.wikipedia.org/wiki/Roman_empire" TargetMode="External"/><Relationship Id="rId4" Type="http://schemas.openxmlformats.org/officeDocument/2006/relationships/hyperlink" Target="http://en.wikipedia.org/wiki/European_Union" TargetMode="External"/><Relationship Id="rId9" Type="http://schemas.openxmlformats.org/officeDocument/2006/relationships/image" Target="../media/image4.jpeg"/></Relationships>
</file>

<file path=ppt/slides/_rels/slide26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59.xml"/><Relationship Id="rId1" Type="http://schemas.openxmlformats.org/officeDocument/2006/relationships/slideLayout" Target="../slideLayouts/slideLayout30.xml"/></Relationships>
</file>

<file path=ppt/slides/_rels/slide26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60.xml"/><Relationship Id="rId1" Type="http://schemas.openxmlformats.org/officeDocument/2006/relationships/slideLayout" Target="../slideLayouts/slideLayout30.xml"/></Relationships>
</file>

<file path=ppt/slides/_rels/slide263.xml.rels><?xml version="1.0" encoding="UTF-8" standalone="yes"?>
<Relationships xmlns="http://schemas.openxmlformats.org/package/2006/relationships"><Relationship Id="rId3" Type="http://schemas.openxmlformats.org/officeDocument/2006/relationships/slide" Target="slide413.xml"/><Relationship Id="rId2" Type="http://schemas.openxmlformats.org/officeDocument/2006/relationships/notesSlide" Target="../notesSlides/notesSlide26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64.xml.rels><?xml version="1.0" encoding="UTF-8" standalone="yes"?>
<Relationships xmlns="http://schemas.openxmlformats.org/package/2006/relationships"><Relationship Id="rId8" Type="http://schemas.openxmlformats.org/officeDocument/2006/relationships/hyperlink" Target="http://www.chick.com/information/religions/catholicism/sevenhills.asp" TargetMode="External"/><Relationship Id="rId3" Type="http://schemas.openxmlformats.org/officeDocument/2006/relationships/image" Target="../media/image60.jpg"/><Relationship Id="rId7" Type="http://schemas.openxmlformats.org/officeDocument/2006/relationships/hyperlink" Target="http://www.biblegateway.com/passage/?search=mark%2013:14&amp;version=KJV" TargetMode="External"/><Relationship Id="rId2" Type="http://schemas.openxmlformats.org/officeDocument/2006/relationships/notesSlide" Target="../notesSlides/notesSlide262.xml"/><Relationship Id="rId1" Type="http://schemas.openxmlformats.org/officeDocument/2006/relationships/slideLayout" Target="../slideLayouts/slideLayout30.xml"/><Relationship Id="rId6" Type="http://schemas.openxmlformats.org/officeDocument/2006/relationships/hyperlink" Target="http://www.biblegateway.com/passage/?search=revelations%2017:8-15&amp;version=KJV" TargetMode="External"/><Relationship Id="rId5" Type="http://schemas.openxmlformats.org/officeDocument/2006/relationships/hyperlink" Target="http://www.biblegateway.com/passage/?search=revelations%2013&amp;version=KJV" TargetMode="External"/><Relationship Id="rId4" Type="http://schemas.openxmlformats.org/officeDocument/2006/relationships/hyperlink" Target="https://www.biblegateway.com/passage/?search=Dan.+2:32-45&amp;version=NIV" TargetMode="External"/><Relationship Id="rId9" Type="http://schemas.openxmlformats.org/officeDocument/2006/relationships/image" Target="../media/image4.jpeg"/></Relationships>
</file>

<file path=ppt/slides/_rels/slide265.xml.rels><?xml version="1.0" encoding="UTF-8" standalone="yes"?>
<Relationships xmlns="http://schemas.openxmlformats.org/package/2006/relationships"><Relationship Id="rId3" Type="http://schemas.openxmlformats.org/officeDocument/2006/relationships/hyperlink" Target="https://www.biblegateway.com/passage/?search=Dan.+2:32-45&amp;version=NIV" TargetMode="External"/><Relationship Id="rId2" Type="http://schemas.openxmlformats.org/officeDocument/2006/relationships/notesSlide" Target="../notesSlides/notesSlide263.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frontpagemag.com/fpm/261705/islamic-rape-and-murder-christian-boys-raymond-ibrahim" TargetMode="External"/><Relationship Id="rId4" Type="http://schemas.openxmlformats.org/officeDocument/2006/relationships/hyperlink" Target="https://www.youtube.com/watch?v=E_q5ZIM-FDI" TargetMode="External"/></Relationships>
</file>

<file path=ppt/slides/_rels/slide26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64.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www.pewresearch.org/fact-tank/2017/11/29/5-facts-about-the-muslim-population-in-europe/" TargetMode="External"/><Relationship Id="rId4" Type="http://schemas.openxmlformats.org/officeDocument/2006/relationships/hyperlink" Target="https://www.christianbook.com/fast-facts-islam-what-need-know/john-ankerberg/9780736910118/pd/910115" TargetMode="External"/></Relationships>
</file>

<file path=ppt/slides/_rels/slide267.xml.rels><?xml version="1.0" encoding="UTF-8" standalone="yes"?>
<Relationships xmlns="http://schemas.openxmlformats.org/package/2006/relationships"><Relationship Id="rId3" Type="http://schemas.openxmlformats.org/officeDocument/2006/relationships/hyperlink" Target="http://www.wnd.com/2018/05/european-christians-no-longer-align-with-christian-faith/" TargetMode="External"/><Relationship Id="rId2" Type="http://schemas.openxmlformats.org/officeDocument/2006/relationships/notesSlide" Target="../notesSlides/notesSlide265.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wnd.com/2019/01/dozens-of-trans-regretters-now-out-of-the-closet/" TargetMode="External"/></Relationships>
</file>

<file path=ppt/slides/_rels/slide26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66.xml"/><Relationship Id="rId1" Type="http://schemas.openxmlformats.org/officeDocument/2006/relationships/slideLayout" Target="../slideLayouts/slideLayout12.xml"/><Relationship Id="rId4" Type="http://schemas.openxmlformats.org/officeDocument/2006/relationships/hyperlink" Target="https://www.biblegateway.com/passage/?search=Revelation+17:4-6,+12-18&amp;version=KJV" TargetMode="External"/></Relationships>
</file>

<file path=ppt/slides/_rels/slide26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67.xml"/><Relationship Id="rId1" Type="http://schemas.openxmlformats.org/officeDocument/2006/relationships/slideLayout" Target="../slideLayouts/slideLayout12.xml"/><Relationship Id="rId4" Type="http://schemas.openxmlformats.org/officeDocument/2006/relationships/hyperlink" Target="https://www.biblegateway.com/passage/?search=Revelation+9:20&amp;version=NIV"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6.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Mat.+7:21-23+&amp;version=NIV" TargetMode="External"/></Relationships>
</file>

<file path=ppt/slides/_rels/slide270.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www.wnd.com/2018/03/richard-dawkins-overcome-taboo-on-cannibalism/" TargetMode="External"/><Relationship Id="rId7" Type="http://schemas.openxmlformats.org/officeDocument/2006/relationships/hyperlink" Target="http://mobile.wnd.com/2018/04/scary-hot-new-drug-called-spirit-molecule/" TargetMode="External"/><Relationship Id="rId2" Type="http://schemas.openxmlformats.org/officeDocument/2006/relationships/notesSlide" Target="../notesSlides/notesSlide268.xml"/><Relationship Id="rId1" Type="http://schemas.openxmlformats.org/officeDocument/2006/relationships/slideLayout" Target="../slideLayouts/slideLayout30.xml"/><Relationship Id="rId6" Type="http://schemas.openxmlformats.org/officeDocument/2006/relationships/hyperlink" Target="https://www.frontpagemag.com/fpm/261705/islamic-rape-and-murder-christian-boys-raymond-ibrahim" TargetMode="External"/><Relationship Id="rId5" Type="http://schemas.openxmlformats.org/officeDocument/2006/relationships/hyperlink" Target="http://www.wnd.com/2018/02/hollywood-actress-jokes-about-eating-unborn-babies/#aX8EtUZmKABJlu7w.99" TargetMode="External"/><Relationship Id="rId4" Type="http://schemas.openxmlformats.org/officeDocument/2006/relationships/hyperlink" Target="https://www.wnd.com/2019/02/mark-hamill-of-star-wars-to-do-abortion-with-jedi-wand/" TargetMode="External"/></Relationships>
</file>

<file path=ppt/slides/_rels/slide27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69.xml"/><Relationship Id="rId1" Type="http://schemas.openxmlformats.org/officeDocument/2006/relationships/slideLayout" Target="../slideLayouts/slideLayout48.xml"/><Relationship Id="rId6" Type="http://schemas.openxmlformats.org/officeDocument/2006/relationships/hyperlink" Target="http://www.lifenews.com/2013/04/15/Jury-told-gosnell-kept-47-aborted-babies-in-cat-food-containers/" TargetMode="External"/><Relationship Id="rId5" Type="http://schemas.openxmlformats.org/officeDocument/2006/relationships/hyperlink" Target="http://www.cnsnews.com/news/article/toilet-abortion-clinic-needed-be-lifted-get-fetuses-out-pipes" TargetMode="External"/><Relationship Id="rId4" Type="http://schemas.openxmlformats.org/officeDocument/2006/relationships/image" Target="../media/image4.jpeg"/></Relationships>
</file>

<file path=ppt/slides/_rels/slide272.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0.xml"/><Relationship Id="rId1" Type="http://schemas.openxmlformats.org/officeDocument/2006/relationships/slideLayout" Target="../slideLayouts/slideLayout48.xml"/><Relationship Id="rId5" Type="http://schemas.openxmlformats.org/officeDocument/2006/relationships/hyperlink" Target="http://www.cnsnews.com/news/article/toilet-abortion-clinic-needed-be-lifted-get-fetuses-out-pipes" TargetMode="External"/><Relationship Id="rId4" Type="http://schemas.openxmlformats.org/officeDocument/2006/relationships/image" Target="../media/image4.jpeg"/></Relationships>
</file>

<file path=ppt/slides/_rels/slide273.xml.rels><?xml version="1.0" encoding="UTF-8" standalone="yes"?>
<Relationships xmlns="http://schemas.openxmlformats.org/package/2006/relationships"><Relationship Id="rId3" Type="http://schemas.openxmlformats.org/officeDocument/2006/relationships/hyperlink" Target="https://www.biblegateway.com/passage/?search=Rev.+17:1-2&amp;version=NIV" TargetMode="External"/><Relationship Id="rId2" Type="http://schemas.openxmlformats.org/officeDocument/2006/relationships/notesSlide" Target="../notesSlides/notesSlide27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74.xml.rels><?xml version="1.0" encoding="UTF-8" standalone="yes"?>
<Relationships xmlns="http://schemas.openxmlformats.org/package/2006/relationships"><Relationship Id="rId8" Type="http://schemas.openxmlformats.org/officeDocument/2006/relationships/hyperlink" Target="https://www.cnsnews.com/blog/michael-w-chapman/pastor-begley-melania-trump-demanded-spiritual-cleansing-white-house-removal" TargetMode="External"/><Relationship Id="rId13" Type="http://schemas.openxmlformats.org/officeDocument/2006/relationships/hyperlink" Target="https://www.wnd.com/2016/02/bill-clintons-ex-mistress-sleeps-with-loaded-gun/" TargetMode="External"/><Relationship Id="rId18" Type="http://schemas.openxmlformats.org/officeDocument/2006/relationships/hyperlink" Target="http://www.dailymail.co.uk/news/article-2607166/Bryan-Singers-wild-pool-parties-met-sex-assault-accuser-home-Hollywood-power-player-jailed-sex-minors.html" TargetMode="External"/><Relationship Id="rId26" Type="http://schemas.openxmlformats.org/officeDocument/2006/relationships/hyperlink" Target="https://www.christiantoday.com/article/un-aid-workers-carried-out-60000-rapes-in-a-decade/125803.htm" TargetMode="External"/><Relationship Id="rId39" Type="http://schemas.openxmlformats.org/officeDocument/2006/relationships/hyperlink" Target="https://www.wnd.com/2018/12/foreign-leader-obama-guilty-of-facilitating-persecution-of-christians/" TargetMode="External"/><Relationship Id="rId3" Type="http://schemas.openxmlformats.org/officeDocument/2006/relationships/slide" Target="slide303.xml"/><Relationship Id="rId21" Type="http://schemas.openxmlformats.org/officeDocument/2006/relationships/hyperlink" Target="https://www.nbcnews.com/storyline/bill-cosby-scandal/bill-cosby-found-guilty-sexual-assault-retrial-n869121" TargetMode="External"/><Relationship Id="rId34" Type="http://schemas.openxmlformats.org/officeDocument/2006/relationships/hyperlink" Target="https://www.cnsnews.com/blog/michael-w-chapman/number-witches-us-rise-may-outnumber-presbyterians" TargetMode="External"/><Relationship Id="rId42" Type="http://schemas.openxmlformats.org/officeDocument/2006/relationships/hyperlink" Target="https://www.wnd.com/2018/12/facebook-backs-down-after-censoring-franklin-graham/" TargetMode="External"/><Relationship Id="rId7" Type="http://schemas.openxmlformats.org/officeDocument/2006/relationships/hyperlink" Target="https://www.wnd.com/2012/09/claim-obama-hid-gay-life-to-become-president/" TargetMode="External"/><Relationship Id="rId12" Type="http://schemas.openxmlformats.org/officeDocument/2006/relationships/hyperlink" Target="https://www.hollywoodreporter.com/news/harvey-weinstein-harassment-claims-put-obamas-clintons-tough-spot-1046107" TargetMode="External"/><Relationship Id="rId17" Type="http://schemas.openxmlformats.org/officeDocument/2006/relationships/hyperlink" Target="https://www.cnsnews.com/commentary/craig-bannister/does-view-think-pelosi-has-mental-illness-she-says-she-hears-dead-people" TargetMode="External"/><Relationship Id="rId25" Type="http://schemas.openxmlformats.org/officeDocument/2006/relationships/hyperlink" Target="https://1drv.ms/p/s!Anf-8Dz4CZ5eh3nGoieMgABNDN5e" TargetMode="External"/><Relationship Id="rId33" Type="http://schemas.openxmlformats.org/officeDocument/2006/relationships/hyperlink" Target="https://www.wnd.com/2017/03/supremes-close-door-on-obamas-redefinition-of-sex/" TargetMode="External"/><Relationship Id="rId38" Type="http://schemas.openxmlformats.org/officeDocument/2006/relationships/hyperlink" Target="https://www.wnd.com/2018/01/dncs-keith-ellison-lines-up-with-antifa-terrorists/" TargetMode="External"/><Relationship Id="rId2" Type="http://schemas.openxmlformats.org/officeDocument/2006/relationships/notesSlide" Target="../notesSlides/notesSlide272.xml"/><Relationship Id="rId16" Type="http://schemas.openxmlformats.org/officeDocument/2006/relationships/hyperlink" Target="https://www.wnd.com/2018/12/orgy-island-creep-clinton-pal-epstein-settles-before-sex-slaves-testify/" TargetMode="External"/><Relationship Id="rId20" Type="http://schemas.openxmlformats.org/officeDocument/2006/relationships/hyperlink" Target="http://www.thenewatlantis.com/publications/executive-summary-sexuality-and-gender" TargetMode="External"/><Relationship Id="rId29" Type="http://schemas.openxmlformats.org/officeDocument/2006/relationships/hyperlink" Target="https://www.cnbc.com/2018/10/30/google-x-exec-richard-devaul-resigns-sexual-misconduct-accusations.html" TargetMode="External"/><Relationship Id="rId41" Type="http://schemas.openxmlformats.org/officeDocument/2006/relationships/hyperlink" Target="https://www.wnd.com/2018/08/the-long-tentacles-of-the-speech-code-cartel/" TargetMode="External"/><Relationship Id="rId1" Type="http://schemas.openxmlformats.org/officeDocument/2006/relationships/slideLayout" Target="../slideLayouts/slideLayout30.xml"/><Relationship Id="rId6" Type="http://schemas.openxmlformats.org/officeDocument/2006/relationships/hyperlink" Target="https://www.wnd.com/2018/10/transgender-is-a-political-test-not-science/" TargetMode="External"/><Relationship Id="rId11" Type="http://schemas.openxmlformats.org/officeDocument/2006/relationships/hyperlink" Target="http://www.wnd.com/2018/02/obama-artist-paints-black-women-holding-severed-white-heads/" TargetMode="External"/><Relationship Id="rId24" Type="http://schemas.openxmlformats.org/officeDocument/2006/relationships/hyperlink" Target="http://www.cnsnews.com/news/article/michael-w-chapman/san-francisco-s-gay-icon-larry-brinkin-guilty-felony-child-porn" TargetMode="External"/><Relationship Id="rId32" Type="http://schemas.openxmlformats.org/officeDocument/2006/relationships/hyperlink" Target="https://www.wnd.com/2018/10/witches-use-facebook-to-promote-public-hex-on-kavanaugh/" TargetMode="External"/><Relationship Id="rId37" Type="http://schemas.openxmlformats.org/officeDocument/2006/relationships/hyperlink" Target="https://www.wnd.com/2018/01/antifa-revealed-free-expose-of-alt-left/" TargetMode="External"/><Relationship Id="rId40" Type="http://schemas.openxmlformats.org/officeDocument/2006/relationships/hyperlink" Target="https://www.wnd.com/2018/08/dsouza-antifa-the-real-brownshirts/" TargetMode="External"/><Relationship Id="rId5" Type="http://schemas.openxmlformats.org/officeDocument/2006/relationships/hyperlink" Target="https://www.wnd.com/2019/01/dozens-of-trans-regretters-now-out-of-the-closet/" TargetMode="External"/><Relationship Id="rId15" Type="http://schemas.openxmlformats.org/officeDocument/2006/relationships/hyperlink" Target="https://www.washingtontimes.com/news/2016/nov/4/wikileaks-john-podesta-invited-to-spirit-dinner-ho/" TargetMode="External"/><Relationship Id="rId23" Type="http://schemas.openxmlformats.org/officeDocument/2006/relationships/hyperlink" Target="https://www.foxnews.com/entertainment/elton-john-and-vladimir-putin-to-talk-gay-rights-in-russia" TargetMode="External"/><Relationship Id="rId28" Type="http://schemas.openxmlformats.org/officeDocument/2006/relationships/hyperlink" Target="https://www.wnd.com/2018/01/burning-man-goes-gaga-for-gaia/" TargetMode="External"/><Relationship Id="rId36" Type="http://schemas.openxmlformats.org/officeDocument/2006/relationships/hyperlink" Target="https://www.wnd.com/2018/08/gay-duo-married-by-ginsburg-accused-of-raping-student/" TargetMode="External"/><Relationship Id="rId10" Type="http://schemas.openxmlformats.org/officeDocument/2006/relationships/hyperlink" Target="https://www.wnd.com/2012/10/obamas-ring-there-is-no-god-but-allah/" TargetMode="External"/><Relationship Id="rId19" Type="http://schemas.openxmlformats.org/officeDocument/2006/relationships/hyperlink" Target="https://www.nytimes.com/2017/10/05/us/harvey-weinstein-harassment-allegations.html?smid=tw-nytimes&amp;smtyp=cur&amp;_r=0" TargetMode="External"/><Relationship Id="rId31" Type="http://schemas.openxmlformats.org/officeDocument/2006/relationships/hyperlink" Target="http://time.com/4036006/tim-cook-coming-out-gay/" TargetMode="External"/><Relationship Id="rId44" Type="http://schemas.openxmlformats.org/officeDocument/2006/relationships/image" Target="../media/image4.jpeg"/><Relationship Id="rId4" Type="http://schemas.openxmlformats.org/officeDocument/2006/relationships/hyperlink" Target="https://www.biblegateway.com/passage/?search=Luke+17:28-32&amp;version=NIV" TargetMode="External"/><Relationship Id="rId9" Type="http://schemas.openxmlformats.org/officeDocument/2006/relationships/hyperlink" Target="https://www.wnd.com/2016/02/obama-picks-side-in-hail-satan-abortion-fight/" TargetMode="External"/><Relationship Id="rId14" Type="http://schemas.openxmlformats.org/officeDocument/2006/relationships/hyperlink" Target="http://www.wnd.com/2016/07/hillary-clinton-saul-alinsky-ben-carson-and-lucifer/" TargetMode="External"/><Relationship Id="rId22" Type="http://schemas.openxmlformats.org/officeDocument/2006/relationships/hyperlink" Target="http://www.wnd.com/2017/02/not-just-milo-child-sex-abuse-often-precedes-gay-lifestyle/" TargetMode="External"/><Relationship Id="rId27" Type="http://schemas.openxmlformats.org/officeDocument/2006/relationships/hyperlink" Target="https://www.wnd.com/2018/08/mask-off-social-media-censor-king-revealed/" TargetMode="External"/><Relationship Id="rId30" Type="http://schemas.openxmlformats.org/officeDocument/2006/relationships/hyperlink" Target="https://www.wnd.com/2018/09/google-bias-begins-with-its-burning-man-chief/print" TargetMode="External"/><Relationship Id="rId35" Type="http://schemas.openxmlformats.org/officeDocument/2006/relationships/hyperlink" Target="https://www.wnd.com/2017/02/witches-target-trump-with-mass-occult-ritual/" TargetMode="External"/><Relationship Id="rId43" Type="http://schemas.openxmlformats.org/officeDocument/2006/relationships/hyperlink" Target="https://www.wnd.com/2019/01/child-transgenderism-is-child-abuse/" TargetMode="External"/></Relationships>
</file>

<file path=ppt/slides/_rels/slide275.xml.rels><?xml version="1.0" encoding="UTF-8" standalone="yes"?>
<Relationships xmlns="http://schemas.openxmlformats.org/package/2006/relationships"><Relationship Id="rId3" Type="http://schemas.openxmlformats.org/officeDocument/2006/relationships/slide" Target="slide512.xml"/><Relationship Id="rId7" Type="http://schemas.openxmlformats.org/officeDocument/2006/relationships/image" Target="../media/image4.jpeg"/><Relationship Id="rId2" Type="http://schemas.openxmlformats.org/officeDocument/2006/relationships/notesSlide" Target="../notesSlides/notesSlide273.xml"/><Relationship Id="rId1" Type="http://schemas.openxmlformats.org/officeDocument/2006/relationships/slideLayout" Target="../slideLayouts/slideLayout30.xml"/><Relationship Id="rId6" Type="http://schemas.openxmlformats.org/officeDocument/2006/relationships/hyperlink" Target="https://www.washingtonpost.com/news/post-politics/wp/2015/03/20/that-time-bill-and-hillary-clinton-went-to-a-voodoo-ceremony-in-haiti/?noredirect=on&amp;utm_term=.77058ac13282" TargetMode="External"/><Relationship Id="rId5" Type="http://schemas.openxmlformats.org/officeDocument/2006/relationships/hyperlink" Target="https://www.wnd.com/2018/01/meet-the-real-walter-cronkite/" TargetMode="External"/><Relationship Id="rId4" Type="http://schemas.openxmlformats.org/officeDocument/2006/relationships/hyperlink" Target="https://www.youtube.com/watch?v=I11L71PD3Lw" TargetMode="External"/></Relationships>
</file>

<file path=ppt/slides/_rels/slide276.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www.youtube.com/watch?v=I11L71PD3Lw" TargetMode="External"/><Relationship Id="rId7" Type="http://schemas.openxmlformats.org/officeDocument/2006/relationships/hyperlink" Target="https://www.washingtonpost.com/news/post-politics/wp/2015/03/20/that-time-bill-and-hillary-clinton-went-to-a-voodoo-ceremony-in-haiti/?noredirect=on&amp;utm_term=.77058ac13282" TargetMode="External"/><Relationship Id="rId2" Type="http://schemas.openxmlformats.org/officeDocument/2006/relationships/notesSlide" Target="../notesSlides/notesSlide274.xml"/><Relationship Id="rId1" Type="http://schemas.openxmlformats.org/officeDocument/2006/relationships/slideLayout" Target="../slideLayouts/slideLayout30.xml"/><Relationship Id="rId6" Type="http://schemas.openxmlformats.org/officeDocument/2006/relationships/hyperlink" Target="https://www.wnd.com/2017/06/emails-huma-abedin-did-russia-favors-for-clinton-foundation/" TargetMode="External"/><Relationship Id="rId5" Type="http://schemas.openxmlformats.org/officeDocument/2006/relationships/hyperlink" Target="https://www.wnd.com/2015/10/hillary-nightmare-gennifers-back/" TargetMode="External"/><Relationship Id="rId4" Type="http://schemas.openxmlformats.org/officeDocument/2006/relationships/hyperlink" Target="https://www.dineshdsouza.com/films/hillarys-america/" TargetMode="External"/></Relationships>
</file>

<file path=ppt/slides/_rels/slide277.xml.rels><?xml version="1.0" encoding="UTF-8" standalone="yes"?>
<Relationships xmlns="http://schemas.openxmlformats.org/package/2006/relationships"><Relationship Id="rId8" Type="http://schemas.openxmlformats.org/officeDocument/2006/relationships/hyperlink" Target="http://insider.foxnews.com/2018/01/27/obama-farrakhan-photo-dershowitz-says-he-would-not-support-him-if-he-knew-about-picture" TargetMode="External"/><Relationship Id="rId13" Type="http://schemas.openxmlformats.org/officeDocument/2006/relationships/hyperlink" Target="https://www.wnd.com/2012/09/claim-obama-hid-gay-life-to-become-president/" TargetMode="External"/><Relationship Id="rId18" Type="http://schemas.openxmlformats.org/officeDocument/2006/relationships/image" Target="../media/image67.jpg"/><Relationship Id="rId26" Type="http://schemas.openxmlformats.org/officeDocument/2006/relationships/hyperlink" Target="https://www.washingtonpost.com/news/post-politics/wp/2015/03/20/that-time-bill-and-hillary-clinton-went-to-a-voodoo-ceremony-in-haiti/?noredirect=on&amp;utm_term=.77058ac13282" TargetMode="External"/><Relationship Id="rId3" Type="http://schemas.openxmlformats.org/officeDocument/2006/relationships/image" Target="../media/image63.jpg"/><Relationship Id="rId21" Type="http://schemas.openxmlformats.org/officeDocument/2006/relationships/hyperlink" Target="https://www.wnd.com/2015/10/hillary-nightmare-gennifers-back/" TargetMode="External"/><Relationship Id="rId7" Type="http://schemas.openxmlformats.org/officeDocument/2006/relationships/image" Target="../media/image65.png"/><Relationship Id="rId12" Type="http://schemas.openxmlformats.org/officeDocument/2006/relationships/hyperlink" Target="https://www.cnn.com/2015/06/26/politics/white-house-rainbow-marriage/index.html" TargetMode="External"/><Relationship Id="rId17" Type="http://schemas.openxmlformats.org/officeDocument/2006/relationships/hyperlink" Target="https://www.wnd.com/2017/12/christians-persecuted-in-more-ways-than-ever-before/" TargetMode="External"/><Relationship Id="rId25" Type="http://schemas.openxmlformats.org/officeDocument/2006/relationships/hyperlink" Target="https://www.washingtontimes.com/news/2016/nov/4/wikileaks-john-podesta-invited-to-spirit-dinner-ho/" TargetMode="External"/><Relationship Id="rId2" Type="http://schemas.openxmlformats.org/officeDocument/2006/relationships/notesSlide" Target="../notesSlides/notesSlide275.xml"/><Relationship Id="rId16" Type="http://schemas.openxmlformats.org/officeDocument/2006/relationships/hyperlink" Target="https://www.wnd.com/2018/11/farrakhan-in-iran-death-to-america/" TargetMode="External"/><Relationship Id="rId20" Type="http://schemas.openxmlformats.org/officeDocument/2006/relationships/hyperlink" Target="https://www.breitbart.com/politics/2015/11/22/exclusive-bill-rape-accuser-blasts-evil-hillary-shame-on-you/" TargetMode="External"/><Relationship Id="rId29" Type="http://schemas.openxmlformats.org/officeDocument/2006/relationships/hyperlink" Target="https://www.wnd.com/2017/03/supremes-close-door-on-obamas-redefinition-of-sex/" TargetMode="External"/><Relationship Id="rId1" Type="http://schemas.openxmlformats.org/officeDocument/2006/relationships/slideLayout" Target="../slideLayouts/slideLayout30.xml"/><Relationship Id="rId6" Type="http://schemas.openxmlformats.org/officeDocument/2006/relationships/hyperlink" Target="https://pbs.twimg.com/media/DSpO0wSXcAMPvjw.jpg" TargetMode="External"/><Relationship Id="rId11" Type="http://schemas.openxmlformats.org/officeDocument/2006/relationships/image" Target="../media/image66.jpg"/><Relationship Id="rId24" Type="http://schemas.openxmlformats.org/officeDocument/2006/relationships/hyperlink" Target="http://www.wnd.com/2016/07/hillary-clinton-saul-alinsky-ben-carson-and-lucifer/" TargetMode="External"/><Relationship Id="rId5" Type="http://schemas.openxmlformats.org/officeDocument/2006/relationships/hyperlink" Target="https://www.wnd.com/2018/08/woman-accusing-ellison-of-abuse-speaks-out/" TargetMode="External"/><Relationship Id="rId15" Type="http://schemas.openxmlformats.org/officeDocument/2006/relationships/hyperlink" Target="https://www.wnd.com/2016/02/obama-picks-side-in-hail-satan-abortion-fight/" TargetMode="External"/><Relationship Id="rId23" Type="http://schemas.openxmlformats.org/officeDocument/2006/relationships/hyperlink" Target="https://www.wnd.com/2018/10/shocker-court-rules-unborn-baby-a-person/" TargetMode="External"/><Relationship Id="rId28" Type="http://schemas.openxmlformats.org/officeDocument/2006/relationships/hyperlink" Target="https://www.wnd.com/2019/01/dozens-of-trans-regretters-now-out-of-the-closet/" TargetMode="External"/><Relationship Id="rId10" Type="http://schemas.openxmlformats.org/officeDocument/2006/relationships/image" Target="../media/image4.jpeg"/><Relationship Id="rId19" Type="http://schemas.openxmlformats.org/officeDocument/2006/relationships/hyperlink" Target="https://www.wnd.com/2016/11/source-fbi-has-evidence-hillary-visited-orgy-island/" TargetMode="External"/><Relationship Id="rId31" Type="http://schemas.openxmlformats.org/officeDocument/2006/relationships/hyperlink" Target="http://www1.cbn.com/cbnnews/us/2017/may/former-obama-official-on-isis-murdering-christians-in-egypt-what-goes-around-comes-around" TargetMode="External"/><Relationship Id="rId4" Type="http://schemas.openxmlformats.org/officeDocument/2006/relationships/image" Target="../media/image64.jpeg"/><Relationship Id="rId9" Type="http://schemas.openxmlformats.org/officeDocument/2006/relationships/hyperlink" Target="https://www.infowars.com/photos-obama-wears-traditional-muslim-dress/" TargetMode="External"/><Relationship Id="rId14" Type="http://schemas.openxmlformats.org/officeDocument/2006/relationships/hyperlink" Target="https://1drv.ms/p/s!Anf-8Dz4CZ5eh3nGoieMgABNDN5e" TargetMode="External"/><Relationship Id="rId22" Type="http://schemas.openxmlformats.org/officeDocument/2006/relationships/hyperlink" Target="https://www.dineshdsouza.com/films/hillarys-america/" TargetMode="External"/><Relationship Id="rId27" Type="http://schemas.openxmlformats.org/officeDocument/2006/relationships/slide" Target="slide276.xml"/><Relationship Id="rId30" Type="http://schemas.openxmlformats.org/officeDocument/2006/relationships/hyperlink" Target="http://thefederalist.com/2019/02/05/14-years-becoming-transgender-teacher-says-mistake/" TargetMode="External"/></Relationships>
</file>

<file path=ppt/slides/_rels/slide278.xml.rels><?xml version="1.0" encoding="UTF-8" standalone="yes"?>
<Relationships xmlns="http://schemas.openxmlformats.org/package/2006/relationships"><Relationship Id="rId8" Type="http://schemas.openxmlformats.org/officeDocument/2006/relationships/slide" Target="slide275.xml"/><Relationship Id="rId13" Type="http://schemas.openxmlformats.org/officeDocument/2006/relationships/hyperlink" Target="https://www.wnd.com/2018/12/foreign-leader-obama-guilty-of-facilitating-persecution-of-christians/" TargetMode="External"/><Relationship Id="rId3" Type="http://schemas.openxmlformats.org/officeDocument/2006/relationships/hyperlink" Target="https://www.wsj.com/articles/kevin-spacey-to-be-arraigned-on-sexual-assault-allegations-11546857000" TargetMode="External"/><Relationship Id="rId7" Type="http://schemas.openxmlformats.org/officeDocument/2006/relationships/hyperlink" Target="https://1drv.ms/p/s!Anf-8Dz4CZ5eh3nGoieMgABNDN5e" TargetMode="External"/><Relationship Id="rId12" Type="http://schemas.openxmlformats.org/officeDocument/2006/relationships/hyperlink" Target="https://www.cnsnews.com/news/article/michael-w-chapman/british-mp-isis-genocide-2-year-old-boy-was-killed-ground-meat-and" TargetMode="External"/><Relationship Id="rId2" Type="http://schemas.openxmlformats.org/officeDocument/2006/relationships/notesSlide" Target="../notesSlides/notesSlide276.xml"/><Relationship Id="rId16" Type="http://schemas.openxmlformats.org/officeDocument/2006/relationships/image" Target="../media/image4.jpeg"/><Relationship Id="rId1" Type="http://schemas.openxmlformats.org/officeDocument/2006/relationships/slideLayout" Target="../slideLayouts/slideLayout30.xml"/><Relationship Id="rId6" Type="http://schemas.openxmlformats.org/officeDocument/2006/relationships/slide" Target="slide688.xml"/><Relationship Id="rId11" Type="http://schemas.openxmlformats.org/officeDocument/2006/relationships/hyperlink" Target="https://www.frontpagemag.com/fpm/261705/islamic-rape-and-murder-christian-boys-raymond-ibrahim" TargetMode="External"/><Relationship Id="rId5" Type="http://schemas.openxmlformats.org/officeDocument/2006/relationships/hyperlink" Target="https://www.thenewatlantis.com/publications/executive-summary-sexuality-and-gender" TargetMode="External"/><Relationship Id="rId15" Type="http://schemas.openxmlformats.org/officeDocument/2006/relationships/slide" Target="slide268.xml"/><Relationship Id="rId10" Type="http://schemas.openxmlformats.org/officeDocument/2006/relationships/hyperlink" Target="https://www.amazon.com/Evolution-Not-Science-Jeff-Woodward/dp/1597553573" TargetMode="External"/><Relationship Id="rId4" Type="http://schemas.openxmlformats.org/officeDocument/2006/relationships/hyperlink" Target="https://www.dailymail.co.uk/news/article-2607166/Bryan-Singers-wild-pool-parties-met-sex-assault-accuser-home-Hollywood-power-player-jailed-sex-minors.html" TargetMode="External"/><Relationship Id="rId9" Type="http://schemas.openxmlformats.org/officeDocument/2006/relationships/hyperlink" Target="https://www.wnd.com/2018/08/dsouza-antifa-the-real-brownshirts/" TargetMode="External"/><Relationship Id="rId14" Type="http://schemas.openxmlformats.org/officeDocument/2006/relationships/slide" Target="slide260.xml"/></Relationships>
</file>

<file path=ppt/slides/_rels/slide279.xml.rels><?xml version="1.0" encoding="UTF-8" standalone="yes"?>
<Relationships xmlns="http://schemas.openxmlformats.org/package/2006/relationships"><Relationship Id="rId3" Type="http://schemas.openxmlformats.org/officeDocument/2006/relationships/hyperlink" Target="https://www.foxnews.com/entertainment/elton-john-and-vladimir-putin-to-talk-gay-rights-in-russia" TargetMode="External"/><Relationship Id="rId2" Type="http://schemas.openxmlformats.org/officeDocument/2006/relationships/notesSlide" Target="../notesSlides/notesSlide277.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en.wikipedia.org/wiki/World_War_II#/media/File:World_War_II_Casualties2.svg" TargetMode="External"/><Relationship Id="rId4" Type="http://schemas.openxmlformats.org/officeDocument/2006/relationships/hyperlink" Target="https://www.wnd.com/2019/02/hitlers-rise-to-power-eerie-echo-of-todays-left/?cat_orig=education"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7.xml"/><Relationship Id="rId1" Type="http://schemas.openxmlformats.org/officeDocument/2006/relationships/slideLayout" Target="../slideLayouts/slideLayout30.xml"/><Relationship Id="rId4" Type="http://schemas.openxmlformats.org/officeDocument/2006/relationships/hyperlink" Target="https://www.biblegateway.com/passage/?search=1%20Timothy+6&amp;version=NIV" TargetMode="External"/></Relationships>
</file>

<file path=ppt/slides/_rels/slide280.xml.rels><?xml version="1.0" encoding="UTF-8" standalone="yes"?>
<Relationships xmlns="http://schemas.openxmlformats.org/package/2006/relationships"><Relationship Id="rId3" Type="http://schemas.openxmlformats.org/officeDocument/2006/relationships/hyperlink" Target="https://onedrive.live.com/view.aspx?ref=button&amp;Bsrc=Share&amp;Bpub=SDX.SkyDrive&amp;resid=5E9E09F83CF0FE77!614&amp;cid=5e9e09f83cf0fe77&amp;app=PowerPoint&amp;authkey=!AoxX4USt5lOiMjY" TargetMode="External"/><Relationship Id="rId2" Type="http://schemas.openxmlformats.org/officeDocument/2006/relationships/notesSlide" Target="../notesSlides/notesSlide278.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wnd.com/2019/02/hitlers-rise-to-power-eerie-echo-of-todays-left/?cat_orig=education" TargetMode="External"/><Relationship Id="rId4" Type="http://schemas.openxmlformats.org/officeDocument/2006/relationships/hyperlink" Target="https://1drv.ms/p/s!Anf-8Dz4CZ5eh3nGoieMgABNDN5e" TargetMode="External"/></Relationships>
</file>

<file path=ppt/slides/_rels/slide281.xml.rels><?xml version="1.0" encoding="UTF-8" standalone="yes"?>
<Relationships xmlns="http://schemas.openxmlformats.org/package/2006/relationships"><Relationship Id="rId3" Type="http://schemas.openxmlformats.org/officeDocument/2006/relationships/hyperlink" Target="https://www.foxnews.com/us/president-obamas-ex-pastor-jeremiah-wright-jesus-was-a-palestinian" TargetMode="External"/><Relationship Id="rId7" Type="http://schemas.openxmlformats.org/officeDocument/2006/relationships/image" Target="../media/image4.jpeg"/><Relationship Id="rId2" Type="http://schemas.openxmlformats.org/officeDocument/2006/relationships/notesSlide" Target="../notesSlides/notesSlide279.xml"/><Relationship Id="rId1" Type="http://schemas.openxmlformats.org/officeDocument/2006/relationships/slideLayout" Target="../slideLayouts/slideLayout30.xml"/><Relationship Id="rId6" Type="http://schemas.openxmlformats.org/officeDocument/2006/relationships/hyperlink" Target="https://www.wnd.com/2019/02/hitlers-rise-to-power-eerie-echo-of-todays-left/?cat_orig=education" TargetMode="External"/><Relationship Id="rId5" Type="http://schemas.openxmlformats.org/officeDocument/2006/relationships/hyperlink" Target="http://www.wayofthemaster.com/articles/ray2006-11-14.html" TargetMode="External"/><Relationship Id="rId4" Type="http://schemas.openxmlformats.org/officeDocument/2006/relationships/hyperlink" Target="https://en.wikipedia.org/wiki/Euthanasia" TargetMode="External"/></Relationships>
</file>

<file path=ppt/slides/_rels/slide282.xml.rels><?xml version="1.0" encoding="UTF-8" standalone="yes"?>
<Relationships xmlns="http://schemas.openxmlformats.org/package/2006/relationships"><Relationship Id="rId3" Type="http://schemas.openxmlformats.org/officeDocument/2006/relationships/hyperlink" Target="http://www.wayofthemaster.com/articles/ray2006-11-14.html" TargetMode="External"/><Relationship Id="rId2" Type="http://schemas.openxmlformats.org/officeDocument/2006/relationships/notesSlide" Target="../notesSlides/notesSlide28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83.xml.rels><?xml version="1.0" encoding="UTF-8" standalone="yes"?>
<Relationships xmlns="http://schemas.openxmlformats.org/package/2006/relationships"><Relationship Id="rId3" Type="http://schemas.openxmlformats.org/officeDocument/2006/relationships/hyperlink" Target="http://en.wikipedia.org/wiki/Religious_views_of_Adolf_Hitler#section_4" TargetMode="External"/><Relationship Id="rId2" Type="http://schemas.openxmlformats.org/officeDocument/2006/relationships/notesSlide" Target="../notesSlides/notesSlide28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84.xml.rels><?xml version="1.0" encoding="UTF-8" standalone="yes"?>
<Relationships xmlns="http://schemas.openxmlformats.org/package/2006/relationships"><Relationship Id="rId8" Type="http://schemas.openxmlformats.org/officeDocument/2006/relationships/hyperlink" Target="http://www1.cbn.com/cbnnews/us/2017/may/former-obama-official-on-isis-murdering-christians-in-egypt-what-goes-around-comes-around" TargetMode="External"/><Relationship Id="rId3" Type="http://schemas.openxmlformats.org/officeDocument/2006/relationships/hyperlink" Target="http://insider.foxnews.com/2018/01/27/obama-farrakhan-photo-dershowitz-says-he-would-not-support-him-if-he-knew-about-picture" TargetMode="External"/><Relationship Id="rId7" Type="http://schemas.openxmlformats.org/officeDocument/2006/relationships/hyperlink" Target="https://www.wnd.com/2018/11/farrakhan-in-iran-death-to-america/" TargetMode="External"/><Relationship Id="rId12" Type="http://schemas.openxmlformats.org/officeDocument/2006/relationships/image" Target="../media/image4.jpeg"/><Relationship Id="rId2" Type="http://schemas.openxmlformats.org/officeDocument/2006/relationships/notesSlide" Target="../notesSlides/notesSlide282.xml"/><Relationship Id="rId1" Type="http://schemas.openxmlformats.org/officeDocument/2006/relationships/slideLayout" Target="../slideLayouts/slideLayout30.xml"/><Relationship Id="rId6" Type="http://schemas.openxmlformats.org/officeDocument/2006/relationships/hyperlink" Target="https://www.infowars.com/photos-obama-wears-traditional-muslim-dress/" TargetMode="External"/><Relationship Id="rId11" Type="http://schemas.openxmlformats.org/officeDocument/2006/relationships/hyperlink" Target="https://en.wikipedia.org/wiki/Amin_al-Husseini#Ties_with_the_Axis_Powers_during_World_War_II" TargetMode="External"/><Relationship Id="rId5" Type="http://schemas.openxmlformats.org/officeDocument/2006/relationships/hyperlink" Target="https://gellerreport.com/2019/01/pelosi-omar-house.html/" TargetMode="External"/><Relationship Id="rId10" Type="http://schemas.openxmlformats.org/officeDocument/2006/relationships/hyperlink" Target="https://en.wikipedia.org/wiki/Amin_al-Husseini#In_Nazi-occupied_Europe" TargetMode="External"/><Relationship Id="rId4" Type="http://schemas.openxmlformats.org/officeDocument/2006/relationships/hyperlink" Target="https://www.wnd.com/2017/04/humas-kin-under-federal-fraud-investigation/" TargetMode="External"/><Relationship Id="rId9" Type="http://schemas.openxmlformats.org/officeDocument/2006/relationships/hyperlink" Target="https://www.wnd.com/2019/02/hitlers-rise-to-power-eerie-echo-of-todays-left/?cat_orig=education" TargetMode="External"/></Relationships>
</file>

<file path=ppt/slides/_rels/slide285.xml.rels><?xml version="1.0" encoding="UTF-8" standalone="yes"?>
<Relationships xmlns="http://schemas.openxmlformats.org/package/2006/relationships"><Relationship Id="rId3" Type="http://schemas.openxmlformats.org/officeDocument/2006/relationships/hyperlink" Target="https://en.wikipedia.org/wiki/Amin_al-Husseini#In_Nazi-occupied_Europe" TargetMode="External"/><Relationship Id="rId2" Type="http://schemas.openxmlformats.org/officeDocument/2006/relationships/notesSlide" Target="../notesSlides/notesSlide28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86.xml.rels><?xml version="1.0" encoding="UTF-8" standalone="yes"?>
<Relationships xmlns="http://schemas.openxmlformats.org/package/2006/relationships"><Relationship Id="rId3" Type="http://schemas.openxmlformats.org/officeDocument/2006/relationships/hyperlink" Target="https://www.wnd.com/2019/02/hitlers-rise-to-power-eerie-echo-of-todays-left/?cat_orig=education" TargetMode="External"/><Relationship Id="rId2" Type="http://schemas.openxmlformats.org/officeDocument/2006/relationships/notesSlide" Target="../notesSlides/notesSlide284.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87.xml.rels><?xml version="1.0" encoding="UTF-8" standalone="yes"?>
<Relationships xmlns="http://schemas.openxmlformats.org/package/2006/relationships"><Relationship Id="rId8" Type="http://schemas.openxmlformats.org/officeDocument/2006/relationships/hyperlink" Target="https://www.cnsnews.com/news/article/michael-w-chapman/british-mp-isis-genocide-2-year-old-boy-was-killed-ground-meat-and" TargetMode="External"/><Relationship Id="rId3" Type="http://schemas.openxmlformats.org/officeDocument/2006/relationships/hyperlink" Target="https://www.youtube.com/watch?v=E_q5ZIM-FDI" TargetMode="External"/><Relationship Id="rId7" Type="http://schemas.openxmlformats.org/officeDocument/2006/relationships/hyperlink" Target="https://www.scribd.com/book/263772391/The-Truth-About-Islam-and-Women" TargetMode="External"/><Relationship Id="rId2" Type="http://schemas.openxmlformats.org/officeDocument/2006/relationships/notesSlide" Target="../notesSlides/notesSlide285.xml"/><Relationship Id="rId1" Type="http://schemas.openxmlformats.org/officeDocument/2006/relationships/slideLayout" Target="../slideLayouts/slideLayout30.xml"/><Relationship Id="rId6" Type="http://schemas.openxmlformats.org/officeDocument/2006/relationships/hyperlink" Target="https://www.christianbook.com/fast-facts-islam-what-need-know/john-ankerberg/9780736910118/pd/910115" TargetMode="External"/><Relationship Id="rId5" Type="http://schemas.openxmlformats.org/officeDocument/2006/relationships/hyperlink" Target="https://www.frontpagemag.com/fpm/261705/islamic-rape-and-murder-christian-boys-raymond-ibrahim" TargetMode="External"/><Relationship Id="rId10" Type="http://schemas.openxmlformats.org/officeDocument/2006/relationships/image" Target="../media/image4.jpeg"/><Relationship Id="rId4" Type="http://schemas.openxmlformats.org/officeDocument/2006/relationships/hyperlink" Target="https://www.youtube.com/watch?v=Z3jmZvt5Wls" TargetMode="External"/><Relationship Id="rId9" Type="http://schemas.openxmlformats.org/officeDocument/2006/relationships/hyperlink" Target="https://www.npr.org/2016/03/17/470861310/state-department-declares-isis-attacks-on-christians-constitute-genocide" TargetMode="External"/></Relationships>
</file>

<file path=ppt/slides/_rels/slide288.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d.docs.live.net/5e9e09f83cf0fe77/Book%20Power%20Point%20Presentation/7%20Page%20Summary%20of%20Book%20-%20Evolution%20Is%20Not%20Science%20-%20Scientifically%20Dismantles%20Homosexuality,%20Abortion,%20Legalized%20Drugs,%20Evolution,%20Global%20Warming,%20Revised%20History%20&amp;amp;%20Islam.doc#Ankerberg_and_Weldon_Fast_Facts_on_Islam" TargetMode="External"/><Relationship Id="rId7" Type="http://schemas.openxmlformats.org/officeDocument/2006/relationships/hyperlink" Target="https://www.youtube.com/watch?v=QUGTZOYeF3U" TargetMode="External"/><Relationship Id="rId2" Type="http://schemas.openxmlformats.org/officeDocument/2006/relationships/notesSlide" Target="../notesSlides/notesSlide286.xml"/><Relationship Id="rId1" Type="http://schemas.openxmlformats.org/officeDocument/2006/relationships/slideLayout" Target="../slideLayouts/slideLayout30.xml"/><Relationship Id="rId6" Type="http://schemas.openxmlformats.org/officeDocument/2006/relationships/hyperlink" Target="https://www.opendoorsuk.org/about/how-we-help/advocacy/nigeria-report-12" TargetMode="External"/><Relationship Id="rId5" Type="http://schemas.openxmlformats.org/officeDocument/2006/relationships/hyperlink" Target="http://www.france24.com/en/20171124-video-niger-smugglers-slave-migrants-libya-human-trafficking-europe-africa" TargetMode="External"/><Relationship Id="rId4" Type="http://schemas.openxmlformats.org/officeDocument/2006/relationships/hyperlink" Target="https://www.wnd.com/2016/10/19-men-cry-rape-by-irans-top-quran-reader/" TargetMode="External"/></Relationships>
</file>

<file path=ppt/slides/_rels/slide289.xml.rels><?xml version="1.0" encoding="UTF-8" standalone="yes"?>
<Relationships xmlns="http://schemas.openxmlformats.org/package/2006/relationships"><Relationship Id="rId3" Type="http://schemas.openxmlformats.org/officeDocument/2006/relationships/hyperlink" Target="https://www.biblegateway.com/passage/?search=Rev.+20:4&amp;version=KJV" TargetMode="External"/><Relationship Id="rId2" Type="http://schemas.openxmlformats.org/officeDocument/2006/relationships/notesSlide" Target="../notesSlides/notesSlide287.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8.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Rev.+22:18-19&amp;version=NIV" TargetMode="External"/></Relationships>
</file>

<file path=ppt/slides/_rels/slide290.xml.rels><?xml version="1.0" encoding="UTF-8" standalone="yes"?>
<Relationships xmlns="http://schemas.openxmlformats.org/package/2006/relationships"><Relationship Id="rId3" Type="http://schemas.openxmlformats.org/officeDocument/2006/relationships/hyperlink" Target="https://www.amazon.com/Evolution-Not-Science-Jeff-Woodward/dp/1597553573" TargetMode="External"/><Relationship Id="rId2" Type="http://schemas.openxmlformats.org/officeDocument/2006/relationships/notesSlide" Target="../notesSlides/notesSlide288.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wnd.com/2019/01/prof-faces-discipline-for-exposing-shoddy-grievance-studies-scholarship/" TargetMode="External"/></Relationships>
</file>

<file path=ppt/slides/_rels/slide291.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526326784&amp;sr=8-1&amp;keywords=evolution+is+not+science+jeff+woodward" TargetMode="External"/><Relationship Id="rId2" Type="http://schemas.openxmlformats.org/officeDocument/2006/relationships/notesSlide" Target="../notesSlides/notesSlide289.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29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90.xml"/><Relationship Id="rId1" Type="http://schemas.openxmlformats.org/officeDocument/2006/relationships/slideLayout" Target="../slideLayouts/slideLayout30.xml"/></Relationships>
</file>

<file path=ppt/slides/_rels/slide293.xml.rels><?xml version="1.0" encoding="UTF-8" standalone="yes"?>
<Relationships xmlns="http://schemas.openxmlformats.org/package/2006/relationships"><Relationship Id="rId8" Type="http://schemas.openxmlformats.org/officeDocument/2006/relationships/hyperlink" Target="https://www.nbcnews.com/news/religion/thirteen-states-now-investigating-alleged-sexual-abuse-linked-catholic-church-n916646" TargetMode="External"/><Relationship Id="rId13" Type="http://schemas.openxmlformats.org/officeDocument/2006/relationships/hyperlink" Target="http://www.vatican.va/roman_curia/cardinals/index.htm" TargetMode="External"/><Relationship Id="rId3" Type="http://schemas.openxmlformats.org/officeDocument/2006/relationships/image" Target="../media/image68.jpg"/><Relationship Id="rId7" Type="http://schemas.openxmlformats.org/officeDocument/2006/relationships/hyperlink" Target="https://www.foxnews.com/us/cardinal-mccarrick-scandal-inflames-debate-over-gay-priests" TargetMode="External"/><Relationship Id="rId12" Type="http://schemas.openxmlformats.org/officeDocument/2006/relationships/image" Target="../media/image71.png"/><Relationship Id="rId2" Type="http://schemas.openxmlformats.org/officeDocument/2006/relationships/notesSlide" Target="../notesSlides/notesSlide291.xml"/><Relationship Id="rId1" Type="http://schemas.openxmlformats.org/officeDocument/2006/relationships/slideLayout" Target="../slideLayouts/slideLayout30.xml"/><Relationship Id="rId6" Type="http://schemas.openxmlformats.org/officeDocument/2006/relationships/hyperlink" Target="https://pittsburgh.cbslocal.com/2018/08/14/pennsylvania-diocese-sex-abuse-grand-jury-report-released/" TargetMode="External"/><Relationship Id="rId11" Type="http://schemas.openxmlformats.org/officeDocument/2006/relationships/image" Target="../media/image70.jpeg"/><Relationship Id="rId5" Type="http://schemas.openxmlformats.org/officeDocument/2006/relationships/image" Target="../media/image4.jpeg"/><Relationship Id="rId15" Type="http://schemas.openxmlformats.org/officeDocument/2006/relationships/hyperlink" Target="https://www.wnd.com/2018/10/catholic-archbishop-tweets-he-doesnt-want-or-have-jesus-as-king/?cat_orig=faith" TargetMode="External"/><Relationship Id="rId10" Type="http://schemas.openxmlformats.org/officeDocument/2006/relationships/hyperlink" Target="https://www.wnd.com/2018/08/revealed-censored-common-denominator-in-most-clergy-sex-abuse/" TargetMode="External"/><Relationship Id="rId4" Type="http://schemas.openxmlformats.org/officeDocument/2006/relationships/image" Target="../media/image69.jpg"/><Relationship Id="rId9" Type="http://schemas.openxmlformats.org/officeDocument/2006/relationships/hyperlink" Target="https://www.lifesitenews.com/news/bishops-blistering-letter-time-to-root-out-homosexual-subculture-in-church" TargetMode="External"/><Relationship Id="rId14" Type="http://schemas.openxmlformats.org/officeDocument/2006/relationships/hyperlink" Target="https://www.foxnews.com/world/australian-archbishop-convicted-of-child-sex-abuse-cover-up" TargetMode="External"/></Relationships>
</file>

<file path=ppt/slides/_rels/slide29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92.xml"/><Relationship Id="rId1" Type="http://schemas.openxmlformats.org/officeDocument/2006/relationships/slideLayout" Target="../slideLayouts/slideLayout30.xml"/><Relationship Id="rId4" Type="http://schemas.openxmlformats.org/officeDocument/2006/relationships/hyperlink" Target="https://pittsburgh.cbslocal.com/2018/08/14/pennsylvania-diocese-sex-abuse-grand-jury-report-released/" TargetMode="External"/></Relationships>
</file>

<file path=ppt/slides/_rels/slide29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93.xml"/><Relationship Id="rId1" Type="http://schemas.openxmlformats.org/officeDocument/2006/relationships/slideLayout" Target="../slideLayouts/slideLayout30.xml"/><Relationship Id="rId4" Type="http://schemas.openxmlformats.org/officeDocument/2006/relationships/hyperlink" Target="https://www.wnd.com/2018/08/revealed-censored-common-denominator-in-most-clergy-sex-abuse/" TargetMode="External"/></Relationships>
</file>

<file path=ppt/slides/_rels/slide296.xml.rels><?xml version="1.0" encoding="UTF-8" standalone="yes"?>
<Relationships xmlns="http://schemas.openxmlformats.org/package/2006/relationships"><Relationship Id="rId3" Type="http://schemas.openxmlformats.org/officeDocument/2006/relationships/hyperlink" Target="http://www.gutenberg.org/files/25833/25833-h/25833-h.html" TargetMode="External"/><Relationship Id="rId2" Type="http://schemas.openxmlformats.org/officeDocument/2006/relationships/notesSlide" Target="../notesSlides/notesSlide294.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pittsburgh.cbslocal.com/2018/08/14/pennsylvania-diocese-sex-abuse-grand-jury-report-released/" TargetMode="External"/></Relationships>
</file>

<file path=ppt/slides/_rels/slide29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95.xml"/><Relationship Id="rId1" Type="http://schemas.openxmlformats.org/officeDocument/2006/relationships/slideLayout" Target="../slideLayouts/slideLayout30.xml"/></Relationships>
</file>

<file path=ppt/slides/_rels/slide29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96.xml"/><Relationship Id="rId1" Type="http://schemas.openxmlformats.org/officeDocument/2006/relationships/slideLayout" Target="../slideLayouts/slideLayout12.xml"/><Relationship Id="rId4" Type="http://schemas.openxmlformats.org/officeDocument/2006/relationships/hyperlink" Target="https://www.biblegateway.com/passage/?search=2+Thessalonians+2:1-7&amp;version=NIV" TargetMode="External"/></Relationships>
</file>

<file path=ppt/slides/_rels/slide299.xml.rels><?xml version="1.0" encoding="UTF-8" standalone="yes"?>
<Relationships xmlns="http://schemas.openxmlformats.org/package/2006/relationships"><Relationship Id="rId3" Type="http://schemas.openxmlformats.org/officeDocument/2006/relationships/hyperlink" Target="http://www.biblegateway.com/passage/?search=1%20Peter%205:13&amp;version=KJV" TargetMode="External"/><Relationship Id="rId2" Type="http://schemas.openxmlformats.org/officeDocument/2006/relationships/notesSlide" Target="../notesSlides/notesSlide297.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29.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Acts+15:1-35&amp;version=NASB" TargetMode="External"/><Relationship Id="rId4" Type="http://schemas.openxmlformats.org/officeDocument/2006/relationships/hyperlink" Target="https://www.biblegateway.com/passage/?search=Matthew+19:17&amp;version=NASB" TargetMode="External"/></Relationships>
</file>

<file path=ppt/slides/_rels/slide300.xml.rels><?xml version="1.0" encoding="UTF-8" standalone="yes"?>
<Relationships xmlns="http://schemas.openxmlformats.org/package/2006/relationships"><Relationship Id="rId3" Type="http://schemas.openxmlformats.org/officeDocument/2006/relationships/hyperlink" Target="https://www.wnd.com/2019/01/only-13-u-s-catholics-think-priests-honest-ethical/?cat_orig=faith" TargetMode="External"/><Relationship Id="rId2" Type="http://schemas.openxmlformats.org/officeDocument/2006/relationships/notesSlide" Target="../notesSlides/notesSlide298.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01.xml.rels><?xml version="1.0" encoding="UTF-8" standalone="yes"?>
<Relationships xmlns="http://schemas.openxmlformats.org/package/2006/relationships"><Relationship Id="rId3" Type="http://schemas.openxmlformats.org/officeDocument/2006/relationships/hyperlink" Target="https://www.thegatewaypundit.com/2019/02/pope-francis-betrays-christians-embraces-radical-sheikh-ahmed-el-tayeb-who-calls-for-killing-converts/" TargetMode="External"/><Relationship Id="rId2" Type="http://schemas.openxmlformats.org/officeDocument/2006/relationships/notesSlide" Target="../notesSlides/notesSlide299.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02.xml.rels><?xml version="1.0" encoding="UTF-8" standalone="yes"?>
<Relationships xmlns="http://schemas.openxmlformats.org/package/2006/relationships"><Relationship Id="rId8" Type="http://schemas.openxmlformats.org/officeDocument/2006/relationships/hyperlink" Target="https://www.breitbart.com/entertainment/2018/09/13/argentine-sex-abuse-victim-pope-opens-door-dicaprio-wont-write-us-note/" TargetMode="External"/><Relationship Id="rId3" Type="http://schemas.openxmlformats.org/officeDocument/2006/relationships/hyperlink" Target="https://pittsburgh.cbslocal.com/2018/08/14/pennsylvania-diocese-sex-abuse-grand-jury-report-released/" TargetMode="External"/><Relationship Id="rId7" Type="http://schemas.openxmlformats.org/officeDocument/2006/relationships/hyperlink" Target="https://www.cnsnews.com/blog/susan-jones/pope-told-michael-moore-capitalism-sin" TargetMode="External"/><Relationship Id="rId2" Type="http://schemas.openxmlformats.org/officeDocument/2006/relationships/notesSlide" Target="../notesSlides/notesSlide300.xml"/><Relationship Id="rId1" Type="http://schemas.openxmlformats.org/officeDocument/2006/relationships/slideLayout" Target="../slideLayouts/slideLayout30.xml"/><Relationship Id="rId6" Type="http://schemas.openxmlformats.org/officeDocument/2006/relationships/hyperlink" Target="https://www.americamagazine.org/content/dispatches/pope-francis-and-top-sunni-leader-meet-vatican" TargetMode="External"/><Relationship Id="rId5" Type="http://schemas.openxmlformats.org/officeDocument/2006/relationships/hyperlink" Target="https://www.washingtonpost.com/news/worldviews/wp/2016/03/25/children-of-the-same-god-pope-francis-washes-the-feet-of-muslim-migrants/?noredirect=on&amp;utm_term=.fc1fea80a874" TargetMode="External"/><Relationship Id="rId10" Type="http://schemas.openxmlformats.org/officeDocument/2006/relationships/image" Target="../media/image4.jpeg"/><Relationship Id="rId4" Type="http://schemas.openxmlformats.org/officeDocument/2006/relationships/hyperlink" Target="https://www.nbcwashington.com/news/national-international/Former-Vatican-Envoy-Pens-Jaccuse-letter-in-McCarrick-case-491744521.html" TargetMode="External"/><Relationship Id="rId9" Type="http://schemas.openxmlformats.org/officeDocument/2006/relationships/hyperlink" Target="https://www.catholicworldreport.com/2018/09/22/pope-recognizes-illicitly-ordained-chinese-bishops/" TargetMode="External"/></Relationships>
</file>

<file path=ppt/slides/_rels/slide303.xml.rels><?xml version="1.0" encoding="UTF-8" standalone="yes"?>
<Relationships xmlns="http://schemas.openxmlformats.org/package/2006/relationships"><Relationship Id="rId3" Type="http://schemas.openxmlformats.org/officeDocument/2006/relationships/hyperlink" Target="https://www.washingtonpost.com/news/worldviews/wp/2016/03/25/children-of-the-same-god-pope-francis-washes-the-feet-of-muslim-migrants/?noredirect=on&amp;utm_term=.fc1fea80a874" TargetMode="External"/><Relationship Id="rId2" Type="http://schemas.openxmlformats.org/officeDocument/2006/relationships/notesSlide" Target="../notesSlides/notesSlide30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0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02.xml"/><Relationship Id="rId1" Type="http://schemas.openxmlformats.org/officeDocument/2006/relationships/slideLayout" Target="../slideLayouts/slideLayout12.xml"/><Relationship Id="rId4" Type="http://schemas.openxmlformats.org/officeDocument/2006/relationships/hyperlink" Target="https://www.biblegateway.com/passage/?search=Revelation+17:4-6,+12-18&amp;version=KJV" TargetMode="External"/></Relationships>
</file>

<file path=ppt/slides/_rels/slide305.xml.rels><?xml version="1.0" encoding="UTF-8" standalone="yes"?>
<Relationships xmlns="http://schemas.openxmlformats.org/package/2006/relationships"><Relationship Id="rId3" Type="http://schemas.openxmlformats.org/officeDocument/2006/relationships/hyperlink" Target="https://newspunch.com/pope-francis-world-government-rule/" TargetMode="External"/><Relationship Id="rId2" Type="http://schemas.openxmlformats.org/officeDocument/2006/relationships/notesSlide" Target="../notesSlides/notesSlide30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0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04.xml"/><Relationship Id="rId1" Type="http://schemas.openxmlformats.org/officeDocument/2006/relationships/slideLayout" Target="../slideLayouts/slideLayout12.xml"/><Relationship Id="rId6" Type="http://schemas.openxmlformats.org/officeDocument/2006/relationships/hyperlink" Target="http://www.biblegateway.com/passage/?search=Revelation%2017:9&amp;version=KJV" TargetMode="External"/><Relationship Id="rId5" Type="http://schemas.openxmlformats.org/officeDocument/2006/relationships/hyperlink" Target="https://www.biblegateway.com/passage/?search=Revelation+17:4-6,+12-18&amp;version=KJV" TargetMode="External"/><Relationship Id="rId4" Type="http://schemas.openxmlformats.org/officeDocument/2006/relationships/hyperlink" Target="https://www.biblegateway.com/passage/?search=REv+17:1,15,+19:2&amp;version=NIV" TargetMode="External"/></Relationships>
</file>

<file path=ppt/slides/_rels/slide307.xml.rels><?xml version="1.0" encoding="UTF-8" standalone="yes"?>
<Relationships xmlns="http://schemas.openxmlformats.org/package/2006/relationships"><Relationship Id="rId3" Type="http://schemas.openxmlformats.org/officeDocument/2006/relationships/hyperlink" Target="http://www.chick.com/information/religions/catholicism/sevenhills.asp" TargetMode="External"/><Relationship Id="rId2" Type="http://schemas.openxmlformats.org/officeDocument/2006/relationships/notesSlide" Target="../notesSlides/notesSlide30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08.xml.rels><?xml version="1.0" encoding="UTF-8" standalone="yes"?>
<Relationships xmlns="http://schemas.openxmlformats.org/package/2006/relationships"><Relationship Id="rId3" Type="http://schemas.openxmlformats.org/officeDocument/2006/relationships/image" Target="../media/image72.png"/><Relationship Id="rId7" Type="http://schemas.openxmlformats.org/officeDocument/2006/relationships/hyperlink" Target="https://en.wikipedia.org/wiki/Seven_hills_of_Rome" TargetMode="External"/><Relationship Id="rId2" Type="http://schemas.openxmlformats.org/officeDocument/2006/relationships/notesSlide" Target="../notesSlides/notesSlide306.xml"/><Relationship Id="rId1" Type="http://schemas.openxmlformats.org/officeDocument/2006/relationships/slideLayout" Target="../slideLayouts/slideLayout30.xml"/><Relationship Id="rId6" Type="http://schemas.openxmlformats.org/officeDocument/2006/relationships/hyperlink" Target="http://en-us.topographic-map.com/places/Rome-8149243/" TargetMode="External"/><Relationship Id="rId5" Type="http://schemas.openxmlformats.org/officeDocument/2006/relationships/hyperlink" Target="https://en.wikipedia.org/wiki/Seven_hills_of_Rome#/media/File:Seven_Hills_of_Rome.svg" TargetMode="External"/><Relationship Id="rId4" Type="http://schemas.openxmlformats.org/officeDocument/2006/relationships/image" Target="../media/image4.jpeg"/></Relationships>
</file>

<file path=ppt/slides/_rels/slide309.xml.rels><?xml version="1.0" encoding="UTF-8" standalone="yes"?>
<Relationships xmlns="http://schemas.openxmlformats.org/package/2006/relationships"><Relationship Id="rId3" Type="http://schemas.openxmlformats.org/officeDocument/2006/relationships/hyperlink" Target="https://www.biblegateway.com/passage/?search=Revelation+17:18&amp;version=KJV" TargetMode="External"/><Relationship Id="rId2" Type="http://schemas.openxmlformats.org/officeDocument/2006/relationships/notesSlide" Target="../notesSlides/notesSlide307.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Revelation+17:15&amp;version=KJV" TargetMode="External"/><Relationship Id="rId4" Type="http://schemas.openxmlformats.org/officeDocument/2006/relationships/hyperlink" Target="https://www.endtime.com/mystery-babylon-who-is-it/" TargetMode="External"/></Relationships>
</file>

<file path=ppt/slides/_rels/slide31.xml.rels><?xml version="1.0" encoding="UTF-8" standalone="yes"?>
<Relationships xmlns="http://schemas.openxmlformats.org/package/2006/relationships"><Relationship Id="rId8" Type="http://schemas.openxmlformats.org/officeDocument/2006/relationships/hyperlink" Target="https://www.biblegateway.com/passage/?search=Leviticus+7&amp;version=NIV" TargetMode="External"/><Relationship Id="rId13" Type="http://schemas.openxmlformats.org/officeDocument/2006/relationships/hyperlink" Target="https://www.biblegateway.com/passage/?search=Leviticus+13&amp;version=NIV" TargetMode="External"/><Relationship Id="rId3" Type="http://schemas.openxmlformats.org/officeDocument/2006/relationships/image" Target="../media/image16.jpeg"/><Relationship Id="rId7" Type="http://schemas.openxmlformats.org/officeDocument/2006/relationships/hyperlink" Target="https://www.biblegateway.com/passage/?search=Exodus+29&amp;version=NIV" TargetMode="External"/><Relationship Id="rId12" Type="http://schemas.openxmlformats.org/officeDocument/2006/relationships/hyperlink" Target="https://www.biblegateway.com/quicksearch/?quicksearch=new+moons+detest&amp;qs_version=NIV" TargetMode="External"/><Relationship Id="rId2" Type="http://schemas.openxmlformats.org/officeDocument/2006/relationships/notesSlide" Target="../notesSlides/notesSlide30.xml"/><Relationship Id="rId16" Type="http://schemas.openxmlformats.org/officeDocument/2006/relationships/image" Target="../media/image4.jpeg"/><Relationship Id="rId1" Type="http://schemas.openxmlformats.org/officeDocument/2006/relationships/slideLayout" Target="../slideLayouts/slideLayout30.xml"/><Relationship Id="rId6" Type="http://schemas.openxmlformats.org/officeDocument/2006/relationships/hyperlink" Target="https://www.biblegateway.com/passage/?search=Numbers+29&amp;version=NIV" TargetMode="External"/><Relationship Id="rId11" Type="http://schemas.openxmlformats.org/officeDocument/2006/relationships/hyperlink" Target="https://www.biblegateway.com/passage/?search=Acts+10:45&amp;version=NIV" TargetMode="External"/><Relationship Id="rId5" Type="http://schemas.openxmlformats.org/officeDocument/2006/relationships/hyperlink" Target="https://en.wikipedia.org/wiki/Dispensationalism" TargetMode="External"/><Relationship Id="rId15" Type="http://schemas.openxmlformats.org/officeDocument/2006/relationships/hyperlink" Target="https://www.biblegateway.com/passage/?search=Exodus+21&amp;version=NIV" TargetMode="External"/><Relationship Id="rId10" Type="http://schemas.openxmlformats.org/officeDocument/2006/relationships/hyperlink" Target="https://www.biblegateway.com/passage/?search=Acts+10:9-16,+24-29&amp;version=NIV" TargetMode="External"/><Relationship Id="rId4" Type="http://schemas.openxmlformats.org/officeDocument/2006/relationships/hyperlink" Target="https://www.biblegateway.com/passage/?search=Hebrews+8:7-13,+9:6-15&amp;version=NASB" TargetMode="External"/><Relationship Id="rId9" Type="http://schemas.openxmlformats.org/officeDocument/2006/relationships/hyperlink" Target="https://www.biblegateway.com/passage/?search=Matthew+15:9-18&amp;version=NIV" TargetMode="External"/><Relationship Id="rId14" Type="http://schemas.openxmlformats.org/officeDocument/2006/relationships/hyperlink" Target="https://www.biblegateway.com/passage/?search=Exodus+39&amp;version=NIV" TargetMode="External"/></Relationships>
</file>

<file path=ppt/slides/_rels/slide310.xml.rels><?xml version="1.0" encoding="UTF-8" standalone="yes"?>
<Relationships xmlns="http://schemas.openxmlformats.org/package/2006/relationships"><Relationship Id="rId3" Type="http://schemas.openxmlformats.org/officeDocument/2006/relationships/hyperlink" Target="https://www.endtime.com/mystery-babylon-who-is-it/" TargetMode="External"/><Relationship Id="rId2" Type="http://schemas.openxmlformats.org/officeDocument/2006/relationships/notesSlide" Target="../notesSlides/notesSlide308.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11.xml.rels><?xml version="1.0" encoding="UTF-8" standalone="yes"?>
<Relationships xmlns="http://schemas.openxmlformats.org/package/2006/relationships"><Relationship Id="rId3" Type="http://schemas.openxmlformats.org/officeDocument/2006/relationships/hyperlink" Target="https://www.endtime.com/mystery-babylon-who-is-it/" TargetMode="External"/><Relationship Id="rId7" Type="http://schemas.openxmlformats.org/officeDocument/2006/relationships/image" Target="../media/image4.jpeg"/><Relationship Id="rId2" Type="http://schemas.openxmlformats.org/officeDocument/2006/relationships/notesSlide" Target="../notesSlides/notesSlide309.xml"/><Relationship Id="rId1" Type="http://schemas.openxmlformats.org/officeDocument/2006/relationships/slideLayout" Target="../slideLayouts/slideLayout30.xml"/><Relationship Id="rId6" Type="http://schemas.openxmlformats.org/officeDocument/2006/relationships/hyperlink" Target="https://www.biblegateway.com/passage/?search=Jeremiah+3:1-14&amp;version=KJV" TargetMode="External"/><Relationship Id="rId5" Type="http://schemas.openxmlformats.org/officeDocument/2006/relationships/hyperlink" Target="https://www.biblegateway.com/passage/?search=II+Corinthians+11:2&amp;version=KJV" TargetMode="External"/><Relationship Id="rId4" Type="http://schemas.openxmlformats.org/officeDocument/2006/relationships/hyperlink" Target="https://www.biblegateway.com/passage/?search=Revelation+17:4+&amp;version=KJV" TargetMode="External"/></Relationships>
</file>

<file path=ppt/slides/_rels/slide312.xml.rels><?xml version="1.0" encoding="UTF-8" standalone="yes"?>
<Relationships xmlns="http://schemas.openxmlformats.org/package/2006/relationships"><Relationship Id="rId3" Type="http://schemas.openxmlformats.org/officeDocument/2006/relationships/hyperlink" Target="http://www.biblegateway.com/passage/?search=1%20Peter%205:13&amp;version=KJV" TargetMode="External"/><Relationship Id="rId2" Type="http://schemas.openxmlformats.org/officeDocument/2006/relationships/notesSlide" Target="../notesSlides/notesSlide310.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www.chick.com/information/religions/catholicism/sevenhills.asp" TargetMode="External"/></Relationships>
</file>

<file path=ppt/slides/_rels/slide31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311.xml"/><Relationship Id="rId1" Type="http://schemas.openxmlformats.org/officeDocument/2006/relationships/slideLayout" Target="../slideLayouts/slideLayout30.xml"/></Relationships>
</file>

<file path=ppt/slides/_rels/slide314.xml.rels><?xml version="1.0" encoding="UTF-8" standalone="yes"?>
<Relationships xmlns="http://schemas.openxmlformats.org/package/2006/relationships"><Relationship Id="rId3" Type="http://schemas.openxmlformats.org/officeDocument/2006/relationships/hyperlink" Target="https://www.washingtonexaminer.com/pew-muslims-fastest-growing-religious-group-in-the-world-70-democrat" TargetMode="External"/><Relationship Id="rId2" Type="http://schemas.openxmlformats.org/officeDocument/2006/relationships/notesSlide" Target="../notesSlides/notesSlide312.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1drv.ms/p/s!Anf-8Dz4CZ5eh3nGoieMgABNDN5e" TargetMode="External"/></Relationships>
</file>

<file path=ppt/slides/_rels/slide315.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313.xml"/><Relationship Id="rId1" Type="http://schemas.openxmlformats.org/officeDocument/2006/relationships/slideLayout" Target="../slideLayouts/slideLayout30.xml"/></Relationships>
</file>

<file path=ppt/slides/_rels/slide31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14.xml"/><Relationship Id="rId1" Type="http://schemas.openxmlformats.org/officeDocument/2006/relationships/slideLayout" Target="../slideLayouts/slideLayout30.xml"/><Relationship Id="rId5" Type="http://schemas.openxmlformats.org/officeDocument/2006/relationships/image" Target="../media/image75.png"/><Relationship Id="rId4" Type="http://schemas.openxmlformats.org/officeDocument/2006/relationships/image" Target="../media/image4.jpeg"/></Relationships>
</file>

<file path=ppt/slides/_rels/slide31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1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18.xml.rels><?xml version="1.0" encoding="UTF-8" standalone="yes"?>
<Relationships xmlns="http://schemas.openxmlformats.org/package/2006/relationships"><Relationship Id="rId3" Type="http://schemas.openxmlformats.org/officeDocument/2006/relationships/hyperlink" Target="http://en.wikipedia.org/wiki/Dinosaur_extinction" TargetMode="External"/><Relationship Id="rId2" Type="http://schemas.openxmlformats.org/officeDocument/2006/relationships/notesSlide" Target="../notesSlides/notesSlide316.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en.wikipedia.org/wiki/Cretaceous%E2%80%93Paleogene_extinction_event" TargetMode="External"/><Relationship Id="rId4" Type="http://schemas.openxmlformats.org/officeDocument/2006/relationships/hyperlink" Target="http://en.wikipedia.org/wiki/Chicxulub_crater" TargetMode="External"/></Relationships>
</file>

<file path=ppt/slides/_rels/slide319.xml.rels><?xml version="1.0" encoding="UTF-8" standalone="yes"?>
<Relationships xmlns="http://schemas.openxmlformats.org/package/2006/relationships"><Relationship Id="rId3" Type="http://schemas.openxmlformats.org/officeDocument/2006/relationships/image" Target="../media/image77.gif"/><Relationship Id="rId2" Type="http://schemas.openxmlformats.org/officeDocument/2006/relationships/notesSlide" Target="../notesSlides/notesSlide317.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20.xml.rels><?xml version="1.0" encoding="UTF-8" standalone="yes"?>
<Relationships xmlns="http://schemas.openxmlformats.org/package/2006/relationships"><Relationship Id="rId3" Type="http://schemas.openxmlformats.org/officeDocument/2006/relationships/hyperlink" Target="http://en.wikipedia.org/wiki/Comet_Shoemaker%E2%80%93Levy_9" TargetMode="External"/><Relationship Id="rId2" Type="http://schemas.openxmlformats.org/officeDocument/2006/relationships/notesSlide" Target="../notesSlides/notesSlide318.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2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19.xml"/><Relationship Id="rId1" Type="http://schemas.openxmlformats.org/officeDocument/2006/relationships/slideLayout" Target="../slideLayouts/slideLayout30.xml"/><Relationship Id="rId6" Type="http://schemas.openxmlformats.org/officeDocument/2006/relationships/hyperlink" Target="http://en.wikipedia.org/wiki/Comet_Shoemaker%E2%80%93Levy_9" TargetMode="External"/><Relationship Id="rId5" Type="http://schemas.openxmlformats.org/officeDocument/2006/relationships/image" Target="../media/image4.jpeg"/><Relationship Id="rId4" Type="http://schemas.openxmlformats.org/officeDocument/2006/relationships/image" Target="../media/image79.gif"/></Relationships>
</file>

<file path=ppt/slides/_rels/slide322.xml.rels><?xml version="1.0" encoding="UTF-8" standalone="yes"?>
<Relationships xmlns="http://schemas.openxmlformats.org/package/2006/relationships"><Relationship Id="rId3" Type="http://schemas.openxmlformats.org/officeDocument/2006/relationships/image" Target="../media/image80.gif"/><Relationship Id="rId7" Type="http://schemas.openxmlformats.org/officeDocument/2006/relationships/hyperlink" Target="http://nssdc.gsfc.nasa.gov/planetary/sl9/comet_images.html" TargetMode="External"/><Relationship Id="rId2" Type="http://schemas.openxmlformats.org/officeDocument/2006/relationships/notesSlide" Target="../notesSlides/notesSlide320.xml"/><Relationship Id="rId1" Type="http://schemas.openxmlformats.org/officeDocument/2006/relationships/slideLayout" Target="../slideLayouts/slideLayout30.xml"/><Relationship Id="rId6" Type="http://schemas.openxmlformats.org/officeDocument/2006/relationships/hyperlink" Target="https://en.wikipedia.org/wiki/Jupiter#Physical_characteristics" TargetMode="External"/><Relationship Id="rId5" Type="http://schemas.openxmlformats.org/officeDocument/2006/relationships/hyperlink" Target="http://en.wikipedia.org/wiki/Comet_Shoemaker%E2%80%93Levy_9" TargetMode="External"/><Relationship Id="rId4" Type="http://schemas.openxmlformats.org/officeDocument/2006/relationships/image" Target="../media/image4.jpeg"/></Relationships>
</file>

<file path=ppt/slides/_rels/slide323.xml.rels><?xml version="1.0" encoding="UTF-8" standalone="yes"?>
<Relationships xmlns="http://schemas.openxmlformats.org/package/2006/relationships"><Relationship Id="rId3" Type="http://schemas.openxmlformats.org/officeDocument/2006/relationships/hyperlink" Target="http://en.wikipedia.org/wiki/Dinosaur_extinction" TargetMode="External"/><Relationship Id="rId7" Type="http://schemas.openxmlformats.org/officeDocument/2006/relationships/image" Target="../media/image4.jpeg"/><Relationship Id="rId2" Type="http://schemas.openxmlformats.org/officeDocument/2006/relationships/notesSlide" Target="../notesSlides/notesSlide321.xml"/><Relationship Id="rId1" Type="http://schemas.openxmlformats.org/officeDocument/2006/relationships/slideLayout" Target="../slideLayouts/slideLayout30.xml"/><Relationship Id="rId6" Type="http://schemas.openxmlformats.org/officeDocument/2006/relationships/hyperlink" Target="https://www.youtube.com/watch?v=TIyw5Sq5nYc" TargetMode="External"/><Relationship Id="rId5" Type="http://schemas.openxmlformats.org/officeDocument/2006/relationships/hyperlink" Target="https://en.wikipedia.org/wiki/Cretaceous%E2%80%93Paleogene_extinction_event" TargetMode="External"/><Relationship Id="rId4" Type="http://schemas.openxmlformats.org/officeDocument/2006/relationships/hyperlink" Target="http://en.wikipedia.org/wiki/Chicxulub_crater" TargetMode="External"/></Relationships>
</file>

<file path=ppt/slides/_rels/slide324.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www.youtube.com/watch?v=sEFjuNkY0yw" TargetMode="External"/><Relationship Id="rId7" Type="http://schemas.openxmlformats.org/officeDocument/2006/relationships/hyperlink" Target="https://en.wikipedia.org/wiki/Cretaceous%E2%80%93Paleogene_extinction_event" TargetMode="External"/><Relationship Id="rId2" Type="http://schemas.openxmlformats.org/officeDocument/2006/relationships/notesSlide" Target="../notesSlides/notesSlide322.xml"/><Relationship Id="rId1" Type="http://schemas.openxmlformats.org/officeDocument/2006/relationships/slideLayout" Target="../slideLayouts/slideLayout30.xml"/><Relationship Id="rId6" Type="http://schemas.openxmlformats.org/officeDocument/2006/relationships/hyperlink" Target="http://www.dailymail.co.uk/sciencetech/article-1255484/Why-WAS-asteroid-smashing-Earth-wiped-dinosaurs.html" TargetMode="External"/><Relationship Id="rId5" Type="http://schemas.openxmlformats.org/officeDocument/2006/relationships/hyperlink" Target="http://en.wikipedia.org/wiki/Dinosaur_extinction" TargetMode="External"/><Relationship Id="rId4" Type="http://schemas.openxmlformats.org/officeDocument/2006/relationships/hyperlink" Target="https://www.youtube.com/watch?v=hqt4US72yec" TargetMode="External"/></Relationships>
</file>

<file path=ppt/slides/_rels/slide325.xml.rels><?xml version="1.0" encoding="UTF-8" standalone="yes"?>
<Relationships xmlns="http://schemas.openxmlformats.org/package/2006/relationships"><Relationship Id="rId3" Type="http://schemas.openxmlformats.org/officeDocument/2006/relationships/hyperlink" Target="http://www.sciencedaily.com/releases/2011/07/110712211016.htm" TargetMode="External"/><Relationship Id="rId7" Type="http://schemas.openxmlformats.org/officeDocument/2006/relationships/image" Target="../media/image4.jpeg"/><Relationship Id="rId2" Type="http://schemas.openxmlformats.org/officeDocument/2006/relationships/notesSlide" Target="../notesSlides/notesSlide323.xml"/><Relationship Id="rId1" Type="http://schemas.openxmlformats.org/officeDocument/2006/relationships/slideLayout" Target="../slideLayouts/slideLayout30.xml"/><Relationship Id="rId6" Type="http://schemas.openxmlformats.org/officeDocument/2006/relationships/hyperlink" Target="http://www.dailymail.co.uk/sciencetech/article-1255484/Why-WAS-asteroid-smashing-Earth-wiped-dinosaurs.html" TargetMode="External"/><Relationship Id="rId5" Type="http://schemas.openxmlformats.org/officeDocument/2006/relationships/hyperlink" Target="http://en.wikipedia.org/wiki/Dinosaur_extinction" TargetMode="External"/><Relationship Id="rId4" Type="http://schemas.openxmlformats.org/officeDocument/2006/relationships/hyperlink" Target="http://www.sciencedaily.com/releases/2012/01/120130131509.htm" TargetMode="External"/></Relationships>
</file>

<file path=ppt/slides/_rels/slide3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24.xml"/><Relationship Id="rId1" Type="http://schemas.openxmlformats.org/officeDocument/2006/relationships/slideLayout" Target="../slideLayouts/slideLayout30.xml"/></Relationships>
</file>

<file path=ppt/slides/_rels/slide327.xml.rels><?xml version="1.0" encoding="UTF-8" standalone="yes"?>
<Relationships xmlns="http://schemas.openxmlformats.org/package/2006/relationships"><Relationship Id="rId8" Type="http://schemas.openxmlformats.org/officeDocument/2006/relationships/hyperlink" Target="http://en.wikipedia.org/wiki/Chicxulub_crater" TargetMode="External"/><Relationship Id="rId3" Type="http://schemas.openxmlformats.org/officeDocument/2006/relationships/hyperlink" Target="https://en.wikipedia.org/wiki/Milankovitch_cycles" TargetMode="External"/><Relationship Id="rId7" Type="http://schemas.openxmlformats.org/officeDocument/2006/relationships/hyperlink" Target="http://www.sciencedaily.com/releases/2012/01/120130131509.htm" TargetMode="External"/><Relationship Id="rId2" Type="http://schemas.openxmlformats.org/officeDocument/2006/relationships/notesSlide" Target="../notesSlides/notesSlide325.xml"/><Relationship Id="rId1" Type="http://schemas.openxmlformats.org/officeDocument/2006/relationships/slideLayout" Target="../slideLayouts/slideLayout30.xml"/><Relationship Id="rId6" Type="http://schemas.openxmlformats.org/officeDocument/2006/relationships/hyperlink" Target="http://www.dailymail.co.uk/sciencetech/article-1255484/Why-WAS-asteroid-smashing-Earth-wiped-dinosaurs.html" TargetMode="External"/><Relationship Id="rId11" Type="http://schemas.openxmlformats.org/officeDocument/2006/relationships/image" Target="../media/image4.jpeg"/><Relationship Id="rId5" Type="http://schemas.openxmlformats.org/officeDocument/2006/relationships/hyperlink" Target="http://www.sciencedaily.com/releases/2011/07/110712211016.htm" TargetMode="External"/><Relationship Id="rId10" Type="http://schemas.openxmlformats.org/officeDocument/2006/relationships/hyperlink" Target="https://www.youtube.com/watch?v=sEFjuNkY0yw" TargetMode="External"/><Relationship Id="rId4" Type="http://schemas.openxmlformats.org/officeDocument/2006/relationships/hyperlink" Target="http://en.wikipedia.org/wiki/Dinosaur_extinction" TargetMode="External"/><Relationship Id="rId9" Type="http://schemas.openxmlformats.org/officeDocument/2006/relationships/hyperlink" Target="https://en.wikipedia.org/wiki/Cretaceous%E2%80%93Paleogene_extinction_event" TargetMode="External"/></Relationships>
</file>

<file path=ppt/slides/_rels/slide328.xml.rels><?xml version="1.0" encoding="UTF-8" standalone="yes"?>
<Relationships xmlns="http://schemas.openxmlformats.org/package/2006/relationships"><Relationship Id="rId8" Type="http://schemas.openxmlformats.org/officeDocument/2006/relationships/hyperlink" Target="https://en.wikipedia.org/wiki/Cretaceous%E2%80%93Paleogene_extinction_event" TargetMode="External"/><Relationship Id="rId3" Type="http://schemas.openxmlformats.org/officeDocument/2006/relationships/hyperlink" Target="http://en.wikipedia.org/wiki/Dinosaur_extinction" TargetMode="External"/><Relationship Id="rId7" Type="http://schemas.openxmlformats.org/officeDocument/2006/relationships/hyperlink" Target="http://en.wikipedia.org/wiki/Chicxulub_crater" TargetMode="External"/><Relationship Id="rId2" Type="http://schemas.openxmlformats.org/officeDocument/2006/relationships/notesSlide" Target="../notesSlides/notesSlide326.xml"/><Relationship Id="rId1" Type="http://schemas.openxmlformats.org/officeDocument/2006/relationships/slideLayout" Target="../slideLayouts/slideLayout30.xml"/><Relationship Id="rId6" Type="http://schemas.openxmlformats.org/officeDocument/2006/relationships/hyperlink" Target="http://www.sciencedaily.com/releases/2012/01/120130131509.htm" TargetMode="External"/><Relationship Id="rId5" Type="http://schemas.openxmlformats.org/officeDocument/2006/relationships/hyperlink" Target="http://www.dailymail.co.uk/sciencetech/article-1255484/Why-WAS-asteroid-smashing-Earth-wiped-dinosaurs.html" TargetMode="External"/><Relationship Id="rId10" Type="http://schemas.openxmlformats.org/officeDocument/2006/relationships/image" Target="../media/image4.jpeg"/><Relationship Id="rId4" Type="http://schemas.openxmlformats.org/officeDocument/2006/relationships/hyperlink" Target="http://www.sciencedaily.com/releases/2011/07/110712211016.htm" TargetMode="External"/><Relationship Id="rId9" Type="http://schemas.openxmlformats.org/officeDocument/2006/relationships/hyperlink" Target="https://www.youtube.com/watch?v=sEFjuNkY0yw" TargetMode="External"/></Relationships>
</file>

<file path=ppt/slides/_rels/slide329.xml.rels><?xml version="1.0" encoding="UTF-8" standalone="yes"?>
<Relationships xmlns="http://schemas.openxmlformats.org/package/2006/relationships"><Relationship Id="rId8" Type="http://schemas.openxmlformats.org/officeDocument/2006/relationships/hyperlink" Target="https://www.biblegateway.com/passage/?search=Dan.+2:32-35,44-45&amp;version=NIV" TargetMode="External"/><Relationship Id="rId3" Type="http://schemas.openxmlformats.org/officeDocument/2006/relationships/hyperlink" Target="https://www.biblegateway.com/passage/?search=Joel+2:10,+30-31&amp;version=NIV" TargetMode="External"/><Relationship Id="rId7" Type="http://schemas.openxmlformats.org/officeDocument/2006/relationships/hyperlink" Target="https://en.wikipedia.org/wiki/Cretaceous%E2%80%93Paleogene_extinction_event" TargetMode="External"/><Relationship Id="rId2" Type="http://schemas.openxmlformats.org/officeDocument/2006/relationships/notesSlide" Target="../notesSlides/notesSlide327.xml"/><Relationship Id="rId1" Type="http://schemas.openxmlformats.org/officeDocument/2006/relationships/slideLayout" Target="../slideLayouts/slideLayout30.xml"/><Relationship Id="rId6" Type="http://schemas.openxmlformats.org/officeDocument/2006/relationships/hyperlink" Target="https://en.wikipedia.org/wiki/Comet_Shoemaker%E2%80%93Levy_9" TargetMode="External"/><Relationship Id="rId5" Type="http://schemas.openxmlformats.org/officeDocument/2006/relationships/hyperlink" Target="https://www.biblegateway.com/passage/?search=Mat.+24:29&amp;version=NIV" TargetMode="External"/><Relationship Id="rId4" Type="http://schemas.openxmlformats.org/officeDocument/2006/relationships/hyperlink" Target="https://www.biblegateway.com/passage/?search=Revelation+8:5-12,+9:1-2&amp;version=KJV" TargetMode="External"/><Relationship Id="rId9" Type="http://schemas.openxmlformats.org/officeDocument/2006/relationships/image" Target="../media/image4.jpeg"/></Relationships>
</file>

<file path=ppt/slides/_rels/slide3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2.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Matthew+24:35&amp;version=NIV" TargetMode="External"/><Relationship Id="rId4" Type="http://schemas.openxmlformats.org/officeDocument/2006/relationships/hyperlink" Target="https://www.biblegateway.com/passage/?search=Galatians+1:8&amp;version=KJV" TargetMode="External"/></Relationships>
</file>

<file path=ppt/slides/_rels/slide330.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4.jpeg"/><Relationship Id="rId2" Type="http://schemas.openxmlformats.org/officeDocument/2006/relationships/notesSlide" Target="../notesSlides/notesSlide328.xml"/><Relationship Id="rId1" Type="http://schemas.openxmlformats.org/officeDocument/2006/relationships/slideLayout" Target="../slideLayouts/slideLayout30.xml"/><Relationship Id="rId6" Type="http://schemas.openxmlformats.org/officeDocument/2006/relationships/hyperlink" Target="https://www.biblegateway.com/passage/?search=Rev.+8:9-10&amp;version=NIV" TargetMode="External"/><Relationship Id="rId5" Type="http://schemas.openxmlformats.org/officeDocument/2006/relationships/hyperlink" Target="https://www.biblegateway.com/passage/?search=Revelation+8:8-10&amp;version=NIV" TargetMode="External"/><Relationship Id="rId4" Type="http://schemas.openxmlformats.org/officeDocument/2006/relationships/hyperlink" Target="https://www.biblegateway.com/passage/?search=Dan.+2:32-45&amp;version=NIV" TargetMode="External"/></Relationships>
</file>

<file path=ppt/slides/_rels/slide331.xml.rels><?xml version="1.0" encoding="UTF-8" standalone="yes"?>
<Relationships xmlns="http://schemas.openxmlformats.org/package/2006/relationships"><Relationship Id="rId8" Type="http://schemas.openxmlformats.org/officeDocument/2006/relationships/hyperlink" Target="https://en.wikipedia.org/wiki/List_of_impact_craters_on_Earth" TargetMode="External"/><Relationship Id="rId3" Type="http://schemas.openxmlformats.org/officeDocument/2006/relationships/hyperlink" Target="http://www.youtube.com/watch?v=yYgEwXWilUc" TargetMode="External"/><Relationship Id="rId7" Type="http://schemas.openxmlformats.org/officeDocument/2006/relationships/hyperlink" Target="https://en.wikipedia.org/wiki/Cretaceous%E2%80%93Paleogene_extinction_event" TargetMode="External"/><Relationship Id="rId2" Type="http://schemas.openxmlformats.org/officeDocument/2006/relationships/notesSlide" Target="../notesSlides/notesSlide329.xml"/><Relationship Id="rId1" Type="http://schemas.openxmlformats.org/officeDocument/2006/relationships/slideLayout" Target="../slideLayouts/slideLayout30.xml"/><Relationship Id="rId6" Type="http://schemas.openxmlformats.org/officeDocument/2006/relationships/hyperlink" Target="https://www.biblegateway.com/passage/?search=Rev.+6:12-13,+8:10-12,+9:1-2,+16:10&amp;version=NIV" TargetMode="External"/><Relationship Id="rId5" Type="http://schemas.openxmlformats.org/officeDocument/2006/relationships/slide" Target="slide652.xml"/><Relationship Id="rId4" Type="http://schemas.openxmlformats.org/officeDocument/2006/relationships/slide" Target="slide417.xml"/><Relationship Id="rId9" Type="http://schemas.openxmlformats.org/officeDocument/2006/relationships/image" Target="../media/image4.jpeg"/></Relationships>
</file>

<file path=ppt/slides/_rels/slide332.xml.rels><?xml version="1.0" encoding="UTF-8" standalone="yes"?>
<Relationships xmlns="http://schemas.openxmlformats.org/package/2006/relationships"><Relationship Id="rId3" Type="http://schemas.openxmlformats.org/officeDocument/2006/relationships/image" Target="../media/image4.jpeg"/><Relationship Id="rId7" Type="http://schemas.openxmlformats.org/officeDocument/2006/relationships/hyperlink" Target="https://www.youtube.com/watch?v=TIyw5Sq5nYc" TargetMode="External"/><Relationship Id="rId2" Type="http://schemas.openxmlformats.org/officeDocument/2006/relationships/notesSlide" Target="../notesSlides/notesSlide330.xml"/><Relationship Id="rId1" Type="http://schemas.openxmlformats.org/officeDocument/2006/relationships/slideLayout" Target="../slideLayouts/slideLayout30.xml"/><Relationship Id="rId6" Type="http://schemas.openxmlformats.org/officeDocument/2006/relationships/hyperlink" Target="https://en.wikipedia.org/wiki/Late_Heavy_Bombardment" TargetMode="External"/><Relationship Id="rId5" Type="http://schemas.openxmlformats.org/officeDocument/2006/relationships/hyperlink" Target="https://en.wikipedia.org/wiki/Impact_event" TargetMode="External"/><Relationship Id="rId4" Type="http://schemas.openxmlformats.org/officeDocument/2006/relationships/image" Target="../media/image82.png"/></Relationships>
</file>

<file path=ppt/slides/_rels/slide33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31.xml"/><Relationship Id="rId1" Type="http://schemas.openxmlformats.org/officeDocument/2006/relationships/slideLayout" Target="../slideLayouts/slideLayout30.xml"/><Relationship Id="rId5" Type="http://schemas.openxmlformats.org/officeDocument/2006/relationships/hyperlink" Target="https://commons.wikimedia.org/w/index.php?curid=68323485" TargetMode="External"/><Relationship Id="rId4" Type="http://schemas.openxmlformats.org/officeDocument/2006/relationships/image" Target="../media/image83.png"/></Relationships>
</file>

<file path=ppt/slides/_rels/slide33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32.xml"/><Relationship Id="rId1" Type="http://schemas.openxmlformats.org/officeDocument/2006/relationships/slideLayout" Target="../slideLayouts/slideLayout30.xml"/></Relationships>
</file>

<file path=ppt/slides/_rels/slide335.xml.rels><?xml version="1.0" encoding="UTF-8" standalone="yes"?>
<Relationships xmlns="http://schemas.openxmlformats.org/package/2006/relationships"><Relationship Id="rId3" Type="http://schemas.openxmlformats.org/officeDocument/2006/relationships/slide" Target="slide691.xml"/><Relationship Id="rId7" Type="http://schemas.openxmlformats.org/officeDocument/2006/relationships/image" Target="../media/image4.jpeg"/><Relationship Id="rId2" Type="http://schemas.openxmlformats.org/officeDocument/2006/relationships/notesSlide" Target="../notesSlides/notesSlide333.xml"/><Relationship Id="rId1" Type="http://schemas.openxmlformats.org/officeDocument/2006/relationships/slideLayout" Target="../slideLayouts/slideLayout30.xml"/><Relationship Id="rId6" Type="http://schemas.openxmlformats.org/officeDocument/2006/relationships/hyperlink" Target="http://www.sciencedaily.com/releases/2013/12/131205142218.htm" TargetMode="External"/><Relationship Id="rId5" Type="http://schemas.openxmlformats.org/officeDocument/2006/relationships/hyperlink" Target="http://en.wikipedia.org/wiki/Gravitational_time_dilation" TargetMode="External"/><Relationship Id="rId4" Type="http://schemas.openxmlformats.org/officeDocument/2006/relationships/hyperlink" Target="https://onedrive.live.com/view.aspx?ref=button&amp;Bsrc=Share&amp;Bpub=SDX.SkyDrive&amp;resid=5E9E09F83CF0FE77!614&amp;cid=5e9e09f83cf0fe77&amp;app=PowerPoint&amp;authkey=!AoxX4USt5lOiMjY" TargetMode="External"/></Relationships>
</file>

<file path=ppt/slides/_rels/slide336.xml.rels><?xml version="1.0" encoding="UTF-8" standalone="yes"?>
<Relationships xmlns="http://schemas.openxmlformats.org/package/2006/relationships"><Relationship Id="rId3" Type="http://schemas.openxmlformats.org/officeDocument/2006/relationships/hyperlink" Target="http://www.nasa.gov/pdf/168808main_gp-b_pfar_cvr-pref-execsum.pdf" TargetMode="External"/><Relationship Id="rId2" Type="http://schemas.openxmlformats.org/officeDocument/2006/relationships/notesSlide" Target="../notesSlides/notesSlide334.xml"/><Relationship Id="rId1" Type="http://schemas.openxmlformats.org/officeDocument/2006/relationships/slideLayout" Target="../slideLayouts/slideLayout48.xml"/><Relationship Id="rId6" Type="http://schemas.openxmlformats.org/officeDocument/2006/relationships/hyperlink" Target="http://youtu.be/VYZQxMowBsw" TargetMode="External"/><Relationship Id="rId5" Type="http://schemas.openxmlformats.org/officeDocument/2006/relationships/image" Target="../media/image4.jpeg"/><Relationship Id="rId4" Type="http://schemas.openxmlformats.org/officeDocument/2006/relationships/image" Target="../media/image84.jpeg"/></Relationships>
</file>

<file path=ppt/slides/_rels/slide337.xml.rels><?xml version="1.0" encoding="UTF-8" standalone="yes"?>
<Relationships xmlns="http://schemas.openxmlformats.org/package/2006/relationships"><Relationship Id="rId3" Type="http://schemas.openxmlformats.org/officeDocument/2006/relationships/hyperlink" Target="https://onedrive.live.com/view.aspx?ref=button&amp;Bsrc=Share&amp;Bpub=SDX.SkyDrive&amp;resid=5E9E09F83CF0FE77!614&amp;cid=5e9e09f83cf0fe77&amp;app=PowerPoint&amp;authkey=!AoxX4USt5lOiMjY" TargetMode="External"/><Relationship Id="rId7" Type="http://schemas.openxmlformats.org/officeDocument/2006/relationships/image" Target="../media/image4.jpeg"/><Relationship Id="rId2" Type="http://schemas.openxmlformats.org/officeDocument/2006/relationships/notesSlide" Target="../notesSlides/notesSlide335.xml"/><Relationship Id="rId1" Type="http://schemas.openxmlformats.org/officeDocument/2006/relationships/slideLayout" Target="../slideLayouts/slideLayout30.xml"/><Relationship Id="rId6" Type="http://schemas.openxmlformats.org/officeDocument/2006/relationships/hyperlink" Target="http://www.sciencedaily.com/releases/2013/12/131205142218.htm" TargetMode="External"/><Relationship Id="rId5" Type="http://schemas.openxmlformats.org/officeDocument/2006/relationships/slide" Target="slide621.xml"/><Relationship Id="rId4" Type="http://schemas.openxmlformats.org/officeDocument/2006/relationships/slide" Target="slide336.xml"/></Relationships>
</file>

<file path=ppt/slides/_rels/slide338.xml.rels><?xml version="1.0" encoding="UTF-8" standalone="yes"?>
<Relationships xmlns="http://schemas.openxmlformats.org/package/2006/relationships"><Relationship Id="rId3" Type="http://schemas.openxmlformats.org/officeDocument/2006/relationships/hyperlink" Target="https://onedrive.live.com/view.aspx?ref=button&amp;Bsrc=Share&amp;Bpub=SDX.SkyDrive&amp;resid=5E9E09F83CF0FE77!614&amp;cid=5e9e09f83cf0fe77&amp;app=PowerPoint&amp;authkey=!AoxX4USt5lOiMjY" TargetMode="External"/><Relationship Id="rId7" Type="http://schemas.openxmlformats.org/officeDocument/2006/relationships/image" Target="../media/image4.jpeg"/><Relationship Id="rId2" Type="http://schemas.openxmlformats.org/officeDocument/2006/relationships/notesSlide" Target="../notesSlides/notesSlide336.xml"/><Relationship Id="rId1" Type="http://schemas.openxmlformats.org/officeDocument/2006/relationships/slideLayout" Target="../slideLayouts/slideLayout30.xml"/><Relationship Id="rId6" Type="http://schemas.openxmlformats.org/officeDocument/2006/relationships/hyperlink" Target="https://www.biblegateway.com/passage/?search=Isaiah+38:1-8&amp;version=KJV" TargetMode="External"/><Relationship Id="rId5" Type="http://schemas.openxmlformats.org/officeDocument/2006/relationships/slide" Target="slide614.xml"/><Relationship Id="rId4" Type="http://schemas.openxmlformats.org/officeDocument/2006/relationships/slide" Target="slide621.xml"/></Relationships>
</file>

<file path=ppt/slides/_rels/slide339.xml.rels><?xml version="1.0" encoding="UTF-8" standalone="yes"?>
<Relationships xmlns="http://schemas.openxmlformats.org/package/2006/relationships"><Relationship Id="rId3" Type="http://schemas.openxmlformats.org/officeDocument/2006/relationships/slide" Target="slide337.xml"/><Relationship Id="rId2" Type="http://schemas.openxmlformats.org/officeDocument/2006/relationships/notesSlide" Target="../notesSlides/notesSlide337.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advbookstore.com/product-page/evolution-is-not-science-pb"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3.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2+Timothy+4:1-6&amp;version=NIV" TargetMode="External"/><Relationship Id="rId4" Type="http://schemas.openxmlformats.org/officeDocument/2006/relationships/hyperlink" Target="https://www.biblegateway.com/passage/?search=II+Tim+3:1-5&amp;version=NIV" TargetMode="External"/></Relationships>
</file>

<file path=ppt/slides/_rels/slide340.xml.rels><?xml version="1.0" encoding="UTF-8" standalone="yes"?>
<Relationships xmlns="http://schemas.openxmlformats.org/package/2006/relationships"><Relationship Id="rId3" Type="http://schemas.openxmlformats.org/officeDocument/2006/relationships/hyperlink" Target="https://www.biblegateway.com/passage/?search=Genesis+1:29-30&amp;version=NIV" TargetMode="External"/><Relationship Id="rId7" Type="http://schemas.openxmlformats.org/officeDocument/2006/relationships/image" Target="../media/image4.jpeg"/><Relationship Id="rId2" Type="http://schemas.openxmlformats.org/officeDocument/2006/relationships/notesSlide" Target="../notesSlides/notesSlide338.xml"/><Relationship Id="rId1" Type="http://schemas.openxmlformats.org/officeDocument/2006/relationships/slideLayout" Target="../slideLayouts/slideLayout30.xml"/><Relationship Id="rId6" Type="http://schemas.openxmlformats.org/officeDocument/2006/relationships/hyperlink" Target="https://www.biblegateway.com/passage/?search=Genesis+3:19,+22&amp;version=NIV" TargetMode="External"/><Relationship Id="rId5" Type="http://schemas.openxmlformats.org/officeDocument/2006/relationships/slide" Target="slide545.xml"/><Relationship Id="rId4" Type="http://schemas.openxmlformats.org/officeDocument/2006/relationships/slide" Target="slide541.xml"/></Relationships>
</file>

<file path=ppt/slides/_rels/slide341.xml.rels><?xml version="1.0" encoding="UTF-8" standalone="yes"?>
<Relationships xmlns="http://schemas.openxmlformats.org/package/2006/relationships"><Relationship Id="rId3" Type="http://schemas.openxmlformats.org/officeDocument/2006/relationships/slide" Target="slide541.xml"/><Relationship Id="rId2" Type="http://schemas.openxmlformats.org/officeDocument/2006/relationships/notesSlide" Target="../notesSlides/notesSlide339.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4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40.xml"/><Relationship Id="rId1" Type="http://schemas.openxmlformats.org/officeDocument/2006/relationships/slideLayout" Target="../slideLayouts/slideLayout30.xml"/></Relationships>
</file>

<file path=ppt/slides/_rels/slide343.xml.rels><?xml version="1.0" encoding="UTF-8" standalone="yes"?>
<Relationships xmlns="http://schemas.openxmlformats.org/package/2006/relationships"><Relationship Id="rId3" Type="http://schemas.openxmlformats.org/officeDocument/2006/relationships/hyperlink" Target="https://www.paypal.com/cgi-bin/webscr?cmd=_donations&amp;business=jeff_woodward@msn.com&amp;item_name=To+fund+end+time+education&amp;currency_code=USD&amp;source=url" TargetMode="External"/><Relationship Id="rId2" Type="http://schemas.openxmlformats.org/officeDocument/2006/relationships/notesSlide" Target="../notesSlides/notesSlide341.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slide" Target="slide691.xml"/></Relationships>
</file>

<file path=ppt/slides/_rels/slide34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42.xml"/><Relationship Id="rId1" Type="http://schemas.openxmlformats.org/officeDocument/2006/relationships/slideLayout" Target="../slideLayouts/slideLayout30.xml"/></Relationships>
</file>

<file path=ppt/slides/_rels/slide34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43.xml"/><Relationship Id="rId1" Type="http://schemas.openxmlformats.org/officeDocument/2006/relationships/slideLayout" Target="../slideLayouts/slideLayout30.xml"/></Relationships>
</file>

<file path=ppt/slides/_rels/slide346.xml.rels><?xml version="1.0" encoding="UTF-8" standalone="yes"?>
<Relationships xmlns="http://schemas.openxmlformats.org/package/2006/relationships"><Relationship Id="rId3" Type="http://schemas.openxmlformats.org/officeDocument/2006/relationships/hyperlink" Target="https://www.wnd.com/2018/11/scientists-sodom-destroyed-by-superheated-blast-from-skies/" TargetMode="External"/><Relationship Id="rId2" Type="http://schemas.openxmlformats.org/officeDocument/2006/relationships/notesSlide" Target="../notesSlides/notesSlide344.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47.xml.rels><?xml version="1.0" encoding="UTF-8" standalone="yes"?>
<Relationships xmlns="http://schemas.openxmlformats.org/package/2006/relationships"><Relationship Id="rId3" Type="http://schemas.openxmlformats.org/officeDocument/2006/relationships/hyperlink" Target="https://www.wnd.com/2018/11/scientists-sodom-destroyed-by-superheated-blast-from-skies/" TargetMode="External"/><Relationship Id="rId2" Type="http://schemas.openxmlformats.org/officeDocument/2006/relationships/notesSlide" Target="../notesSlides/notesSlide34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48.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46.xml"/><Relationship Id="rId1" Type="http://schemas.openxmlformats.org/officeDocument/2006/relationships/slideLayout" Target="../slideLayouts/slideLayout30.xml"/><Relationship Id="rId6" Type="http://schemas.openxmlformats.org/officeDocument/2006/relationships/hyperlink" Target="http://www.youtube.com/watch?v=yYgEwXWilUc" TargetMode="External"/><Relationship Id="rId5" Type="http://schemas.openxmlformats.org/officeDocument/2006/relationships/image" Target="../media/image4.jpeg"/><Relationship Id="rId4" Type="http://schemas.openxmlformats.org/officeDocument/2006/relationships/image" Target="../media/image85.jpg"/></Relationships>
</file>

<file path=ppt/slides/_rels/slide349.xml.rels><?xml version="1.0" encoding="UTF-8" standalone="yes"?>
<Relationships xmlns="http://schemas.openxmlformats.org/package/2006/relationships"><Relationship Id="rId3" Type="http://schemas.openxmlformats.org/officeDocument/2006/relationships/image" Target="../media/image76.jpeg"/><Relationship Id="rId7" Type="http://schemas.openxmlformats.org/officeDocument/2006/relationships/image" Target="../media/image4.jpeg"/><Relationship Id="rId2" Type="http://schemas.openxmlformats.org/officeDocument/2006/relationships/notesSlide" Target="../notesSlides/notesSlide347.xml"/><Relationship Id="rId1" Type="http://schemas.openxmlformats.org/officeDocument/2006/relationships/slideLayout" Target="../slideLayouts/slideLayout30.xml"/><Relationship Id="rId6" Type="http://schemas.openxmlformats.org/officeDocument/2006/relationships/image" Target="../media/image86.jpg"/><Relationship Id="rId5" Type="http://schemas.openxmlformats.org/officeDocument/2006/relationships/hyperlink" Target="https://www.biblegateway.com/passage/?search=Revelation+8:1-5&amp;version=KJV" TargetMode="External"/><Relationship Id="rId4" Type="http://schemas.openxmlformats.org/officeDocument/2006/relationships/image" Target="../media/image1.png"/></Relationships>
</file>

<file path=ppt/slides/_rels/slide3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4.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Mat.+5:18-19&amp;version=NIV" TargetMode="External"/></Relationships>
</file>

<file path=ppt/slides/_rels/slide350.xml.rels><?xml version="1.0" encoding="UTF-8" standalone="yes"?>
<Relationships xmlns="http://schemas.openxmlformats.org/package/2006/relationships"><Relationship Id="rId3" Type="http://schemas.openxmlformats.org/officeDocument/2006/relationships/hyperlink" Target="Rev.%206:12-13,%208:7-12,%2016:10,%20Joel%202:10,%2030-31,%20Mat.%2024:29" TargetMode="External"/><Relationship Id="rId2" Type="http://schemas.openxmlformats.org/officeDocument/2006/relationships/notesSlide" Target="../notesSlides/notesSlide348.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5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49.xml"/><Relationship Id="rId1" Type="http://schemas.openxmlformats.org/officeDocument/2006/relationships/slideLayout" Target="../slideLayouts/slideLayout30.xml"/><Relationship Id="rId4" Type="http://schemas.openxmlformats.org/officeDocument/2006/relationships/hyperlink" Target="https://www.biblegateway.com/passage/?search=Rev.+8:7-8&amp;version=KJV" TargetMode="External"/></Relationships>
</file>

<file path=ppt/slides/_rels/slide35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50.xml"/><Relationship Id="rId1" Type="http://schemas.openxmlformats.org/officeDocument/2006/relationships/slideLayout" Target="../slideLayouts/slideLayout30.xml"/><Relationship Id="rId4" Type="http://schemas.openxmlformats.org/officeDocument/2006/relationships/hyperlink" Target="https://www.biblegateway.com/passage/?search=Rev.+8:9-10&amp;version=KJV" TargetMode="External"/></Relationships>
</file>

<file path=ppt/slides/_rels/slide35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51.xml"/><Relationship Id="rId1" Type="http://schemas.openxmlformats.org/officeDocument/2006/relationships/slideLayout" Target="../slideLayouts/slideLayout30.xml"/><Relationship Id="rId4" Type="http://schemas.openxmlformats.org/officeDocument/2006/relationships/hyperlink" Target="https://www.biblegateway.com/passage/?search=Revelation+8:11-12&amp;version=KJV" TargetMode="External"/></Relationships>
</file>

<file path=ppt/slides/_rels/slide35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52.xml"/><Relationship Id="rId1" Type="http://schemas.openxmlformats.org/officeDocument/2006/relationships/slideLayout" Target="../slideLayouts/slideLayout30.xml"/><Relationship Id="rId5" Type="http://schemas.openxmlformats.org/officeDocument/2006/relationships/hyperlink" Target="https://www.biblegateway.com/passage/?search=Revelation+9:1-2&amp;version=KJV" TargetMode="External"/><Relationship Id="rId4" Type="http://schemas.openxmlformats.org/officeDocument/2006/relationships/hyperlink" Target="https://www.biblegateway.com/passage/?search=Revelation+1:18&amp;version=KJV" TargetMode="External"/></Relationships>
</file>

<file path=ppt/slides/_rels/slide355.xml.rels><?xml version="1.0" encoding="UTF-8" standalone="yes"?>
<Relationships xmlns="http://schemas.openxmlformats.org/package/2006/relationships"><Relationship Id="rId3" Type="http://schemas.openxmlformats.org/officeDocument/2006/relationships/hyperlink" Target="https://www.biblegateway.com/passage/?search=Matthew+24:29&amp;version=NIV" TargetMode="External"/><Relationship Id="rId2" Type="http://schemas.openxmlformats.org/officeDocument/2006/relationships/notesSlide" Target="../notesSlides/notesSlide353.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Revelation+1:18&amp;version=KJV" TargetMode="External"/></Relationships>
</file>

<file path=ppt/slides/_rels/slide356.xml.rels><?xml version="1.0" encoding="UTF-8" standalone="yes"?>
<Relationships xmlns="http://schemas.openxmlformats.org/package/2006/relationships"><Relationship Id="rId3" Type="http://schemas.openxmlformats.org/officeDocument/2006/relationships/hyperlink" Target="https://www.biblegateway.com/passage/?search=Revelation+9:1-2,+2:11,+9:11,+11:7,+13:11-12,+17:8,+19:20,+20:1-3,+20:6,+20:10-14,+21:8,+Dan.+7:11,+Isaiah+24:17-22,+Job+33:18-30,+Psalms+55:15,+John+8:23,+Mark+3:29,+Deut+32:22&amp;version=KJV" TargetMode="External"/><Relationship Id="rId2" Type="http://schemas.openxmlformats.org/officeDocument/2006/relationships/notesSlide" Target="../notesSlides/notesSlide354.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57.xml.rels><?xml version="1.0" encoding="UTF-8" standalone="yes"?>
<Relationships xmlns="http://schemas.openxmlformats.org/package/2006/relationships"><Relationship Id="rId8" Type="http://schemas.openxmlformats.org/officeDocument/2006/relationships/hyperlink" Target="https://en.wikipedia.org/wiki/Sulfur" TargetMode="External"/><Relationship Id="rId3" Type="http://schemas.openxmlformats.org/officeDocument/2006/relationships/hyperlink" Target="https://www.biblegateway.com/passage/?search=Rev.+9:1-2,19:20,+20:10,20:14-15+&amp;version=NIV" TargetMode="External"/><Relationship Id="rId7" Type="http://schemas.openxmlformats.org/officeDocument/2006/relationships/hyperlink" Target="https://www.biblegateway.com/passage/?search=Ez.+39:2,6-7&amp;version=KJV" TargetMode="External"/><Relationship Id="rId2" Type="http://schemas.openxmlformats.org/officeDocument/2006/relationships/notesSlide" Target="../notesSlides/notesSlide355.xml"/><Relationship Id="rId1" Type="http://schemas.openxmlformats.org/officeDocument/2006/relationships/slideLayout" Target="../slideLayouts/slideLayout30.xml"/><Relationship Id="rId6" Type="http://schemas.openxmlformats.org/officeDocument/2006/relationships/hyperlink" Target="https://www.biblegateway.com/passage/?search=Luke+17:28-30&amp;version=NIV" TargetMode="External"/><Relationship Id="rId5" Type="http://schemas.openxmlformats.org/officeDocument/2006/relationships/hyperlink" Target="https://www.biblegateway.com/passage/?search=Rev.++21:8&amp;version=NIV" TargetMode="External"/><Relationship Id="rId10" Type="http://schemas.openxmlformats.org/officeDocument/2006/relationships/image" Target="../media/image4.jpeg"/><Relationship Id="rId4" Type="http://schemas.openxmlformats.org/officeDocument/2006/relationships/hyperlink" Target="https://www.biblegateway.com/passage/?search=Rev+14:6-13&amp;version=NIV" TargetMode="External"/><Relationship Id="rId9" Type="http://schemas.openxmlformats.org/officeDocument/2006/relationships/hyperlink" Target="https://en.wikipedia.org/wiki/Volcano" TargetMode="External"/></Relationships>
</file>

<file path=ppt/slides/_rels/slide358.xml.rels><?xml version="1.0" encoding="UTF-8" standalone="yes"?>
<Relationships xmlns="http://schemas.openxmlformats.org/package/2006/relationships"><Relationship Id="rId3" Type="http://schemas.openxmlformats.org/officeDocument/2006/relationships/image" Target="../media/image77.gif"/><Relationship Id="rId7" Type="http://schemas.openxmlformats.org/officeDocument/2006/relationships/image" Target="../media/image87.jpeg"/><Relationship Id="rId2" Type="http://schemas.openxmlformats.org/officeDocument/2006/relationships/notesSlide" Target="../notesSlides/notesSlide356.xml"/><Relationship Id="rId1" Type="http://schemas.openxmlformats.org/officeDocument/2006/relationships/slideLayout" Target="../slideLayouts/slideLayout30.xml"/><Relationship Id="rId6" Type="http://schemas.openxmlformats.org/officeDocument/2006/relationships/hyperlink" Target="https://www.biblegateway.com/passage/?search=Isaiah+2:10,19-21&amp;version=NIV" TargetMode="External"/><Relationship Id="rId5" Type="http://schemas.openxmlformats.org/officeDocument/2006/relationships/hyperlink" Target="https://www.biblegateway.com/passage/?search=Revelation+6:14-17&amp;version=NIV" TargetMode="External"/><Relationship Id="rId4" Type="http://schemas.openxmlformats.org/officeDocument/2006/relationships/image" Target="../media/image4.jpeg"/></Relationships>
</file>

<file path=ppt/slides/_rels/slide359.xml.rels><?xml version="1.0" encoding="UTF-8" standalone="yes"?>
<Relationships xmlns="http://schemas.openxmlformats.org/package/2006/relationships"><Relationship Id="rId3" Type="http://schemas.openxmlformats.org/officeDocument/2006/relationships/slideLayout" Target="../slideLayouts/slideLayout30.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88.png"/><Relationship Id="rId5" Type="http://schemas.openxmlformats.org/officeDocument/2006/relationships/image" Target="../media/image4.jpeg"/><Relationship Id="rId4" Type="http://schemas.openxmlformats.org/officeDocument/2006/relationships/notesSlide" Target="../notesSlides/notesSlide357.xml"/></Relationships>
</file>

<file path=ppt/slides/_rels/slide3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60.xml.rels><?xml version="1.0" encoding="UTF-8" standalone="yes"?>
<Relationships xmlns="http://schemas.openxmlformats.org/package/2006/relationships"><Relationship Id="rId3" Type="http://schemas.openxmlformats.org/officeDocument/2006/relationships/hyperlink" Target="https://www.biblegateway.com/passage/?search=Rev.+6:12-13,+8:7-12,+16:10,+Joel+2:10,+30-31,+Mat.+24:29,+Isaiah+13:9-10,++&amp;version=NIV" TargetMode="External"/><Relationship Id="rId2" Type="http://schemas.openxmlformats.org/officeDocument/2006/relationships/notesSlide" Target="../notesSlides/notesSlide358.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6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59.xml"/><Relationship Id="rId1" Type="http://schemas.openxmlformats.org/officeDocument/2006/relationships/slideLayout" Target="../slideLayouts/slideLayout30.xml"/><Relationship Id="rId4" Type="http://schemas.openxmlformats.org/officeDocument/2006/relationships/hyperlink" Target="https://www.biblegateway.com/passage/?search=Revelation+9:1-11&amp;version=NIV" TargetMode="External"/></Relationships>
</file>

<file path=ppt/slides/_rels/slide36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60.xml"/><Relationship Id="rId1" Type="http://schemas.openxmlformats.org/officeDocument/2006/relationships/slideLayout" Target="../slideLayouts/slideLayout30.xml"/></Relationships>
</file>

<file path=ppt/slides/_rels/slide36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61.xml"/><Relationship Id="rId1" Type="http://schemas.openxmlformats.org/officeDocument/2006/relationships/slideLayout" Target="../slideLayouts/slideLayout30.xml"/><Relationship Id="rId4" Type="http://schemas.openxmlformats.org/officeDocument/2006/relationships/hyperlink" Target="https://www.biblegateway.com/passage/?search=Revelation+9:1-11&amp;version=NIV" TargetMode="External"/></Relationships>
</file>

<file path=ppt/slides/_rels/slide364.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362.xml"/><Relationship Id="rId1" Type="http://schemas.openxmlformats.org/officeDocument/2006/relationships/slideLayout" Target="../slideLayouts/slideLayout30.xml"/></Relationships>
</file>

<file path=ppt/slides/_rels/slide365.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363.xml"/><Relationship Id="rId1" Type="http://schemas.openxmlformats.org/officeDocument/2006/relationships/slideLayout" Target="../slideLayouts/slideLayout30.xml"/><Relationship Id="rId4" Type="http://schemas.openxmlformats.org/officeDocument/2006/relationships/image" Target="../media/image90.jpeg"/></Relationships>
</file>

<file path=ppt/slides/_rels/slide366.xml.rels><?xml version="1.0" encoding="UTF-8" standalone="yes"?>
<Relationships xmlns="http://schemas.openxmlformats.org/package/2006/relationships"><Relationship Id="rId3" Type="http://schemas.openxmlformats.org/officeDocument/2006/relationships/hyperlink" Target="https://www.bing.com/videos/search?q=the+end+times+in+the+words+of+jesus&amp;&amp;view=detail&amp;mid=31DA107A4CFB6B0669E331DA107A4CFB6B0669E3&amp;&amp;FORM=VRDGAR" TargetMode="External"/><Relationship Id="rId2" Type="http://schemas.openxmlformats.org/officeDocument/2006/relationships/notesSlide" Target="../notesSlides/notesSlide364.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image" Target="../media/image91.jpeg"/></Relationships>
</file>

<file path=ppt/slides/_rels/slide36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65.xml"/><Relationship Id="rId1" Type="http://schemas.openxmlformats.org/officeDocument/2006/relationships/slideLayout" Target="../slideLayouts/slideLayout12.xml"/><Relationship Id="rId5" Type="http://schemas.openxmlformats.org/officeDocument/2006/relationships/hyperlink" Target="https://www.biblegateway.com/passage/?search=Revelation+9:13-19&amp;version=NIV" TargetMode="External"/><Relationship Id="rId4" Type="http://schemas.openxmlformats.org/officeDocument/2006/relationships/hyperlink" Target="https://www.biblegateway.com/passage/?search=Jude+1:6&amp;version=KJV" TargetMode="External"/></Relationships>
</file>

<file path=ppt/slides/_rels/slide368.xml.rels><?xml version="1.0" encoding="UTF-8" standalone="yes"?>
<Relationships xmlns="http://schemas.openxmlformats.org/package/2006/relationships"><Relationship Id="rId3" Type="http://schemas.openxmlformats.org/officeDocument/2006/relationships/slide" Target="slide307.xml"/><Relationship Id="rId2" Type="http://schemas.openxmlformats.org/officeDocument/2006/relationships/notesSlide" Target="../notesSlides/notesSlide366.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slide" Target="slide270.xml"/><Relationship Id="rId4" Type="http://schemas.openxmlformats.org/officeDocument/2006/relationships/slide" Target="slide413.xml"/></Relationships>
</file>

<file path=ppt/slides/_rels/slide36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67.xml"/><Relationship Id="rId1" Type="http://schemas.openxmlformats.org/officeDocument/2006/relationships/slideLayout" Target="../slideLayouts/slideLayout12.xml"/><Relationship Id="rId5" Type="http://schemas.openxmlformats.org/officeDocument/2006/relationships/hyperlink" Target="https://www.biblegateway.com/passage/?search=Revelation+14:20&amp;version=NIV" TargetMode="External"/><Relationship Id="rId4" Type="http://schemas.openxmlformats.org/officeDocument/2006/relationships/hyperlink" Target="https://www.biblegateway.com/passage/?search=Revelation+17:4-6,+12-18&amp;version=KJV" TargetMode="External"/></Relationships>
</file>

<file path=ppt/slides/_rels/slide3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6.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www.gutenberg.org/files/25833/25833-h/25833-h.html" TargetMode="External"/></Relationships>
</file>

<file path=ppt/slides/_rels/slide37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68.xml"/><Relationship Id="rId1" Type="http://schemas.openxmlformats.org/officeDocument/2006/relationships/slideLayout" Target="../slideLayouts/slideLayout12.xml"/><Relationship Id="rId4" Type="http://schemas.openxmlformats.org/officeDocument/2006/relationships/hyperlink" Target="https://www.biblegateway.com/passage/?search=Revelation+9:13-19&amp;version=NIV" TargetMode="External"/></Relationships>
</file>

<file path=ppt/slides/_rels/slide37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69.xml"/><Relationship Id="rId1" Type="http://schemas.openxmlformats.org/officeDocument/2006/relationships/slideLayout" Target="../slideLayouts/slideLayout12.xml"/><Relationship Id="rId4" Type="http://schemas.openxmlformats.org/officeDocument/2006/relationships/hyperlink" Target="https://www.biblegateway.com/passage/?search=Revelation+18:2-5,+8-18,+23-24&amp;version=NIV" TargetMode="External"/></Relationships>
</file>

<file path=ppt/slides/_rels/slide3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70.xml"/><Relationship Id="rId1" Type="http://schemas.openxmlformats.org/officeDocument/2006/relationships/slideLayout" Target="../slideLayouts/slideLayout12.xml"/><Relationship Id="rId4" Type="http://schemas.openxmlformats.org/officeDocument/2006/relationships/hyperlink" Target="https://www.biblegateway.com/passage/?search=Revelation+18:2-5,+8-18,+23-24&amp;version=NIV" TargetMode="External"/></Relationships>
</file>

<file path=ppt/slides/_rels/slide373.xml.rels><?xml version="1.0" encoding="UTF-8" standalone="yes"?>
<Relationships xmlns="http://schemas.openxmlformats.org/package/2006/relationships"><Relationship Id="rId8" Type="http://schemas.openxmlformats.org/officeDocument/2006/relationships/hyperlink" Target="https://www.biblegateway.com/passage/?search=Rev.+13:11-12&amp;version=NIV" TargetMode="External"/><Relationship Id="rId13" Type="http://schemas.openxmlformats.org/officeDocument/2006/relationships/image" Target="../media/image4.jpeg"/><Relationship Id="rId3" Type="http://schemas.openxmlformats.org/officeDocument/2006/relationships/hyperlink" Target="http://www.biblegateway.com/passage/?search=revelations%2013&amp;version=KJV" TargetMode="External"/><Relationship Id="rId7" Type="http://schemas.openxmlformats.org/officeDocument/2006/relationships/hyperlink" Target="https://www.biblegateway.com/passage/?search=Rev.+11:1,7-8,11,15&amp;version=NIV" TargetMode="External"/><Relationship Id="rId12" Type="http://schemas.openxmlformats.org/officeDocument/2006/relationships/hyperlink" Target="https://www.biblegateway.com/passage/?search=Matthew+24:15-19&amp;version=KJV" TargetMode="External"/><Relationship Id="rId2" Type="http://schemas.openxmlformats.org/officeDocument/2006/relationships/notesSlide" Target="../notesSlides/notesSlide371.xml"/><Relationship Id="rId1" Type="http://schemas.openxmlformats.org/officeDocument/2006/relationships/slideLayout" Target="../slideLayouts/slideLayout30.xml"/><Relationship Id="rId6" Type="http://schemas.openxmlformats.org/officeDocument/2006/relationships/hyperlink" Target="http://www.chick.com/information/religions/catholicism/sevenhills.asp" TargetMode="External"/><Relationship Id="rId11" Type="http://schemas.openxmlformats.org/officeDocument/2006/relationships/hyperlink" Target="http://www.biblegateway.com/passage/?search=daniel%208:9-11&amp;version=KJV" TargetMode="External"/><Relationship Id="rId5" Type="http://schemas.openxmlformats.org/officeDocument/2006/relationships/hyperlink" Target="http://www.biblegateway.com/passage/?search=mark%2013:14&amp;version=KJV" TargetMode="External"/><Relationship Id="rId10" Type="http://schemas.openxmlformats.org/officeDocument/2006/relationships/hyperlink" Target="https://www.biblegateway.com/passage/?search=daniel+7:7-9,11,+21-23&amp;version=KJV" TargetMode="External"/><Relationship Id="rId4" Type="http://schemas.openxmlformats.org/officeDocument/2006/relationships/hyperlink" Target="http://www.biblegateway.com/passage/?search=revelations%2017:8-15&amp;version=KJV" TargetMode="External"/><Relationship Id="rId9" Type="http://schemas.openxmlformats.org/officeDocument/2006/relationships/hyperlink" Target="https://www.biblegateway.com/passage/?search=Rev.+14:7-10&amp;version=NIV" TargetMode="External"/></Relationships>
</file>

<file path=ppt/slides/_rels/slide374.xml.rels><?xml version="1.0" encoding="UTF-8" standalone="yes"?>
<Relationships xmlns="http://schemas.openxmlformats.org/package/2006/relationships"><Relationship Id="rId3" Type="http://schemas.openxmlformats.org/officeDocument/2006/relationships/hyperlink" Target="https://www.biblegateway.com/passage/?search=Revelation+14:20&amp;version=NIV" TargetMode="External"/><Relationship Id="rId2" Type="http://schemas.openxmlformats.org/officeDocument/2006/relationships/notesSlide" Target="../notesSlides/notesSlide372.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amazon.com/Evolution-Not-Science-Dismantling-Dead-ebook/dp/B00R3KU5M8/ref=sr_1_1?ie=UTF8&amp;qid=1526326784&amp;sr=8-1&amp;keywords=evolution+is+not+science+jeff+woodward" TargetMode="External"/></Relationships>
</file>

<file path=ppt/slides/_rels/slide37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73.xml"/><Relationship Id="rId1" Type="http://schemas.openxmlformats.org/officeDocument/2006/relationships/slideLayout" Target="../slideLayouts/slideLayout12.xml"/><Relationship Id="rId4" Type="http://schemas.openxmlformats.org/officeDocument/2006/relationships/hyperlink" Target="https://www.biblegateway.com/passage/?search=Zech+14:1-4&amp;version=KJV" TargetMode="External"/></Relationships>
</file>

<file path=ppt/slides/_rels/slide37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74.xml"/><Relationship Id="rId1" Type="http://schemas.openxmlformats.org/officeDocument/2006/relationships/slideLayout" Target="../slideLayouts/slideLayout12.xml"/><Relationship Id="rId4" Type="http://schemas.openxmlformats.org/officeDocument/2006/relationships/hyperlink" Target="https://www.biblegateway.com/passage/?search=Daniel+11:27-32&amp;version=NIV" TargetMode="External"/></Relationships>
</file>

<file path=ppt/slides/_rels/slide37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75.xml"/><Relationship Id="rId1" Type="http://schemas.openxmlformats.org/officeDocument/2006/relationships/slideLayout" Target="../slideLayouts/slideLayout12.xml"/><Relationship Id="rId5" Type="http://schemas.openxmlformats.org/officeDocument/2006/relationships/hyperlink" Target="https://www.biblegateway.com/passage/?search=Daniel+12:7&amp;version=NIV" TargetMode="External"/><Relationship Id="rId4" Type="http://schemas.openxmlformats.org/officeDocument/2006/relationships/hyperlink" Target="https://www.biblegateway.com/passage/?search=dan+7:21,25,+dan+8:23-25&amp;version=NIV" TargetMode="External"/></Relationships>
</file>

<file path=ppt/slides/_rels/slide378.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www.biblegateway.com/passage/?search=Revelation+11:1-14&amp;version=NIV" TargetMode="External"/><Relationship Id="rId7" Type="http://schemas.openxmlformats.org/officeDocument/2006/relationships/hyperlink" Target="https://www.biblegateway.com/passage/?search=Dan.+12:11-12,+Rev.+13:5+&amp;version=NIV" TargetMode="External"/><Relationship Id="rId2" Type="http://schemas.openxmlformats.org/officeDocument/2006/relationships/notesSlide" Target="../notesSlides/notesSlide376.xml"/><Relationship Id="rId1" Type="http://schemas.openxmlformats.org/officeDocument/2006/relationships/slideLayout" Target="../slideLayouts/slideLayout30.xml"/><Relationship Id="rId6" Type="http://schemas.openxmlformats.org/officeDocument/2006/relationships/hyperlink" Target="https://www.bing.com/videos/search?q=the+end+times+in+the+words+of+jesus&amp;&amp;view=detail&amp;mid=31DA107A4CFB6B0669E331DA107A4CFB6B0669E3&amp;&amp;FORM=VRDGAR" TargetMode="External"/><Relationship Id="rId5" Type="http://schemas.openxmlformats.org/officeDocument/2006/relationships/hyperlink" Target="https://www.biblegateway.com/passage/?search=Daniel+12:7&amp;version=NIV" TargetMode="External"/><Relationship Id="rId4" Type="http://schemas.openxmlformats.org/officeDocument/2006/relationships/hyperlink" Target="https://www.biblegateway.com/passage/?search=dan+7:21,25,+dan+8:23-25&amp;version=NIV" TargetMode="External"/></Relationships>
</file>

<file path=ppt/slides/_rels/slide37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77.xml"/><Relationship Id="rId1" Type="http://schemas.openxmlformats.org/officeDocument/2006/relationships/slideLayout" Target="../slideLayouts/slideLayout30.xml"/><Relationship Id="rId4" Type="http://schemas.openxmlformats.org/officeDocument/2006/relationships/image" Target="../media/image92.png"/></Relationships>
</file>

<file path=ppt/slides/_rels/slide3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7.xml"/><Relationship Id="rId1" Type="http://schemas.openxmlformats.org/officeDocument/2006/relationships/slideLayout" Target="../slideLayouts/slideLayout12.xml"/><Relationship Id="rId4" Type="http://schemas.openxmlformats.org/officeDocument/2006/relationships/hyperlink" Target="https://www.biblegateway.com/passage/?search=1+Corinthians+6:2-3&amp;version=NIV" TargetMode="External"/></Relationships>
</file>

<file path=ppt/slides/_rels/slide38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78.xml"/><Relationship Id="rId1" Type="http://schemas.openxmlformats.org/officeDocument/2006/relationships/slideLayout" Target="../slideLayouts/slideLayout12.xml"/><Relationship Id="rId4" Type="http://schemas.openxmlformats.org/officeDocument/2006/relationships/hyperlink" Target="https://www.biblegateway.com/passage/?search=Rev.+11:7-12&amp;version=NIV" TargetMode="External"/></Relationships>
</file>

<file path=ppt/slides/_rels/slide38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79.xml"/><Relationship Id="rId1" Type="http://schemas.openxmlformats.org/officeDocument/2006/relationships/slideLayout" Target="../slideLayouts/slideLayout12.xml"/><Relationship Id="rId4" Type="http://schemas.openxmlformats.org/officeDocument/2006/relationships/hyperlink" Target="https://www.biblegateway.com/passage/?search=Rev.+11:7-12&amp;version=NIV" TargetMode="External"/></Relationships>
</file>

<file path=ppt/slides/_rels/slide38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80.xml"/><Relationship Id="rId1" Type="http://schemas.openxmlformats.org/officeDocument/2006/relationships/slideLayout" Target="../slideLayouts/slideLayout12.xml"/><Relationship Id="rId4" Type="http://schemas.openxmlformats.org/officeDocument/2006/relationships/hyperlink" Target="https://www.biblegateway.com/passage/?search=Joel+2:30-32&amp;version=KJV" TargetMode="External"/></Relationships>
</file>

<file path=ppt/slides/_rels/slide38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81.xml"/><Relationship Id="rId1" Type="http://schemas.openxmlformats.org/officeDocument/2006/relationships/slideLayout" Target="../slideLayouts/slideLayout12.xml"/><Relationship Id="rId4" Type="http://schemas.openxmlformats.org/officeDocument/2006/relationships/hyperlink" Target="https://www.biblegateway.com/passage/?search=Revelation+11:15-19&amp;version=NIV" TargetMode="External"/></Relationships>
</file>

<file path=ppt/slides/_rels/slide38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82.xml"/><Relationship Id="rId1" Type="http://schemas.openxmlformats.org/officeDocument/2006/relationships/slideLayout" Target="../slideLayouts/slideLayout12.xml"/><Relationship Id="rId4" Type="http://schemas.openxmlformats.org/officeDocument/2006/relationships/hyperlink" Target="https://www.biblegateway.com/passage/?search=1+Corinthians+15:50-54&amp;version=KJV" TargetMode="External"/></Relationships>
</file>

<file path=ppt/slides/_rels/slide385.xml.rels><?xml version="1.0" encoding="UTF-8" standalone="yes"?>
<Relationships xmlns="http://schemas.openxmlformats.org/package/2006/relationships"><Relationship Id="rId8" Type="http://schemas.openxmlformats.org/officeDocument/2006/relationships/hyperlink" Target="https://www.biblegateway.com/passage/?search=Joel+2:30-32&amp;version=KJV" TargetMode="External"/><Relationship Id="rId3" Type="http://schemas.openxmlformats.org/officeDocument/2006/relationships/image" Target="../media/image4.jpeg"/><Relationship Id="rId7" Type="http://schemas.openxmlformats.org/officeDocument/2006/relationships/slide" Target="slide225.xml"/><Relationship Id="rId2" Type="http://schemas.openxmlformats.org/officeDocument/2006/relationships/notesSlide" Target="../notesSlides/notesSlide383.xml"/><Relationship Id="rId1" Type="http://schemas.openxmlformats.org/officeDocument/2006/relationships/slideLayout" Target="../slideLayouts/slideLayout14.xml"/><Relationship Id="rId6" Type="http://schemas.openxmlformats.org/officeDocument/2006/relationships/slide" Target="slide29.xml"/><Relationship Id="rId5" Type="http://schemas.openxmlformats.org/officeDocument/2006/relationships/slide" Target="slide390.xml"/><Relationship Id="rId4" Type="http://schemas.openxmlformats.org/officeDocument/2006/relationships/slide" Target="slide382.xml"/></Relationships>
</file>

<file path=ppt/slides/_rels/slide386.xml.rels><?xml version="1.0" encoding="UTF-8" standalone="yes"?>
<Relationships xmlns="http://schemas.openxmlformats.org/package/2006/relationships"><Relationship Id="rId3" Type="http://schemas.openxmlformats.org/officeDocument/2006/relationships/hyperlink" Target="https://www.biblegateway.com/passage/?search=1+Corinthians+15:50-54&amp;version=KJV" TargetMode="External"/><Relationship Id="rId2" Type="http://schemas.openxmlformats.org/officeDocument/2006/relationships/notesSlide" Target="../notesSlides/notesSlide384.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Rev.+18:22&amp;version=NIV" TargetMode="External"/></Relationships>
</file>

<file path=ppt/slides/_rels/slide38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85.xml"/><Relationship Id="rId1" Type="http://schemas.openxmlformats.org/officeDocument/2006/relationships/slideLayout" Target="../slideLayouts/slideLayout12.xml"/><Relationship Id="rId4" Type="http://schemas.openxmlformats.org/officeDocument/2006/relationships/hyperlink" Target="https://www.biblegateway.com/passage/?search=Revelation+11:15-19&amp;version=NIV" TargetMode="External"/></Relationships>
</file>

<file path=ppt/slides/_rels/slide38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86.xml"/><Relationship Id="rId1" Type="http://schemas.openxmlformats.org/officeDocument/2006/relationships/slideLayout" Target="../slideLayouts/slideLayout30.xml"/><Relationship Id="rId6" Type="http://schemas.openxmlformats.org/officeDocument/2006/relationships/hyperlink" Target="https://www.biblegateway.com/passage/?search=Revelation+11:7-8,14-15,+13:1,7,+14:1-5&amp;version=KJV" TargetMode="External"/><Relationship Id="rId5" Type="http://schemas.openxmlformats.org/officeDocument/2006/relationships/hyperlink" Target="https://www.biblegateway.com/passage/?search=Revelation+20:6-10&amp;version=KJV" TargetMode="External"/><Relationship Id="rId4" Type="http://schemas.openxmlformats.org/officeDocument/2006/relationships/hyperlink" Target="https://www.biblegateway.com/passage/?search=Daniel+12:2,+John+11:11&amp;version=KJV" TargetMode="External"/></Relationships>
</file>

<file path=ppt/slides/_rels/slide38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87.xml"/><Relationship Id="rId1" Type="http://schemas.openxmlformats.org/officeDocument/2006/relationships/slideLayout" Target="../slideLayouts/slideLayout14.xml"/><Relationship Id="rId6" Type="http://schemas.openxmlformats.org/officeDocument/2006/relationships/hyperlink" Target="https://www.biblegateway.com/passage/?search=Revelation+7:1-4,+Ep.+1:13&amp;version=NIV" TargetMode="External"/><Relationship Id="rId5" Type="http://schemas.openxmlformats.org/officeDocument/2006/relationships/hyperlink" Target="https://www.biblegateway.com/passage/?search=%20Ep.+1:13&amp;version=NIV" TargetMode="External"/><Relationship Id="rId4" Type="http://schemas.openxmlformats.org/officeDocument/2006/relationships/hyperlink" Target="https://www.biblegateway.com/passage/?search=Revelation+7:1-4,+11:7-8,14-15,+13:1,7,+14:1-5&amp;version=KJV" TargetMode="External"/></Relationships>
</file>

<file path=ppt/slides/_rels/slide3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8.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9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88.xml"/><Relationship Id="rId1" Type="http://schemas.openxmlformats.org/officeDocument/2006/relationships/slideLayout" Target="../slideLayouts/slideLayout30.xml"/><Relationship Id="rId4" Type="http://schemas.openxmlformats.org/officeDocument/2006/relationships/hyperlink" Target="https://www.biblegateway.com/passage/?search=Revelation+11:7-8,14-15,+13:1,7,+14:1-5&amp;version=KJV" TargetMode="External"/></Relationships>
</file>

<file path=ppt/slides/_rels/slide39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89.xml"/><Relationship Id="rId1" Type="http://schemas.openxmlformats.org/officeDocument/2006/relationships/slideLayout" Target="../slideLayouts/slideLayout14.xml"/><Relationship Id="rId4" Type="http://schemas.openxmlformats.org/officeDocument/2006/relationships/hyperlink" Target="https://www.biblegateway.com/passage/?search=Rev.+11:7-12&amp;version=NIV" TargetMode="External"/></Relationships>
</file>

<file path=ppt/slides/_rels/slide392.xml.rels><?xml version="1.0" encoding="UTF-8" standalone="yes"?>
<Relationships xmlns="http://schemas.openxmlformats.org/package/2006/relationships"><Relationship Id="rId8" Type="http://schemas.openxmlformats.org/officeDocument/2006/relationships/slide" Target="slide229.xml"/><Relationship Id="rId13" Type="http://schemas.openxmlformats.org/officeDocument/2006/relationships/slide" Target="slide390.xml"/><Relationship Id="rId18" Type="http://schemas.openxmlformats.org/officeDocument/2006/relationships/slide" Target="slide418.xml"/><Relationship Id="rId3" Type="http://schemas.openxmlformats.org/officeDocument/2006/relationships/image" Target="../media/image4.jpeg"/><Relationship Id="rId7" Type="http://schemas.openxmlformats.org/officeDocument/2006/relationships/slide" Target="slide387.xml"/><Relationship Id="rId12" Type="http://schemas.openxmlformats.org/officeDocument/2006/relationships/slide" Target="slide210.xml"/><Relationship Id="rId17" Type="http://schemas.openxmlformats.org/officeDocument/2006/relationships/slide" Target="slide200.xml"/><Relationship Id="rId2" Type="http://schemas.openxmlformats.org/officeDocument/2006/relationships/notesSlide" Target="../notesSlides/notesSlide390.xml"/><Relationship Id="rId16" Type="http://schemas.openxmlformats.org/officeDocument/2006/relationships/slide" Target="slide198.xml"/><Relationship Id="rId1" Type="http://schemas.openxmlformats.org/officeDocument/2006/relationships/slideLayout" Target="../slideLayouts/slideLayout14.xml"/><Relationship Id="rId6" Type="http://schemas.openxmlformats.org/officeDocument/2006/relationships/slide" Target="slide382.xml"/><Relationship Id="rId11" Type="http://schemas.openxmlformats.org/officeDocument/2006/relationships/slide" Target="slide29.xml"/><Relationship Id="rId5" Type="http://schemas.openxmlformats.org/officeDocument/2006/relationships/hyperlink" Target="https://www.amazon.com/Holman-QuickSource-Bible-Quicksource-Guides/dp/0805495649" TargetMode="External"/><Relationship Id="rId15" Type="http://schemas.openxmlformats.org/officeDocument/2006/relationships/slide" Target="slide197.xml"/><Relationship Id="rId10" Type="http://schemas.openxmlformats.org/officeDocument/2006/relationships/slide" Target="slide377.xml"/><Relationship Id="rId4" Type="http://schemas.openxmlformats.org/officeDocument/2006/relationships/image" Target="../media/image93.png"/><Relationship Id="rId9" Type="http://schemas.openxmlformats.org/officeDocument/2006/relationships/slide" Target="slide304.xml"/><Relationship Id="rId14" Type="http://schemas.openxmlformats.org/officeDocument/2006/relationships/slide" Target="slide230.xml"/></Relationships>
</file>

<file path=ppt/slides/_rels/slide393.xml.rels><?xml version="1.0" encoding="UTF-8" standalone="yes"?>
<Relationships xmlns="http://schemas.openxmlformats.org/package/2006/relationships"><Relationship Id="rId3" Type="http://schemas.openxmlformats.org/officeDocument/2006/relationships/hyperlink" Target="https://www.biblegateway.com/passage/?search=Rev.+18:1-2&amp;version=NIV" TargetMode="External"/><Relationship Id="rId2" Type="http://schemas.openxmlformats.org/officeDocument/2006/relationships/notesSlide" Target="../notesSlides/notesSlide391.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Revelation+17:4-6,+12-18&amp;version=KJV" TargetMode="External"/></Relationships>
</file>

<file path=ppt/slides/_rels/slide39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92.xml"/><Relationship Id="rId1" Type="http://schemas.openxmlformats.org/officeDocument/2006/relationships/slideLayout" Target="../slideLayouts/slideLayout30.xml"/></Relationships>
</file>

<file path=ppt/slides/_rels/slide395.xml.rels><?xml version="1.0" encoding="UTF-8" standalone="yes"?>
<Relationships xmlns="http://schemas.openxmlformats.org/package/2006/relationships"><Relationship Id="rId3" Type="http://schemas.openxmlformats.org/officeDocument/2006/relationships/hyperlink" Target="https://www.biblegateway.com/passage/?search=Revelation+11:7-8,14-15,+13:1,7,+14:1-5&amp;version=KJV" TargetMode="External"/><Relationship Id="rId2" Type="http://schemas.openxmlformats.org/officeDocument/2006/relationships/notesSlide" Target="../notesSlides/notesSlide39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39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94.xml"/><Relationship Id="rId1" Type="http://schemas.openxmlformats.org/officeDocument/2006/relationships/slideLayout" Target="../slideLayouts/slideLayout30.xml"/></Relationships>
</file>

<file path=ppt/slides/_rels/slide397.xml.rels><?xml version="1.0" encoding="UTF-8" standalone="yes"?>
<Relationships xmlns="http://schemas.openxmlformats.org/package/2006/relationships"><Relationship Id="rId8" Type="http://schemas.openxmlformats.org/officeDocument/2006/relationships/hyperlink" Target="https://www.biblegateway.com/passage/?search=daniel+2:31-33,+40-43&amp;version=NASB" TargetMode="External"/><Relationship Id="rId3" Type="http://schemas.openxmlformats.org/officeDocument/2006/relationships/image" Target="../media/image13.png"/><Relationship Id="rId7" Type="http://schemas.openxmlformats.org/officeDocument/2006/relationships/hyperlink" Target="https://www.biblegateway.com/passage/?search=Revelation+17:4-18&amp;version=KJV" TargetMode="External"/><Relationship Id="rId2" Type="http://schemas.openxmlformats.org/officeDocument/2006/relationships/notesSlide" Target="../notesSlides/notesSlide395.xml"/><Relationship Id="rId1" Type="http://schemas.openxmlformats.org/officeDocument/2006/relationships/slideLayout" Target="../slideLayouts/slideLayout30.xml"/><Relationship Id="rId6" Type="http://schemas.openxmlformats.org/officeDocument/2006/relationships/hyperlink" Target="https://www.biblegateway.com/passage/?search=Dan+7:8,20,23-25&amp;version=NIV" TargetMode="External"/><Relationship Id="rId5" Type="http://schemas.openxmlformats.org/officeDocument/2006/relationships/hyperlink" Target="https://www.biblegateway.com/passage/?search=Dan.+2:32-45&amp;version=NIV" TargetMode="External"/><Relationship Id="rId4" Type="http://schemas.openxmlformats.org/officeDocument/2006/relationships/slide" Target="slide414.xml"/><Relationship Id="rId9" Type="http://schemas.openxmlformats.org/officeDocument/2006/relationships/hyperlink" Target="Dan.%207:24%20NIV" TargetMode="External"/></Relationships>
</file>

<file path=ppt/slides/_rels/slide39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96.xml"/><Relationship Id="rId1" Type="http://schemas.openxmlformats.org/officeDocument/2006/relationships/slideLayout" Target="../slideLayouts/slideLayout30.xml"/></Relationships>
</file>

<file path=ppt/slides/_rels/slide39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97.xml"/><Relationship Id="rId1" Type="http://schemas.openxmlformats.org/officeDocument/2006/relationships/slideLayout" Target="../slideLayouts/slideLayout30.xml"/><Relationship Id="rId5" Type="http://schemas.openxmlformats.org/officeDocument/2006/relationships/hyperlink" Target="https://www.biblegateway.com/passage/?search=Revelation+13:11-13&amp;version=NIV" TargetMode="External"/><Relationship Id="rId4" Type="http://schemas.openxmlformats.org/officeDocument/2006/relationships/hyperlink" Target="https://www.gutenberg.org/files/25833/25833-pdf.pdf"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xml"/><Relationship Id="rId1" Type="http://schemas.openxmlformats.org/officeDocument/2006/relationships/slideLayout" Target="../slideLayouts/slideLayout14.xml"/><Relationship Id="rId5" Type="http://schemas.openxmlformats.org/officeDocument/2006/relationships/hyperlink" Target="https://nam05.safelinks.protection.outlook.com/?url=https://1drv.ms/p/s!Anf-8Dz4CZ5eiyBTRb4gxqoGwFsH&amp;data=02|01||b67611954f5349c7040508d682129f00|84df9e7fe9f640afb435aaaaaaaaaaaa|1|0|636839413815048515&amp;sdata=slmZCF4I42Bjc2uaKvzHnsGyUcOBUuVhiNgjP4MeF9M%3D&amp;reserved=0" TargetMode="External"/><Relationship Id="rId4" Type="http://schemas.openxmlformats.org/officeDocument/2006/relationships/hyperlink" Target="https://www.advbookstore.com/product-page/evolution-is-not-science-pb" TargetMode="External"/></Relationships>
</file>

<file path=ppt/slides/_rels/slide4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9.xml"/><Relationship Id="rId1" Type="http://schemas.openxmlformats.org/officeDocument/2006/relationships/slideLayout" Target="../slideLayouts/slideLayout12.xml"/><Relationship Id="rId4" Type="http://schemas.openxmlformats.org/officeDocument/2006/relationships/hyperlink" Target="https://www.biblegateway.com/passage/?search=Revelation+21:8&amp;version=NIV" TargetMode="External"/></Relationships>
</file>

<file path=ppt/slides/_rels/slide40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98.xml"/><Relationship Id="rId1" Type="http://schemas.openxmlformats.org/officeDocument/2006/relationships/slideLayout" Target="../slideLayouts/slideLayout30.xml"/></Relationships>
</file>

<file path=ppt/slides/_rels/slide40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399.xml"/><Relationship Id="rId1" Type="http://schemas.openxmlformats.org/officeDocument/2006/relationships/slideLayout" Target="../slideLayouts/slideLayout30.xml"/><Relationship Id="rId6" Type="http://schemas.openxmlformats.org/officeDocument/2006/relationships/hyperlink" Target="https://www.biblegateway.com/passage/?search=Rev.+11:7-12&amp;version=NIV" TargetMode="External"/><Relationship Id="rId5" Type="http://schemas.openxmlformats.org/officeDocument/2006/relationships/slide" Target="slide199.xml"/><Relationship Id="rId4" Type="http://schemas.openxmlformats.org/officeDocument/2006/relationships/slide" Target="slide649.xml"/></Relationships>
</file>

<file path=ppt/slides/_rels/slide40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00.xml"/><Relationship Id="rId1" Type="http://schemas.openxmlformats.org/officeDocument/2006/relationships/slideLayout" Target="../slideLayouts/slideLayout30.xml"/><Relationship Id="rId4" Type="http://schemas.openxmlformats.org/officeDocument/2006/relationships/hyperlink" Target="https://www.biblegateway.com/passage/?search=Revelation+13:1-3,+Dan+7:8,20,23-25&amp;version=NIV" TargetMode="External"/></Relationships>
</file>

<file path=ppt/slides/_rels/slide40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01.xml"/><Relationship Id="rId1" Type="http://schemas.openxmlformats.org/officeDocument/2006/relationships/slideLayout" Target="../slideLayouts/slideLayout114.xml"/></Relationships>
</file>

<file path=ppt/slides/_rels/slide40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02.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405.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403.xml"/><Relationship Id="rId1" Type="http://schemas.openxmlformats.org/officeDocument/2006/relationships/slideLayout" Target="../slideLayouts/slideLayout30.xml"/></Relationships>
</file>

<file path=ppt/slides/_rels/slide406.xml.rels><?xml version="1.0" encoding="UTF-8" standalone="yes"?>
<Relationships xmlns="http://schemas.openxmlformats.org/package/2006/relationships"><Relationship Id="rId3" Type="http://schemas.openxmlformats.org/officeDocument/2006/relationships/image" Target="../media/image95.png"/><Relationship Id="rId7" Type="http://schemas.openxmlformats.org/officeDocument/2006/relationships/hyperlink" Target="https://www.biblegateway.com/passage/?search=Revelation+7:4-14&amp;version=KJV" TargetMode="External"/><Relationship Id="rId2" Type="http://schemas.openxmlformats.org/officeDocument/2006/relationships/notesSlide" Target="../notesSlides/notesSlide404.xml"/><Relationship Id="rId1" Type="http://schemas.openxmlformats.org/officeDocument/2006/relationships/slideLayout" Target="../slideLayouts/slideLayout30.xml"/><Relationship Id="rId6" Type="http://schemas.openxmlformats.org/officeDocument/2006/relationships/hyperlink" Target="https://www.biblegateway.com/passage/?search=Rev.+11:7-12&amp;version=NIV" TargetMode="External"/><Relationship Id="rId5" Type="http://schemas.openxmlformats.org/officeDocument/2006/relationships/hyperlink" Target="https://www.biblegateway.com/passage/?search=Rev.+17:8&amp;version=NIV" TargetMode="External"/><Relationship Id="rId4" Type="http://schemas.openxmlformats.org/officeDocument/2006/relationships/hyperlink" Target="https://www.biblegateway.com/passage/?search=Revelation+9:1-2&amp;version=KJV" TargetMode="External"/></Relationships>
</file>

<file path=ppt/slides/_rels/slide407.xml.rels><?xml version="1.0" encoding="UTF-8" standalone="yes"?>
<Relationships xmlns="http://schemas.openxmlformats.org/package/2006/relationships"><Relationship Id="rId3" Type="http://schemas.openxmlformats.org/officeDocument/2006/relationships/hyperlink" Target="https://www.biblegateway.com/passage/?search=Revelation+13:1&amp;version=NIV" TargetMode="External"/><Relationship Id="rId2" Type="http://schemas.openxmlformats.org/officeDocument/2006/relationships/notesSlide" Target="../notesSlides/notesSlide40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08.xml.rels><?xml version="1.0" encoding="UTF-8" standalone="yes"?>
<Relationships xmlns="http://schemas.openxmlformats.org/package/2006/relationships"><Relationship Id="rId3" Type="http://schemas.openxmlformats.org/officeDocument/2006/relationships/hyperlink" Target="https://www.biblegateway.com/passage/?search=Dan.+12:11,+Dan.+12:12,+Rev.+13:5&amp;version=NIV" TargetMode="External"/><Relationship Id="rId2" Type="http://schemas.openxmlformats.org/officeDocument/2006/relationships/notesSlide" Target="../notesSlides/notesSlide406.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Revelation+12:6&amp;version=NIV" TargetMode="External"/></Relationships>
</file>

<file path=ppt/slides/_rels/slide409.xml.rels><?xml version="1.0" encoding="UTF-8" standalone="yes"?>
<Relationships xmlns="http://schemas.openxmlformats.org/package/2006/relationships"><Relationship Id="rId8" Type="http://schemas.openxmlformats.org/officeDocument/2006/relationships/hyperlink" Target="https://www.biblegateway.com/passage/?search=2%20Thessalonians+2:3&amp;version=KJV" TargetMode="External"/><Relationship Id="rId3" Type="http://schemas.openxmlformats.org/officeDocument/2006/relationships/hyperlink" Target="https://www.biblegateway.com/passage/?search=Daniel+7:8&amp;version=NIV" TargetMode="External"/><Relationship Id="rId7" Type="http://schemas.openxmlformats.org/officeDocument/2006/relationships/hyperlink" Target="https://www.biblegateway.com/passage/?search=Daniel+8:23&amp;version=NIV" TargetMode="External"/><Relationship Id="rId2" Type="http://schemas.openxmlformats.org/officeDocument/2006/relationships/notesSlide" Target="../notesSlides/notesSlide407.xml"/><Relationship Id="rId1" Type="http://schemas.openxmlformats.org/officeDocument/2006/relationships/slideLayout" Target="../slideLayouts/slideLayout30.xml"/><Relationship Id="rId6" Type="http://schemas.openxmlformats.org/officeDocument/2006/relationships/hyperlink" Target="https://www.biblegateway.com/passage/?search=Daniel+9:26&amp;version=KJV" TargetMode="External"/><Relationship Id="rId5" Type="http://schemas.openxmlformats.org/officeDocument/2006/relationships/hyperlink" Target="https://www.biblegateway.com/passage/?search=Daniel+9:26,+10:13,+Mat+24:15&amp;version=KJV" TargetMode="External"/><Relationship Id="rId10" Type="http://schemas.openxmlformats.org/officeDocument/2006/relationships/image" Target="../media/image4.jpeg"/><Relationship Id="rId4" Type="http://schemas.openxmlformats.org/officeDocument/2006/relationships/hyperlink" Target="https://www.biblegateway.com/passage/?search=Daniel+8:9-14,17-19,26&amp;version=NIV" TargetMode="External"/><Relationship Id="rId9" Type="http://schemas.openxmlformats.org/officeDocument/2006/relationships/hyperlink" Target="https://www.biblegateway.com/passage/?search=Revelation+17:9-11&amp;version=NIV" TargetMode="External"/></Relationships>
</file>

<file path=ppt/slides/_rels/slide4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0.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wnd.com/2019/01/only-13-u-s-catholics-think-priests-honest-ethical/?cat_orig=faith" TargetMode="External"/><Relationship Id="rId4" Type="http://schemas.openxmlformats.org/officeDocument/2006/relationships/hyperlink" Target="http://www.wnd.com/2018/05/european-christians-no-longer-align-with-christian-faith/" TargetMode="External"/></Relationships>
</file>

<file path=ppt/slides/_rels/slide410.xml.rels><?xml version="1.0" encoding="UTF-8" standalone="yes"?>
<Relationships xmlns="http://schemas.openxmlformats.org/package/2006/relationships"><Relationship Id="rId3" Type="http://schemas.openxmlformats.org/officeDocument/2006/relationships/hyperlink" Target="https://www.biblegateway.com/passage/?search=Revelation+17:9-11&amp;version=NIV" TargetMode="External"/><Relationship Id="rId2" Type="http://schemas.openxmlformats.org/officeDocument/2006/relationships/notesSlide" Target="../notesSlides/notesSlide408.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amazon.com/Holman-QuickSource-Bible-Quicksource-Guides/dp/0805495649" TargetMode="External"/><Relationship Id="rId4" Type="http://schemas.openxmlformats.org/officeDocument/2006/relationships/hyperlink" Target="https://www.ligonier.org/blog/seven-kings-revelation-17/" TargetMode="External"/></Relationships>
</file>

<file path=ppt/slides/_rels/slide411.xml.rels><?xml version="1.0" encoding="UTF-8" standalone="yes"?>
<Relationships xmlns="http://schemas.openxmlformats.org/package/2006/relationships"><Relationship Id="rId3" Type="http://schemas.openxmlformats.org/officeDocument/2006/relationships/hyperlink" Target="https://www.biblegateway.com/passage/?search=daniel+7:7-9,11,+21-23&amp;version=KJV" TargetMode="External"/><Relationship Id="rId2" Type="http://schemas.openxmlformats.org/officeDocument/2006/relationships/notesSlide" Target="../notesSlides/notesSlide409.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Daniel+9:26&amp;version=KJV" TargetMode="External"/><Relationship Id="rId4" Type="http://schemas.openxmlformats.org/officeDocument/2006/relationships/hyperlink" Target="http://www.biblegateway.com/passage/?search=daniel%208:9-11&amp;version=KJV" TargetMode="External"/></Relationships>
</file>

<file path=ppt/slides/_rels/slide412.xml.rels><?xml version="1.0" encoding="UTF-8" standalone="yes"?>
<Relationships xmlns="http://schemas.openxmlformats.org/package/2006/relationships"><Relationship Id="rId8" Type="http://schemas.openxmlformats.org/officeDocument/2006/relationships/hyperlink" Target="https://www.biblegateway.com/passage/?search=daniel+2:31-33,+40-43&amp;version=NASB" TargetMode="External"/><Relationship Id="rId3" Type="http://schemas.openxmlformats.org/officeDocument/2006/relationships/image" Target="../media/image13.png"/><Relationship Id="rId7" Type="http://schemas.openxmlformats.org/officeDocument/2006/relationships/hyperlink" Target="https://www.biblegateway.com/passage/?search=Revelation+17:4-18&amp;version=KJV" TargetMode="External"/><Relationship Id="rId2" Type="http://schemas.openxmlformats.org/officeDocument/2006/relationships/notesSlide" Target="../notesSlides/notesSlide410.xml"/><Relationship Id="rId1" Type="http://schemas.openxmlformats.org/officeDocument/2006/relationships/slideLayout" Target="../slideLayouts/slideLayout30.xml"/><Relationship Id="rId6" Type="http://schemas.openxmlformats.org/officeDocument/2006/relationships/hyperlink" Target="https://www.biblegateway.com/passage/?search=Dan+7:8,20,23-25&amp;version=NIV" TargetMode="External"/><Relationship Id="rId5" Type="http://schemas.openxmlformats.org/officeDocument/2006/relationships/hyperlink" Target="https://www.biblegateway.com/passage/?search=Dan.+2:32-45&amp;version=NIV" TargetMode="External"/><Relationship Id="rId4" Type="http://schemas.openxmlformats.org/officeDocument/2006/relationships/slide" Target="slide414.xml"/><Relationship Id="rId9" Type="http://schemas.openxmlformats.org/officeDocument/2006/relationships/hyperlink" Target="Dan.%207:24%20NIV" TargetMode="External"/></Relationships>
</file>

<file path=ppt/slides/_rels/slide4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11.xml"/><Relationship Id="rId1" Type="http://schemas.openxmlformats.org/officeDocument/2006/relationships/slideLayout" Target="../slideLayouts/slideLayout12.xml"/><Relationship Id="rId6" Type="http://schemas.openxmlformats.org/officeDocument/2006/relationships/hyperlink" Target="https://www.biblegateway.com/passage/?search=daniel+2:31-33,+40-43&amp;version=NASB" TargetMode="External"/><Relationship Id="rId5" Type="http://schemas.openxmlformats.org/officeDocument/2006/relationships/hyperlink" Target="https://www.biblegateway.com/passage/?search=Revelation+17:4-6,+12-18&amp;version=KJV" TargetMode="External"/><Relationship Id="rId4" Type="http://schemas.openxmlformats.org/officeDocument/2006/relationships/hyperlink" Target="https://www.biblegateway.com/passage/?search=Dan+7:8,20,23-25&amp;version=NIV" TargetMode="External"/></Relationships>
</file>

<file path=ppt/slides/_rels/slide4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12.xml"/><Relationship Id="rId1" Type="http://schemas.openxmlformats.org/officeDocument/2006/relationships/slideLayout" Target="../slideLayouts/slideLayout12.xml"/><Relationship Id="rId4" Type="http://schemas.openxmlformats.org/officeDocument/2006/relationships/hyperlink" Target="https://www.biblegateway.com/passage/?search=Revelation+17:4-6,+12-18&amp;version=KJV" TargetMode="External"/></Relationships>
</file>

<file path=ppt/slides/_rels/slide415.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hyperlink" Target="https://www.biblegateway.com/passage/?search=Revelation+17:9-11&amp;version=NIV" TargetMode="External"/><Relationship Id="rId2" Type="http://schemas.openxmlformats.org/officeDocument/2006/relationships/notesSlide" Target="../notesSlides/notesSlide413.xml"/><Relationship Id="rId1" Type="http://schemas.openxmlformats.org/officeDocument/2006/relationships/slideLayout" Target="../slideLayouts/slideLayout12.xml"/><Relationship Id="rId6" Type="http://schemas.openxmlformats.org/officeDocument/2006/relationships/hyperlink" Target="https://www.biblegateway.com/passage/?search=Revelation+17:4-6,+12-18&amp;version=KJV" TargetMode="External"/><Relationship Id="rId5" Type="http://schemas.openxmlformats.org/officeDocument/2006/relationships/hyperlink" Target="http://www.biblegateway.com/passage/?search=daniel%207:7-8&amp;version=KJV" TargetMode="External"/><Relationship Id="rId4" Type="http://schemas.openxmlformats.org/officeDocument/2006/relationships/hyperlink" Target="https://www.biblegateway.com/passage/?search=Daniel+8:9-14,17-19,26&amp;version=NIV" TargetMode="External"/></Relationships>
</file>

<file path=ppt/slides/_rels/slide4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14.xml"/><Relationship Id="rId1" Type="http://schemas.openxmlformats.org/officeDocument/2006/relationships/slideLayout" Target="../slideLayouts/slideLayout12.xml"/><Relationship Id="rId4" Type="http://schemas.openxmlformats.org/officeDocument/2006/relationships/hyperlink" Target="https://www.biblegateway.com/passage/?search=Daniel+8:9-14,17-19,26&amp;version=NIV" TargetMode="External"/></Relationships>
</file>

<file path=ppt/slides/_rels/slide417.xml.rels><?xml version="1.0" encoding="UTF-8" standalone="yes"?>
<Relationships xmlns="http://schemas.openxmlformats.org/package/2006/relationships"><Relationship Id="rId3" Type="http://schemas.openxmlformats.org/officeDocument/2006/relationships/slide" Target="slide331.xml"/><Relationship Id="rId7" Type="http://schemas.openxmlformats.org/officeDocument/2006/relationships/image" Target="../media/image4.jpeg"/><Relationship Id="rId2" Type="http://schemas.openxmlformats.org/officeDocument/2006/relationships/notesSlide" Target="../notesSlides/notesSlide415.xml"/><Relationship Id="rId1" Type="http://schemas.openxmlformats.org/officeDocument/2006/relationships/slideLayout" Target="../slideLayouts/slideLayout30.xml"/><Relationship Id="rId6" Type="http://schemas.openxmlformats.org/officeDocument/2006/relationships/hyperlink" Target="https://www.biblegateway.com/passage/?search=Revelation+12:6,+15-16&amp;version=NIV" TargetMode="External"/><Relationship Id="rId5" Type="http://schemas.openxmlformats.org/officeDocument/2006/relationships/hyperlink" Target="https://www.biblegateway.com/passage/?search=Revelation+14:12&amp;version=NIV" TargetMode="External"/><Relationship Id="rId4" Type="http://schemas.openxmlformats.org/officeDocument/2006/relationships/hyperlink" Target="https://www.biblegateway.com/passage/?search=Revelation+12:6&amp;version=NIV" TargetMode="External"/></Relationships>
</file>

<file path=ppt/slides/_rels/slide418.xml.rels><?xml version="1.0" encoding="UTF-8" standalone="yes"?>
<Relationships xmlns="http://schemas.openxmlformats.org/package/2006/relationships"><Relationship Id="rId3" Type="http://schemas.openxmlformats.org/officeDocument/2006/relationships/hyperlink" Target="https://www.biblegateway.com/passage/?search=Rev+14:6-13&amp;version=NIV" TargetMode="External"/><Relationship Id="rId2" Type="http://schemas.openxmlformats.org/officeDocument/2006/relationships/notesSlide" Target="../notesSlides/notesSlide416.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17.xml"/><Relationship Id="rId1" Type="http://schemas.openxmlformats.org/officeDocument/2006/relationships/slideLayout" Target="../slideLayouts/slideLayout12.xml"/><Relationship Id="rId4" Type="http://schemas.openxmlformats.org/officeDocument/2006/relationships/hyperlink" Target="https://www.biblegateway.com/passage/?search=Rev+14:6-13&amp;version=NIV" TargetMode="External"/></Relationships>
</file>

<file path=ppt/slides/_rels/slide42.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image" Target="../media/image16.jpeg"/><Relationship Id="rId7" Type="http://schemas.openxmlformats.org/officeDocument/2006/relationships/hyperlink" Target="https://www.biblegateway.com/passage/?search=Ezekiel+33:4-5&amp;version=NIV" TargetMode="External"/><Relationship Id="rId2" Type="http://schemas.openxmlformats.org/officeDocument/2006/relationships/notesSlide" Target="../notesSlides/notesSlide41.xml"/><Relationship Id="rId1" Type="http://schemas.openxmlformats.org/officeDocument/2006/relationships/slideLayout" Target="../slideLayouts/slideLayout30.xml"/><Relationship Id="rId6" Type="http://schemas.openxmlformats.org/officeDocument/2006/relationships/hyperlink" Target="https://www.biblegateway.com/passage/?search=Ez.+3:18-21&amp;version=KJV" TargetMode="External"/><Relationship Id="rId5" Type="http://schemas.openxmlformats.org/officeDocument/2006/relationships/hyperlink" Target="https://www.bing.com/videos/search?q=Prophesies+of+the+Passion+utube&amp;&amp;view=detail&amp;mid=32E19F350E1F6F68712732E19F350E1F6F687127&amp;&amp;FORM=VRDGAR" TargetMode="External"/><Relationship Id="rId4" Type="http://schemas.openxmlformats.org/officeDocument/2006/relationships/hyperlink" Target="https://www.jashow.org/television-shows/" TargetMode="External"/></Relationships>
</file>

<file path=ppt/slides/_rels/slide4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18.xml"/><Relationship Id="rId1" Type="http://schemas.openxmlformats.org/officeDocument/2006/relationships/slideLayout" Target="../slideLayouts/slideLayout12.xml"/><Relationship Id="rId4" Type="http://schemas.openxmlformats.org/officeDocument/2006/relationships/hyperlink" Target="https://www.biblegateway.com/passage/?search=Revelation+14:6-13&amp;version=NIV" TargetMode="External"/></Relationships>
</file>

<file path=ppt/slides/_rels/slide421.xml.rels><?xml version="1.0" encoding="UTF-8" standalone="yes"?>
<Relationships xmlns="http://schemas.openxmlformats.org/package/2006/relationships"><Relationship Id="rId3" Type="http://schemas.openxmlformats.org/officeDocument/2006/relationships/hyperlink" Target="https://www.biblegateway.com/passage/?search=Zechariah+14:9-11,+16-17&amp;version=KJV" TargetMode="External"/><Relationship Id="rId2" Type="http://schemas.openxmlformats.org/officeDocument/2006/relationships/notesSlide" Target="../notesSlides/notesSlide419.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20.xml"/><Relationship Id="rId1" Type="http://schemas.openxmlformats.org/officeDocument/2006/relationships/slideLayout" Target="../slideLayouts/slideLayout12.xml"/><Relationship Id="rId4" Type="http://schemas.openxmlformats.org/officeDocument/2006/relationships/hyperlink" Target="https://www.biblegateway.com/passage/?search=Rev.+20:4&amp;version=KJV" TargetMode="External"/></Relationships>
</file>

<file path=ppt/slides/_rels/slide42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21.xml"/><Relationship Id="rId1" Type="http://schemas.openxmlformats.org/officeDocument/2006/relationships/slideLayout" Target="../slideLayouts/slideLayout30.xml"/></Relationships>
</file>

<file path=ppt/slides/_rels/slide424.xml.rels><?xml version="1.0" encoding="UTF-8" standalone="yes"?>
<Relationships xmlns="http://schemas.openxmlformats.org/package/2006/relationships"><Relationship Id="rId3" Type="http://schemas.openxmlformats.org/officeDocument/2006/relationships/slide" Target="slide511.xml"/><Relationship Id="rId2" Type="http://schemas.openxmlformats.org/officeDocument/2006/relationships/notesSlide" Target="../notesSlides/notesSlide422.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25.xml.rels><?xml version="1.0" encoding="UTF-8" standalone="yes"?>
<Relationships xmlns="http://schemas.openxmlformats.org/package/2006/relationships"><Relationship Id="rId8" Type="http://schemas.openxmlformats.org/officeDocument/2006/relationships/slide" Target="slide122.xml"/><Relationship Id="rId13" Type="http://schemas.openxmlformats.org/officeDocument/2006/relationships/slide" Target="slide109.xml"/><Relationship Id="rId3" Type="http://schemas.openxmlformats.org/officeDocument/2006/relationships/image" Target="../media/image4.jpeg"/><Relationship Id="rId7" Type="http://schemas.openxmlformats.org/officeDocument/2006/relationships/slide" Target="slide103.xml"/><Relationship Id="rId12" Type="http://schemas.openxmlformats.org/officeDocument/2006/relationships/slide" Target="slide118.xml"/><Relationship Id="rId2" Type="http://schemas.openxmlformats.org/officeDocument/2006/relationships/notesSlide" Target="../notesSlides/notesSlide423.xml"/><Relationship Id="rId1" Type="http://schemas.openxmlformats.org/officeDocument/2006/relationships/slideLayout" Target="../slideLayouts/slideLayout14.xml"/><Relationship Id="rId6" Type="http://schemas.openxmlformats.org/officeDocument/2006/relationships/slide" Target="slide169.xml"/><Relationship Id="rId11" Type="http://schemas.openxmlformats.org/officeDocument/2006/relationships/slide" Target="slide179.xml"/><Relationship Id="rId5" Type="http://schemas.openxmlformats.org/officeDocument/2006/relationships/hyperlink" Target="https://www.amazon.com/Holman-QuickSource-Bible-Quicksource-Guides/dp/0805495649" TargetMode="External"/><Relationship Id="rId15" Type="http://schemas.openxmlformats.org/officeDocument/2006/relationships/slide" Target="slide208.xml"/><Relationship Id="rId10" Type="http://schemas.openxmlformats.org/officeDocument/2006/relationships/slide" Target="slide146.xml"/><Relationship Id="rId4" Type="http://schemas.openxmlformats.org/officeDocument/2006/relationships/image" Target="../media/image29.png"/><Relationship Id="rId9" Type="http://schemas.openxmlformats.org/officeDocument/2006/relationships/slide" Target="slide127.xml"/><Relationship Id="rId14" Type="http://schemas.openxmlformats.org/officeDocument/2006/relationships/hyperlink" Target="https://www.biblegateway.com/passage/?search=Matthew+24:27&amp;version=NIV" TargetMode="External"/></Relationships>
</file>

<file path=ppt/slides/_rels/slide426.xml.rels><?xml version="1.0" encoding="UTF-8" standalone="yes"?>
<Relationships xmlns="http://schemas.openxmlformats.org/package/2006/relationships"><Relationship Id="rId8" Type="http://schemas.openxmlformats.org/officeDocument/2006/relationships/slide" Target="slide229.xml"/><Relationship Id="rId13" Type="http://schemas.openxmlformats.org/officeDocument/2006/relationships/slide" Target="slide390.xml"/><Relationship Id="rId18" Type="http://schemas.openxmlformats.org/officeDocument/2006/relationships/slide" Target="slide418.xml"/><Relationship Id="rId3" Type="http://schemas.openxmlformats.org/officeDocument/2006/relationships/image" Target="../media/image4.jpeg"/><Relationship Id="rId7" Type="http://schemas.openxmlformats.org/officeDocument/2006/relationships/slide" Target="slide387.xml"/><Relationship Id="rId12" Type="http://schemas.openxmlformats.org/officeDocument/2006/relationships/slide" Target="slide210.xml"/><Relationship Id="rId17" Type="http://schemas.openxmlformats.org/officeDocument/2006/relationships/slide" Target="slide200.xml"/><Relationship Id="rId2" Type="http://schemas.openxmlformats.org/officeDocument/2006/relationships/notesSlide" Target="../notesSlides/notesSlide424.xml"/><Relationship Id="rId16" Type="http://schemas.openxmlformats.org/officeDocument/2006/relationships/slide" Target="slide198.xml"/><Relationship Id="rId1" Type="http://schemas.openxmlformats.org/officeDocument/2006/relationships/slideLayout" Target="../slideLayouts/slideLayout14.xml"/><Relationship Id="rId6" Type="http://schemas.openxmlformats.org/officeDocument/2006/relationships/slide" Target="slide382.xml"/><Relationship Id="rId11" Type="http://schemas.openxmlformats.org/officeDocument/2006/relationships/slide" Target="slide29.xml"/><Relationship Id="rId5" Type="http://schemas.openxmlformats.org/officeDocument/2006/relationships/hyperlink" Target="https://www.amazon.com/Holman-QuickSource-Bible-Quicksource-Guides/dp/0805495649" TargetMode="External"/><Relationship Id="rId15" Type="http://schemas.openxmlformats.org/officeDocument/2006/relationships/slide" Target="slide197.xml"/><Relationship Id="rId10" Type="http://schemas.openxmlformats.org/officeDocument/2006/relationships/slide" Target="slide377.xml"/><Relationship Id="rId4" Type="http://schemas.openxmlformats.org/officeDocument/2006/relationships/image" Target="../media/image93.png"/><Relationship Id="rId9" Type="http://schemas.openxmlformats.org/officeDocument/2006/relationships/slide" Target="slide304.xml"/><Relationship Id="rId14" Type="http://schemas.openxmlformats.org/officeDocument/2006/relationships/slide" Target="slide230.xml"/></Relationships>
</file>

<file path=ppt/slides/_rels/slide427.xml.rels><?xml version="1.0" encoding="UTF-8" standalone="yes"?>
<Relationships xmlns="http://schemas.openxmlformats.org/package/2006/relationships"><Relationship Id="rId8" Type="http://schemas.openxmlformats.org/officeDocument/2006/relationships/slide" Target="slide446.xml"/><Relationship Id="rId13" Type="http://schemas.openxmlformats.org/officeDocument/2006/relationships/image" Target="../media/image96.jpg"/><Relationship Id="rId3" Type="http://schemas.openxmlformats.org/officeDocument/2006/relationships/hyperlink" Target="https://www.amazon.com/Holman-QuickSource-Bible-Quicksource-Guides/dp/0805495649" TargetMode="External"/><Relationship Id="rId7" Type="http://schemas.openxmlformats.org/officeDocument/2006/relationships/slide" Target="slide418.xml"/><Relationship Id="rId12" Type="http://schemas.openxmlformats.org/officeDocument/2006/relationships/image" Target="../media/image4.jpeg"/><Relationship Id="rId2" Type="http://schemas.openxmlformats.org/officeDocument/2006/relationships/notesSlide" Target="../notesSlides/notesSlide425.xml"/><Relationship Id="rId1" Type="http://schemas.openxmlformats.org/officeDocument/2006/relationships/slideLayout" Target="../slideLayouts/slideLayout14.xml"/><Relationship Id="rId6" Type="http://schemas.openxmlformats.org/officeDocument/2006/relationships/slide" Target="slide420.xml"/><Relationship Id="rId11" Type="http://schemas.openxmlformats.org/officeDocument/2006/relationships/slide" Target="slide464.xml"/><Relationship Id="rId5" Type="http://schemas.openxmlformats.org/officeDocument/2006/relationships/slide" Target="slide417.xml"/><Relationship Id="rId10" Type="http://schemas.openxmlformats.org/officeDocument/2006/relationships/slide" Target="slide416.xml"/><Relationship Id="rId4" Type="http://schemas.openxmlformats.org/officeDocument/2006/relationships/slide" Target="slide29.xml"/><Relationship Id="rId9" Type="http://schemas.openxmlformats.org/officeDocument/2006/relationships/slide" Target="slide408.xml"/></Relationships>
</file>

<file path=ppt/slides/_rels/slide428.xml.rels><?xml version="1.0" encoding="UTF-8" standalone="yes"?>
<Relationships xmlns="http://schemas.openxmlformats.org/package/2006/relationships"><Relationship Id="rId3" Type="http://schemas.openxmlformats.org/officeDocument/2006/relationships/hyperlink" Target="https://www.biblegateway.com/passage/?search=Daniel+7:11-12&amp;version=NIV" TargetMode="External"/><Relationship Id="rId2" Type="http://schemas.openxmlformats.org/officeDocument/2006/relationships/notesSlide" Target="../notesSlides/notesSlide426.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27.xml"/><Relationship Id="rId1" Type="http://schemas.openxmlformats.org/officeDocument/2006/relationships/slideLayout" Target="../slideLayouts/slideLayout12.xml"/><Relationship Id="rId5" Type="http://schemas.openxmlformats.org/officeDocument/2006/relationships/hyperlink" Target="https://www.biblegateway.com/passage/?search=revelation+13:3-7&amp;version=NIV" TargetMode="External"/><Relationship Id="rId4" Type="http://schemas.openxmlformats.org/officeDocument/2006/relationships/hyperlink" Target="http://www.biblegateway.com/passage/?search=daniel%207:7-8&amp;version=KJV" TargetMode="External"/></Relationships>
</file>

<file path=ppt/slides/_rels/slide4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2.xml"/><Relationship Id="rId1" Type="http://schemas.openxmlformats.org/officeDocument/2006/relationships/slideLayout" Target="../slideLayouts/slideLayout12.xml"/><Relationship Id="rId4" Type="http://schemas.openxmlformats.org/officeDocument/2006/relationships/hyperlink" Target="https://www.biblegateway.com/passage/?search=Ephesians+4:11-13&amp;version=NIV" TargetMode="External"/></Relationships>
</file>

<file path=ppt/slides/_rels/slide430.xml.rels><?xml version="1.0" encoding="UTF-8" standalone="yes"?>
<Relationships xmlns="http://schemas.openxmlformats.org/package/2006/relationships"><Relationship Id="rId3" Type="http://schemas.openxmlformats.org/officeDocument/2006/relationships/image" Target="../media/image4.jpeg"/><Relationship Id="rId7" Type="http://schemas.openxmlformats.org/officeDocument/2006/relationships/hyperlink" Target="https://pittsburgh.cbslocal.com/2018/08/14/pennsylvania-diocese-sex-abuse-grand-jury-report-released/" TargetMode="External"/><Relationship Id="rId2" Type="http://schemas.openxmlformats.org/officeDocument/2006/relationships/notesSlide" Target="../notesSlides/notesSlide428.xml"/><Relationship Id="rId1" Type="http://schemas.openxmlformats.org/officeDocument/2006/relationships/slideLayout" Target="../slideLayouts/slideLayout30.xml"/><Relationship Id="rId6" Type="http://schemas.openxmlformats.org/officeDocument/2006/relationships/hyperlink" Target="https://www.lifesitenews.com/news/bishops-blistering-letter-time-to-root-out-homosexual-subculture-in-church" TargetMode="External"/><Relationship Id="rId5" Type="http://schemas.openxmlformats.org/officeDocument/2006/relationships/hyperlink" Target="https://www.nbcnews.com/news/religion/thirteen-states-now-investigating-alleged-sexual-abuse-linked-catholic-church-n916646" TargetMode="External"/><Relationship Id="rId4" Type="http://schemas.openxmlformats.org/officeDocument/2006/relationships/hyperlink" Target="https://www.foxnews.com/world/australian-archbishop-convicted-of-child-sex-abuse-cover-up" TargetMode="External"/></Relationships>
</file>

<file path=ppt/slides/_rels/slide431.xml.rels><?xml version="1.0" encoding="UTF-8" standalone="yes"?>
<Relationships xmlns="http://schemas.openxmlformats.org/package/2006/relationships"><Relationship Id="rId8" Type="http://schemas.openxmlformats.org/officeDocument/2006/relationships/hyperlink" Target="https://www.biblegateway.com/passage/?search=Is+14:9,15,+Ez+31:16,+numbers+16:30-33&amp;version=NIV" TargetMode="External"/><Relationship Id="rId3" Type="http://schemas.openxmlformats.org/officeDocument/2006/relationships/image" Target="../media/image4.jpeg"/><Relationship Id="rId7" Type="http://schemas.openxmlformats.org/officeDocument/2006/relationships/hyperlink" Target="https://www.biblegateway.com/passage/?search=Revelation+17:9-11&amp;version=NIV" TargetMode="External"/><Relationship Id="rId2" Type="http://schemas.openxmlformats.org/officeDocument/2006/relationships/notesSlide" Target="../notesSlides/notesSlide429.xml"/><Relationship Id="rId1" Type="http://schemas.openxmlformats.org/officeDocument/2006/relationships/slideLayout" Target="../slideLayouts/slideLayout30.xml"/><Relationship Id="rId6" Type="http://schemas.openxmlformats.org/officeDocument/2006/relationships/hyperlink" Target="https://www.biblegateway.com/passage/?search=Rev.+11:7-12&amp;version=NIV" TargetMode="External"/><Relationship Id="rId5" Type="http://schemas.openxmlformats.org/officeDocument/2006/relationships/hyperlink" Target="https://www.biblegateway.com/passage/?search=Daniel+7:8,11,24&amp;version=NIV" TargetMode="External"/><Relationship Id="rId4" Type="http://schemas.openxmlformats.org/officeDocument/2006/relationships/slide" Target="slide410.xml"/></Relationships>
</file>

<file path=ppt/slides/_rels/slide43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30.xml"/><Relationship Id="rId1" Type="http://schemas.openxmlformats.org/officeDocument/2006/relationships/slideLayout" Target="../slideLayouts/slideLayout30.xml"/></Relationships>
</file>

<file path=ppt/slides/_rels/slide433.xml.rels><?xml version="1.0" encoding="UTF-8" standalone="yes"?>
<Relationships xmlns="http://schemas.openxmlformats.org/package/2006/relationships"><Relationship Id="rId8" Type="http://schemas.openxmlformats.org/officeDocument/2006/relationships/hyperlink" Target="https://www.biblegateway.com/passage/?search=Revelation+13:11-18&amp;version=NIV" TargetMode="External"/><Relationship Id="rId3" Type="http://schemas.openxmlformats.org/officeDocument/2006/relationships/slide" Target="slide448.xml"/><Relationship Id="rId7" Type="http://schemas.openxmlformats.org/officeDocument/2006/relationships/hyperlink" Target="https://www.biblegateway.com/passage/?search=Is+14:9,15,+Ez+31:16,+numbers+16:30-33&amp;version=NIV" TargetMode="External"/><Relationship Id="rId12" Type="http://schemas.openxmlformats.org/officeDocument/2006/relationships/image" Target="../media/image4.jpeg"/><Relationship Id="rId2" Type="http://schemas.openxmlformats.org/officeDocument/2006/relationships/notesSlide" Target="../notesSlides/notesSlide431.xml"/><Relationship Id="rId1" Type="http://schemas.openxmlformats.org/officeDocument/2006/relationships/slideLayout" Target="../slideLayouts/slideLayout30.xml"/><Relationship Id="rId6" Type="http://schemas.openxmlformats.org/officeDocument/2006/relationships/hyperlink" Target="https://www.biblegateway.com/passage/?search=Revelation%209:14-18&amp;version=KJV" TargetMode="External"/><Relationship Id="rId11" Type="http://schemas.openxmlformats.org/officeDocument/2006/relationships/hyperlink" Target="https://www.biblegateway.com/passage/?search=Rev.+17:8&amp;version=NIV" TargetMode="External"/><Relationship Id="rId5" Type="http://schemas.openxmlformats.org/officeDocument/2006/relationships/slide" Target="slide367.xml"/><Relationship Id="rId10" Type="http://schemas.openxmlformats.org/officeDocument/2006/relationships/hyperlink" Target="https://www.biblegateway.com/passage/?search=Revelation+16:13&amp;version=NKJV" TargetMode="External"/><Relationship Id="rId4" Type="http://schemas.openxmlformats.org/officeDocument/2006/relationships/slide" Target="slide363.xml"/><Relationship Id="rId9" Type="http://schemas.openxmlformats.org/officeDocument/2006/relationships/hyperlink" Target="https://www.biblegateway.com/passage/?search=Revelation+9:1-11&amp;version=NIV" TargetMode="External"/></Relationships>
</file>

<file path=ppt/slides/_rels/slide434.xml.rels><?xml version="1.0" encoding="UTF-8" standalone="yes"?>
<Relationships xmlns="http://schemas.openxmlformats.org/package/2006/relationships"><Relationship Id="rId3" Type="http://schemas.openxmlformats.org/officeDocument/2006/relationships/hyperlink" Target="https://www.biblegateway.com/passage/?search=John+8:23&amp;version=KJV" TargetMode="External"/><Relationship Id="rId2" Type="http://schemas.openxmlformats.org/officeDocument/2006/relationships/notesSlide" Target="../notesSlides/notesSlide432.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Rev+4:6-8&amp;version=NIV" TargetMode="External"/><Relationship Id="rId4" Type="http://schemas.openxmlformats.org/officeDocument/2006/relationships/hyperlink" Target="https://www.biblegateway.com/passage/?search=Revelation+1:4,8&amp;version=NIV" TargetMode="External"/></Relationships>
</file>

<file path=ppt/slides/_rels/slide435.xml.rels><?xml version="1.0" encoding="UTF-8" standalone="yes"?>
<Relationships xmlns="http://schemas.openxmlformats.org/package/2006/relationships"><Relationship Id="rId8" Type="http://schemas.openxmlformats.org/officeDocument/2006/relationships/hyperlink" Target="https://www.biblegateway.com/passage/?search=Deuteronomy+32:22&amp;version=KJV" TargetMode="External"/><Relationship Id="rId3" Type="http://schemas.openxmlformats.org/officeDocument/2006/relationships/slide" Target="slide491.xml"/><Relationship Id="rId7" Type="http://schemas.openxmlformats.org/officeDocument/2006/relationships/hyperlink" Target="https://www.biblegateway.com/passage/?search=Isaiah+14:4-20&amp;version=NIV" TargetMode="External"/><Relationship Id="rId2" Type="http://schemas.openxmlformats.org/officeDocument/2006/relationships/notesSlide" Target="../notesSlides/notesSlide433.xml"/><Relationship Id="rId1" Type="http://schemas.openxmlformats.org/officeDocument/2006/relationships/slideLayout" Target="../slideLayouts/slideLayout30.xml"/><Relationship Id="rId6" Type="http://schemas.openxmlformats.org/officeDocument/2006/relationships/slide" Target="slide502.xml"/><Relationship Id="rId5" Type="http://schemas.openxmlformats.org/officeDocument/2006/relationships/slide" Target="slide576.xml"/><Relationship Id="rId4" Type="http://schemas.openxmlformats.org/officeDocument/2006/relationships/slide" Target="slide568.xml"/><Relationship Id="rId9" Type="http://schemas.openxmlformats.org/officeDocument/2006/relationships/image" Target="../media/image4.jpeg"/></Relationships>
</file>

<file path=ppt/slides/_rels/slide43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34.xml"/><Relationship Id="rId1" Type="http://schemas.openxmlformats.org/officeDocument/2006/relationships/slideLayout" Target="../slideLayouts/slideLayout12.xml"/><Relationship Id="rId4" Type="http://schemas.openxmlformats.org/officeDocument/2006/relationships/hyperlink" Target="https://www.biblegateway.com/passage/?search=Rev+4:6-8&amp;version=NIV" TargetMode="External"/></Relationships>
</file>

<file path=ppt/slides/_rels/slide43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35.xml"/><Relationship Id="rId1" Type="http://schemas.openxmlformats.org/officeDocument/2006/relationships/slideLayout" Target="../slideLayouts/slideLayout12.xml"/><Relationship Id="rId6" Type="http://schemas.openxmlformats.org/officeDocument/2006/relationships/hyperlink" Target="https://www.biblegateway.com/passage/?search=Rev+14:3&amp;version=KJV" TargetMode="External"/><Relationship Id="rId5" Type="http://schemas.openxmlformats.org/officeDocument/2006/relationships/hyperlink" Target="https://www.biblegateway.com/passage/?search=Rev.+15:6-7&amp;version=KJV" TargetMode="External"/><Relationship Id="rId4" Type="http://schemas.openxmlformats.org/officeDocument/2006/relationships/hyperlink" Target="https://www.biblegateway.com/passage/?search=Rev+4:6-8&amp;version=NIV" TargetMode="External"/></Relationships>
</file>

<file path=ppt/slides/_rels/slide43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36.xml"/><Relationship Id="rId1" Type="http://schemas.openxmlformats.org/officeDocument/2006/relationships/slideLayout" Target="../slideLayouts/slideLayout30.xml"/></Relationships>
</file>

<file path=ppt/slides/_rels/slide43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37.xml"/><Relationship Id="rId1" Type="http://schemas.openxmlformats.org/officeDocument/2006/relationships/slideLayout" Target="../slideLayouts/slideLayout12.xml"/><Relationship Id="rId4" Type="http://schemas.openxmlformats.org/officeDocument/2006/relationships/hyperlink" Target="https://www.biblegateway.com/passage/?search=Gen.+3:+22-24&amp;version=NIV"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s://www.biblegateway.com/passage/?search=Rev+1:4,+3:1,+4:5,+5:6&amp;version=NIV" TargetMode="External"/><Relationship Id="rId2" Type="http://schemas.openxmlformats.org/officeDocument/2006/relationships/notesSlide" Target="../notesSlides/notesSlide4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40.xml.rels><?xml version="1.0" encoding="UTF-8" standalone="yes"?>
<Relationships xmlns="http://schemas.openxmlformats.org/package/2006/relationships"><Relationship Id="rId3" Type="http://schemas.openxmlformats.org/officeDocument/2006/relationships/hyperlink" Target="https://www.christianbook.com/evolution-not-science-expanded-4th-edition/jeff-woodward/9781597552806/pd/552806?dv=%7bdevice%7d&amp;en=bing-pla&amp;event=SHOP&amp;kw=ingram-100-150|552806&amp;p=1179517&amp;msclkid=a7f5b19e7dc6100217aceb6794d2f279&amp;utm_source=bing&amp;utm_medium=cpc&amp;utm_campaign=Shopping%20Main&amp;utm_term=1100502035217&amp;utm_content=s-ingram" TargetMode="External"/><Relationship Id="rId2" Type="http://schemas.openxmlformats.org/officeDocument/2006/relationships/notesSlide" Target="../notesSlides/notesSlide438.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41.xml.rels><?xml version="1.0" encoding="UTF-8" standalone="yes"?>
<Relationships xmlns="http://schemas.openxmlformats.org/package/2006/relationships"><Relationship Id="rId8" Type="http://schemas.openxmlformats.org/officeDocument/2006/relationships/hyperlink" Target="https://www.biblegateway.com/passage/?search=Isaiah+27:1&amp;version=NIV" TargetMode="External"/><Relationship Id="rId3" Type="http://schemas.openxmlformats.org/officeDocument/2006/relationships/hyperlink" Target="http://www.bibleexplained.com/prophets/ezek/ez28.htm" TargetMode="External"/><Relationship Id="rId7" Type="http://schemas.openxmlformats.org/officeDocument/2006/relationships/hyperlink" Target="https://www.biblegateway.com/passage/?search=Ezekiel+28:1-19&amp;version=KJV" TargetMode="External"/><Relationship Id="rId2" Type="http://schemas.openxmlformats.org/officeDocument/2006/relationships/notesSlide" Target="../notesSlides/notesSlide439.xml"/><Relationship Id="rId1" Type="http://schemas.openxmlformats.org/officeDocument/2006/relationships/slideLayout" Target="../slideLayouts/slideLayout30.xml"/><Relationship Id="rId6" Type="http://schemas.openxmlformats.org/officeDocument/2006/relationships/hyperlink" Target="https://www.biblegateway.com/passage/?search=Rev+12:3&amp;version=NIV" TargetMode="External"/><Relationship Id="rId5" Type="http://schemas.openxmlformats.org/officeDocument/2006/relationships/hyperlink" Target="https://www.biblegateway.com/passage/?search=Job+41:14,19-25,+31-34&amp;version=NIV" TargetMode="External"/><Relationship Id="rId4" Type="http://schemas.openxmlformats.org/officeDocument/2006/relationships/hyperlink" Target="https://www.youtube.com/watch?v=I11L71PD3Lw" TargetMode="External"/><Relationship Id="rId9" Type="http://schemas.openxmlformats.org/officeDocument/2006/relationships/image" Target="../media/image4.jpeg"/></Relationships>
</file>

<file path=ppt/slides/_rels/slide442.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www.amazon.com/Evolution-Not-Science-Dismantling-Dead-ebook/dp/B00R3KU5M8/ref=sr_1_1?ie=UTF8&amp;qid=1529507584&amp;sr=8-1&amp;keywords=evolution+is+not+science+jeff" TargetMode="External"/><Relationship Id="rId7" Type="http://schemas.openxmlformats.org/officeDocument/2006/relationships/hyperlink" Target="https://duckduckgo.com/?q=china+cry+movie&amp;t=ffab&amp;atb=v108-3&amp;ia=videos&amp;iax=videos&amp;iai=WqNzn8koBfM" TargetMode="External"/><Relationship Id="rId2" Type="http://schemas.openxmlformats.org/officeDocument/2006/relationships/notesSlide" Target="../notesSlides/notesSlide440.xml"/><Relationship Id="rId1" Type="http://schemas.openxmlformats.org/officeDocument/2006/relationships/slideLayout" Target="../slideLayouts/slideLayout30.xml"/><Relationship Id="rId6" Type="http://schemas.openxmlformats.org/officeDocument/2006/relationships/hyperlink" Target="https://www.biblegateway.com/passage/?search=Ezekiel+28:1-19&amp;version=KJV" TargetMode="External"/><Relationship Id="rId5" Type="http://schemas.openxmlformats.org/officeDocument/2006/relationships/hyperlink" Target="https://www.biblegateway.com/passage/?search=Rev+12:3&amp;version=NIV" TargetMode="External"/><Relationship Id="rId4" Type="http://schemas.openxmlformats.org/officeDocument/2006/relationships/hyperlink" Target="https://www.biblegateway.com/passage/?search=Job+41:14,19-25,+31-34&amp;version=NIV" TargetMode="External"/></Relationships>
</file>

<file path=ppt/slides/_rels/slide443.xml.rels><?xml version="1.0" encoding="UTF-8" standalone="yes"?>
<Relationships xmlns="http://schemas.openxmlformats.org/package/2006/relationships"><Relationship Id="rId8" Type="http://schemas.openxmlformats.org/officeDocument/2006/relationships/hyperlink" Target="https://apnews.com/61cdf7f5dfc34575aa643523b3c6b3fe" TargetMode="External"/><Relationship Id="rId3" Type="http://schemas.openxmlformats.org/officeDocument/2006/relationships/hyperlink" Target="https://www.biblegateway.com/passage/?search=Revelation+16:12&amp;version=NIV" TargetMode="External"/><Relationship Id="rId7" Type="http://schemas.openxmlformats.org/officeDocument/2006/relationships/hyperlink" Target="https://www.wnd.com/2018/12/google-facebook-amazon-push-central-control/" TargetMode="External"/><Relationship Id="rId12" Type="http://schemas.openxmlformats.org/officeDocument/2006/relationships/image" Target="../media/image4.jpeg"/><Relationship Id="rId2" Type="http://schemas.openxmlformats.org/officeDocument/2006/relationships/notesSlide" Target="../notesSlides/notesSlide441.xml"/><Relationship Id="rId1" Type="http://schemas.openxmlformats.org/officeDocument/2006/relationships/slideLayout" Target="../slideLayouts/slideLayout30.xml"/><Relationship Id="rId6" Type="http://schemas.openxmlformats.org/officeDocument/2006/relationships/hyperlink" Target="https://www.scmp.com/news/china/politics/article/2177263/100-snatched-china-church-raids-overnight" TargetMode="External"/><Relationship Id="rId11" Type="http://schemas.openxmlformats.org/officeDocument/2006/relationships/hyperlink" Target="https://www.cnsnews.com/news/article/patrick-goodenough/report-praying-singing-hymns-and-reading-bible-can-lead-prison-camp" TargetMode="External"/><Relationship Id="rId5" Type="http://schemas.openxmlformats.org/officeDocument/2006/relationships/hyperlink" Target="https://www.youtube.com/watch?v=WqNzn8koBfM" TargetMode="External"/><Relationship Id="rId10" Type="http://schemas.openxmlformats.org/officeDocument/2006/relationships/hyperlink" Target="https://www.wnd.com/2018/03/china-launches-new-campaign-against-christianity/" TargetMode="External"/><Relationship Id="rId4" Type="http://schemas.openxmlformats.org/officeDocument/2006/relationships/hyperlink" Target="https://www.wnd.com/2018/03/has-chinas-global-kidnapping-program-reached-america/" TargetMode="External"/><Relationship Id="rId9" Type="http://schemas.openxmlformats.org/officeDocument/2006/relationships/hyperlink" Target="http://www.christianpost.com/news/christian-persecution-in-china-rises-over-40-percent-in-2012-chinaaid-reports-89542/" TargetMode="External"/></Relationships>
</file>

<file path=ppt/slides/_rels/slide444.xml.rels><?xml version="1.0" encoding="UTF-8" standalone="yes"?>
<Relationships xmlns="http://schemas.openxmlformats.org/package/2006/relationships"><Relationship Id="rId8" Type="http://schemas.openxmlformats.org/officeDocument/2006/relationships/hyperlink" Target="https://www.wnd.com/2016/08/feds-1-7b-paid-in-full-to-iran-but-wont-explain-how/" TargetMode="External"/><Relationship Id="rId13" Type="http://schemas.openxmlformats.org/officeDocument/2006/relationships/hyperlink" Target="https://www.wnd.com/2015/01/admirals-generals-pentagon-tapes-indict-hillary/" TargetMode="External"/><Relationship Id="rId3" Type="http://schemas.openxmlformats.org/officeDocument/2006/relationships/hyperlink" Target="https://www.cnsnews.com/news/article/patrick-goodenough/two-million-uighurs-incarcerated-chinese-camps-islamic-bloc-silent" TargetMode="External"/><Relationship Id="rId7" Type="http://schemas.openxmlformats.org/officeDocument/2006/relationships/hyperlink" Target="https://www.tbn.org/programs/china-cry/watch/china-cry" TargetMode="External"/><Relationship Id="rId12" Type="http://schemas.openxmlformats.org/officeDocument/2006/relationships/hyperlink" Target="https://www.wnd.com/2016/06/death-by-barbell-sparks-questions-about-hillary-silencing-people/" TargetMode="External"/><Relationship Id="rId2" Type="http://schemas.openxmlformats.org/officeDocument/2006/relationships/notesSlide" Target="../notesSlides/notesSlide442.xml"/><Relationship Id="rId1" Type="http://schemas.openxmlformats.org/officeDocument/2006/relationships/slideLayout" Target="../slideLayouts/slideLayout30.xml"/><Relationship Id="rId6" Type="http://schemas.openxmlformats.org/officeDocument/2006/relationships/hyperlink" Target="https://www.bloomberg.com/news/articles/2018-11-21/beijing-to-judge-every-resident-based-on-behavior-by-end-of-2020" TargetMode="External"/><Relationship Id="rId11" Type="http://schemas.openxmlformats.org/officeDocument/2006/relationships/hyperlink" Target="https://www.wnd.com/2016/08/clinton-foundation-scandal-bigger-than-watergate/" TargetMode="External"/><Relationship Id="rId5" Type="http://schemas.openxmlformats.org/officeDocument/2006/relationships/hyperlink" Target="https://www.nytimes.com/2018/06/05/technology/facebook-device-partnerships-china.html" TargetMode="External"/><Relationship Id="rId15" Type="http://schemas.openxmlformats.org/officeDocument/2006/relationships/image" Target="../media/image4.jpeg"/><Relationship Id="rId10" Type="http://schemas.openxmlformats.org/officeDocument/2006/relationships/hyperlink" Target="https://www.wnd.com/2016/02/bill-clintons-ex-mistress-sleeps-with-loaded-gun/" TargetMode="External"/><Relationship Id="rId4" Type="http://schemas.openxmlformats.org/officeDocument/2006/relationships/hyperlink" Target="https://www.wnd.com/2018/12/google-facebook-amazon-push-central-control/" TargetMode="External"/><Relationship Id="rId9" Type="http://schemas.openxmlformats.org/officeDocument/2006/relationships/hyperlink" Target="https://www.wnd.com/2016/10/ex-fbi-official-clintons-a-crime-family/" TargetMode="External"/><Relationship Id="rId14" Type="http://schemas.openxmlformats.org/officeDocument/2006/relationships/hyperlink" Target="https://www.wnd.com/2016/05/dhs-officer-blows-lid-on-u-s-submission-to-jihad/" TargetMode="External"/></Relationships>
</file>

<file path=ppt/slides/_rels/slide445.xml.rels><?xml version="1.0" encoding="UTF-8" standalone="yes"?>
<Relationships xmlns="http://schemas.openxmlformats.org/package/2006/relationships"><Relationship Id="rId8" Type="http://schemas.openxmlformats.org/officeDocument/2006/relationships/hyperlink" Target="https://en.wikipedia.org/wiki/Abortion_in_China" TargetMode="External"/><Relationship Id="rId3" Type="http://schemas.openxmlformats.org/officeDocument/2006/relationships/hyperlink" Target="https://www.cnsnews.com/news/article/patrick-goodenough/two-million-uighurs-incarcerated-chinese-camps-islamic-bloc-silent" TargetMode="External"/><Relationship Id="rId7" Type="http://schemas.openxmlformats.org/officeDocument/2006/relationships/hyperlink" Target="http://www.allgirlsallowed.org/forced-abortion-statistics" TargetMode="External"/><Relationship Id="rId2" Type="http://schemas.openxmlformats.org/officeDocument/2006/relationships/notesSlide" Target="../notesSlides/notesSlide443.xml"/><Relationship Id="rId1" Type="http://schemas.openxmlformats.org/officeDocument/2006/relationships/slideLayout" Target="../slideLayouts/slideLayout30.xml"/><Relationship Id="rId6" Type="http://schemas.openxmlformats.org/officeDocument/2006/relationships/hyperlink" Target="https://www.cnsnews.com/news/article/patrick-goodenough/report-praying-singing-hymns-and-reading-bible-can-lead-prison-camp" TargetMode="External"/><Relationship Id="rId5" Type="http://schemas.openxmlformats.org/officeDocument/2006/relationships/hyperlink" Target="https://en.wikipedia.org/wiki/Great_Leap_Forward" TargetMode="External"/><Relationship Id="rId10" Type="http://schemas.openxmlformats.org/officeDocument/2006/relationships/image" Target="../media/image4.jpeg"/><Relationship Id="rId4" Type="http://schemas.openxmlformats.org/officeDocument/2006/relationships/hyperlink" Target="https://en.wikipedia.org/wiki/Cultural_Revolution#Aftermath" TargetMode="External"/><Relationship Id="rId9" Type="http://schemas.openxmlformats.org/officeDocument/2006/relationships/hyperlink" Target="https://en.wikipedia.org/wiki/One-child_policy" TargetMode="External"/></Relationships>
</file>

<file path=ppt/slides/_rels/slide446.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444.xml"/><Relationship Id="rId1" Type="http://schemas.openxmlformats.org/officeDocument/2006/relationships/slideLayout" Target="../slideLayouts/slideLayout30.xml"/></Relationships>
</file>

<file path=ppt/slides/_rels/slide447.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45.xml"/><Relationship Id="rId1" Type="http://schemas.openxmlformats.org/officeDocument/2006/relationships/slideLayout" Target="../slideLayouts/slideLayout30.xml"/></Relationships>
</file>

<file path=ppt/slides/_rels/slide44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46.xml"/><Relationship Id="rId1" Type="http://schemas.openxmlformats.org/officeDocument/2006/relationships/slideLayout" Target="../slideLayouts/slideLayout12.xml"/><Relationship Id="rId4" Type="http://schemas.openxmlformats.org/officeDocument/2006/relationships/hyperlink" Target="https://www.biblegateway.com/passage/?search=Revelation+13:11-18&amp;version=NIV" TargetMode="External"/></Relationships>
</file>

<file path=ppt/slides/_rels/slide44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47.xml"/><Relationship Id="rId1" Type="http://schemas.openxmlformats.org/officeDocument/2006/relationships/slideLayout" Target="../slideLayouts/slideLayout12.xml"/><Relationship Id="rId4" Type="http://schemas.openxmlformats.org/officeDocument/2006/relationships/hyperlink" Target="https://www.biblegateway.com/passage/?search=Revelation+13:11-18&amp;version=NIV" TargetMode="External"/></Relationships>
</file>

<file path=ppt/slides/_rels/slide45.xml.rels><?xml version="1.0" encoding="UTF-8" standalone="yes"?>
<Relationships xmlns="http://schemas.openxmlformats.org/package/2006/relationships"><Relationship Id="rId3" Type="http://schemas.openxmlformats.org/officeDocument/2006/relationships/hyperlink" Target="http://documents.adventistarchives.org/Books/PFOF1954-V04.pdf" TargetMode="External"/><Relationship Id="rId2" Type="http://schemas.openxmlformats.org/officeDocument/2006/relationships/notesSlide" Target="../notesSlides/notesSlide44.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en.wikipedia.org/wiki/Nicholas_of_Cusa" TargetMode="External"/></Relationships>
</file>

<file path=ppt/slides/_rels/slide450.xml.rels><?xml version="1.0" encoding="UTF-8" standalone="yes"?>
<Relationships xmlns="http://schemas.openxmlformats.org/package/2006/relationships"><Relationship Id="rId3" Type="http://schemas.openxmlformats.org/officeDocument/2006/relationships/hyperlink" Target="https://www.biblegateway.com/passage/?search=Revelation+13:11-18&amp;version=NIV" TargetMode="External"/><Relationship Id="rId2" Type="http://schemas.openxmlformats.org/officeDocument/2006/relationships/notesSlide" Target="../notesSlides/notesSlide448.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ng.com/videos/search?q=the+end+times+in+the+words+of+jesus&amp;&amp;view=detail&amp;mid=31DA107A4CFB6B0669E331DA107A4CFB6B0669E3&amp;&amp;FORM=VRDGAR" TargetMode="External"/></Relationships>
</file>

<file path=ppt/slides/_rels/slide45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49.xml"/><Relationship Id="rId1" Type="http://schemas.openxmlformats.org/officeDocument/2006/relationships/slideLayout" Target="../slideLayouts/slideLayout30.xml"/></Relationships>
</file>

<file path=ppt/slides/_rels/slide452.xml.rels><?xml version="1.0" encoding="UTF-8" standalone="yes"?>
<Relationships xmlns="http://schemas.openxmlformats.org/package/2006/relationships"><Relationship Id="rId3" Type="http://schemas.openxmlformats.org/officeDocument/2006/relationships/hyperlink" Target="https://www.biblegateway.com/passage/?search=Revelation+13:16-18&amp;version=KJV" TargetMode="External"/><Relationship Id="rId2" Type="http://schemas.openxmlformats.org/officeDocument/2006/relationships/notesSlide" Target="../notesSlides/notesSlide45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53.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451.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hyperlink" Target="https://www.biblegateway.com/passage/?search=Leviticus+19:28&amp;version=NIV" TargetMode="External"/></Relationships>
</file>

<file path=ppt/slides/_rels/slide454.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452.xml"/><Relationship Id="rId1" Type="http://schemas.openxmlformats.org/officeDocument/2006/relationships/slideLayout" Target="../slideLayouts/slideLayout12.xml"/><Relationship Id="rId6" Type="http://schemas.openxmlformats.org/officeDocument/2006/relationships/hyperlink" Target="https://www.foxnews.com/tech/are-you-ready-for-a-chip-implant" TargetMode="External"/><Relationship Id="rId5" Type="http://schemas.openxmlformats.org/officeDocument/2006/relationships/image" Target="../media/image100.jpg"/><Relationship Id="rId4" Type="http://schemas.openxmlformats.org/officeDocument/2006/relationships/image" Target="../media/image4.jpeg"/></Relationships>
</file>

<file path=ppt/slides/_rels/slide455.xml.rels><?xml version="1.0" encoding="UTF-8" standalone="yes"?>
<Relationships xmlns="http://schemas.openxmlformats.org/package/2006/relationships"><Relationship Id="rId8" Type="http://schemas.openxmlformats.org/officeDocument/2006/relationships/hyperlink" Target="https://www.wnd.com/2018/08/collusion-yes-among-social-media-monopolies/" TargetMode="External"/><Relationship Id="rId13" Type="http://schemas.openxmlformats.org/officeDocument/2006/relationships/hyperlink" Target="https://pjmedia.com/trending/cambridge-analytica-whistleblower-facebook-may-listening-home-work/" TargetMode="External"/><Relationship Id="rId3" Type="http://schemas.openxmlformats.org/officeDocument/2006/relationships/image" Target="../media/image99.jpg"/><Relationship Id="rId7" Type="http://schemas.openxmlformats.org/officeDocument/2006/relationships/hyperlink" Target="https://www.wnd.com/2018/12/google-facebook-amazon-push-central-control/" TargetMode="External"/><Relationship Id="rId12" Type="http://schemas.openxmlformats.org/officeDocument/2006/relationships/hyperlink" Target="https://www.bloomberg.com/news/articles/2018-08-30/google-and-mastercard-cut-a-secret-ad-deal-to-track-retail-sales" TargetMode="External"/><Relationship Id="rId2" Type="http://schemas.openxmlformats.org/officeDocument/2006/relationships/notesSlide" Target="../notesSlides/notesSlide453.xml"/><Relationship Id="rId1" Type="http://schemas.openxmlformats.org/officeDocument/2006/relationships/slideLayout" Target="../slideLayouts/slideLayout12.xml"/><Relationship Id="rId6" Type="http://schemas.openxmlformats.org/officeDocument/2006/relationships/hyperlink" Target="https://www.theguardian.com/news/2018/mar/20/facebook-data-cambridge-analytica-sandy-parakilas" TargetMode="External"/><Relationship Id="rId11" Type="http://schemas.openxmlformats.org/officeDocument/2006/relationships/hyperlink" Target="https://apnews.com/828aefab64d4411bac257a07c1af0ecb" TargetMode="External"/><Relationship Id="rId5" Type="http://schemas.openxmlformats.org/officeDocument/2006/relationships/hyperlink" Target="https://www.nytimes.com/2018/06/05/technology/facebook-device-partnerships-china.html" TargetMode="External"/><Relationship Id="rId15" Type="http://schemas.openxmlformats.org/officeDocument/2006/relationships/image" Target="../media/image4.jpeg"/><Relationship Id="rId10" Type="http://schemas.openxmlformats.org/officeDocument/2006/relationships/hyperlink" Target="https://motherboard.vice.com/en_us/article/nepxbz/i-gave-a-bounty-hunter-300-dollars-located-phone-microbilt-zumigo-tmobile" TargetMode="External"/><Relationship Id="rId4" Type="http://schemas.openxmlformats.org/officeDocument/2006/relationships/hyperlink" Target="https://uk.pcmag.com/news-analysis/118553/uk-police-use-ai-system-to-stop-crime-before-it-happens" TargetMode="External"/><Relationship Id="rId9" Type="http://schemas.openxmlformats.org/officeDocument/2006/relationships/hyperlink" Target="https://pjmedia.com/trending/google-reveals-plans-to-monitor-our-moods-our-movements-and-our-childrens-behavior/" TargetMode="External"/><Relationship Id="rId14" Type="http://schemas.openxmlformats.org/officeDocument/2006/relationships/hyperlink" Target="https://www.breitbart.com/tech/2019/01/14/report-amazon-ring-gave-employees-unrestricted-access-to-footage-of-customers-homes/" TargetMode="External"/></Relationships>
</file>

<file path=ppt/slides/_rels/slide456.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454.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457.xml.rels><?xml version="1.0" encoding="UTF-8" standalone="yes"?>
<Relationships xmlns="http://schemas.openxmlformats.org/package/2006/relationships"><Relationship Id="rId3" Type="http://schemas.openxmlformats.org/officeDocument/2006/relationships/image" Target="../media/image99.jpg"/><Relationship Id="rId7" Type="http://schemas.openxmlformats.org/officeDocument/2006/relationships/image" Target="../media/image102.png"/><Relationship Id="rId2" Type="http://schemas.openxmlformats.org/officeDocument/2006/relationships/notesSlide" Target="../notesSlides/notesSlide455.xml"/><Relationship Id="rId1" Type="http://schemas.openxmlformats.org/officeDocument/2006/relationships/slideLayout" Target="../slideLayouts/slideLayout12.xml"/><Relationship Id="rId6" Type="http://schemas.openxmlformats.org/officeDocument/2006/relationships/image" Target="../media/image101.jpg"/><Relationship Id="rId5" Type="http://schemas.openxmlformats.org/officeDocument/2006/relationships/hyperlink" Target="http://prophecynewswatch.com/article.cfm?recent_news_id=2498" TargetMode="External"/><Relationship Id="rId4" Type="http://schemas.openxmlformats.org/officeDocument/2006/relationships/image" Target="../media/image4.jpeg"/></Relationships>
</file>

<file path=ppt/slides/_rels/slide458.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456.xml"/><Relationship Id="rId1" Type="http://schemas.openxmlformats.org/officeDocument/2006/relationships/slideLayout" Target="../slideLayouts/slideLayout12.xml"/><Relationship Id="rId6" Type="http://schemas.openxmlformats.org/officeDocument/2006/relationships/image" Target="../media/image103.png"/><Relationship Id="rId5" Type="http://schemas.openxmlformats.org/officeDocument/2006/relationships/hyperlink" Target="https://youtu.be/5RSxfMYnah4" TargetMode="External"/><Relationship Id="rId4" Type="http://schemas.openxmlformats.org/officeDocument/2006/relationships/image" Target="../media/image4.jpeg"/></Relationships>
</file>

<file path=ppt/slides/_rels/slide459.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457.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slide" Target="slide19.xml"/><Relationship Id="rId4" Type="http://schemas.openxmlformats.org/officeDocument/2006/relationships/hyperlink" Target="http://prophecynewswatch.com/article.cfm?recent_news_id=2498"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s://en.wikipedia.org/wiki/Catechism#Catholic_catechisms" TargetMode="External"/><Relationship Id="rId2" Type="http://schemas.openxmlformats.org/officeDocument/2006/relationships/notesSlide" Target="../notesSlides/notesSlide4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60.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458.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hyperlink" Target="http://prophecynewswatch.com/article.cfm?recent_news_id=2498" TargetMode="External"/></Relationships>
</file>

<file path=ppt/slides/_rels/slide46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59.xml"/><Relationship Id="rId1" Type="http://schemas.openxmlformats.org/officeDocument/2006/relationships/slideLayout" Target="../slideLayouts/slideLayout30.xml"/></Relationships>
</file>

<file path=ppt/slides/_rels/slide462.xml.rels><?xml version="1.0" encoding="UTF-8" standalone="yes"?>
<Relationships xmlns="http://schemas.openxmlformats.org/package/2006/relationships"><Relationship Id="rId3" Type="http://schemas.openxmlformats.org/officeDocument/2006/relationships/hyperlink" Target="https://www.biblegateway.com/passage/?search=Genesis+1:27&amp;version=KJV" TargetMode="External"/><Relationship Id="rId2" Type="http://schemas.openxmlformats.org/officeDocument/2006/relationships/notesSlide" Target="../notesSlides/notesSlide46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63.xml.rels><?xml version="1.0" encoding="UTF-8" standalone="yes"?>
<Relationships xmlns="http://schemas.openxmlformats.org/package/2006/relationships"><Relationship Id="rId3" Type="http://schemas.openxmlformats.org/officeDocument/2006/relationships/hyperlink" Target="https://1drv.ms/w/s!Anf-8Dz4CZ5eiAFZLVHbPWX8Wkjp" TargetMode="External"/><Relationship Id="rId2" Type="http://schemas.openxmlformats.org/officeDocument/2006/relationships/notesSlide" Target="../notesSlides/notesSlide46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64.xml.rels><?xml version="1.0" encoding="UTF-8" standalone="yes"?>
<Relationships xmlns="http://schemas.openxmlformats.org/package/2006/relationships"><Relationship Id="rId3" Type="http://schemas.openxmlformats.org/officeDocument/2006/relationships/image" Target="../media/image104.jpg"/><Relationship Id="rId2" Type="http://schemas.openxmlformats.org/officeDocument/2006/relationships/notesSlide" Target="../notesSlides/notesSlide462.xml"/><Relationship Id="rId1" Type="http://schemas.openxmlformats.org/officeDocument/2006/relationships/slideLayout" Target="../slideLayouts/slideLayout30.xml"/><Relationship Id="rId4" Type="http://schemas.openxmlformats.org/officeDocument/2006/relationships/hyperlink" Target="https://www.biblegateway.com/passage/?search=Revelation+14:13&amp;version=NIV" TargetMode="External"/></Relationships>
</file>

<file path=ppt/slides/_rels/slide465.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463.xml"/><Relationship Id="rId1" Type="http://schemas.openxmlformats.org/officeDocument/2006/relationships/slideLayout" Target="../slideLayouts/slideLayout30.xml"/></Relationships>
</file>

<file path=ppt/slides/_rels/slide46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464.xml"/><Relationship Id="rId1" Type="http://schemas.openxmlformats.org/officeDocument/2006/relationships/slideLayout" Target="../slideLayouts/slideLayout30.xml"/><Relationship Id="rId6" Type="http://schemas.openxmlformats.org/officeDocument/2006/relationships/hyperlink" Target="https://www.biblegateway.com/passage/?search=Revelation+16:3-6,10,20-21&amp;version=KJV" TargetMode="External"/><Relationship Id="rId5" Type="http://schemas.openxmlformats.org/officeDocument/2006/relationships/hyperlink" Target="https://www.biblegateway.com/passage/?search=Isaiah+24:10-12&amp;version=NIV" TargetMode="External"/><Relationship Id="rId4" Type="http://schemas.openxmlformats.org/officeDocument/2006/relationships/hyperlink" Target="https://www.biblegateway.com/passage/?search=isaiah+13:4-13&amp;version=NIV" TargetMode="External"/></Relationships>
</file>

<file path=ppt/slides/_rels/slide467.xml.rels><?xml version="1.0" encoding="UTF-8" standalone="yes"?>
<Relationships xmlns="http://schemas.openxmlformats.org/package/2006/relationships"><Relationship Id="rId8" Type="http://schemas.openxmlformats.org/officeDocument/2006/relationships/hyperlink" Target="https://www.biblegateway.com/passage/?search=isaiah+24&amp;version=NIV" TargetMode="External"/><Relationship Id="rId3" Type="http://schemas.openxmlformats.org/officeDocument/2006/relationships/image" Target="../media/image106.png"/><Relationship Id="rId7" Type="http://schemas.openxmlformats.org/officeDocument/2006/relationships/hyperlink" Target="https://www.biblegateway.com/passage/?search=Isaiah+24:10-12&amp;version=NIV" TargetMode="External"/><Relationship Id="rId2" Type="http://schemas.openxmlformats.org/officeDocument/2006/relationships/notesSlide" Target="../notesSlides/notesSlide465.xml"/><Relationship Id="rId1" Type="http://schemas.openxmlformats.org/officeDocument/2006/relationships/slideLayout" Target="../slideLayouts/slideLayout30.xml"/><Relationship Id="rId6" Type="http://schemas.openxmlformats.org/officeDocument/2006/relationships/hyperlink" Target="https://www.biblegateway.com/passage/?search=isaiah+13:4-13&amp;version=NIV" TargetMode="External"/><Relationship Id="rId5" Type="http://schemas.openxmlformats.org/officeDocument/2006/relationships/hyperlink" Target="https://www.biblegateway.com/passage/?search=Matthew+24:38&amp;version=NIV" TargetMode="External"/><Relationship Id="rId4" Type="http://schemas.openxmlformats.org/officeDocument/2006/relationships/hyperlink" Target="https://www.biblegateway.com/passage/?search=1+Timothy+4:1-3&amp;version=KJV" TargetMode="External"/><Relationship Id="rId9" Type="http://schemas.openxmlformats.org/officeDocument/2006/relationships/hyperlink" Target="https://www.biblegateway.com/passage/?search=Revelation+16:3-6,10,20-21&amp;version=KJV" TargetMode="External"/></Relationships>
</file>

<file path=ppt/slides/_rels/slide46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66.xml"/><Relationship Id="rId1" Type="http://schemas.openxmlformats.org/officeDocument/2006/relationships/slideLayout" Target="../slideLayouts/slideLayout30.xml"/><Relationship Id="rId4" Type="http://schemas.openxmlformats.org/officeDocument/2006/relationships/hyperlink" Target="https://www.biblegateway.com/passage/?search=Rev.+16:3-4&amp;version=NIV" TargetMode="External"/></Relationships>
</file>

<file path=ppt/slides/_rels/slide469.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67.xml"/><Relationship Id="rId1" Type="http://schemas.openxmlformats.org/officeDocument/2006/relationships/slideLayout" Target="../slideLayouts/slideLayout30.xml"/><Relationship Id="rId5" Type="http://schemas.openxmlformats.org/officeDocument/2006/relationships/hyperlink" Target="https://www.bing.com/videos/search?q=the+end+times+in+the+words+of+jesus&amp;&amp;view=detail&amp;mid=31DA107A4CFB6B0669E331DA107A4CFB6B0669E3&amp;&amp;FORM=VRDGAR" TargetMode="External"/><Relationship Id="rId4" Type="http://schemas.openxmlformats.org/officeDocument/2006/relationships/hyperlink" Target="https://www.biblegateway.com/passage/?search=Rev.+16:8-11&amp;version=NIV" TargetMode="External"/></Relationships>
</file>

<file path=ppt/slides/_rels/slide4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6.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en.wikipedia.org/wiki/Luther_Bible" TargetMode="External"/></Relationships>
</file>

<file path=ppt/slides/_rels/slide47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68.xml"/><Relationship Id="rId1" Type="http://schemas.openxmlformats.org/officeDocument/2006/relationships/slideLayout" Target="../slideLayouts/slideLayout30.xml"/><Relationship Id="rId6" Type="http://schemas.openxmlformats.org/officeDocument/2006/relationships/hyperlink" Target="https://www.bing.com/videos/search?q=the+end+times+in+the+words+of+jesus&amp;&amp;view=detail&amp;mid=31DA107A4CFB6B0669E331DA107A4CFB6B0669E3&amp;&amp;FORM=VRDGAR" TargetMode="External"/><Relationship Id="rId5" Type="http://schemas.openxmlformats.org/officeDocument/2006/relationships/hyperlink" Target="https://www.biblegateway.com/passage/?search=Rev.+16:8-11&amp;version=NIV" TargetMode="External"/><Relationship Id="rId4" Type="http://schemas.openxmlformats.org/officeDocument/2006/relationships/hyperlink" Target="https://www.biblegateway.com/passage/?search=Revelation+14:+9-11&amp;version=NIV" TargetMode="External"/></Relationships>
</file>

<file path=ppt/slides/_rels/slide471.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notesSlide" Target="../notesSlides/notesSlide469.xml"/><Relationship Id="rId1" Type="http://schemas.openxmlformats.org/officeDocument/2006/relationships/slideLayout" Target="../slideLayouts/slideLayout30.xml"/></Relationships>
</file>

<file path=ppt/slides/_rels/slide47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470.xml"/><Relationship Id="rId1" Type="http://schemas.openxmlformats.org/officeDocument/2006/relationships/slideLayout" Target="../slideLayouts/slideLayout30.xml"/></Relationships>
</file>

<file path=ppt/slides/_rels/slide47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471.xml"/><Relationship Id="rId1" Type="http://schemas.openxmlformats.org/officeDocument/2006/relationships/slideLayout" Target="../slideLayouts/slideLayout30.xml"/><Relationship Id="rId4" Type="http://schemas.openxmlformats.org/officeDocument/2006/relationships/image" Target="../media/image96.jpg"/></Relationships>
</file>

<file path=ppt/slides/_rels/slide47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2.xml"/><Relationship Id="rId1" Type="http://schemas.openxmlformats.org/officeDocument/2006/relationships/slideLayout" Target="../slideLayouts/slideLayout12.xml"/><Relationship Id="rId4" Type="http://schemas.openxmlformats.org/officeDocument/2006/relationships/hyperlink" Target="https://www.biblegateway.com/passage/?search=Revelation+16:13-17&amp;version=KJV" TargetMode="External"/></Relationships>
</file>

<file path=ppt/slides/_rels/slide47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3.xml"/><Relationship Id="rId1" Type="http://schemas.openxmlformats.org/officeDocument/2006/relationships/slideLayout" Target="../slideLayouts/slideLayout12.xml"/><Relationship Id="rId5" Type="http://schemas.openxmlformats.org/officeDocument/2006/relationships/hyperlink" Target="https://www.biblegateway.com/passage/?search=Rev.+19:19+&amp;version=KJV" TargetMode="External"/><Relationship Id="rId4" Type="http://schemas.openxmlformats.org/officeDocument/2006/relationships/hyperlink" Target="https://www.biblegateway.com/passage/?search=Revelation+16:12&amp;version=KJV" TargetMode="External"/></Relationships>
</file>

<file path=ppt/slides/_rels/slide47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4.xml"/><Relationship Id="rId1" Type="http://schemas.openxmlformats.org/officeDocument/2006/relationships/slideLayout" Target="../slideLayouts/slideLayout12.xml"/><Relationship Id="rId5" Type="http://schemas.openxmlformats.org/officeDocument/2006/relationships/hyperlink" Target="https://www.biblegateway.com/passage/?search=Zech.+14:3-4&amp;version=KJV" TargetMode="External"/><Relationship Id="rId4" Type="http://schemas.openxmlformats.org/officeDocument/2006/relationships/hyperlink" Target="https://www.biblegateway.com/passage/?search=Revelation+16:13-17&amp;version=KJV" TargetMode="External"/></Relationships>
</file>

<file path=ppt/slides/_rels/slide47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5.xml"/><Relationship Id="rId1" Type="http://schemas.openxmlformats.org/officeDocument/2006/relationships/slideLayout" Target="../slideLayouts/slideLayout12.xml"/><Relationship Id="rId4" Type="http://schemas.openxmlformats.org/officeDocument/2006/relationships/hyperlink" Target="https://www.biblegateway.com/passage/?search=isaiah+13:4-13&amp;version=NIV" TargetMode="External"/></Relationships>
</file>

<file path=ppt/slides/_rels/slide47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6.xml"/><Relationship Id="rId1" Type="http://schemas.openxmlformats.org/officeDocument/2006/relationships/slideLayout" Target="../slideLayouts/slideLayout12.xml"/><Relationship Id="rId4" Type="http://schemas.openxmlformats.org/officeDocument/2006/relationships/hyperlink" Target="https://www.biblegateway.com/passage/?search=Rev.+16:+17-21&amp;version=NIV" TargetMode="External"/></Relationships>
</file>

<file path=ppt/slides/_rels/slide47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7.xml"/><Relationship Id="rId1" Type="http://schemas.openxmlformats.org/officeDocument/2006/relationships/slideLayout" Target="../slideLayouts/slideLayout12.xml"/><Relationship Id="rId4" Type="http://schemas.openxmlformats.org/officeDocument/2006/relationships/hyperlink" Target="https://www.biblegateway.com/passage/?search=isaiah+24&amp;version=NIV"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www.americanpresbyterianchurch.org/the_received_text.htm" TargetMode="External"/><Relationship Id="rId3" Type="http://schemas.openxmlformats.org/officeDocument/2006/relationships/image" Target="../media/image16.jpeg"/><Relationship Id="rId7" Type="http://schemas.openxmlformats.org/officeDocument/2006/relationships/hyperlink" Target="http://en.wikipedia.org/wiki/Received_text" TargetMode="External"/><Relationship Id="rId2" Type="http://schemas.openxmlformats.org/officeDocument/2006/relationships/notesSlide" Target="../notesSlides/notesSlide47.xml"/><Relationship Id="rId1" Type="http://schemas.openxmlformats.org/officeDocument/2006/relationships/slideLayout" Target="../slideLayouts/slideLayout30.xml"/><Relationship Id="rId6" Type="http://schemas.openxmlformats.org/officeDocument/2006/relationships/hyperlink" Target="http://www.servantsnews.com/PDF/kjverr01.pdf" TargetMode="External"/><Relationship Id="rId5" Type="http://schemas.openxmlformats.org/officeDocument/2006/relationships/hyperlink" Target="http://www.biblequery.org/revmss.htm" TargetMode="External"/><Relationship Id="rId10" Type="http://schemas.openxmlformats.org/officeDocument/2006/relationships/image" Target="../media/image4.jpeg"/><Relationship Id="rId4" Type="http://schemas.openxmlformats.org/officeDocument/2006/relationships/hyperlink" Target="http://www.kjvtoday.com/home/revelation" TargetMode="External"/><Relationship Id="rId9" Type="http://schemas.openxmlformats.org/officeDocument/2006/relationships/hyperlink" Target="http://www.bible-researcher.com/driver1.html" TargetMode="External"/></Relationships>
</file>

<file path=ppt/slides/_rels/slide48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8.xml"/><Relationship Id="rId1" Type="http://schemas.openxmlformats.org/officeDocument/2006/relationships/slideLayout" Target="../slideLayouts/slideLayout12.xml"/><Relationship Id="rId4" Type="http://schemas.openxmlformats.org/officeDocument/2006/relationships/hyperlink" Target="https://www.biblegateway.com/passage/?search=isaiah+13:4-13&amp;version=NIV" TargetMode="External"/></Relationships>
</file>

<file path=ppt/slides/_rels/slide481.xml.rels><?xml version="1.0" encoding="UTF-8" standalone="yes"?>
<Relationships xmlns="http://schemas.openxmlformats.org/package/2006/relationships"><Relationship Id="rId3" Type="http://schemas.openxmlformats.org/officeDocument/2006/relationships/image" Target="../media/image96.jpg"/><Relationship Id="rId2" Type="http://schemas.openxmlformats.org/officeDocument/2006/relationships/notesSlide" Target="../notesSlides/notesSlide479.xml"/><Relationship Id="rId1" Type="http://schemas.openxmlformats.org/officeDocument/2006/relationships/slideLayout" Target="../slideLayouts/slideLayout30.xml"/></Relationships>
</file>

<file path=ppt/slides/_rels/slide48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80.xml"/><Relationship Id="rId1" Type="http://schemas.openxmlformats.org/officeDocument/2006/relationships/slideLayout" Target="../slideLayouts/slideLayout12.xml"/><Relationship Id="rId4" Type="http://schemas.openxmlformats.org/officeDocument/2006/relationships/hyperlink" Target="https://www.biblegateway.com/passage/?search=isaiah+24&amp;version=NIV" TargetMode="External"/></Relationships>
</file>

<file path=ppt/slides/_rels/slide48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81.xml"/><Relationship Id="rId1" Type="http://schemas.openxmlformats.org/officeDocument/2006/relationships/slideLayout" Target="../slideLayouts/slideLayout12.xml"/><Relationship Id="rId4" Type="http://schemas.openxmlformats.org/officeDocument/2006/relationships/hyperlink" Target="https://www.biblegateway.com/passage/?search=isaiah+24&amp;version=NIV" TargetMode="External"/></Relationships>
</file>

<file path=ppt/slides/_rels/slide484.xml.rels><?xml version="1.0" encoding="UTF-8" standalone="yes"?>
<Relationships xmlns="http://schemas.openxmlformats.org/package/2006/relationships"><Relationship Id="rId3" Type="http://schemas.openxmlformats.org/officeDocument/2006/relationships/hyperlink" Target="https://www.biblegateway.com/passage/?search=Revelation+16:3-6,10,20-21&amp;version=KJV" TargetMode="External"/><Relationship Id="rId2" Type="http://schemas.openxmlformats.org/officeDocument/2006/relationships/notesSlide" Target="../notesSlides/notesSlide482.xml"/><Relationship Id="rId1" Type="http://schemas.openxmlformats.org/officeDocument/2006/relationships/slideLayout" Target="../slideLayouts/slideLayout30.xml"/><Relationship Id="rId5" Type="http://schemas.openxmlformats.org/officeDocument/2006/relationships/hyperlink" Target="https://www.biblegateway.com/passage/?search=Isaiah+24:10-12&amp;version=NIV" TargetMode="External"/><Relationship Id="rId4" Type="http://schemas.openxmlformats.org/officeDocument/2006/relationships/hyperlink" Target="https://www.biblegateway.com/passage/?search=isaiah+13:4-13&amp;version=NIV" TargetMode="External"/></Relationships>
</file>

<file path=ppt/slides/_rels/slide485.xml.rels><?xml version="1.0" encoding="UTF-8" standalone="yes"?>
<Relationships xmlns="http://schemas.openxmlformats.org/package/2006/relationships"><Relationship Id="rId3" Type="http://schemas.openxmlformats.org/officeDocument/2006/relationships/hyperlink" Target="https://www.biblegateway.com/passage/?search=Zephaniah+1:2-4,+14-15,+18&amp;version=NIV" TargetMode="External"/><Relationship Id="rId2" Type="http://schemas.openxmlformats.org/officeDocument/2006/relationships/notesSlide" Target="../notesSlides/notesSlide483.xml"/><Relationship Id="rId1" Type="http://schemas.openxmlformats.org/officeDocument/2006/relationships/slideLayout" Target="../slideLayouts/slideLayout30.xml"/></Relationships>
</file>

<file path=ppt/slides/_rels/slide486.xml.rels><?xml version="1.0" encoding="UTF-8" standalone="yes"?>
<Relationships xmlns="http://schemas.openxmlformats.org/package/2006/relationships"><Relationship Id="rId2" Type="http://schemas.openxmlformats.org/officeDocument/2006/relationships/notesSlide" Target="../notesSlides/notesSlide484.xml"/><Relationship Id="rId1" Type="http://schemas.openxmlformats.org/officeDocument/2006/relationships/slideLayout" Target="../slideLayouts/slideLayout30.xml"/></Relationships>
</file>

<file path=ppt/slides/_rels/slide487.xml.rels><?xml version="1.0" encoding="UTF-8" standalone="yes"?>
<Relationships xmlns="http://schemas.openxmlformats.org/package/2006/relationships"><Relationship Id="rId3" Type="http://schemas.openxmlformats.org/officeDocument/2006/relationships/hyperlink" Target="https://www.biblegateway.com/passage/?search=Revelation+16:19&amp;version=NIV" TargetMode="External"/><Relationship Id="rId2" Type="http://schemas.openxmlformats.org/officeDocument/2006/relationships/notesSlide" Target="../notesSlides/notesSlide48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4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86.xml"/><Relationship Id="rId1" Type="http://schemas.openxmlformats.org/officeDocument/2006/relationships/slideLayout" Target="../slideLayouts/slideLayout30.xml"/><Relationship Id="rId5" Type="http://schemas.microsoft.com/office/2007/relationships/hdphoto" Target="../media/hdphoto1.wdp"/><Relationship Id="rId4" Type="http://schemas.openxmlformats.org/officeDocument/2006/relationships/image" Target="../media/image109.png"/></Relationships>
</file>

<file path=ppt/slides/_rels/slide48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487.xml"/><Relationship Id="rId1" Type="http://schemas.openxmlformats.org/officeDocument/2006/relationships/slideLayout" Target="../slideLayouts/slideLayout30.xml"/></Relationships>
</file>

<file path=ppt/slides/_rels/slide49.xml.rels><?xml version="1.0" encoding="UTF-8" standalone="yes"?>
<Relationships xmlns="http://schemas.openxmlformats.org/package/2006/relationships"><Relationship Id="rId3" Type="http://schemas.openxmlformats.org/officeDocument/2006/relationships/slide" Target="slide625.xml"/><Relationship Id="rId2" Type="http://schemas.openxmlformats.org/officeDocument/2006/relationships/notesSlide" Target="../notesSlides/notesSlide48.xml"/><Relationship Id="rId1" Type="http://schemas.openxmlformats.org/officeDocument/2006/relationships/slideLayout" Target="../slideLayouts/slideLayout30.xml"/><Relationship Id="rId5" Type="http://schemas.openxmlformats.org/officeDocument/2006/relationships/slide" Target="slide672.xml"/><Relationship Id="rId4" Type="http://schemas.openxmlformats.org/officeDocument/2006/relationships/image" Target="../media/image18.jpeg"/></Relationships>
</file>

<file path=ppt/slides/_rels/slide49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88.xml"/><Relationship Id="rId1" Type="http://schemas.openxmlformats.org/officeDocument/2006/relationships/slideLayout" Target="../slideLayouts/slideLayout12.xml"/><Relationship Id="rId5" Type="http://schemas.openxmlformats.org/officeDocument/2006/relationships/hyperlink" Target="https://www.bing.com/videos/search?q=the+end+times+in+the+words+of+jesus&amp;&amp;view=detail&amp;mid=31DA107A4CFB6B0669E331DA107A4CFB6B0669E3&amp;&amp;FORM=VRDGAR" TargetMode="External"/><Relationship Id="rId4" Type="http://schemas.openxmlformats.org/officeDocument/2006/relationships/hyperlink" Target="https://www.biblegateway.com/passage/?search=Zechariah+14:4&amp;version=NIV" TargetMode="External"/></Relationships>
</file>

<file path=ppt/slides/_rels/slide491.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489.xml"/><Relationship Id="rId1" Type="http://schemas.openxmlformats.org/officeDocument/2006/relationships/slideLayout" Target="../slideLayouts/slideLayout30.xml"/><Relationship Id="rId5" Type="http://schemas.openxmlformats.org/officeDocument/2006/relationships/slide" Target="slide575.xml"/><Relationship Id="rId4" Type="http://schemas.openxmlformats.org/officeDocument/2006/relationships/image" Target="../media/image4.jpeg"/></Relationships>
</file>

<file path=ppt/slides/_rels/slide49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90.xml"/><Relationship Id="rId1" Type="http://schemas.openxmlformats.org/officeDocument/2006/relationships/slideLayout" Target="../slideLayouts/slideLayout12.xml"/><Relationship Id="rId4" Type="http://schemas.openxmlformats.org/officeDocument/2006/relationships/hyperlink" Target="https://www.biblegateway.com/passage/?search=Jude+1:6&amp;version=KJV" TargetMode="External"/></Relationships>
</file>

<file path=ppt/slides/_rels/slide49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91.xml"/><Relationship Id="rId1" Type="http://schemas.openxmlformats.org/officeDocument/2006/relationships/slideLayout" Target="../slideLayouts/slideLayout12.xml"/><Relationship Id="rId4" Type="http://schemas.openxmlformats.org/officeDocument/2006/relationships/hyperlink" Target="https://www.biblegateway.com/passage/?search=Revelation+20:1-3&amp;version=KJV" TargetMode="External"/></Relationships>
</file>

<file path=ppt/slides/_rels/slide49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92.xml"/><Relationship Id="rId1" Type="http://schemas.openxmlformats.org/officeDocument/2006/relationships/slideLayout" Target="../slideLayouts/slideLayout12.xml"/><Relationship Id="rId4" Type="http://schemas.openxmlformats.org/officeDocument/2006/relationships/hyperlink" Target="https://www.biblegateway.com/passage/?search=Revelation+19&amp;version=KJV" TargetMode="External"/></Relationships>
</file>

<file path=ppt/slides/_rels/slide495.xml.rels><?xml version="1.0" encoding="UTF-8" standalone="yes"?>
<Relationships xmlns="http://schemas.openxmlformats.org/package/2006/relationships"><Relationship Id="rId8" Type="http://schemas.openxmlformats.org/officeDocument/2006/relationships/slide" Target="slide575.xml"/><Relationship Id="rId3" Type="http://schemas.openxmlformats.org/officeDocument/2006/relationships/image" Target="../media/image111.jpg"/><Relationship Id="rId7" Type="http://schemas.openxmlformats.org/officeDocument/2006/relationships/slide" Target="slide502.xml"/><Relationship Id="rId2" Type="http://schemas.openxmlformats.org/officeDocument/2006/relationships/notesSlide" Target="../notesSlides/notesSlide493.xml"/><Relationship Id="rId1" Type="http://schemas.openxmlformats.org/officeDocument/2006/relationships/slideLayout" Target="../slideLayouts/slideLayout30.xml"/><Relationship Id="rId6" Type="http://schemas.openxmlformats.org/officeDocument/2006/relationships/slide" Target="slide568.xml"/><Relationship Id="rId5" Type="http://schemas.openxmlformats.org/officeDocument/2006/relationships/slide" Target="slide491.xml"/><Relationship Id="rId10" Type="http://schemas.openxmlformats.org/officeDocument/2006/relationships/hyperlink" Target="https://www.biblegateway.com/passage/?search=Deuteronomy+32:22&amp;version=KJV" TargetMode="External"/><Relationship Id="rId4" Type="http://schemas.openxmlformats.org/officeDocument/2006/relationships/image" Target="../media/image4.jpeg"/><Relationship Id="rId9" Type="http://schemas.openxmlformats.org/officeDocument/2006/relationships/hyperlink" Target="https://www.biblegateway.com/passage/?search=Isaiah+14:4-20&amp;version=NIV" TargetMode="External"/></Relationships>
</file>

<file path=ppt/slides/_rels/slide496.xml.rels><?xml version="1.0" encoding="UTF-8" standalone="yes"?>
<Relationships xmlns="http://schemas.openxmlformats.org/package/2006/relationships"><Relationship Id="rId8" Type="http://schemas.openxmlformats.org/officeDocument/2006/relationships/hyperlink" Target="http://www.youtube.com/watch?v=SroD02bP120" TargetMode="External"/><Relationship Id="rId3" Type="http://schemas.openxmlformats.org/officeDocument/2006/relationships/image" Target="../media/image111.jpg"/><Relationship Id="rId7" Type="http://schemas.openxmlformats.org/officeDocument/2006/relationships/hyperlink" Target="https://www.youtube.com/watch?v=I11L71PD3Lw" TargetMode="External"/><Relationship Id="rId2" Type="http://schemas.openxmlformats.org/officeDocument/2006/relationships/notesSlide" Target="../notesSlides/notesSlide494.xml"/><Relationship Id="rId1" Type="http://schemas.openxmlformats.org/officeDocument/2006/relationships/slideLayout" Target="../slideLayouts/slideLayout30.xml"/><Relationship Id="rId6" Type="http://schemas.openxmlformats.org/officeDocument/2006/relationships/hyperlink" Target="https://en.wikipedia.org/wiki/Asthenosphere" TargetMode="External"/><Relationship Id="rId5" Type="http://schemas.openxmlformats.org/officeDocument/2006/relationships/slide" Target="slide511.xml"/><Relationship Id="rId4" Type="http://schemas.openxmlformats.org/officeDocument/2006/relationships/image" Target="../media/image4.jpeg"/></Relationships>
</file>

<file path=ppt/slides/_rels/slide49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95.xml"/><Relationship Id="rId1" Type="http://schemas.openxmlformats.org/officeDocument/2006/relationships/slideLayout" Target="../slideLayouts/slideLayout30.xml"/><Relationship Id="rId4" Type="http://schemas.openxmlformats.org/officeDocument/2006/relationships/image" Target="../media/image112.png"/></Relationships>
</file>

<file path=ppt/slides/_rels/slide498.xml.rels><?xml version="1.0" encoding="UTF-8" standalone="yes"?>
<Relationships xmlns="http://schemas.openxmlformats.org/package/2006/relationships"><Relationship Id="rId8" Type="http://schemas.openxmlformats.org/officeDocument/2006/relationships/slide" Target="slide354.xml"/><Relationship Id="rId3" Type="http://schemas.openxmlformats.org/officeDocument/2006/relationships/image" Target="../media/image4.jpeg"/><Relationship Id="rId7" Type="http://schemas.openxmlformats.org/officeDocument/2006/relationships/hyperlink" Target="http://www.youtube.com/watch?v=SroD02bP120" TargetMode="External"/><Relationship Id="rId2" Type="http://schemas.openxmlformats.org/officeDocument/2006/relationships/notesSlide" Target="../notesSlides/notesSlide496.xml"/><Relationship Id="rId1" Type="http://schemas.openxmlformats.org/officeDocument/2006/relationships/slideLayout" Target="../slideLayouts/slideLayout30.xml"/><Relationship Id="rId6" Type="http://schemas.openxmlformats.org/officeDocument/2006/relationships/hyperlink" Target="https://www.youtube.com/watch?v=I11L71PD3Lw" TargetMode="External"/><Relationship Id="rId5" Type="http://schemas.openxmlformats.org/officeDocument/2006/relationships/hyperlink" Target="https://www.bing.com/videos/search?q=raised+from+the+dead+Reinhard+Bonnke&amp;view=detail&amp;mid=3CD7012AC535A4DF45783CD7012AC535A4DF4578&amp;FORM=VIRE" TargetMode="External"/><Relationship Id="rId4" Type="http://schemas.openxmlformats.org/officeDocument/2006/relationships/hyperlink" Target="https://en.wikipedia.org/wiki/Kola_Superdeep_Borehole" TargetMode="External"/><Relationship Id="rId9" Type="http://schemas.openxmlformats.org/officeDocument/2006/relationships/slide" Target="slide612.xml"/></Relationships>
</file>

<file path=ppt/slides/_rels/slide499.xml.rels><?xml version="1.0" encoding="UTF-8" standalone="yes"?>
<Relationships xmlns="http://schemas.openxmlformats.org/package/2006/relationships"><Relationship Id="rId3" Type="http://schemas.openxmlformats.org/officeDocument/2006/relationships/image" Target="../media/image4.jpeg"/><Relationship Id="rId7" Type="http://schemas.openxmlformats.org/officeDocument/2006/relationships/hyperlink" Target="https://www.biblegateway.com/passage/?search=Matthew+16:18&amp;version=KJV" TargetMode="External"/><Relationship Id="rId2" Type="http://schemas.openxmlformats.org/officeDocument/2006/relationships/notesSlide" Target="../notesSlides/notesSlide497.xml"/><Relationship Id="rId1" Type="http://schemas.openxmlformats.org/officeDocument/2006/relationships/slideLayout" Target="../slideLayouts/slideLayout30.xml"/><Relationship Id="rId6" Type="http://schemas.openxmlformats.org/officeDocument/2006/relationships/slide" Target="slide614.xml"/><Relationship Id="rId5" Type="http://schemas.openxmlformats.org/officeDocument/2006/relationships/slide" Target="slide620.xml"/><Relationship Id="rId4" Type="http://schemas.openxmlformats.org/officeDocument/2006/relationships/hyperlink" Target="https://en.wikipedia.org/wiki/Wormhole"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116.xml"/></Relationships>
</file>

<file path=ppt/slides/_rels/slide5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9.xml"/><Relationship Id="rId1" Type="http://schemas.openxmlformats.org/officeDocument/2006/relationships/slideLayout" Target="../slideLayouts/slideLayout30.xml"/><Relationship Id="rId4" Type="http://schemas.openxmlformats.org/officeDocument/2006/relationships/image" Target="../media/image19.gif"/></Relationships>
</file>

<file path=ppt/slides/_rels/slide500.xml.rels><?xml version="1.0" encoding="UTF-8" standalone="yes"?>
<Relationships xmlns="http://schemas.openxmlformats.org/package/2006/relationships"><Relationship Id="rId8" Type="http://schemas.openxmlformats.org/officeDocument/2006/relationships/hyperlink" Target="http://www.youtube.com/watch?v=SroD02bP120" TargetMode="External"/><Relationship Id="rId3" Type="http://schemas.openxmlformats.org/officeDocument/2006/relationships/image" Target="../media/image4.jpeg"/><Relationship Id="rId7" Type="http://schemas.openxmlformats.org/officeDocument/2006/relationships/hyperlink" Target="https://www.youtube.com/watch?v=I11L71PD3Lw" TargetMode="External"/><Relationship Id="rId2" Type="http://schemas.openxmlformats.org/officeDocument/2006/relationships/notesSlide" Target="../notesSlides/notesSlide498.xml"/><Relationship Id="rId1" Type="http://schemas.openxmlformats.org/officeDocument/2006/relationships/slideLayout" Target="../slideLayouts/slideLayout30.xml"/><Relationship Id="rId6" Type="http://schemas.openxmlformats.org/officeDocument/2006/relationships/hyperlink" Target="https://www.biblegateway.com/passage/?search=Revelation+13:11-18&amp;version=NIV" TargetMode="External"/><Relationship Id="rId11" Type="http://schemas.openxmlformats.org/officeDocument/2006/relationships/hyperlink" Target="https://www.biblegateway.com/passage/?search=Revelation+20:1-3&amp;version=KJV" TargetMode="External"/><Relationship Id="rId5" Type="http://schemas.openxmlformats.org/officeDocument/2006/relationships/hyperlink" Target="https://www.biblegateway.com/passage/?search=Revelation+13:1&amp;version=NIV" TargetMode="External"/><Relationship Id="rId10" Type="http://schemas.openxmlformats.org/officeDocument/2006/relationships/hyperlink" Target="https://www.biblegateway.com/passage/?search=Jude+1:6&amp;version=KJV" TargetMode="External"/><Relationship Id="rId4" Type="http://schemas.openxmlformats.org/officeDocument/2006/relationships/hyperlink" Target="https://www.biblegateway.com/passage/?search=Revelation+9:13-19&amp;version=NIV" TargetMode="External"/><Relationship Id="rId9" Type="http://schemas.openxmlformats.org/officeDocument/2006/relationships/hyperlink" Target="https://www.biblegateway.com/passage/?search=Matthew+16:18&amp;version=KJV" TargetMode="External"/></Relationships>
</file>

<file path=ppt/slides/_rels/slide50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99.xml"/><Relationship Id="rId1" Type="http://schemas.openxmlformats.org/officeDocument/2006/relationships/slideLayout" Target="../slideLayouts/slideLayout12.xml"/><Relationship Id="rId4" Type="http://schemas.openxmlformats.org/officeDocument/2006/relationships/hyperlink" Target="https://www.biblegateway.com/passage/?search=Revelation+14:+9-11&amp;version=NIV" TargetMode="External"/></Relationships>
</file>

<file path=ppt/slides/_rels/slide50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00.xml"/><Relationship Id="rId1" Type="http://schemas.openxmlformats.org/officeDocument/2006/relationships/slideLayout" Target="../slideLayouts/slideLayout12.xml"/><Relationship Id="rId4" Type="http://schemas.openxmlformats.org/officeDocument/2006/relationships/hyperlink" Target="https://www.biblegateway.com/passage/?search=Revelation+19:1-3,+19-21&amp;version=NIV" TargetMode="External"/></Relationships>
</file>

<file path=ppt/slides/_rels/slide50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01.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slide" Target="slide504.xml"/></Relationships>
</file>

<file path=ppt/slides/_rels/slide50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02.xml"/><Relationship Id="rId1" Type="http://schemas.openxmlformats.org/officeDocument/2006/relationships/slideLayout" Target="../slideLayouts/slideLayout30.xml"/><Relationship Id="rId5" Type="http://schemas.openxmlformats.org/officeDocument/2006/relationships/hyperlink" Target="https://www.biblegateway.com/passage/?search=Revelation+19:20&amp;version=KJV" TargetMode="External"/><Relationship Id="rId4" Type="http://schemas.openxmlformats.org/officeDocument/2006/relationships/hyperlink" Target="https://www.biblegateway.com/passage/?search=Jude+1:7&amp;version=NIV" TargetMode="External"/></Relationships>
</file>

<file path=ppt/slides/_rels/slide50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03.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506.xml.rels><?xml version="1.0" encoding="UTF-8" standalone="yes"?>
<Relationships xmlns="http://schemas.openxmlformats.org/package/2006/relationships"><Relationship Id="rId3" Type="http://schemas.openxmlformats.org/officeDocument/2006/relationships/hyperlink" Target="https://www.biblegateway.com/passage/?search=I+cor.+15:18,+51-52,+Ec.+9:5-6&amp;version=KJV" TargetMode="External"/><Relationship Id="rId2" Type="http://schemas.openxmlformats.org/officeDocument/2006/relationships/notesSlide" Target="../notesSlides/notesSlide504.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mat+17:1-8&amp;version=NIV" TargetMode="External"/></Relationships>
</file>

<file path=ppt/slides/_rels/slide507.xml.rels><?xml version="1.0" encoding="UTF-8" standalone="yes"?>
<Relationships xmlns="http://schemas.openxmlformats.org/package/2006/relationships"><Relationship Id="rId3" Type="http://schemas.openxmlformats.org/officeDocument/2006/relationships/hyperlink" Target="https://www.biblegateway.com/passage/?search=Mat.+27:50-53&amp;version=NIV" TargetMode="External"/><Relationship Id="rId2" Type="http://schemas.openxmlformats.org/officeDocument/2006/relationships/notesSlide" Target="../notesSlides/notesSlide505.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Revelation+6:9-11&amp;version=NIV" TargetMode="External"/></Relationships>
</file>

<file path=ppt/slides/_rels/slide508.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hyperlink" Target="https://www.biblegateway.com/passage/?search=Luke+16:19-31&amp;version=KJV" TargetMode="External"/><Relationship Id="rId2" Type="http://schemas.openxmlformats.org/officeDocument/2006/relationships/notesSlide" Target="../notesSlides/notesSlide506.xml"/><Relationship Id="rId1" Type="http://schemas.openxmlformats.org/officeDocument/2006/relationships/slideLayout" Target="../slideLayouts/slideLayout12.xml"/><Relationship Id="rId6" Type="http://schemas.openxmlformats.org/officeDocument/2006/relationships/hyperlink" Target="https://www.biblegateway.com/passage/?search=Deuteronomy+32:22&amp;version=KJV" TargetMode="External"/><Relationship Id="rId5" Type="http://schemas.openxmlformats.org/officeDocument/2006/relationships/hyperlink" Target="https://www.biblegateway.com/passage/?search=Isaiah+14:4-20&amp;version=NIV" TargetMode="External"/><Relationship Id="rId4" Type="http://schemas.openxmlformats.org/officeDocument/2006/relationships/slide" Target="slide576.xml"/></Relationships>
</file>

<file path=ppt/slides/_rels/slide50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07.xml"/><Relationship Id="rId1" Type="http://schemas.openxmlformats.org/officeDocument/2006/relationships/slideLayout" Target="../slideLayouts/slideLayout12.xml"/><Relationship Id="rId4" Type="http://schemas.openxmlformats.org/officeDocument/2006/relationships/hyperlink" Target="https://www.biblegateway.com/passage/?search=Luke+16:19-31&amp;version=KJV" TargetMode="External"/></Relationships>
</file>

<file path=ppt/slides/_rels/slide5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5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08.xml"/><Relationship Id="rId1" Type="http://schemas.openxmlformats.org/officeDocument/2006/relationships/slideLayout" Target="../slideLayouts/slideLayout12.xml"/><Relationship Id="rId4" Type="http://schemas.openxmlformats.org/officeDocument/2006/relationships/hyperlink" Target="https://www.biblegateway.com/passage/?search=Luke+16:19-31&amp;version=KJV" TargetMode="External"/></Relationships>
</file>

<file path=ppt/slides/_rels/slide5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09.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hyperlink" Target="https://www.biblegateway.com/passage/?search=Luke+16:19-31&amp;version=KJV" TargetMode="External"/><Relationship Id="rId4" Type="http://schemas.openxmlformats.org/officeDocument/2006/relationships/hyperlink" Target="http://www.youtube.com/watch?v=SroD02bP120" TargetMode="External"/></Relationships>
</file>

<file path=ppt/slides/_rels/slide51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10.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hyperlink" Target="http://www.cbn.com/700club/features/bonnke_raisedpastor.aspx" TargetMode="External"/><Relationship Id="rId4" Type="http://schemas.openxmlformats.org/officeDocument/2006/relationships/hyperlink" Target="http://www.youtube.com/watch?v=SroD02bP120" TargetMode="External"/></Relationships>
</file>

<file path=ppt/slides/_rels/slide5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11.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image" Target="../media/image113.png"/><Relationship Id="rId4" Type="http://schemas.openxmlformats.org/officeDocument/2006/relationships/hyperlink" Target="https://www.youtube.com/watch?v=I11L71PD3Lw" TargetMode="External"/></Relationships>
</file>

<file path=ppt/slides/_rels/slide51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12.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hyperlink" Target="https://www.youtube.com/watch?v=I11L71PD3Lw" TargetMode="External"/></Relationships>
</file>

<file path=ppt/slides/_rels/slide51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13.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hyperlink" Target="https://www.youtube.com/watch?v=I11L71PD3Lw" TargetMode="External"/></Relationships>
</file>

<file path=ppt/slides/_rels/slide51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14.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hyperlink" Target="https://www.youtube.com/watch?v=I11L71PD3Lw" TargetMode="External"/></Relationships>
</file>

<file path=ppt/slides/_rels/slide5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15.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hyperlink" Target="https://www.advbookstore.com/product-page/evolution-is-not-science-pb" TargetMode="External"/></Relationships>
</file>

<file path=ppt/slides/_rels/slide51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16.xml"/><Relationship Id="rId1" Type="http://schemas.openxmlformats.org/officeDocument/2006/relationships/slideLayout" Target="../slideLayouts/slideLayout30.xml"/></Relationships>
</file>

<file path=ppt/slides/_rels/slide519.xml.rels><?xml version="1.0" encoding="UTF-8" standalone="yes"?>
<Relationships xmlns="http://schemas.openxmlformats.org/package/2006/relationships"><Relationship Id="rId8" Type="http://schemas.openxmlformats.org/officeDocument/2006/relationships/hyperlink" Target="https://www.biblegateway.com/passage/?search=Gen+1:27,+9:6&amp;version=NIV" TargetMode="External"/><Relationship Id="rId3" Type="http://schemas.openxmlformats.org/officeDocument/2006/relationships/slide" Target="slide576.xml"/><Relationship Id="rId7" Type="http://schemas.openxmlformats.org/officeDocument/2006/relationships/hyperlink" Target="https://www.biblegateway.com/passage/?search=1+Corinthians+15:44&amp;version=NIV" TargetMode="External"/><Relationship Id="rId2" Type="http://schemas.openxmlformats.org/officeDocument/2006/relationships/notesSlide" Target="../notesSlides/notesSlide517.xml"/><Relationship Id="rId1" Type="http://schemas.openxmlformats.org/officeDocument/2006/relationships/slideLayout" Target="../slideLayouts/slideLayout30.xml"/><Relationship Id="rId6" Type="http://schemas.openxmlformats.org/officeDocument/2006/relationships/hyperlink" Target="https://www.biblegateway.com/passage/?search=Rev.+20:4&amp;version=KJV" TargetMode="External"/><Relationship Id="rId11" Type="http://schemas.openxmlformats.org/officeDocument/2006/relationships/image" Target="../media/image4.jpeg"/><Relationship Id="rId5" Type="http://schemas.openxmlformats.org/officeDocument/2006/relationships/hyperlink" Target="https://www.biblegateway.com/passage/?search=Job+33:18,24,28,30&amp;version=KJV" TargetMode="External"/><Relationship Id="rId10" Type="http://schemas.openxmlformats.org/officeDocument/2006/relationships/hyperlink" Target="https://www.biblegateway.com/passage/?search=mat+27:50&amp;version=NIV" TargetMode="External"/><Relationship Id="rId4" Type="http://schemas.openxmlformats.org/officeDocument/2006/relationships/slide" Target="slide422.xml"/><Relationship Id="rId9" Type="http://schemas.openxmlformats.org/officeDocument/2006/relationships/hyperlink" Target="https://www.biblegateway.com/passage/?search=Rev.+6:9-11&amp;version=NIV" TargetMode="External"/></Relationships>
</file>

<file path=ppt/slides/_rels/slide52.xml.rels><?xml version="1.0" encoding="UTF-8" standalone="yes"?>
<Relationships xmlns="http://schemas.openxmlformats.org/package/2006/relationships"><Relationship Id="rId3" Type="http://schemas.openxmlformats.org/officeDocument/2006/relationships/hyperlink" Target="https://www.biblegateway.com/passage/?search=Daniel+8:17-19&amp;version=NIV" TargetMode="External"/><Relationship Id="rId7" Type="http://schemas.openxmlformats.org/officeDocument/2006/relationships/image" Target="../media/image4.jpeg"/><Relationship Id="rId2" Type="http://schemas.openxmlformats.org/officeDocument/2006/relationships/notesSlide" Target="../notesSlides/notesSlide51.xml"/><Relationship Id="rId1" Type="http://schemas.openxmlformats.org/officeDocument/2006/relationships/slideLayout" Target="../slideLayouts/slideLayout30.xml"/><Relationship Id="rId6" Type="http://schemas.openxmlformats.org/officeDocument/2006/relationships/hyperlink" Target="https://www.biblegateway.com/passage/?search=Revelation+1:12,+20&amp;version=KJV" TargetMode="External"/><Relationship Id="rId5" Type="http://schemas.openxmlformats.org/officeDocument/2006/relationships/hyperlink" Target="https://www.biblegateway.com/passage/?search=Matthew+13:36-42&amp;version=NIV" TargetMode="External"/><Relationship Id="rId4" Type="http://schemas.openxmlformats.org/officeDocument/2006/relationships/hyperlink" Target="https://www.biblegateway.com/passage/?search=Matthew+13:10-23&amp;version=NIV" TargetMode="External"/></Relationships>
</file>

<file path=ppt/slides/_rels/slide5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18.xml"/><Relationship Id="rId1" Type="http://schemas.openxmlformats.org/officeDocument/2006/relationships/slideLayout" Target="../slideLayouts/slideLayout12.xml"/><Relationship Id="rId6" Type="http://schemas.openxmlformats.org/officeDocument/2006/relationships/image" Target="../media/image114.jpeg"/><Relationship Id="rId5" Type="http://schemas.openxmlformats.org/officeDocument/2006/relationships/hyperlink" Target="https://www.paypal.com/cgi-bin/webscr?cmd=_donations&amp;business=jeff_woodward@msn.com&amp;item_name=To+fund+end+time+education&amp;currency_code=USD&amp;source=url" TargetMode="External"/><Relationship Id="rId4" Type="http://schemas.openxmlformats.org/officeDocument/2006/relationships/hyperlink" Target="https://www.biblegateway.com/passage/?search=1+Corinthians+15:44&amp;version=NIV" TargetMode="External"/></Relationships>
</file>

<file path=ppt/slides/_rels/slide5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19.xml"/><Relationship Id="rId1" Type="http://schemas.openxmlformats.org/officeDocument/2006/relationships/slideLayout" Target="../slideLayouts/slideLayout12.xml"/><Relationship Id="rId6" Type="http://schemas.openxmlformats.org/officeDocument/2006/relationships/hyperlink" Target="https://www.biblegateway.com/passage/?search=Rev.+20:4&amp;version=KJV" TargetMode="External"/><Relationship Id="rId5" Type="http://schemas.openxmlformats.org/officeDocument/2006/relationships/hyperlink" Target="https://www.biblegateway.com/passage/?search=1+Corinthians+15:44&amp;version=NIV" TargetMode="External"/><Relationship Id="rId4" Type="http://schemas.openxmlformats.org/officeDocument/2006/relationships/hyperlink" Target="https://www.biblegateway.com/passage/?search=John+3:4-7&amp;version=NIV" TargetMode="External"/></Relationships>
</file>

<file path=ppt/slides/_rels/slide52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20.xml"/><Relationship Id="rId1" Type="http://schemas.openxmlformats.org/officeDocument/2006/relationships/slideLayout" Target="../slideLayouts/slideLayout30.xml"/><Relationship Id="rId6" Type="http://schemas.openxmlformats.org/officeDocument/2006/relationships/hyperlink" Target="https://www.biblegateway.com/passage/?search=Rev+1:4,+3:1,+4:5,+5:6&amp;version=NIV" TargetMode="External"/><Relationship Id="rId5" Type="http://schemas.openxmlformats.org/officeDocument/2006/relationships/hyperlink" Target="https://www.biblegateway.com/quicksearch/?quicksearch=holy+spirit&amp;qs_version=NIV" TargetMode="External"/><Relationship Id="rId4" Type="http://schemas.openxmlformats.org/officeDocument/2006/relationships/hyperlink" Target="https://www.biblegateway.com/passage/?search=Gen+1:27,+9:6&amp;version=NIV" TargetMode="External"/></Relationships>
</file>

<file path=ppt/slides/_rels/slide52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21.xml"/><Relationship Id="rId1" Type="http://schemas.openxmlformats.org/officeDocument/2006/relationships/slideLayout" Target="../slideLayouts/slideLayout30.xml"/></Relationships>
</file>

<file path=ppt/slides/_rels/slide524.xml.rels><?xml version="1.0" encoding="UTF-8" standalone="yes"?>
<Relationships xmlns="http://schemas.openxmlformats.org/package/2006/relationships"><Relationship Id="rId3" Type="http://schemas.openxmlformats.org/officeDocument/2006/relationships/hyperlink" Target="https://www.biblegateway.com/passage/?search=Gen+1:27,+9:6&amp;version=NIV" TargetMode="External"/><Relationship Id="rId2" Type="http://schemas.openxmlformats.org/officeDocument/2006/relationships/notesSlide" Target="../notesSlides/notesSlide522.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christianbook.com/evolution-not-science-expanded-4th-edition/jeff-woodward/9781597552806/pd/552806" TargetMode="External"/><Relationship Id="rId4" Type="http://schemas.openxmlformats.org/officeDocument/2006/relationships/hyperlink" Target="https://www.biblegateway.com/passage/?search=Matthew+17:1-13&amp;version=NIV" TargetMode="External"/></Relationships>
</file>

<file path=ppt/slides/_rels/slide525.xml.rels><?xml version="1.0" encoding="UTF-8" standalone="yes"?>
<Relationships xmlns="http://schemas.openxmlformats.org/package/2006/relationships"><Relationship Id="rId8" Type="http://schemas.openxmlformats.org/officeDocument/2006/relationships/hyperlink" Target="https://www.biblegateway.com/passage/?search=mat+27:50&amp;version=NIV" TargetMode="External"/><Relationship Id="rId3" Type="http://schemas.openxmlformats.org/officeDocument/2006/relationships/hyperlink" Target="https://www.biblegateway.com/passage/?search=Rev.+2:11,+20:6,+20:14,+21:8&amp;version=NIV" TargetMode="External"/><Relationship Id="rId7" Type="http://schemas.openxmlformats.org/officeDocument/2006/relationships/slide" Target="slide584.xml"/><Relationship Id="rId12" Type="http://schemas.openxmlformats.org/officeDocument/2006/relationships/image" Target="../media/image4.jpeg"/><Relationship Id="rId2" Type="http://schemas.openxmlformats.org/officeDocument/2006/relationships/notesSlide" Target="../notesSlides/notesSlide523.xml"/><Relationship Id="rId1" Type="http://schemas.openxmlformats.org/officeDocument/2006/relationships/slideLayout" Target="../slideLayouts/slideLayout30.xml"/><Relationship Id="rId6" Type="http://schemas.openxmlformats.org/officeDocument/2006/relationships/hyperlink" Target="https://www.biblegateway.com/passage/?search=1+Corinthians+15:44&amp;version=NIV" TargetMode="External"/><Relationship Id="rId11" Type="http://schemas.openxmlformats.org/officeDocument/2006/relationships/hyperlink" Target="https://www.gutenberg.org/files/25833/25833-pdf.pdf" TargetMode="External"/><Relationship Id="rId5" Type="http://schemas.openxmlformats.org/officeDocument/2006/relationships/hyperlink" Target="https://www.biblegateway.com/passage/?search=Rev.+20:4&amp;version=KJV" TargetMode="External"/><Relationship Id="rId10" Type="http://schemas.openxmlformats.org/officeDocument/2006/relationships/hyperlink" Target="https://www.biblegateway.com/passage/?search=Revelation+19:1-3,+19-21&amp;version=NIV" TargetMode="External"/><Relationship Id="rId4" Type="http://schemas.openxmlformats.org/officeDocument/2006/relationships/hyperlink" Target="https://www.biblegateway.com/passage/?search=Job+33:18,24,28,30&amp;version=KJV" TargetMode="External"/><Relationship Id="rId9" Type="http://schemas.openxmlformats.org/officeDocument/2006/relationships/hyperlink" Target="https://www.biblegateway.com/passage/?search=Revelation+20:4,10&amp;version=NIV" TargetMode="External"/></Relationships>
</file>

<file path=ppt/slides/_rels/slide5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24.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hyperlink" Target="https://www.biblegateway.com/passage/?search=Isaiah+66:22-24&amp;version=KJV" TargetMode="External"/><Relationship Id="rId4" Type="http://schemas.openxmlformats.org/officeDocument/2006/relationships/hyperlink" Target="https://www.biblegateway.com/passage/?search=Mark+9:43-49&amp;version=NIV" TargetMode="External"/></Relationships>
</file>

<file path=ppt/slides/_rels/slide52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25.xml"/><Relationship Id="rId1" Type="http://schemas.openxmlformats.org/officeDocument/2006/relationships/slideLayout" Target="../slideLayouts/slideLayout12.xml"/><Relationship Id="rId4" Type="http://schemas.openxmlformats.org/officeDocument/2006/relationships/hyperlink" Target="https://www.biblegateway.com/passage/?search=Mark+9:43-49&amp;version=NIV" TargetMode="External"/></Relationships>
</file>

<file path=ppt/slides/_rels/slide528.xml.rels><?xml version="1.0" encoding="UTF-8" standalone="yes"?>
<Relationships xmlns="http://schemas.openxmlformats.org/package/2006/relationships"><Relationship Id="rId8" Type="http://schemas.openxmlformats.org/officeDocument/2006/relationships/hyperlink" Target="https://www.biblegateway.com/passage/?search=mat+27:50&amp;version=NIV" TargetMode="External"/><Relationship Id="rId3" Type="http://schemas.openxmlformats.org/officeDocument/2006/relationships/image" Target="../media/image4.jpeg"/><Relationship Id="rId7" Type="http://schemas.openxmlformats.org/officeDocument/2006/relationships/hyperlink" Target="https://www.biblegateway.com/passage/?search=Isaiah+33:12&amp;version=NIV" TargetMode="External"/><Relationship Id="rId2" Type="http://schemas.openxmlformats.org/officeDocument/2006/relationships/notesSlide" Target="../notesSlides/notesSlide526.xml"/><Relationship Id="rId1" Type="http://schemas.openxmlformats.org/officeDocument/2006/relationships/slideLayout" Target="../slideLayouts/slideLayout30.xml"/><Relationship Id="rId6" Type="http://schemas.openxmlformats.org/officeDocument/2006/relationships/hyperlink" Target="https://www.biblegateway.com/passage/?search=1+Corinthians+15:44&amp;version=NIV" TargetMode="External"/><Relationship Id="rId5" Type="http://schemas.openxmlformats.org/officeDocument/2006/relationships/hyperlink" Target="https://www.biblegateway.com/passage/?search=Malachi+4:3&amp;version=NIV" TargetMode="External"/><Relationship Id="rId4" Type="http://schemas.openxmlformats.org/officeDocument/2006/relationships/hyperlink" Target="https://www.biblegateway.com/passage/?search=Psalm+37:20&amp;version=NIV" TargetMode="External"/></Relationships>
</file>

<file path=ppt/slides/_rels/slide5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27.xml"/><Relationship Id="rId1" Type="http://schemas.openxmlformats.org/officeDocument/2006/relationships/slideLayout" Target="../slideLayouts/slideLayout12.xml"/><Relationship Id="rId4" Type="http://schemas.openxmlformats.org/officeDocument/2006/relationships/hyperlink" Target="https://www.biblegateway.com/passage/?search=1+Corinthians+6:15-19&amp;version=NIV" TargetMode="External"/></Relationships>
</file>

<file path=ppt/slides/_rels/slide53.xml.rels><?xml version="1.0" encoding="UTF-8" standalone="yes"?>
<Relationships xmlns="http://schemas.openxmlformats.org/package/2006/relationships"><Relationship Id="rId3" Type="http://schemas.openxmlformats.org/officeDocument/2006/relationships/hyperlink" Target="https://www.biblegateway.com/passage/?search=Matthew+13:13-14&amp;version=KJV" TargetMode="External"/><Relationship Id="rId2" Type="http://schemas.openxmlformats.org/officeDocument/2006/relationships/notesSlide" Target="../notesSlides/notesSlide52.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biblegateway.com/passage/?search=Mat.+13:18&amp;version=NIV" TargetMode="External"/></Relationships>
</file>

<file path=ppt/slides/_rels/slide53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28.xml"/><Relationship Id="rId1" Type="http://schemas.openxmlformats.org/officeDocument/2006/relationships/slideLayout" Target="../slideLayouts/slideLayout30.xml"/></Relationships>
</file>

<file path=ppt/slides/_rels/slide531.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29.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53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30.xml"/><Relationship Id="rId1" Type="http://schemas.openxmlformats.org/officeDocument/2006/relationships/slideLayout" Target="../slideLayouts/slideLayout12.xml"/><Relationship Id="rId4" Type="http://schemas.openxmlformats.org/officeDocument/2006/relationships/hyperlink" Target="https://www.biblegateway.com/passage/?search=Rev.+20:4&amp;version=KJV" TargetMode="External"/></Relationships>
</file>

<file path=ppt/slides/_rels/slide533.xml.rels><?xml version="1.0" encoding="UTF-8" standalone="yes"?>
<Relationships xmlns="http://schemas.openxmlformats.org/package/2006/relationships"><Relationship Id="rId8" Type="http://schemas.openxmlformats.org/officeDocument/2006/relationships/hyperlink" Target="https://www.biblegateway.com/passage/?search=Revelation+14:6-13&amp;version=NIV" TargetMode="External"/><Relationship Id="rId3" Type="http://schemas.openxmlformats.org/officeDocument/2006/relationships/image" Target="../media/image13.png"/><Relationship Id="rId7" Type="http://schemas.openxmlformats.org/officeDocument/2006/relationships/hyperlink" Target="https://www.biblegateway.com/passage/?search=Revelation+20:6-10&amp;version=KJV" TargetMode="External"/><Relationship Id="rId2" Type="http://schemas.openxmlformats.org/officeDocument/2006/relationships/notesSlide" Target="../notesSlides/notesSlide531.xml"/><Relationship Id="rId1" Type="http://schemas.openxmlformats.org/officeDocument/2006/relationships/slideLayout" Target="../slideLayouts/slideLayout30.xml"/><Relationship Id="rId6" Type="http://schemas.openxmlformats.org/officeDocument/2006/relationships/slide" Target="slide530.xml"/><Relationship Id="rId5" Type="http://schemas.openxmlformats.org/officeDocument/2006/relationships/slide" Target="slide420.xml"/><Relationship Id="rId4" Type="http://schemas.openxmlformats.org/officeDocument/2006/relationships/hyperlink" Target="https://www.biblegateway.com/passage/?search=Daniel+12:2,+John+11:11&amp;version=KJV" TargetMode="External"/></Relationships>
</file>

<file path=ppt/slides/_rels/slide53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32.xml"/><Relationship Id="rId1" Type="http://schemas.openxmlformats.org/officeDocument/2006/relationships/slideLayout" Target="../slideLayouts/slideLayout12.xml"/><Relationship Id="rId4" Type="http://schemas.openxmlformats.org/officeDocument/2006/relationships/hyperlink" Target="https://www.biblegateway.com/passage/?search=Isaiah+11:6-9&amp;version=NIV" TargetMode="External"/></Relationships>
</file>

<file path=ppt/slides/_rels/slide53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33.xml"/><Relationship Id="rId1" Type="http://schemas.openxmlformats.org/officeDocument/2006/relationships/slideLayout" Target="../slideLayouts/slideLayout12.xml"/><Relationship Id="rId4" Type="http://schemas.openxmlformats.org/officeDocument/2006/relationships/hyperlink" Target="https://www.biblegateway.com/passage/?search=Zechariah+14:9-11,+16-17&amp;version=KJV" TargetMode="External"/></Relationships>
</file>

<file path=ppt/slides/_rels/slide53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34.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hyperlink" Target="https://en.wikipedia.org/wiki/Dispensationalism" TargetMode="External"/></Relationships>
</file>

<file path=ppt/slides/_rels/slide537.xml.rels><?xml version="1.0" encoding="UTF-8" standalone="yes"?>
<Relationships xmlns="http://schemas.openxmlformats.org/package/2006/relationships"><Relationship Id="rId3" Type="http://schemas.openxmlformats.org/officeDocument/2006/relationships/image" Target="../media/image117.jpg"/><Relationship Id="rId7" Type="http://schemas.openxmlformats.org/officeDocument/2006/relationships/image" Target="../media/image4.jpeg"/><Relationship Id="rId2" Type="http://schemas.openxmlformats.org/officeDocument/2006/relationships/notesSlide" Target="../notesSlides/notesSlide535.xml"/><Relationship Id="rId1" Type="http://schemas.openxmlformats.org/officeDocument/2006/relationships/slideLayout" Target="../slideLayouts/slideLayout12.xml"/><Relationship Id="rId6" Type="http://schemas.openxmlformats.org/officeDocument/2006/relationships/hyperlink" Target="https://www.biblegateway.com/passage/?search=Revelation+14:13&amp;version=NIV" TargetMode="External"/><Relationship Id="rId5" Type="http://schemas.openxmlformats.org/officeDocument/2006/relationships/hyperlink" Target="https://www.biblegateway.com/passage/?search=Zechariah+14:9-11,+16-17&amp;version=KJV" TargetMode="External"/><Relationship Id="rId4" Type="http://schemas.openxmlformats.org/officeDocument/2006/relationships/slide" Target="slide418.xml"/></Relationships>
</file>

<file path=ppt/slides/_rels/slide538.xml.rels><?xml version="1.0" encoding="UTF-8" standalone="yes"?>
<Relationships xmlns="http://schemas.openxmlformats.org/package/2006/relationships"><Relationship Id="rId8" Type="http://schemas.openxmlformats.org/officeDocument/2006/relationships/slide" Target="slide446.xml"/><Relationship Id="rId13" Type="http://schemas.openxmlformats.org/officeDocument/2006/relationships/image" Target="../media/image96.jpg"/><Relationship Id="rId3" Type="http://schemas.openxmlformats.org/officeDocument/2006/relationships/hyperlink" Target="https://www.amazon.com/Holman-QuickSource-Bible-Quicksource-Guides/dp/0805495649" TargetMode="External"/><Relationship Id="rId7" Type="http://schemas.openxmlformats.org/officeDocument/2006/relationships/slide" Target="slide418.xml"/><Relationship Id="rId12" Type="http://schemas.openxmlformats.org/officeDocument/2006/relationships/image" Target="../media/image4.jpeg"/><Relationship Id="rId2" Type="http://schemas.openxmlformats.org/officeDocument/2006/relationships/notesSlide" Target="../notesSlides/notesSlide536.xml"/><Relationship Id="rId1" Type="http://schemas.openxmlformats.org/officeDocument/2006/relationships/slideLayout" Target="../slideLayouts/slideLayout14.xml"/><Relationship Id="rId6" Type="http://schemas.openxmlformats.org/officeDocument/2006/relationships/slide" Target="slide420.xml"/><Relationship Id="rId11" Type="http://schemas.openxmlformats.org/officeDocument/2006/relationships/slide" Target="slide464.xml"/><Relationship Id="rId5" Type="http://schemas.openxmlformats.org/officeDocument/2006/relationships/slide" Target="slide417.xml"/><Relationship Id="rId10" Type="http://schemas.openxmlformats.org/officeDocument/2006/relationships/slide" Target="slide416.xml"/><Relationship Id="rId4" Type="http://schemas.openxmlformats.org/officeDocument/2006/relationships/slide" Target="slide29.xml"/><Relationship Id="rId9" Type="http://schemas.openxmlformats.org/officeDocument/2006/relationships/slide" Target="slide408.xml"/></Relationships>
</file>

<file path=ppt/slides/_rels/slide539.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37.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54.xml.rels><?xml version="1.0" encoding="UTF-8" standalone="yes"?>
<Relationships xmlns="http://schemas.openxmlformats.org/package/2006/relationships"><Relationship Id="rId8" Type="http://schemas.openxmlformats.org/officeDocument/2006/relationships/hyperlink" Target="http://www.kjvtoday.com/home/revelation" TargetMode="External"/><Relationship Id="rId3" Type="http://schemas.openxmlformats.org/officeDocument/2006/relationships/hyperlink" Target="https://www.bing.com/videos/search?q=Prophesies+of+the+Passion+utube&amp;&amp;view=detail&amp;mid=32E19F350E1F6F68712732E19F350E1F6F687127&amp;&amp;FORM=VRDGAR" TargetMode="External"/><Relationship Id="rId7" Type="http://schemas.openxmlformats.org/officeDocument/2006/relationships/hyperlink" Target="http://www.bible-researcher.com/driver1.html" TargetMode="External"/><Relationship Id="rId2" Type="http://schemas.openxmlformats.org/officeDocument/2006/relationships/notesSlide" Target="../notesSlides/notesSlide53.xml"/><Relationship Id="rId1" Type="http://schemas.openxmlformats.org/officeDocument/2006/relationships/slideLayout" Target="../slideLayouts/slideLayout30.xml"/><Relationship Id="rId6" Type="http://schemas.openxmlformats.org/officeDocument/2006/relationships/hyperlink" Target="http://www.americanpresbyterianchurch.org/the_received_text.htm" TargetMode="External"/><Relationship Id="rId5" Type="http://schemas.openxmlformats.org/officeDocument/2006/relationships/hyperlink" Target="http://en.wikipedia.org/wiki/Received_text" TargetMode="External"/><Relationship Id="rId4" Type="http://schemas.openxmlformats.org/officeDocument/2006/relationships/hyperlink" Target="http://www.servantsnews.com/PDF/kjverr01.pdf" TargetMode="External"/><Relationship Id="rId9" Type="http://schemas.openxmlformats.org/officeDocument/2006/relationships/image" Target="../media/image4.jpeg"/></Relationships>
</file>

<file path=ppt/slides/_rels/slide54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38.xml"/><Relationship Id="rId1" Type="http://schemas.openxmlformats.org/officeDocument/2006/relationships/slideLayout" Target="../slideLayouts/slideLayout12.xml"/><Relationship Id="rId4" Type="http://schemas.openxmlformats.org/officeDocument/2006/relationships/hyperlink" Target="https://www.biblegateway.com/passage/?search=Zechariah+14:6-9&amp;version=NIV" TargetMode="External"/></Relationships>
</file>

<file path=ppt/slides/_rels/slide541.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39.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hyperlink" Target="https://www.biblegateway.com/passage/?search=Revelation+22:14-15&amp;version=NIV" TargetMode="External"/><Relationship Id="rId4" Type="http://schemas.openxmlformats.org/officeDocument/2006/relationships/hyperlink" Target="https://en.wikipedia.org/wiki/Dispensationalism" TargetMode="External"/></Relationships>
</file>

<file path=ppt/slides/_rels/slide542.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40.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543.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41.xml"/><Relationship Id="rId1" Type="http://schemas.openxmlformats.org/officeDocument/2006/relationships/slideLayout" Target="../slideLayouts/slideLayout12.xml"/><Relationship Id="rId5" Type="http://schemas.openxmlformats.org/officeDocument/2006/relationships/hyperlink" Target="https://binged.it/2r0wrSI" TargetMode="External"/><Relationship Id="rId4" Type="http://schemas.openxmlformats.org/officeDocument/2006/relationships/image" Target="../media/image4.jpeg"/></Relationships>
</file>

<file path=ppt/slides/_rels/slide544.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42.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hyperlink" Target="https://www.biblegateway.com/passage/?search=Genesis+1:29-30&amp;version=NIV" TargetMode="External"/><Relationship Id="rId4" Type="http://schemas.openxmlformats.org/officeDocument/2006/relationships/hyperlink" Target="https://www.biblegateway.com/passage/?search=Genesis+3:19,+22&amp;version=NIV" TargetMode="External"/></Relationships>
</file>

<file path=ppt/slides/_rels/slide54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43.xml"/><Relationship Id="rId1" Type="http://schemas.openxmlformats.org/officeDocument/2006/relationships/slideLayout" Target="../slideLayouts/slideLayout12.xml"/><Relationship Id="rId4" Type="http://schemas.openxmlformats.org/officeDocument/2006/relationships/hyperlink" Target="https://www.biblegateway.com/passage/?search=Genesis+3:22&amp;version=NIV" TargetMode="External"/></Relationships>
</file>

<file path=ppt/slides/_rels/slide54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44.xml"/><Relationship Id="rId1" Type="http://schemas.openxmlformats.org/officeDocument/2006/relationships/slideLayout" Target="../slideLayouts/slideLayout12.xml"/><Relationship Id="rId4" Type="http://schemas.openxmlformats.org/officeDocument/2006/relationships/hyperlink" Target="https://www.biblegateway.com/passage/?search=Revelation+22:19&amp;version=NIV" TargetMode="External"/></Relationships>
</file>

<file path=ppt/slides/_rels/slide547.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45.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54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46.xml"/><Relationship Id="rId1" Type="http://schemas.openxmlformats.org/officeDocument/2006/relationships/slideLayout" Target="../slideLayouts/slideLayout12.xml"/><Relationship Id="rId4" Type="http://schemas.openxmlformats.org/officeDocument/2006/relationships/hyperlink" Target="https://www.biblegateway.com/passage/?search=Is.+2:2-3&amp;version=NIV" TargetMode="External"/></Relationships>
</file>

<file path=ppt/slides/_rels/slide549.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47.xml"/><Relationship Id="rId1" Type="http://schemas.openxmlformats.org/officeDocument/2006/relationships/slideLayout" Target="../slideLayouts/slideLayout12.xml"/><Relationship Id="rId5" Type="http://schemas.openxmlformats.org/officeDocument/2006/relationships/hyperlink" Target="https://www.biblegateway.com/passage/?search=Revelation+22:14-15&amp;version=NIV" TargetMode="External"/><Relationship Id="rId4" Type="http://schemas.openxmlformats.org/officeDocument/2006/relationships/image" Target="../media/image4.jpeg"/></Relationships>
</file>

<file path=ppt/slides/_rels/slide55.xml.rels><?xml version="1.0" encoding="UTF-8" standalone="yes"?>
<Relationships xmlns="http://schemas.openxmlformats.org/package/2006/relationships"><Relationship Id="rId3" Type="http://schemas.openxmlformats.org/officeDocument/2006/relationships/hyperlink" Target="https://www.bing.com/videos/search?q=Prophesies+of+the+Passion+utube&amp;&amp;view=detail&amp;mid=32E19F350E1F6F68712732E19F350E1F6F687127&amp;&amp;FORM=VRDGAR" TargetMode="External"/><Relationship Id="rId2" Type="http://schemas.openxmlformats.org/officeDocument/2006/relationships/notesSlide" Target="../notesSlides/notesSlide54.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550.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48.xml"/><Relationship Id="rId1" Type="http://schemas.openxmlformats.org/officeDocument/2006/relationships/slideLayout" Target="../slideLayouts/slideLayout12.xml"/><Relationship Id="rId5" Type="http://schemas.openxmlformats.org/officeDocument/2006/relationships/slide" Target="slide83.xml"/><Relationship Id="rId4" Type="http://schemas.openxmlformats.org/officeDocument/2006/relationships/image" Target="../media/image4.jpeg"/></Relationships>
</file>

<file path=ppt/slides/_rels/slide551.xml.rels><?xml version="1.0" encoding="UTF-8" standalone="yes"?>
<Relationships xmlns="http://schemas.openxmlformats.org/package/2006/relationships"><Relationship Id="rId3" Type="http://schemas.openxmlformats.org/officeDocument/2006/relationships/image" Target="../media/image116.JPG"/><Relationship Id="rId7" Type="http://schemas.openxmlformats.org/officeDocument/2006/relationships/hyperlink" Target="https://en.wikipedia.org/wiki/Dispensationalism" TargetMode="External"/><Relationship Id="rId2" Type="http://schemas.openxmlformats.org/officeDocument/2006/relationships/notesSlide" Target="../notesSlides/notesSlide549.xml"/><Relationship Id="rId1" Type="http://schemas.openxmlformats.org/officeDocument/2006/relationships/slideLayout" Target="../slideLayouts/slideLayout12.xml"/><Relationship Id="rId6" Type="http://schemas.openxmlformats.org/officeDocument/2006/relationships/hyperlink" Target="https://www.biblegateway.com/passage/?search=Revelation+20:6-10&amp;version=KJV" TargetMode="External"/><Relationship Id="rId5" Type="http://schemas.openxmlformats.org/officeDocument/2006/relationships/hyperlink" Target="https://www.biblegateway.com/passage/?search=Revelation+20:8&amp;version=NIV" TargetMode="External"/><Relationship Id="rId4" Type="http://schemas.openxmlformats.org/officeDocument/2006/relationships/image" Target="../media/image4.jpeg"/></Relationships>
</file>

<file path=ppt/slides/_rels/slide552.xml.rels><?xml version="1.0" encoding="UTF-8" standalone="yes"?>
<Relationships xmlns="http://schemas.openxmlformats.org/package/2006/relationships"><Relationship Id="rId3" Type="http://schemas.openxmlformats.org/officeDocument/2006/relationships/image" Target="../media/image116.JPG"/><Relationship Id="rId2" Type="http://schemas.openxmlformats.org/officeDocument/2006/relationships/notesSlide" Target="../notesSlides/notesSlide550.xml"/><Relationship Id="rId1" Type="http://schemas.openxmlformats.org/officeDocument/2006/relationships/slideLayout" Target="../slideLayouts/slideLayout12.xml"/><Relationship Id="rId6" Type="http://schemas.openxmlformats.org/officeDocument/2006/relationships/hyperlink" Target="https://en.wikipedia.org/wiki/Dispensationalism" TargetMode="External"/><Relationship Id="rId5" Type="http://schemas.openxmlformats.org/officeDocument/2006/relationships/hyperlink" Target="https://www.jashow.org/television-shows/" TargetMode="External"/><Relationship Id="rId4" Type="http://schemas.openxmlformats.org/officeDocument/2006/relationships/image" Target="../media/image4.jpeg"/></Relationships>
</file>

<file path=ppt/slides/_rels/slide553.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551.xml"/><Relationship Id="rId1" Type="http://schemas.openxmlformats.org/officeDocument/2006/relationships/slideLayout" Target="../slideLayouts/slideLayout132.xml"/><Relationship Id="rId4" Type="http://schemas.openxmlformats.org/officeDocument/2006/relationships/image" Target="../media/image4.jpeg"/></Relationships>
</file>

<file path=ppt/slides/_rels/slide554.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552.xml"/><Relationship Id="rId1" Type="http://schemas.openxmlformats.org/officeDocument/2006/relationships/slideLayout" Target="../slideLayouts/slideLayout132.xml"/><Relationship Id="rId5" Type="http://schemas.openxmlformats.org/officeDocument/2006/relationships/image" Target="../media/image4.jpeg"/><Relationship Id="rId4" Type="http://schemas.openxmlformats.org/officeDocument/2006/relationships/hyperlink" Target="https://www.biblegateway.com/passage/?search=I+Corinthians+15:+51-51&amp;version=KJV" TargetMode="External"/></Relationships>
</file>

<file path=ppt/slides/_rels/slide555.xml.rels><?xml version="1.0" encoding="UTF-8" standalone="yes"?>
<Relationships xmlns="http://schemas.openxmlformats.org/package/2006/relationships"><Relationship Id="rId8" Type="http://schemas.openxmlformats.org/officeDocument/2006/relationships/hyperlink" Target="https://www.sciencedaily.com/releases/2018/12/181228164824.htm" TargetMode="External"/><Relationship Id="rId3" Type="http://schemas.openxmlformats.org/officeDocument/2006/relationships/image" Target="../media/image118.jpg"/><Relationship Id="rId7" Type="http://schemas.openxmlformats.org/officeDocument/2006/relationships/slide" Target="slide620.xml"/><Relationship Id="rId2" Type="http://schemas.openxmlformats.org/officeDocument/2006/relationships/notesSlide" Target="../notesSlides/notesSlide553.xml"/><Relationship Id="rId1" Type="http://schemas.openxmlformats.org/officeDocument/2006/relationships/slideLayout" Target="../slideLayouts/slideLayout132.xml"/><Relationship Id="rId6" Type="http://schemas.openxmlformats.org/officeDocument/2006/relationships/slide" Target="slide499.xml"/><Relationship Id="rId5" Type="http://schemas.openxmlformats.org/officeDocument/2006/relationships/hyperlink" Target="https://www.biblegateway.com/passage/?search=Mat.+25:10-12&amp;version=KJV" TargetMode="External"/><Relationship Id="rId4" Type="http://schemas.openxmlformats.org/officeDocument/2006/relationships/slide" Target="slide207.xml"/><Relationship Id="rId9" Type="http://schemas.openxmlformats.org/officeDocument/2006/relationships/image" Target="../media/image4.jpeg"/></Relationships>
</file>

<file path=ppt/slides/_rels/slide556.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554.xml"/><Relationship Id="rId1" Type="http://schemas.openxmlformats.org/officeDocument/2006/relationships/slideLayout" Target="../slideLayouts/slideLayout132.xml"/><Relationship Id="rId5" Type="http://schemas.openxmlformats.org/officeDocument/2006/relationships/image" Target="../media/image4.jpeg"/><Relationship Id="rId4" Type="http://schemas.openxmlformats.org/officeDocument/2006/relationships/hyperlink" Target="https://www.biblegateway.com/passage/?search=1+Thess.+4:+16-17&amp;version=NIV" TargetMode="External"/></Relationships>
</file>

<file path=ppt/slides/_rels/slide557.xml.rels><?xml version="1.0" encoding="UTF-8" standalone="yes"?>
<Relationships xmlns="http://schemas.openxmlformats.org/package/2006/relationships"><Relationship Id="rId8" Type="http://schemas.openxmlformats.org/officeDocument/2006/relationships/hyperlink" Target="https://www.biblegateway.com/passage/?search=mat+25:31&amp;version=KJV" TargetMode="External"/><Relationship Id="rId3" Type="http://schemas.openxmlformats.org/officeDocument/2006/relationships/hyperlink" Target="https://www.biblegateway.com/passage/?search=1+Thessalonians+3:13&amp;version=KJV" TargetMode="External"/><Relationship Id="rId7" Type="http://schemas.openxmlformats.org/officeDocument/2006/relationships/hyperlink" Target="https://www.biblegateway.com/passage/?search=mark+8:38&amp;version=KJV" TargetMode="External"/><Relationship Id="rId2" Type="http://schemas.openxmlformats.org/officeDocument/2006/relationships/notesSlide" Target="../notesSlides/notesSlide555.xml"/><Relationship Id="rId1" Type="http://schemas.openxmlformats.org/officeDocument/2006/relationships/slideLayout" Target="../slideLayouts/slideLayout12.xml"/><Relationship Id="rId6" Type="http://schemas.openxmlformats.org/officeDocument/2006/relationships/hyperlink" Target="https://www.biblegateway.com/passage/?search=Deut.+33:2&amp;version=KJV" TargetMode="External"/><Relationship Id="rId5" Type="http://schemas.openxmlformats.org/officeDocument/2006/relationships/hyperlink" Target="http://www.lavistachurchofchrist.org/LVanswers/2007/01-28a.htm" TargetMode="External"/><Relationship Id="rId4" Type="http://schemas.openxmlformats.org/officeDocument/2006/relationships/hyperlink" Target="https://www.biblegateway.com/passage/?search=Jude+1:14&amp;version=KJV" TargetMode="External"/><Relationship Id="rId9" Type="http://schemas.openxmlformats.org/officeDocument/2006/relationships/image" Target="../media/image4.jpeg"/></Relationships>
</file>

<file path=ppt/slides/_rels/slide55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56.xml"/><Relationship Id="rId1" Type="http://schemas.openxmlformats.org/officeDocument/2006/relationships/slideLayout" Target="../slideLayouts/slideLayout12.xml"/><Relationship Id="rId4" Type="http://schemas.openxmlformats.org/officeDocument/2006/relationships/image" Target="../media/image119.png"/></Relationships>
</file>

<file path=ppt/slides/_rels/slide55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557.xml"/><Relationship Id="rId1" Type="http://schemas.openxmlformats.org/officeDocument/2006/relationships/slideLayout" Target="../slideLayouts/slideLayout30.xml"/><Relationship Id="rId4" Type="http://schemas.openxmlformats.org/officeDocument/2006/relationships/image" Target="../media/image121.png"/></Relationships>
</file>

<file path=ppt/slides/_rels/slide56.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s://www.advbookstore.com/product-page/evolution-is-not-science-pb" TargetMode="External"/><Relationship Id="rId7" Type="http://schemas.openxmlformats.org/officeDocument/2006/relationships/hyperlink" Target="https://www.sciencedaily.com/releases/2013/06/130605230801.htm" TargetMode="External"/><Relationship Id="rId2" Type="http://schemas.openxmlformats.org/officeDocument/2006/relationships/notesSlide" Target="../notesSlides/notesSlide55.xml"/><Relationship Id="rId1" Type="http://schemas.openxmlformats.org/officeDocument/2006/relationships/slideLayout" Target="../slideLayouts/slideLayout30.xml"/><Relationship Id="rId6" Type="http://schemas.openxmlformats.org/officeDocument/2006/relationships/hyperlink" Target="http://www.sciencedaily.com/releases/2013/08/130807134127.htm" TargetMode="External"/><Relationship Id="rId5" Type="http://schemas.openxmlformats.org/officeDocument/2006/relationships/hyperlink" Target="https://www.youtube.com/watch?v=SyUDGfCNC-k#t=1951" TargetMode="External"/><Relationship Id="rId4" Type="http://schemas.openxmlformats.org/officeDocument/2006/relationships/hyperlink" Target="http://dailycaller.com/2013/09/29/top-mit-scientist-un-climate-report-is-hilariously-flawed/" TargetMode="External"/></Relationships>
</file>

<file path=ppt/slides/_rels/slide56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58.xml"/><Relationship Id="rId1" Type="http://schemas.openxmlformats.org/officeDocument/2006/relationships/slideLayout" Target="../slideLayouts/slideLayout12.xml"/><Relationship Id="rId5" Type="http://schemas.openxmlformats.org/officeDocument/2006/relationships/hyperlink" Target="https://www.biblegateway.com/passage/?search=Dan+8:11-14&amp;version=NIV" TargetMode="External"/><Relationship Id="rId4" Type="http://schemas.openxmlformats.org/officeDocument/2006/relationships/hyperlink" Target="https://www.biblegateway.com/passage/?search=Dan+8:11-14&amp;version=NASB" TargetMode="External"/></Relationships>
</file>

<file path=ppt/slides/_rels/slide56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59.xml"/><Relationship Id="rId1" Type="http://schemas.openxmlformats.org/officeDocument/2006/relationships/slideLayout" Target="../slideLayouts/slideLayout12.xml"/><Relationship Id="rId4" Type="http://schemas.openxmlformats.org/officeDocument/2006/relationships/hyperlink" Target="https://www.biblegateway.com/passage/?search=Dan+8:11-14&amp;version=KJV" TargetMode="External"/></Relationships>
</file>

<file path=ppt/slides/_rels/slide562.xml.rels><?xml version="1.0" encoding="UTF-8" standalone="yes"?>
<Relationships xmlns="http://schemas.openxmlformats.org/package/2006/relationships"><Relationship Id="rId2" Type="http://schemas.openxmlformats.org/officeDocument/2006/relationships/notesSlide" Target="../notesSlides/notesSlide560.xml"/><Relationship Id="rId1" Type="http://schemas.openxmlformats.org/officeDocument/2006/relationships/slideLayout" Target="../slideLayouts/slideLayout30.xml"/></Relationships>
</file>

<file path=ppt/slides/_rels/slide56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61.xml"/><Relationship Id="rId1" Type="http://schemas.openxmlformats.org/officeDocument/2006/relationships/slideLayout" Target="../slideLayouts/slideLayout12.xml"/><Relationship Id="rId5" Type="http://schemas.openxmlformats.org/officeDocument/2006/relationships/hyperlink" Target="https://www.biblegateway.com/passage/?search=Daniel+8:9-14,17-19,26&amp;version=NIV" TargetMode="External"/><Relationship Id="rId4" Type="http://schemas.openxmlformats.org/officeDocument/2006/relationships/hyperlink" Target="https://www.biblegateway.com/passage/?search=Daniel+12:7-12&amp;version=KJV" TargetMode="External"/></Relationships>
</file>

<file path=ppt/slides/_rels/slide56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62.xml"/><Relationship Id="rId1" Type="http://schemas.openxmlformats.org/officeDocument/2006/relationships/slideLayout" Target="../slideLayouts/slideLayout30.xml"/></Relationships>
</file>

<file path=ppt/slides/_rels/slide565.xml.rels><?xml version="1.0" encoding="UTF-8" standalone="yes"?>
<Relationships xmlns="http://schemas.openxmlformats.org/package/2006/relationships"><Relationship Id="rId8" Type="http://schemas.openxmlformats.org/officeDocument/2006/relationships/slide" Target="slide197.xml"/><Relationship Id="rId13" Type="http://schemas.openxmlformats.org/officeDocument/2006/relationships/slide" Target="slide330.xml"/><Relationship Id="rId18" Type="http://schemas.openxmlformats.org/officeDocument/2006/relationships/hyperlink" Target="https://www.biblegateway.com/passage/?search=Dan+9:27&amp;version=NIV" TargetMode="External"/><Relationship Id="rId3" Type="http://schemas.openxmlformats.org/officeDocument/2006/relationships/image" Target="../media/image52.png"/><Relationship Id="rId7" Type="http://schemas.openxmlformats.org/officeDocument/2006/relationships/slide" Target="slide246.xml"/><Relationship Id="rId12" Type="http://schemas.openxmlformats.org/officeDocument/2006/relationships/image" Target="../media/image1.png"/><Relationship Id="rId17" Type="http://schemas.openxmlformats.org/officeDocument/2006/relationships/slide" Target="slide567.xml"/><Relationship Id="rId2" Type="http://schemas.openxmlformats.org/officeDocument/2006/relationships/notesSlide" Target="../notesSlides/notesSlide563.xml"/><Relationship Id="rId16" Type="http://schemas.openxmlformats.org/officeDocument/2006/relationships/hyperlink" Target="https://www.biblegateway.com/passage/?search=Daniel+8:11,+9:26-27&amp;version=NIV" TargetMode="External"/><Relationship Id="rId1" Type="http://schemas.openxmlformats.org/officeDocument/2006/relationships/slideLayout" Target="../slideLayouts/slideLayout30.xml"/><Relationship Id="rId6" Type="http://schemas.openxmlformats.org/officeDocument/2006/relationships/hyperlink" Target="https://www.biblegateway.com/passage/?search=Dan.+2:32-45&amp;version=NIV" TargetMode="External"/><Relationship Id="rId11" Type="http://schemas.openxmlformats.org/officeDocument/2006/relationships/hyperlink" Target="https://www.biblegateway.com/passage/?search=Daniel++9:25-27&amp;version=NIV" TargetMode="External"/><Relationship Id="rId5" Type="http://schemas.openxmlformats.org/officeDocument/2006/relationships/slide" Target="slide410.xml"/><Relationship Id="rId15" Type="http://schemas.openxmlformats.org/officeDocument/2006/relationships/hyperlink" Target="https://www.biblegateway.com/passage/?search=Daniel+8:11,+9:26-27&amp;version=KJV" TargetMode="External"/><Relationship Id="rId10" Type="http://schemas.openxmlformats.org/officeDocument/2006/relationships/hyperlink" Target="https://www.biblegateway.com/passage/?search=Daniel+9:25-27&amp;version=KJV" TargetMode="External"/><Relationship Id="rId4" Type="http://schemas.openxmlformats.org/officeDocument/2006/relationships/image" Target="../media/image4.jpeg"/><Relationship Id="rId9" Type="http://schemas.openxmlformats.org/officeDocument/2006/relationships/hyperlink" Target="https://www.biblegateway.com/quicksearch/?quicksearch=anointed+one&amp;qs_version=NIV" TargetMode="External"/><Relationship Id="rId14" Type="http://schemas.openxmlformats.org/officeDocument/2006/relationships/hyperlink" Target="https://www.biblegateway.com/quicksearch/?quicksearch=little+horn&amp;qs_version=NIV" TargetMode="External"/></Relationships>
</file>

<file path=ppt/slides/_rels/slide566.xml.rels><?xml version="1.0" encoding="UTF-8" standalone="yes"?>
<Relationships xmlns="http://schemas.openxmlformats.org/package/2006/relationships"><Relationship Id="rId2" Type="http://schemas.openxmlformats.org/officeDocument/2006/relationships/notesSlide" Target="../notesSlides/notesSlide564.xml"/><Relationship Id="rId1" Type="http://schemas.openxmlformats.org/officeDocument/2006/relationships/slideLayout" Target="../slideLayouts/slideLayout30.xml"/></Relationships>
</file>

<file path=ppt/slides/_rels/slide56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565.xml"/><Relationship Id="rId1" Type="http://schemas.openxmlformats.org/officeDocument/2006/relationships/slideLayout" Target="../slideLayouts/slideLayout30.xml"/></Relationships>
</file>

<file path=ppt/slides/_rels/slide56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6.xml"/><Relationship Id="rId1" Type="http://schemas.openxmlformats.org/officeDocument/2006/relationships/slideLayout" Target="../slideLayouts/slideLayout12.xml"/><Relationship Id="rId5" Type="http://schemas.openxmlformats.org/officeDocument/2006/relationships/image" Target="../media/image111.jpg"/><Relationship Id="rId4" Type="http://schemas.openxmlformats.org/officeDocument/2006/relationships/image" Target="../media/image4.jpeg"/></Relationships>
</file>

<file path=ppt/slides/_rels/slide56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567.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6.xml"/><Relationship Id="rId1" Type="http://schemas.openxmlformats.org/officeDocument/2006/relationships/slideLayout" Target="../slideLayouts/slideLayout30.xml"/><Relationship Id="rId6" Type="http://schemas.openxmlformats.org/officeDocument/2006/relationships/hyperlink" Target="https://en.wikipedia.org/wiki/Ice_age" TargetMode="External"/><Relationship Id="rId5" Type="http://schemas.openxmlformats.org/officeDocument/2006/relationships/image" Target="../media/image21.png"/><Relationship Id="rId4" Type="http://schemas.openxmlformats.org/officeDocument/2006/relationships/image" Target="../media/image4.jpeg"/></Relationships>
</file>

<file path=ppt/slides/_rels/slide57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68.xml"/><Relationship Id="rId1" Type="http://schemas.openxmlformats.org/officeDocument/2006/relationships/slideLayout" Target="../slideLayouts/slideLayout12.xml"/><Relationship Id="rId4" Type="http://schemas.openxmlformats.org/officeDocument/2006/relationships/hyperlink" Target="https://www.biblegateway.com/passage/?search=Revelation+20:6-10&amp;version=KJV" TargetMode="External"/></Relationships>
</file>

<file path=ppt/slides/_rels/slide57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9.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hyperlink" Target="https://www.biblegateway.com/passage/?search=Isaiah+66:22-24&amp;version=KJV" TargetMode="External"/><Relationship Id="rId4" Type="http://schemas.openxmlformats.org/officeDocument/2006/relationships/hyperlink" Target="https://www.biblegateway.com/passage/?search=Mark+9:43-49&amp;version=NIV" TargetMode="External"/></Relationships>
</file>

<file path=ppt/slides/_rels/slide5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0.xml"/><Relationship Id="rId1" Type="http://schemas.openxmlformats.org/officeDocument/2006/relationships/slideLayout" Target="../slideLayouts/slideLayout12.xml"/><Relationship Id="rId4" Type="http://schemas.openxmlformats.org/officeDocument/2006/relationships/hyperlink" Target="https://www.biblegateway.com/passage/?search=Mark+9:43-49&amp;version=NIV" TargetMode="External"/></Relationships>
</file>

<file path=ppt/slides/_rels/slide57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1.xml"/><Relationship Id="rId1" Type="http://schemas.openxmlformats.org/officeDocument/2006/relationships/slideLayout" Target="../slideLayouts/slideLayout12.xml"/><Relationship Id="rId4" Type="http://schemas.openxmlformats.org/officeDocument/2006/relationships/hyperlink" Target="https://www.biblegateway.com/passage/?search=Matthew+13:38-43,+25:41&amp;version=KJV" TargetMode="External"/></Relationships>
</file>

<file path=ppt/slides/_rels/slide57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2.xml"/><Relationship Id="rId1" Type="http://schemas.openxmlformats.org/officeDocument/2006/relationships/slideLayout" Target="../slideLayouts/slideLayout12.xml"/><Relationship Id="rId4" Type="http://schemas.openxmlformats.org/officeDocument/2006/relationships/hyperlink" Target="https://www.biblegateway.com/passage/?search=Matthew+13:38-43,+25:41&amp;version=KJV" TargetMode="External"/></Relationships>
</file>

<file path=ppt/slides/_rels/slide575.xml.rels><?xml version="1.0" encoding="UTF-8" standalone="yes"?>
<Relationships xmlns="http://schemas.openxmlformats.org/package/2006/relationships"><Relationship Id="rId8" Type="http://schemas.openxmlformats.org/officeDocument/2006/relationships/hyperlink" Target="https://www.biblegateway.com/passage/?search=Rev.+20:4&amp;version=KJV" TargetMode="External"/><Relationship Id="rId3" Type="http://schemas.openxmlformats.org/officeDocument/2006/relationships/image" Target="../media/image37.png"/><Relationship Id="rId7" Type="http://schemas.openxmlformats.org/officeDocument/2006/relationships/hyperlink" Target="https://www.biblegateway.com/passage/?search=Mark+3:29&amp;version=KJV" TargetMode="External"/><Relationship Id="rId12" Type="http://schemas.openxmlformats.org/officeDocument/2006/relationships/image" Target="../media/image4.jpeg"/><Relationship Id="rId2" Type="http://schemas.openxmlformats.org/officeDocument/2006/relationships/notesSlide" Target="../notesSlides/notesSlide573.xml"/><Relationship Id="rId1" Type="http://schemas.openxmlformats.org/officeDocument/2006/relationships/slideLayout" Target="../slideLayouts/slideLayout12.xml"/><Relationship Id="rId6" Type="http://schemas.openxmlformats.org/officeDocument/2006/relationships/hyperlink" Target="https://www.biblegateway.com/passage/?search=John+8:23&amp;version=NIV" TargetMode="External"/><Relationship Id="rId11" Type="http://schemas.openxmlformats.org/officeDocument/2006/relationships/hyperlink" Target="https://www.biblegateway.com/passage/?search=mark+12:40&amp;version=KJV" TargetMode="External"/><Relationship Id="rId5" Type="http://schemas.openxmlformats.org/officeDocument/2006/relationships/hyperlink" Target="https://www.biblegateway.com/passage/?search=Psalm+55:15&amp;version=KJV" TargetMode="External"/><Relationship Id="rId10" Type="http://schemas.openxmlformats.org/officeDocument/2006/relationships/hyperlink" Target="https://www.biblegateway.com/quicksearch/?quicksearch=outer+darkness&amp;qs_version=KJV" TargetMode="External"/><Relationship Id="rId4" Type="http://schemas.openxmlformats.org/officeDocument/2006/relationships/hyperlink" Target="https://www.biblegateway.com/passage/?search=Job+33:18,24,28,30&amp;version=KJV" TargetMode="External"/><Relationship Id="rId9" Type="http://schemas.openxmlformats.org/officeDocument/2006/relationships/hyperlink" Target="https://www.biblegateway.com/passage/?search=Deuteronomy+32:22&amp;version=KJV" TargetMode="External"/></Relationships>
</file>

<file path=ppt/slides/_rels/slide57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4.xml"/><Relationship Id="rId1" Type="http://schemas.openxmlformats.org/officeDocument/2006/relationships/slideLayout" Target="../slideLayouts/slideLayout12.xml"/><Relationship Id="rId5" Type="http://schemas.openxmlformats.org/officeDocument/2006/relationships/hyperlink" Target="https://www.biblegateway.com/passage/?search=Deuteronomy+32:22&amp;version=KJV" TargetMode="External"/><Relationship Id="rId4" Type="http://schemas.openxmlformats.org/officeDocument/2006/relationships/hyperlink" Target="https://www.biblegateway.com/passage/?search=Job+33:18,24,28,30&amp;version=KJV" TargetMode="External"/></Relationships>
</file>

<file path=ppt/slides/_rels/slide57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5.xml"/><Relationship Id="rId1" Type="http://schemas.openxmlformats.org/officeDocument/2006/relationships/slideLayout" Target="../slideLayouts/slideLayout12.xml"/><Relationship Id="rId6" Type="http://schemas.openxmlformats.org/officeDocument/2006/relationships/image" Target="../media/image124.png"/><Relationship Id="rId5" Type="http://schemas.openxmlformats.org/officeDocument/2006/relationships/hyperlink" Target="https://commons.wikimedia.org/w/index.php?curid=23966175" TargetMode="External"/><Relationship Id="rId4" Type="http://schemas.openxmlformats.org/officeDocument/2006/relationships/image" Target="../media/image4.jpeg"/></Relationships>
</file>

<file path=ppt/slides/_rels/slide57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6.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hyperlink" Target="https://www.biblegateway.com/passage/?search=Rev.+2:11,+20:6,+20:14,+21:8&amp;version=NIV" TargetMode="External"/><Relationship Id="rId4" Type="http://schemas.openxmlformats.org/officeDocument/2006/relationships/hyperlink" Target="https://www.biblegateway.com/passage/?search=Revelation+20:4-5&amp;version=KJV" TargetMode="External"/></Relationships>
</file>

<file path=ppt/slides/_rels/slide57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7.xml"/><Relationship Id="rId1" Type="http://schemas.openxmlformats.org/officeDocument/2006/relationships/slideLayout" Target="../slideLayouts/slideLayout12.xml"/><Relationship Id="rId4" Type="http://schemas.openxmlformats.org/officeDocument/2006/relationships/hyperlink" Target="https://www.biblegateway.com/passage/?search=Revelation+20:12-15&amp;version=KJV" TargetMode="External"/></Relationships>
</file>

<file path=ppt/slides/_rels/slide58.xml.rels><?xml version="1.0" encoding="UTF-8" standalone="yes"?>
<Relationships xmlns="http://schemas.openxmlformats.org/package/2006/relationships"><Relationship Id="rId3" Type="http://schemas.openxmlformats.org/officeDocument/2006/relationships/hyperlink" Target="http://en.wikipedia.org/wiki/Ice_age" TargetMode="External"/><Relationship Id="rId2" Type="http://schemas.openxmlformats.org/officeDocument/2006/relationships/notesSlide" Target="../notesSlides/notesSlide57.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www.sciencedaily.com/releases/2013/08/130807134127.htm" TargetMode="External"/></Relationships>
</file>

<file path=ppt/slides/_rels/slide58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8.xml"/><Relationship Id="rId1" Type="http://schemas.openxmlformats.org/officeDocument/2006/relationships/slideLayout" Target="../slideLayouts/slideLayout12.xml"/><Relationship Id="rId4" Type="http://schemas.openxmlformats.org/officeDocument/2006/relationships/hyperlink" Target="https://www.biblegateway.com/passage/?search=Revelation+20:12-15&amp;version=KJV" TargetMode="External"/></Relationships>
</file>

<file path=ppt/slides/_rels/slide58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79.xml"/><Relationship Id="rId1" Type="http://schemas.openxmlformats.org/officeDocument/2006/relationships/slideLayout" Target="../slideLayouts/slideLayout12.xml"/><Relationship Id="rId4" Type="http://schemas.openxmlformats.org/officeDocument/2006/relationships/hyperlink" Target="https://www.biblegateway.com/passage/?search=Rev.++21:8&amp;version=NIV" TargetMode="External"/></Relationships>
</file>

<file path=ppt/slides/_rels/slide58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80.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58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81.xml"/><Relationship Id="rId1" Type="http://schemas.openxmlformats.org/officeDocument/2006/relationships/slideLayout" Target="../slideLayouts/slideLayout12.xml"/><Relationship Id="rId4" Type="http://schemas.openxmlformats.org/officeDocument/2006/relationships/hyperlink" Target="https://www.biblegateway.com/passage/?search=Revelation+20:6-10&amp;version=KJV" TargetMode="External"/></Relationships>
</file>

<file path=ppt/slides/_rels/slide58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82.xml"/><Relationship Id="rId1" Type="http://schemas.openxmlformats.org/officeDocument/2006/relationships/slideLayout" Target="../slideLayouts/slideLayout12.xml"/><Relationship Id="rId4" Type="http://schemas.openxmlformats.org/officeDocument/2006/relationships/hyperlink" Target="https://www.biblegateway.com/passage/?search=Revelation+20:6-10&amp;version=KJV" TargetMode="External"/></Relationships>
</file>

<file path=ppt/slides/_rels/slide58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83.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hyperlink" Target="https://www.biblegateway.com/passage/?search=Revelation+20:6-10&amp;version=KJV" TargetMode="External"/></Relationships>
</file>

<file path=ppt/slides/_rels/slide58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84.xml"/><Relationship Id="rId1" Type="http://schemas.openxmlformats.org/officeDocument/2006/relationships/slideLayout" Target="../slideLayouts/slideLayout30.xml"/><Relationship Id="rId4" Type="http://schemas.openxmlformats.org/officeDocument/2006/relationships/image" Target="../media/image125.jpg"/></Relationships>
</file>

<file path=ppt/slides/_rels/slide587.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585.xml"/><Relationship Id="rId1" Type="http://schemas.openxmlformats.org/officeDocument/2006/relationships/slideLayout" Target="../slideLayouts/slideLayout30.xml"/></Relationships>
</file>

<file path=ppt/slides/_rels/slide58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86.xml"/><Relationship Id="rId1" Type="http://schemas.openxmlformats.org/officeDocument/2006/relationships/slideLayout" Target="../slideLayouts/slideLayout12.xml"/><Relationship Id="rId5" Type="http://schemas.openxmlformats.org/officeDocument/2006/relationships/image" Target="../media/image4.jpeg"/><Relationship Id="rId4" Type="http://schemas.openxmlformats.org/officeDocument/2006/relationships/slide" Target="slide545.xml"/></Relationships>
</file>

<file path=ppt/slides/_rels/slide58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87.xml"/><Relationship Id="rId1" Type="http://schemas.openxmlformats.org/officeDocument/2006/relationships/slideLayout" Target="../slideLayouts/slideLayout12.xml"/><Relationship Id="rId4" Type="http://schemas.openxmlformats.org/officeDocument/2006/relationships/image" Target="../media/image4.jpeg"/></Relationships>
</file>

<file path=ppt/slides/_rels/slide59.xml.rels><?xml version="1.0" encoding="UTF-8" standalone="yes"?>
<Relationships xmlns="http://schemas.openxmlformats.org/package/2006/relationships"><Relationship Id="rId3" Type="http://schemas.openxmlformats.org/officeDocument/2006/relationships/slide" Target="slide277.xml"/><Relationship Id="rId2" Type="http://schemas.openxmlformats.org/officeDocument/2006/relationships/notesSlide" Target="../notesSlides/notesSlide58.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slide" Target="slide403.xml"/><Relationship Id="rId4" Type="http://schemas.openxmlformats.org/officeDocument/2006/relationships/hyperlink" Target="https://en.wikipedia.org/wiki/Jizya" TargetMode="External"/></Relationships>
</file>

<file path=ppt/slides/_rels/slide59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88.xml"/><Relationship Id="rId1" Type="http://schemas.openxmlformats.org/officeDocument/2006/relationships/slideLayout" Target="../slideLayouts/slideLayout12.xml"/><Relationship Id="rId4" Type="http://schemas.openxmlformats.org/officeDocument/2006/relationships/hyperlink" Target="https://www.biblegateway.com/passage/?search=Revelation+21:1-4&amp;version=NIV" TargetMode="External"/></Relationships>
</file>

<file path=ppt/slides/_rels/slide59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89.xml"/><Relationship Id="rId1" Type="http://schemas.openxmlformats.org/officeDocument/2006/relationships/slideLayout" Target="../slideLayouts/slideLayout12.xml"/><Relationship Id="rId4" Type="http://schemas.openxmlformats.org/officeDocument/2006/relationships/hyperlink" Target="https://https/www.biblegateway.com/passage/?search=Revelation+22:1-5&amp;version=NIV" TargetMode="External"/></Relationships>
</file>

<file path=ppt/slides/_rels/slide592.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4.jpeg"/><Relationship Id="rId2" Type="http://schemas.openxmlformats.org/officeDocument/2006/relationships/notesSlide" Target="../notesSlides/notesSlide590.xml"/><Relationship Id="rId1" Type="http://schemas.openxmlformats.org/officeDocument/2006/relationships/slideLayout" Target="../slideLayouts/slideLayout12.xml"/><Relationship Id="rId6" Type="http://schemas.openxmlformats.org/officeDocument/2006/relationships/slide" Target="slide422.xml"/><Relationship Id="rId5" Type="http://schemas.openxmlformats.org/officeDocument/2006/relationships/hyperlink" Target="https://www.biblegateway.com/passage/?search=Rev+14:6-13&amp;version=NIV" TargetMode="External"/><Relationship Id="rId4" Type="http://schemas.openxmlformats.org/officeDocument/2006/relationships/slide" Target="slide418.xml"/></Relationships>
</file>

<file path=ppt/slides/_rels/slide593.xml.rels><?xml version="1.0" encoding="UTF-8" standalone="yes"?>
<Relationships xmlns="http://schemas.openxmlformats.org/package/2006/relationships"><Relationship Id="rId3" Type="http://schemas.openxmlformats.org/officeDocument/2006/relationships/image" Target="../media/image37.png"/><Relationship Id="rId7" Type="http://schemas.openxmlformats.org/officeDocument/2006/relationships/image" Target="../media/image4.jpeg"/><Relationship Id="rId2" Type="http://schemas.openxmlformats.org/officeDocument/2006/relationships/notesSlide" Target="../notesSlides/notesSlide591.xml"/><Relationship Id="rId1" Type="http://schemas.openxmlformats.org/officeDocument/2006/relationships/slideLayout" Target="../slideLayouts/slideLayout12.xml"/><Relationship Id="rId6" Type="http://schemas.openxmlformats.org/officeDocument/2006/relationships/slide" Target="slide427.xml"/><Relationship Id="rId5" Type="http://schemas.openxmlformats.org/officeDocument/2006/relationships/hyperlink" Target="https://www.biblegateway.com/passage/?search=Revelation+6:9-11&amp;version=NIV" TargetMode="External"/><Relationship Id="rId4" Type="http://schemas.openxmlformats.org/officeDocument/2006/relationships/slide" Target="slide507.xml"/></Relationships>
</file>

<file path=ppt/slides/_rels/slide59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92.xml"/><Relationship Id="rId1" Type="http://schemas.openxmlformats.org/officeDocument/2006/relationships/slideLayout" Target="../slideLayouts/slideLayout12.xml"/><Relationship Id="rId6" Type="http://schemas.openxmlformats.org/officeDocument/2006/relationships/hyperlink" Target="https://www.biblegateway.com/passage/?search=Revelation+21:16-19&amp;version=NIV" TargetMode="External"/><Relationship Id="rId5" Type="http://schemas.openxmlformats.org/officeDocument/2006/relationships/hyperlink" Target="https://www.convertunits.com/from/stadium/to/miles" TargetMode="External"/><Relationship Id="rId4" Type="http://schemas.openxmlformats.org/officeDocument/2006/relationships/hyperlink" Target="http://en.wikipedia.org/wiki/Furlongs" TargetMode="External"/></Relationships>
</file>

<file path=ppt/slides/_rels/slide595.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image" Target="../media/image37.png"/><Relationship Id="rId7" Type="http://schemas.openxmlformats.org/officeDocument/2006/relationships/hyperlink" Target="https://en.wikipedia.org/wiki/Low_Earth_orbit" TargetMode="External"/><Relationship Id="rId2" Type="http://schemas.openxmlformats.org/officeDocument/2006/relationships/notesSlide" Target="../notesSlides/notesSlide593.xml"/><Relationship Id="rId1" Type="http://schemas.openxmlformats.org/officeDocument/2006/relationships/slideLayout" Target="../slideLayouts/slideLayout12.xml"/><Relationship Id="rId6" Type="http://schemas.openxmlformats.org/officeDocument/2006/relationships/slide" Target="slide336.xml"/><Relationship Id="rId5" Type="http://schemas.openxmlformats.org/officeDocument/2006/relationships/hyperlink" Target="https://en.wikipedia.org/wiki/Geostationary_orbit" TargetMode="External"/><Relationship Id="rId4" Type="http://schemas.openxmlformats.org/officeDocument/2006/relationships/hyperlink" Target="https://en.wikipedia.org/wiki/International_Space_Station" TargetMode="External"/></Relationships>
</file>

<file path=ppt/slides/_rels/slide596.xml.rels><?xml version="1.0" encoding="UTF-8" standalone="yes"?>
<Relationships xmlns="http://schemas.openxmlformats.org/package/2006/relationships"><Relationship Id="rId8" Type="http://schemas.openxmlformats.org/officeDocument/2006/relationships/image" Target="../media/image128.jpeg"/><Relationship Id="rId3" Type="http://schemas.openxmlformats.org/officeDocument/2006/relationships/image" Target="../media/image127.gif"/><Relationship Id="rId7" Type="http://schemas.openxmlformats.org/officeDocument/2006/relationships/image" Target="../media/image4.jpeg"/><Relationship Id="rId2" Type="http://schemas.openxmlformats.org/officeDocument/2006/relationships/notesSlide" Target="../notesSlides/notesSlide594.xml"/><Relationship Id="rId1" Type="http://schemas.openxmlformats.org/officeDocument/2006/relationships/slideLayout" Target="../slideLayouts/slideLayout12.xml"/><Relationship Id="rId6" Type="http://schemas.openxmlformats.org/officeDocument/2006/relationships/hyperlink" Target="https://commons.wikimedia.org/w/index.php?curid=8946006" TargetMode="External"/><Relationship Id="rId5" Type="http://schemas.openxmlformats.org/officeDocument/2006/relationships/hyperlink" Target="https://en.wikipedia.org/wiki/Earth" TargetMode="External"/><Relationship Id="rId4" Type="http://schemas.openxmlformats.org/officeDocument/2006/relationships/hyperlink" Target="https://en.wikipedia.org/wiki/Geostationary_orbit" TargetMode="External"/></Relationships>
</file>

<file path=ppt/slides/_rels/slide59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95.xml"/><Relationship Id="rId1" Type="http://schemas.openxmlformats.org/officeDocument/2006/relationships/slideLayout" Target="../slideLayouts/slideLayout12.xml"/><Relationship Id="rId4" Type="http://schemas.openxmlformats.org/officeDocument/2006/relationships/hyperlink" Target="https://www.biblegateway.com/passage/?search=Revelation+21:10-14&amp;version=NIV" TargetMode="External"/></Relationships>
</file>

<file path=ppt/slides/_rels/slide59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96.xml"/><Relationship Id="rId1" Type="http://schemas.openxmlformats.org/officeDocument/2006/relationships/slideLayout" Target="../slideLayouts/slideLayout12.xml"/><Relationship Id="rId6" Type="http://schemas.openxmlformats.org/officeDocument/2006/relationships/image" Target="../media/image4.jpeg"/><Relationship Id="rId5" Type="http://schemas.openxmlformats.org/officeDocument/2006/relationships/hyperlink" Target="https://www.biblegateway.com/passage/?search=Revelation+21:10-14&amp;version=NIV" TargetMode="External"/><Relationship Id="rId4" Type="http://schemas.openxmlformats.org/officeDocument/2006/relationships/slide" Target="slide29.xml"/></Relationships>
</file>

<file path=ppt/slides/_rels/slide59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97.xml"/><Relationship Id="rId1" Type="http://schemas.openxmlformats.org/officeDocument/2006/relationships/slideLayout" Target="../slideLayouts/slideLayout12.xml"/><Relationship Id="rId4" Type="http://schemas.openxmlformats.org/officeDocument/2006/relationships/hyperlink" Target="https://www.biblegateway.com/passage/?search=Revelation+21:22-27&amp;version=NIV" TargetMode="External"/></Relationships>
</file>

<file path=ppt/slides/_rels/slide6.xml.rels><?xml version="1.0" encoding="UTF-8" standalone="yes"?>
<Relationships xmlns="http://schemas.openxmlformats.org/package/2006/relationships"><Relationship Id="rId3" Type="http://schemas.openxmlformats.org/officeDocument/2006/relationships/hyperlink" Target="http://www.advbookstore.com/" TargetMode="External"/><Relationship Id="rId2" Type="http://schemas.openxmlformats.org/officeDocument/2006/relationships/notesSlide" Target="../notesSlides/notesSlide6.xml"/><Relationship Id="rId1" Type="http://schemas.openxmlformats.org/officeDocument/2006/relationships/slideLayout" Target="../slideLayouts/slideLayout14.xml"/><Relationship Id="rId6" Type="http://schemas.openxmlformats.org/officeDocument/2006/relationships/image" Target="../media/image1.png"/><Relationship Id="rId5" Type="http://schemas.openxmlformats.org/officeDocument/2006/relationships/hyperlink" Target="https://www.paypal.com/cgi-bin/webscr?cmd=_donations&amp;business=jeff_woodward@msn.com&amp;item_name=To+fund+end+time+education&amp;currency_code=USD&amp;source=url" TargetMode="External"/><Relationship Id="rId4" Type="http://schemas.openxmlformats.org/officeDocument/2006/relationships/hyperlink" Target="http://www.zondervan.com/" TargetMode="External"/></Relationships>
</file>

<file path=ppt/slides/_rels/slide60.xml.rels><?xml version="1.0" encoding="UTF-8" standalone="yes"?>
<Relationships xmlns="http://schemas.openxmlformats.org/package/2006/relationships"><Relationship Id="rId3" Type="http://schemas.openxmlformats.org/officeDocument/2006/relationships/hyperlink" Target="https://www.cnsnews.com/commentary/paul-driessen/trump-interior-dept-reverses-obama-era-ban-farming-activities-refugestrump" TargetMode="External"/><Relationship Id="rId2" Type="http://schemas.openxmlformats.org/officeDocument/2006/relationships/notesSlide" Target="../notesSlides/notesSlide59.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investors.com/politics/editorials/climate-change-global-warming-earth-cooling-media-bias/" TargetMode="External"/><Relationship Id="rId4" Type="http://schemas.openxmlformats.org/officeDocument/2006/relationships/hyperlink" Target="http://dailycaller.com/2013/09/29/top-mit-scientist-un-climate-report-is-hilariously-flawed/" TargetMode="External"/></Relationships>
</file>

<file path=ppt/slides/_rels/slide60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98.xml"/><Relationship Id="rId1" Type="http://schemas.openxmlformats.org/officeDocument/2006/relationships/slideLayout" Target="../slideLayouts/slideLayout12.xml"/><Relationship Id="rId4" Type="http://schemas.openxmlformats.org/officeDocument/2006/relationships/hyperlink" Target="https://www.biblegateway.com/passage/?search=Zechariah+14:6-9&amp;version=NIV" TargetMode="External"/></Relationships>
</file>

<file path=ppt/slides/_rels/slide60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599.xml"/><Relationship Id="rId1" Type="http://schemas.openxmlformats.org/officeDocument/2006/relationships/slideLayout" Target="../slideLayouts/slideLayout30.xml"/><Relationship Id="rId5" Type="http://schemas.openxmlformats.org/officeDocument/2006/relationships/image" Target="../media/image129.jpg"/><Relationship Id="rId4" Type="http://schemas.openxmlformats.org/officeDocument/2006/relationships/hyperlink" Target="http://pre02.deviantart.net/693d/th/pre/i/2013/337/a/b/dancing_in_heaven_by_aprillight-d6wm01t.jpg" TargetMode="External"/></Relationships>
</file>

<file path=ppt/slides/_rels/slide602.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600.xml"/><Relationship Id="rId1" Type="http://schemas.openxmlformats.org/officeDocument/2006/relationships/slideLayout" Target="../slideLayouts/slideLayout30.xml"/></Relationships>
</file>

<file path=ppt/slides/_rels/slide603.xml.rels><?xml version="1.0" encoding="UTF-8" standalone="yes"?>
<Relationships xmlns="http://schemas.openxmlformats.org/package/2006/relationships"><Relationship Id="rId3" Type="http://schemas.openxmlformats.org/officeDocument/2006/relationships/hyperlink" Target="http://www.biblegateway.com/passage/?search=Revelation%2019:19-21&amp;version=NIV" TargetMode="External"/><Relationship Id="rId2" Type="http://schemas.openxmlformats.org/officeDocument/2006/relationships/notesSlide" Target="../notesSlides/notesSlide601.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www.biblegateway.com/passage/?search=Revelation%2020:7-10&amp;version=NIV" TargetMode="External"/><Relationship Id="rId4" Type="http://schemas.openxmlformats.org/officeDocument/2006/relationships/hyperlink" Target="http://www.biblegateway.com/passage/?search=2%20peter%203:10&amp;version=NIV" TargetMode="External"/></Relationships>
</file>

<file path=ppt/slides/_rels/slide60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02.xml"/><Relationship Id="rId1" Type="http://schemas.openxmlformats.org/officeDocument/2006/relationships/slideLayout" Target="../slideLayouts/slideLayout12.xml"/><Relationship Id="rId4" Type="http://schemas.openxmlformats.org/officeDocument/2006/relationships/hyperlink" Target="https://www.biblegateway.com/passage/?search=2+Peter+3:10,12&amp;version=NIV" TargetMode="External"/></Relationships>
</file>

<file path=ppt/slides/_rels/slide60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03.xml"/><Relationship Id="rId1" Type="http://schemas.openxmlformats.org/officeDocument/2006/relationships/slideLayout" Target="../slideLayouts/slideLayout12.xml"/><Relationship Id="rId4" Type="http://schemas.openxmlformats.org/officeDocument/2006/relationships/hyperlink" Target="https://www.biblegateway.com/passage/?search=II+Peter+3:10-12&amp;version=NIV" TargetMode="External"/></Relationships>
</file>

<file path=ppt/slides/_rels/slide606.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hyperlink" Target="http://en.wikipedia.org/wiki/Dinosaur_extinction" TargetMode="External"/><Relationship Id="rId7" Type="http://schemas.openxmlformats.org/officeDocument/2006/relationships/hyperlink" Target="https://en.wikipedia.org/wiki/Gamma-ray_burst" TargetMode="External"/><Relationship Id="rId2" Type="http://schemas.openxmlformats.org/officeDocument/2006/relationships/notesSlide" Target="../notesSlides/notesSlide604.xml"/><Relationship Id="rId1" Type="http://schemas.openxmlformats.org/officeDocument/2006/relationships/slideLayout" Target="../slideLayouts/slideLayout30.xml"/><Relationship Id="rId6" Type="http://schemas.openxmlformats.org/officeDocument/2006/relationships/hyperlink" Target="https://en.wikipedia.org/wiki/Cretaceous%E2%80%93Paleogene_extinction_event" TargetMode="External"/><Relationship Id="rId5" Type="http://schemas.openxmlformats.org/officeDocument/2006/relationships/hyperlink" Target="http://en.wikipedia.org/wiki/Chicxulub_crater" TargetMode="External"/><Relationship Id="rId4" Type="http://schemas.openxmlformats.org/officeDocument/2006/relationships/hyperlink" Target="http://en.wikipedia.org/wiki/Comet_Shoemaker%E2%80%93Levy_9" TargetMode="External"/></Relationships>
</file>

<file path=ppt/slides/_rels/slide60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605.xml"/><Relationship Id="rId1" Type="http://schemas.openxmlformats.org/officeDocument/2006/relationships/slideLayout" Target="../slideLayouts/slideLayout30.xml"/><Relationship Id="rId4" Type="http://schemas.openxmlformats.org/officeDocument/2006/relationships/image" Target="../media/image80.gif"/></Relationships>
</file>

<file path=ppt/slides/_rels/slide608.xml.rels><?xml version="1.0" encoding="UTF-8" standalone="yes"?>
<Relationships xmlns="http://schemas.openxmlformats.org/package/2006/relationships"><Relationship Id="rId3" Type="http://schemas.openxmlformats.org/officeDocument/2006/relationships/hyperlink" Target="http://www.youtube.com/watch?v=yYgEwXWilUc" TargetMode="External"/><Relationship Id="rId2" Type="http://schemas.openxmlformats.org/officeDocument/2006/relationships/notesSlide" Target="../notesSlides/notesSlide606.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0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07.xml"/><Relationship Id="rId1" Type="http://schemas.openxmlformats.org/officeDocument/2006/relationships/slideLayout" Target="../slideLayouts/slideLayout12.xml"/><Relationship Id="rId5" Type="http://schemas.openxmlformats.org/officeDocument/2006/relationships/hyperlink" Target="https://www.biblegateway.com/passage/?search=Isaiah+66:22&amp;version=NIV" TargetMode="External"/><Relationship Id="rId4" Type="http://schemas.openxmlformats.org/officeDocument/2006/relationships/hyperlink" Target="https://www.biblegateway.com/passage/?search=2+Peter+3:13&amp;version=NIV" TargetMode="External"/></Relationships>
</file>

<file path=ppt/slides/_rels/slide61.xml.rels><?xml version="1.0" encoding="UTF-8" standalone="yes"?>
<Relationships xmlns="http://schemas.openxmlformats.org/package/2006/relationships"><Relationship Id="rId3" Type="http://schemas.openxmlformats.org/officeDocument/2006/relationships/hyperlink" Target="http://stevengoddard.wordpress.com/2013/12/20/2013-one-of-the-ten-coldest-years-in-us-history-with-the-largest-drop-in-temperature/" TargetMode="External"/><Relationship Id="rId2" Type="http://schemas.openxmlformats.org/officeDocument/2006/relationships/notesSlide" Target="../notesSlides/notesSlide6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08.xml"/><Relationship Id="rId1" Type="http://schemas.openxmlformats.org/officeDocument/2006/relationships/slideLayout" Target="../slideLayouts/slideLayout12.xml"/><Relationship Id="rId4" Type="http://schemas.openxmlformats.org/officeDocument/2006/relationships/hyperlink" Target="https://www.biblegateway.com/passage/?search=Revelation+21:1-4&amp;version=NIV" TargetMode="External"/></Relationships>
</file>

<file path=ppt/slides/_rels/slide611.xml.rels><?xml version="1.0" encoding="UTF-8" standalone="yes"?>
<Relationships xmlns="http://schemas.openxmlformats.org/package/2006/relationships"><Relationship Id="rId3" Type="http://schemas.openxmlformats.org/officeDocument/2006/relationships/image" Target="../media/image132.jpg"/><Relationship Id="rId2" Type="http://schemas.openxmlformats.org/officeDocument/2006/relationships/notesSlide" Target="../notesSlides/notesSlide609.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12.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61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13.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61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14.xml.rels><?xml version="1.0" encoding="UTF-8" standalone="yes"?>
<Relationships xmlns="http://schemas.openxmlformats.org/package/2006/relationships"><Relationship Id="rId3" Type="http://schemas.openxmlformats.org/officeDocument/2006/relationships/slide" Target="slide436.xml"/><Relationship Id="rId7" Type="http://schemas.openxmlformats.org/officeDocument/2006/relationships/image" Target="../media/image4.jpeg"/><Relationship Id="rId2" Type="http://schemas.openxmlformats.org/officeDocument/2006/relationships/notesSlide" Target="../notesSlides/notesSlide612.xml"/><Relationship Id="rId1" Type="http://schemas.openxmlformats.org/officeDocument/2006/relationships/slideLayout" Target="../slideLayouts/slideLayout30.xml"/><Relationship Id="rId6" Type="http://schemas.openxmlformats.org/officeDocument/2006/relationships/hyperlink" Target="https://www.biblegateway.com/passage/?search=Acts+7:54-56&amp;version=NIV" TargetMode="External"/><Relationship Id="rId5" Type="http://schemas.openxmlformats.org/officeDocument/2006/relationships/hyperlink" Target="https://duckduckgo.com/?q=Perpetua+Early+Church+Martyr&amp;t=ffab&amp;atb=v108-3&amp;iax=videos&amp;ia=videos&amp;iai=3m5giINpg4E" TargetMode="External"/><Relationship Id="rId4" Type="http://schemas.openxmlformats.org/officeDocument/2006/relationships/hyperlink" Target="https://www.biblegateway.com/passage/?search=Mat.+25:10-12&amp;version=KJV" TargetMode="External"/></Relationships>
</file>

<file path=ppt/slides/_rels/slide6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13.xml"/><Relationship Id="rId1" Type="http://schemas.openxmlformats.org/officeDocument/2006/relationships/slideLayout" Target="../slideLayouts/slideLayout12.xml"/><Relationship Id="rId4" Type="http://schemas.openxmlformats.org/officeDocument/2006/relationships/hyperlink" Target="https://www.biblegateway.com/passage/?search=Acts+7&amp;version=NIV" TargetMode="External"/></Relationships>
</file>

<file path=ppt/slides/_rels/slide6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14.xml"/><Relationship Id="rId1" Type="http://schemas.openxmlformats.org/officeDocument/2006/relationships/slideLayout" Target="../slideLayouts/slideLayout12.xml"/><Relationship Id="rId4" Type="http://schemas.openxmlformats.org/officeDocument/2006/relationships/hyperlink" Target="https://www.biblegateway.com/passage/?search=Revelation+4:1&amp;version=KJV" TargetMode="External"/></Relationships>
</file>

<file path=ppt/slides/_rels/slide61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15.xml"/><Relationship Id="rId1" Type="http://schemas.openxmlformats.org/officeDocument/2006/relationships/slideLayout" Target="../slideLayouts/slideLayout30.xml"/><Relationship Id="rId4" Type="http://schemas.openxmlformats.org/officeDocument/2006/relationships/hyperlink" Target="https://www.paypal.com/cgi-bin/webscr?cmd=_donations&amp;business=jeff_woodward@msn.com&amp;item_name=To+fund+end+time+education&amp;currency_code=USD&amp;source=url" TargetMode="External"/></Relationships>
</file>

<file path=ppt/slides/_rels/slide618.xml.rels><?xml version="1.0" encoding="UTF-8" standalone="yes"?>
<Relationships xmlns="http://schemas.openxmlformats.org/package/2006/relationships"><Relationship Id="rId3" Type="http://schemas.openxmlformats.org/officeDocument/2006/relationships/hyperlink" Target="https://www.biblegateway.com/passage/?search=Mat.+25:10-12&amp;version=KJV" TargetMode="External"/><Relationship Id="rId2" Type="http://schemas.openxmlformats.org/officeDocument/2006/relationships/notesSlide" Target="../notesSlides/notesSlide616.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19.xml.rels><?xml version="1.0" encoding="UTF-8" standalone="yes"?>
<Relationships xmlns="http://schemas.openxmlformats.org/package/2006/relationships"><Relationship Id="rId3" Type="http://schemas.openxmlformats.org/officeDocument/2006/relationships/image" Target="../media/image132.jpg"/><Relationship Id="rId2" Type="http://schemas.openxmlformats.org/officeDocument/2006/relationships/notesSlide" Target="../notesSlides/notesSlide617.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1.xml"/><Relationship Id="rId1" Type="http://schemas.openxmlformats.org/officeDocument/2006/relationships/slideLayout" Target="../slideLayouts/slideLayout30.xml"/><Relationship Id="rId5" Type="http://schemas.openxmlformats.org/officeDocument/2006/relationships/hyperlink" Target="http://stevengoddard.wordpress.com/2013/12/20/2013-one-of-the-ten-coldest-years-in-us-history-with-the-largest-drop-in-temperature/" TargetMode="External"/><Relationship Id="rId4" Type="http://schemas.openxmlformats.org/officeDocument/2006/relationships/image" Target="../media/image22.png"/></Relationships>
</file>

<file path=ppt/slides/_rels/slide620.xml.rels><?xml version="1.0" encoding="UTF-8" standalone="yes"?>
<Relationships xmlns="http://schemas.openxmlformats.org/package/2006/relationships"><Relationship Id="rId3" Type="http://schemas.openxmlformats.org/officeDocument/2006/relationships/hyperlink" Target="http://www.sciencedaily.com/releases/2013/12/131205142218.htm" TargetMode="External"/><Relationship Id="rId2" Type="http://schemas.openxmlformats.org/officeDocument/2006/relationships/notesSlide" Target="../notesSlides/notesSlide618.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21.xml.rels><?xml version="1.0" encoding="UTF-8" standalone="yes"?>
<Relationships xmlns="http://schemas.openxmlformats.org/package/2006/relationships"><Relationship Id="rId3" Type="http://schemas.openxmlformats.org/officeDocument/2006/relationships/hyperlink" Target="http://www.sciencedaily.com/releases/2013/12/131205142218.htm" TargetMode="External"/><Relationship Id="rId2" Type="http://schemas.openxmlformats.org/officeDocument/2006/relationships/notesSlide" Target="../notesSlides/notesSlide619.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22.xml.rels><?xml version="1.0" encoding="UTF-8" standalone="yes"?>
<Relationships xmlns="http://schemas.openxmlformats.org/package/2006/relationships"><Relationship Id="rId3" Type="http://schemas.openxmlformats.org/officeDocument/2006/relationships/hyperlink" Target="http://www.sciencedaily.com/releases/2013/12/131205142218.htm" TargetMode="External"/><Relationship Id="rId2" Type="http://schemas.openxmlformats.org/officeDocument/2006/relationships/notesSlide" Target="../notesSlides/notesSlide62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23.xml.rels><?xml version="1.0" encoding="UTF-8" standalone="yes"?>
<Relationships xmlns="http://schemas.openxmlformats.org/package/2006/relationships"><Relationship Id="rId3" Type="http://schemas.openxmlformats.org/officeDocument/2006/relationships/hyperlink" Target="http://www.sciencedaily.com/releases/2013/12/131205142218.htm" TargetMode="External"/><Relationship Id="rId2" Type="http://schemas.openxmlformats.org/officeDocument/2006/relationships/notesSlide" Target="../notesSlides/notesSlide62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24.xml.rels><?xml version="1.0" encoding="UTF-8" standalone="yes"?>
<Relationships xmlns="http://schemas.openxmlformats.org/package/2006/relationships"><Relationship Id="rId3" Type="http://schemas.openxmlformats.org/officeDocument/2006/relationships/hyperlink" Target="http://www.sciencedaily.com/releases/2013/12/131205142218.htm" TargetMode="External"/><Relationship Id="rId2" Type="http://schemas.openxmlformats.org/officeDocument/2006/relationships/notesSlide" Target="../notesSlides/notesSlide622.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2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23.xml"/><Relationship Id="rId1" Type="http://schemas.openxmlformats.org/officeDocument/2006/relationships/slideLayout" Target="../slideLayouts/slideLayout30.xml"/></Relationships>
</file>

<file path=ppt/slides/_rels/slide626.xml.rels><?xml version="1.0" encoding="UTF-8" standalone="yes"?>
<Relationships xmlns="http://schemas.openxmlformats.org/package/2006/relationships"><Relationship Id="rId3" Type="http://schemas.openxmlformats.org/officeDocument/2006/relationships/hyperlink" Target="http://centrowhite.org.br/files/ebooks/egw-english/books/Selected%20Messages%20Book%202.pdf" TargetMode="External"/><Relationship Id="rId2" Type="http://schemas.openxmlformats.org/officeDocument/2006/relationships/notesSlide" Target="../notesSlides/notesSlide624.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www.gutenberg.org/files/25833/25833-h/25833-h.html" TargetMode="External"/></Relationships>
</file>

<file path=ppt/slides/_rels/slide62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25.xml"/><Relationship Id="rId1" Type="http://schemas.openxmlformats.org/officeDocument/2006/relationships/slideLayout" Target="../slideLayouts/slideLayout30.xml"/></Relationships>
</file>

<file path=ppt/slides/_rels/slide62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26.xml"/><Relationship Id="rId1" Type="http://schemas.openxmlformats.org/officeDocument/2006/relationships/slideLayout" Target="../slideLayouts/slideLayout30.xml"/></Relationships>
</file>

<file path=ppt/slides/_rels/slide62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27.xml"/><Relationship Id="rId1" Type="http://schemas.openxmlformats.org/officeDocument/2006/relationships/slideLayout" Target="../slideLayouts/slideLayout30.xml"/></Relationships>
</file>

<file path=ppt/slides/_rels/slide63.xml.rels><?xml version="1.0" encoding="UTF-8" standalone="yes"?>
<Relationships xmlns="http://schemas.openxmlformats.org/package/2006/relationships"><Relationship Id="rId3" Type="http://schemas.openxmlformats.org/officeDocument/2006/relationships/hyperlink" Target="https://www.biblegateway.com/passage/?search=Isaiah+24:3-6,+19-20&amp;version=NIV" TargetMode="External"/><Relationship Id="rId2" Type="http://schemas.openxmlformats.org/officeDocument/2006/relationships/notesSlide" Target="../notesSlides/notesSlide62.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Revelation+17:1,+19:2&amp;version=KJV" TargetMode="External"/><Relationship Id="rId4" Type="http://schemas.openxmlformats.org/officeDocument/2006/relationships/hyperlink" Target="https://www.biblegateway.com/passage/?search=Revelation+9:20&amp;version=NIV" TargetMode="External"/></Relationships>
</file>

<file path=ppt/slides/_rels/slide630.xml.rels><?xml version="1.0" encoding="UTF-8" standalone="yes"?>
<Relationships xmlns="http://schemas.openxmlformats.org/package/2006/relationships"><Relationship Id="rId3" Type="http://schemas.openxmlformats.org/officeDocument/2006/relationships/hyperlink" Target="https://www.biblegateway.com/passage/?search=Daniel+8:14,26-27,+12:11-12&amp;version=NIV" TargetMode="External"/><Relationship Id="rId2" Type="http://schemas.openxmlformats.org/officeDocument/2006/relationships/notesSlide" Target="../notesSlides/notesSlide628.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www.biblegateway.com/passage/?search=Daniel+8:26-27&amp;version=NIV" TargetMode="External"/></Relationships>
</file>

<file path=ppt/slides/_rels/slide63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29.xml"/><Relationship Id="rId1" Type="http://schemas.openxmlformats.org/officeDocument/2006/relationships/slideLayout" Target="../slideLayouts/slideLayout30.xml"/></Relationships>
</file>

<file path=ppt/slides/_rels/slide632.xml.rels><?xml version="1.0" encoding="UTF-8" standalone="yes"?>
<Relationships xmlns="http://schemas.openxmlformats.org/package/2006/relationships"><Relationship Id="rId3" Type="http://schemas.openxmlformats.org/officeDocument/2006/relationships/hyperlink" Target="https://www.biblegateway.com/passage/?search=Dan+8:14&amp;version=NASB" TargetMode="External"/><Relationship Id="rId2" Type="http://schemas.openxmlformats.org/officeDocument/2006/relationships/notesSlide" Target="../notesSlides/notesSlide630.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33.xml.rels><?xml version="1.0" encoding="UTF-8" standalone="yes"?>
<Relationships xmlns="http://schemas.openxmlformats.org/package/2006/relationships"><Relationship Id="rId3" Type="http://schemas.openxmlformats.org/officeDocument/2006/relationships/hyperlink" Target="http://centrowhite.org.br/files/ebooks/egw-english/books/Selected%20Messages%20Book%202.pdf" TargetMode="External"/><Relationship Id="rId2" Type="http://schemas.openxmlformats.org/officeDocument/2006/relationships/notesSlide" Target="../notesSlides/notesSlide631.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34.xml.rels><?xml version="1.0" encoding="UTF-8" standalone="yes"?>
<Relationships xmlns="http://schemas.openxmlformats.org/package/2006/relationships"><Relationship Id="rId3" Type="http://schemas.openxmlformats.org/officeDocument/2006/relationships/hyperlink" Target="https://www.biblegateway.com/passage/?search=John+21:7-13&amp;version=NIVV" TargetMode="External"/><Relationship Id="rId2" Type="http://schemas.openxmlformats.org/officeDocument/2006/relationships/notesSlide" Target="../notesSlides/notesSlide632.xml"/><Relationship Id="rId1" Type="http://schemas.openxmlformats.org/officeDocument/2006/relationships/slideLayout" Target="../slideLayouts/slideLayout30.xml"/><Relationship Id="rId6" Type="http://schemas.openxmlformats.org/officeDocument/2006/relationships/image" Target="../media/image18.jpeg"/><Relationship Id="rId5" Type="http://schemas.openxmlformats.org/officeDocument/2006/relationships/slide" Target="slide468.xml"/><Relationship Id="rId4" Type="http://schemas.openxmlformats.org/officeDocument/2006/relationships/slide" Target="slide467.xml"/></Relationships>
</file>

<file path=ppt/slides/_rels/slide635.xml.rels><?xml version="1.0" encoding="UTF-8" standalone="yes"?>
<Relationships xmlns="http://schemas.openxmlformats.org/package/2006/relationships"><Relationship Id="rId3" Type="http://schemas.openxmlformats.org/officeDocument/2006/relationships/hyperlink" Target="https://www.biblegateway.com/passage/?search=Mark+7:5-8&amp;version=NIV" TargetMode="External"/><Relationship Id="rId2" Type="http://schemas.openxmlformats.org/officeDocument/2006/relationships/notesSlide" Target="../notesSlides/notesSlide633.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3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34.xml"/><Relationship Id="rId1" Type="http://schemas.openxmlformats.org/officeDocument/2006/relationships/slideLayout" Target="../slideLayouts/slideLayout12.xml"/><Relationship Id="rId4" Type="http://schemas.openxmlformats.org/officeDocument/2006/relationships/hyperlink" Target="https://www.biblegateway.com/passage/?search=Mark+7:5-8&amp;version=NIV" TargetMode="External"/></Relationships>
</file>

<file path=ppt/slides/_rels/slide637.xml.rels><?xml version="1.0" encoding="UTF-8" standalone="yes"?>
<Relationships xmlns="http://schemas.openxmlformats.org/package/2006/relationships"><Relationship Id="rId3" Type="http://schemas.openxmlformats.org/officeDocument/2006/relationships/hyperlink" Target="http://centrowhite.org.br/files/ebooks/egw-english/books/Selected%20Messages%20Book%202.pdf" TargetMode="External"/><Relationship Id="rId2" Type="http://schemas.openxmlformats.org/officeDocument/2006/relationships/notesSlide" Target="../notesSlides/notesSlide635.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38.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hyperlink" Target="http://documents.adventistarchives.org/Books/PFOF1954-V04.pdf" TargetMode="External"/><Relationship Id="rId7" Type="http://schemas.openxmlformats.org/officeDocument/2006/relationships/hyperlink" Target="https://en.wikipedia.org/wiki/Nicholas_of_Cusa" TargetMode="External"/><Relationship Id="rId2" Type="http://schemas.openxmlformats.org/officeDocument/2006/relationships/notesSlide" Target="../notesSlides/notesSlide636.xml"/><Relationship Id="rId1" Type="http://schemas.openxmlformats.org/officeDocument/2006/relationships/slideLayout" Target="../slideLayouts/slideLayout30.xml"/><Relationship Id="rId6" Type="http://schemas.openxmlformats.org/officeDocument/2006/relationships/hyperlink" Target="https://en.wikipedia.org/wiki/Puritan_migration_to_New_England_(1620%E2%80%9340)" TargetMode="External"/><Relationship Id="rId5" Type="http://schemas.openxmlformats.org/officeDocument/2006/relationships/hyperlink" Target="https://www.cnsnews.com/blog/michael-w-chapman/church-england-now-offers-baptism-style-ceremony-transgenders" TargetMode="External"/><Relationship Id="rId4" Type="http://schemas.openxmlformats.org/officeDocument/2006/relationships/hyperlink" Target="https://www.gutenberg.org/files/25833/25833-pdf.pdf" TargetMode="External"/></Relationships>
</file>

<file path=ppt/slides/_rels/slide639.xml.rels><?xml version="1.0" encoding="UTF-8" standalone="yes"?>
<Relationships xmlns="http://schemas.openxmlformats.org/package/2006/relationships"><Relationship Id="rId3" Type="http://schemas.openxmlformats.org/officeDocument/2006/relationships/hyperlink" Target="http://documents.adventistarchives.org/Books/PFOF1954-V04.pdf" TargetMode="External"/><Relationship Id="rId7" Type="http://schemas.openxmlformats.org/officeDocument/2006/relationships/image" Target="../media/image18.jpeg"/><Relationship Id="rId2" Type="http://schemas.openxmlformats.org/officeDocument/2006/relationships/notesSlide" Target="../notesSlides/notesSlide637.xml"/><Relationship Id="rId1" Type="http://schemas.openxmlformats.org/officeDocument/2006/relationships/slideLayout" Target="../slideLayouts/slideLayout30.xml"/><Relationship Id="rId6" Type="http://schemas.openxmlformats.org/officeDocument/2006/relationships/slide" Target="slide287.xml"/><Relationship Id="rId5" Type="http://schemas.openxmlformats.org/officeDocument/2006/relationships/hyperlink" Target="https://www.gutenberg.org/files/25833/25833-pdf.pdf" TargetMode="External"/><Relationship Id="rId4" Type="http://schemas.openxmlformats.org/officeDocument/2006/relationships/hyperlink" Target="https://en.wikipedia.org/wiki/Nicholas_of_Cusa" TargetMode="External"/></Relationships>
</file>

<file path=ppt/slides/_rels/slide64.xml.rels><?xml version="1.0" encoding="UTF-8" standalone="yes"?>
<Relationships xmlns="http://schemas.openxmlformats.org/package/2006/relationships"><Relationship Id="rId3" Type="http://schemas.openxmlformats.org/officeDocument/2006/relationships/hyperlink" Target="https://www.biblegateway.com/passage/?search=II+Thess.+2:2-3&amp;version=KJV" TargetMode="External"/><Relationship Id="rId2" Type="http://schemas.openxmlformats.org/officeDocument/2006/relationships/notesSlide" Target="../notesSlides/notesSlide6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40.xml.rels><?xml version="1.0" encoding="UTF-8" standalone="yes"?>
<Relationships xmlns="http://schemas.openxmlformats.org/package/2006/relationships"><Relationship Id="rId3" Type="http://schemas.openxmlformats.org/officeDocument/2006/relationships/hyperlink" Target="http://documents.adventistarchives.org/Books/PFOF1954-V04.pdf" TargetMode="External"/><Relationship Id="rId2" Type="http://schemas.openxmlformats.org/officeDocument/2006/relationships/notesSlide" Target="../notesSlides/notesSlide638.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41.xml.rels><?xml version="1.0" encoding="UTF-8" standalone="yes"?>
<Relationships xmlns="http://schemas.openxmlformats.org/package/2006/relationships"><Relationship Id="rId3" Type="http://schemas.openxmlformats.org/officeDocument/2006/relationships/hyperlink" Target="http://www.gutenberg.org/files/25833/25833-h/25833-h.html" TargetMode="External"/><Relationship Id="rId2" Type="http://schemas.openxmlformats.org/officeDocument/2006/relationships/notesSlide" Target="../notesSlides/notesSlide639.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42.xml.rels><?xml version="1.0" encoding="UTF-8" standalone="yes"?>
<Relationships xmlns="http://schemas.openxmlformats.org/package/2006/relationships"><Relationship Id="rId8" Type="http://schemas.openxmlformats.org/officeDocument/2006/relationships/hyperlink" Target="https://www.biblegateway.com/passage/?search=Hebrews+9:11-14,+21-28&amp;version=NIV" TargetMode="External"/><Relationship Id="rId3" Type="http://schemas.openxmlformats.org/officeDocument/2006/relationships/hyperlink" Target="http://documents.adventistarchives.org/Books/PFOF1954-V04.pdf" TargetMode="External"/><Relationship Id="rId7" Type="http://schemas.openxmlformats.org/officeDocument/2006/relationships/hyperlink" Target="https://www.youtube.com/watch?v=5De3ZPPhrKc" TargetMode="External"/><Relationship Id="rId2" Type="http://schemas.openxmlformats.org/officeDocument/2006/relationships/notesSlide" Target="../notesSlides/notesSlide640.xml"/><Relationship Id="rId1" Type="http://schemas.openxmlformats.org/officeDocument/2006/relationships/slideLayout" Target="../slideLayouts/slideLayout30.xml"/><Relationship Id="rId6" Type="http://schemas.openxmlformats.org/officeDocument/2006/relationships/hyperlink" Target="https://www.youtube.com/watch?v=c37bNhYzdbE&amp;feature=youtu.be" TargetMode="External"/><Relationship Id="rId5" Type="http://schemas.openxmlformats.org/officeDocument/2006/relationships/hyperlink" Target="https://www.adventistreview.org/church-news/great-disappointment-remembered-170-years-on" TargetMode="External"/><Relationship Id="rId4" Type="http://schemas.openxmlformats.org/officeDocument/2006/relationships/hyperlink" Target="http://www.gutenberg.org/files/25833/25833-h/25833-h.html" TargetMode="External"/><Relationship Id="rId9" Type="http://schemas.openxmlformats.org/officeDocument/2006/relationships/image" Target="../media/image18.jpeg"/></Relationships>
</file>

<file path=ppt/slides/_rels/slide643.xml.rels><?xml version="1.0" encoding="UTF-8" standalone="yes"?>
<Relationships xmlns="http://schemas.openxmlformats.org/package/2006/relationships"><Relationship Id="rId3" Type="http://schemas.openxmlformats.org/officeDocument/2006/relationships/hyperlink" Target="http://documents.adventistarchives.org/Books/PFOF1954-V04.pdf" TargetMode="External"/><Relationship Id="rId2" Type="http://schemas.openxmlformats.org/officeDocument/2006/relationships/notesSlide" Target="../notesSlides/notesSlide641.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44.xml.rels><?xml version="1.0" encoding="UTF-8" standalone="yes"?>
<Relationships xmlns="http://schemas.openxmlformats.org/package/2006/relationships"><Relationship Id="rId3" Type="http://schemas.openxmlformats.org/officeDocument/2006/relationships/hyperlink" Target="http://www.gutenberg.org/files/25833/25833-h/25833-h.html" TargetMode="External"/><Relationship Id="rId7" Type="http://schemas.openxmlformats.org/officeDocument/2006/relationships/image" Target="../media/image18.jpeg"/><Relationship Id="rId2" Type="http://schemas.openxmlformats.org/officeDocument/2006/relationships/notesSlide" Target="../notesSlides/notesSlide642.xml"/><Relationship Id="rId1" Type="http://schemas.openxmlformats.org/officeDocument/2006/relationships/slideLayout" Target="../slideLayouts/slideLayout30.xml"/><Relationship Id="rId6" Type="http://schemas.openxmlformats.org/officeDocument/2006/relationships/hyperlink" Target="https://www.youtube.com/watch?v=5De3ZPPhrKc" TargetMode="External"/><Relationship Id="rId5" Type="http://schemas.openxmlformats.org/officeDocument/2006/relationships/hyperlink" Target="https://www.youtube.com/watch?v=c37bNhYzdbE&amp;feature=youtu.be" TargetMode="External"/><Relationship Id="rId4" Type="http://schemas.openxmlformats.org/officeDocument/2006/relationships/hyperlink" Target="http://www.truthorfables.com/investigative_judgment_made_simple.htm" TargetMode="External"/></Relationships>
</file>

<file path=ppt/slides/_rels/slide645.xml.rels><?xml version="1.0" encoding="UTF-8" standalone="yes"?>
<Relationships xmlns="http://schemas.openxmlformats.org/package/2006/relationships"><Relationship Id="rId3" Type="http://schemas.openxmlformats.org/officeDocument/2006/relationships/hyperlink" Target="http://www.gutenberg.org/files/25833/25833-h/25833-h.html" TargetMode="External"/><Relationship Id="rId2" Type="http://schemas.openxmlformats.org/officeDocument/2006/relationships/notesSlide" Target="../notesSlides/notesSlide643.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slide" Target="slide568.xml"/></Relationships>
</file>

<file path=ppt/slides/_rels/slide64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44.xml"/><Relationship Id="rId1" Type="http://schemas.openxmlformats.org/officeDocument/2006/relationships/slideLayout" Target="../slideLayouts/slideLayout30.xml"/></Relationships>
</file>

<file path=ppt/slides/_rels/slide64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45.xml"/><Relationship Id="rId1" Type="http://schemas.openxmlformats.org/officeDocument/2006/relationships/slideLayout" Target="../slideLayouts/slideLayout30.xml"/></Relationships>
</file>

<file path=ppt/slides/_rels/slide6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46.xml"/><Relationship Id="rId1" Type="http://schemas.openxmlformats.org/officeDocument/2006/relationships/slideLayout" Target="../slideLayouts/slideLayout30.xml"/></Relationships>
</file>

<file path=ppt/slides/_rels/slide649.xml.rels><?xml version="1.0" encoding="UTF-8" standalone="yes"?>
<Relationships xmlns="http://schemas.openxmlformats.org/package/2006/relationships"><Relationship Id="rId3" Type="http://schemas.openxmlformats.org/officeDocument/2006/relationships/hyperlink" Target="http://documents.adventistarchives.org/Books/PFOF1954-V04.pdf" TargetMode="External"/><Relationship Id="rId7" Type="http://schemas.openxmlformats.org/officeDocument/2006/relationships/image" Target="../media/image18.jpeg"/><Relationship Id="rId2" Type="http://schemas.openxmlformats.org/officeDocument/2006/relationships/notesSlide" Target="../notesSlides/notesSlide647.xml"/><Relationship Id="rId1" Type="http://schemas.openxmlformats.org/officeDocument/2006/relationships/slideLayout" Target="../slideLayouts/slideLayout30.xml"/><Relationship Id="rId6" Type="http://schemas.openxmlformats.org/officeDocument/2006/relationships/hyperlink" Target="https://www.biblegateway.com/passage/?search=Rev.+11:7-12&amp;version=NIV" TargetMode="External"/><Relationship Id="rId5" Type="http://schemas.openxmlformats.org/officeDocument/2006/relationships/hyperlink" Target="https://www.biblegateway.com/passage/?search=Revelation+11:1-14&amp;version=NIV" TargetMode="External"/><Relationship Id="rId4" Type="http://schemas.openxmlformats.org/officeDocument/2006/relationships/hyperlink" Target="https://www.gutenberg.org/files/25833/25833-pdf.pdf" TargetMode="External"/></Relationships>
</file>

<file path=ppt/slides/_rels/slide65.xml.rels><?xml version="1.0" encoding="UTF-8" standalone="yes"?>
<Relationships xmlns="http://schemas.openxmlformats.org/package/2006/relationships"><Relationship Id="rId3" Type="http://schemas.openxmlformats.org/officeDocument/2006/relationships/hyperlink" Target="https://www.biblegateway.com/passage/?search=II+Thess.+2:2-3&amp;version=KJV" TargetMode="External"/><Relationship Id="rId2" Type="http://schemas.openxmlformats.org/officeDocument/2006/relationships/notesSlide" Target="../notesSlides/notesSlide64.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Matthew+24:12-13&amp;version=NIV" TargetMode="External"/><Relationship Id="rId4" Type="http://schemas.openxmlformats.org/officeDocument/2006/relationships/hyperlink" Target="https://www.biblegateway.com/passage/?search=Rev+2:7,17,+2:25-28,+3:5,+3:11,12,21&amp;version=NASB" TargetMode="External"/></Relationships>
</file>

<file path=ppt/slides/_rels/slide650.xml.rels><?xml version="1.0" encoding="UTF-8" standalone="yes"?>
<Relationships xmlns="http://schemas.openxmlformats.org/package/2006/relationships"><Relationship Id="rId3" Type="http://schemas.openxmlformats.org/officeDocument/2006/relationships/hyperlink" Target="https://www.biblegateway.com/passage/?search=Daniel+9:20-21,24&amp;version=NIV" TargetMode="External"/><Relationship Id="rId2" Type="http://schemas.openxmlformats.org/officeDocument/2006/relationships/notesSlide" Target="../notesSlides/notesSlide648.xml"/><Relationship Id="rId1" Type="http://schemas.openxmlformats.org/officeDocument/2006/relationships/slideLayout" Target="../slideLayouts/slideLayout30.xml"/><Relationship Id="rId4" Type="http://schemas.openxmlformats.org/officeDocument/2006/relationships/hyperlink" Target="https://www.biblegateway.com/passage/?search=Daniel+9:2&amp;version=NIV" TargetMode="External"/></Relationships>
</file>

<file path=ppt/slides/_rels/slide651.xml.rels><?xml version="1.0" encoding="UTF-8" standalone="yes"?>
<Relationships xmlns="http://schemas.openxmlformats.org/package/2006/relationships"><Relationship Id="rId3" Type="http://schemas.openxmlformats.org/officeDocument/2006/relationships/hyperlink" Target="https://www.youtube.com/watch?v=yU5ozcdN1zU" TargetMode="External"/><Relationship Id="rId2" Type="http://schemas.openxmlformats.org/officeDocument/2006/relationships/notesSlide" Target="../notesSlides/notesSlide649.xml"/><Relationship Id="rId1" Type="http://schemas.openxmlformats.org/officeDocument/2006/relationships/slideLayout" Target="../slideLayouts/slideLayout30.xml"/><Relationship Id="rId4" Type="http://schemas.openxmlformats.org/officeDocument/2006/relationships/hyperlink" Target="https://www.gutenberg.org/files/25833/25833-pdf.pdf" TargetMode="External"/></Relationships>
</file>

<file path=ppt/slides/_rels/slide652.xml.rels><?xml version="1.0" encoding="UTF-8" standalone="yes"?>
<Relationships xmlns="http://schemas.openxmlformats.org/package/2006/relationships"><Relationship Id="rId2" Type="http://schemas.openxmlformats.org/officeDocument/2006/relationships/notesSlide" Target="../notesSlides/notesSlide650.xml"/><Relationship Id="rId1" Type="http://schemas.openxmlformats.org/officeDocument/2006/relationships/slideLayout" Target="../slideLayouts/slideLayout30.xml"/></Relationships>
</file>

<file path=ppt/slides/_rels/slide653.xml.rels><?xml version="1.0" encoding="UTF-8" standalone="yes"?>
<Relationships xmlns="http://schemas.openxmlformats.org/package/2006/relationships"><Relationship Id="rId2" Type="http://schemas.openxmlformats.org/officeDocument/2006/relationships/notesSlide" Target="../notesSlides/notesSlide651.xml"/><Relationship Id="rId1" Type="http://schemas.openxmlformats.org/officeDocument/2006/relationships/slideLayout" Target="../slideLayouts/slideLayout30.xml"/></Relationships>
</file>

<file path=ppt/slides/_rels/slide654.xml.rels><?xml version="1.0" encoding="UTF-8" standalone="yes"?>
<Relationships xmlns="http://schemas.openxmlformats.org/package/2006/relationships"><Relationship Id="rId2" Type="http://schemas.openxmlformats.org/officeDocument/2006/relationships/notesSlide" Target="../notesSlides/notesSlide652.xml"/><Relationship Id="rId1" Type="http://schemas.openxmlformats.org/officeDocument/2006/relationships/slideLayout" Target="../slideLayouts/slideLayout30.xml"/></Relationships>
</file>

<file path=ppt/slides/_rels/slide655.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hyperlink" Target="http://documents.adventistarchives.org/Books/PFOF1954-V04.pdf" TargetMode="External"/><Relationship Id="rId7" Type="http://schemas.openxmlformats.org/officeDocument/2006/relationships/slide" Target="slide75.xml"/><Relationship Id="rId2" Type="http://schemas.openxmlformats.org/officeDocument/2006/relationships/notesSlide" Target="../notesSlides/notesSlide653.xml"/><Relationship Id="rId1" Type="http://schemas.openxmlformats.org/officeDocument/2006/relationships/slideLayout" Target="../slideLayouts/slideLayout30.xml"/><Relationship Id="rId6" Type="http://schemas.openxmlformats.org/officeDocument/2006/relationships/hyperlink" Target="https://www.youtube.com/watch?v=5De3ZPPhrKc" TargetMode="External"/><Relationship Id="rId5" Type="http://schemas.openxmlformats.org/officeDocument/2006/relationships/hyperlink" Target="https://www.youtube.com/watch?v=c37bNhYzdbE&amp;feature=youtu.be" TargetMode="External"/><Relationship Id="rId4" Type="http://schemas.openxmlformats.org/officeDocument/2006/relationships/hyperlink" Target="https://www.gutenberg.org/files/25833/25833-pdf.pdf" TargetMode="External"/></Relationships>
</file>

<file path=ppt/slides/_rels/slide656.xml.rels><?xml version="1.0" encoding="UTF-8" standalone="yes"?>
<Relationships xmlns="http://schemas.openxmlformats.org/package/2006/relationships"><Relationship Id="rId8" Type="http://schemas.openxmlformats.org/officeDocument/2006/relationships/hyperlink" Target="https://www.youtube.com/watch?v=5De3ZPPhrKc" TargetMode="External"/><Relationship Id="rId3" Type="http://schemas.openxmlformats.org/officeDocument/2006/relationships/hyperlink" Target="https://www.youtube.com/watch?v=c37bNhYzdbE&amp;feature=youtu.be" TargetMode="External"/><Relationship Id="rId7" Type="http://schemas.openxmlformats.org/officeDocument/2006/relationships/hyperlink" Target="https://www.biblegateway.com/passage/?search=Dan.+9:26&amp;version=NIV" TargetMode="External"/><Relationship Id="rId2" Type="http://schemas.openxmlformats.org/officeDocument/2006/relationships/notesSlide" Target="../notesSlides/notesSlide654.xml"/><Relationship Id="rId1" Type="http://schemas.openxmlformats.org/officeDocument/2006/relationships/slideLayout" Target="../slideLayouts/slideLayout30.xml"/><Relationship Id="rId6" Type="http://schemas.openxmlformats.org/officeDocument/2006/relationships/hyperlink" Target="https://www.biblegateway.com/passage/?search=Dan+12:11&amp;version=KJV" TargetMode="External"/><Relationship Id="rId11" Type="http://schemas.openxmlformats.org/officeDocument/2006/relationships/image" Target="../media/image18.jpeg"/><Relationship Id="rId5" Type="http://schemas.openxmlformats.org/officeDocument/2006/relationships/hyperlink" Target="https://www.biblegateway.com/passage/?search=Dan+8:11-14&amp;version=NIV" TargetMode="External"/><Relationship Id="rId10" Type="http://schemas.openxmlformats.org/officeDocument/2006/relationships/hyperlink" Target="https://www.biblegateway.com/passage/?search=Rev.+15:6&amp;version=NIV" TargetMode="External"/><Relationship Id="rId4" Type="http://schemas.openxmlformats.org/officeDocument/2006/relationships/hyperlink" Target="https://www.biblegateway.com/passage/?search=Rev.+11:1-14&amp;version=NIV" TargetMode="External"/><Relationship Id="rId9" Type="http://schemas.openxmlformats.org/officeDocument/2006/relationships/hyperlink" Target="https://www.biblegateway.com/passage/?search=Rev.+11:19&amp;version=NIV" TargetMode="External"/></Relationships>
</file>

<file path=ppt/slides/_rels/slide65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55.xml"/><Relationship Id="rId1" Type="http://schemas.openxmlformats.org/officeDocument/2006/relationships/slideLayout" Target="../slideLayouts/slideLayout12.xml"/><Relationship Id="rId4" Type="http://schemas.openxmlformats.org/officeDocument/2006/relationships/hyperlink" Target="https://www.biblegateway.com/passage/?search=Dan.+9:16-18&amp;version=KJV" TargetMode="External"/></Relationships>
</file>

<file path=ppt/slides/_rels/slide658.xml.rels><?xml version="1.0" encoding="UTF-8" standalone="yes"?>
<Relationships xmlns="http://schemas.openxmlformats.org/package/2006/relationships"><Relationship Id="rId8" Type="http://schemas.openxmlformats.org/officeDocument/2006/relationships/hyperlink" Target="https://www.biblegateway.com/passage/?search=Isaiah+11:6-9&amp;version=NIV" TargetMode="External"/><Relationship Id="rId3" Type="http://schemas.openxmlformats.org/officeDocument/2006/relationships/hyperlink" Target="http://documents.adventistarchives.org/Books/PFOF1954-V04.pdf" TargetMode="External"/><Relationship Id="rId7" Type="http://schemas.openxmlformats.org/officeDocument/2006/relationships/hyperlink" Target="https://www.biblegateway.com/passage/?search=Zechariah+14:9-11,+16-17&amp;version=KJV" TargetMode="External"/><Relationship Id="rId2" Type="http://schemas.openxmlformats.org/officeDocument/2006/relationships/notesSlide" Target="../notesSlides/notesSlide656.xml"/><Relationship Id="rId1" Type="http://schemas.openxmlformats.org/officeDocument/2006/relationships/slideLayout" Target="../slideLayouts/slideLayout30.xml"/><Relationship Id="rId6" Type="http://schemas.openxmlformats.org/officeDocument/2006/relationships/slide" Target="slide533.xml"/><Relationship Id="rId5" Type="http://schemas.openxmlformats.org/officeDocument/2006/relationships/slide" Target="slide532.xml"/><Relationship Id="rId4" Type="http://schemas.openxmlformats.org/officeDocument/2006/relationships/hyperlink" Target="https://www.gutenberg.org/files/25833/25833-pdf.pdf" TargetMode="External"/><Relationship Id="rId9" Type="http://schemas.openxmlformats.org/officeDocument/2006/relationships/image" Target="../media/image18.jpeg"/></Relationships>
</file>

<file path=ppt/slides/_rels/slide65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57.xml"/><Relationship Id="rId1" Type="http://schemas.openxmlformats.org/officeDocument/2006/relationships/slideLayout" Target="../slideLayouts/slideLayout12.xml"/><Relationship Id="rId4" Type="http://schemas.openxmlformats.org/officeDocument/2006/relationships/hyperlink" Target="https://www.biblegateway.com/passage/?search=Isaiah+11:6-9&amp;version=NIV" TargetMode="External"/></Relationships>
</file>

<file path=ppt/slides/_rels/slide66.xml.rels><?xml version="1.0" encoding="UTF-8" standalone="yes"?>
<Relationships xmlns="http://schemas.openxmlformats.org/package/2006/relationships"><Relationship Id="rId3" Type="http://schemas.openxmlformats.org/officeDocument/2006/relationships/hyperlink" Target="https://www.biblegateway.com/passage/?search=II+Tim.+3:1-9&amp;version=NIV" TargetMode="External"/><Relationship Id="rId2" Type="http://schemas.openxmlformats.org/officeDocument/2006/relationships/notesSlide" Target="../notesSlides/notesSlide6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60.xml.rels><?xml version="1.0" encoding="UTF-8" standalone="yes"?>
<Relationships xmlns="http://schemas.openxmlformats.org/package/2006/relationships"><Relationship Id="rId3" Type="http://schemas.openxmlformats.org/officeDocument/2006/relationships/hyperlink" Target="https://en.wikipedia.org/wiki/Holy_Roman_Empire" TargetMode="External"/><Relationship Id="rId2" Type="http://schemas.openxmlformats.org/officeDocument/2006/relationships/notesSlide" Target="../notesSlides/notesSlide658.xml"/><Relationship Id="rId1" Type="http://schemas.openxmlformats.org/officeDocument/2006/relationships/slideLayout" Target="../slideLayouts/slideLayout12.xml"/><Relationship Id="rId6" Type="http://schemas.openxmlformats.org/officeDocument/2006/relationships/image" Target="../media/image18.jpeg"/><Relationship Id="rId5" Type="http://schemas.openxmlformats.org/officeDocument/2006/relationships/hyperlink" Target="https://en.wikipedia.org/wiki/Byzantine_Empire" TargetMode="External"/><Relationship Id="rId4" Type="http://schemas.openxmlformats.org/officeDocument/2006/relationships/hyperlink" Target="https://en.wikipedia.org/wiki/Napoleonic_Wars" TargetMode="External"/></Relationships>
</file>

<file path=ppt/slides/_rels/slide661.xml.rels><?xml version="1.0" encoding="UTF-8" standalone="yes"?>
<Relationships xmlns="http://schemas.openxmlformats.org/package/2006/relationships"><Relationship Id="rId3" Type="http://schemas.openxmlformats.org/officeDocument/2006/relationships/hyperlink" Target="http://centrowhite.org.br/files/ebooks/egw-english/books/Selected%20Messages%20Book%202.pdf" TargetMode="External"/><Relationship Id="rId2" Type="http://schemas.openxmlformats.org/officeDocument/2006/relationships/notesSlide" Target="../notesSlides/notesSlide659.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62.xml.rels><?xml version="1.0" encoding="UTF-8" standalone="yes"?>
<Relationships xmlns="http://schemas.openxmlformats.org/package/2006/relationships"><Relationship Id="rId3" Type="http://schemas.openxmlformats.org/officeDocument/2006/relationships/hyperlink" Target="https://www.biblegateway.com/passage/?search=Acts+20:3,7,9,19&amp;version=KJV" TargetMode="External"/><Relationship Id="rId2" Type="http://schemas.openxmlformats.org/officeDocument/2006/relationships/notesSlide" Target="../notesSlides/notesSlide660.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63.xml.rels><?xml version="1.0" encoding="UTF-8" standalone="yes"?>
<Relationships xmlns="http://schemas.openxmlformats.org/package/2006/relationships"><Relationship Id="rId3" Type="http://schemas.openxmlformats.org/officeDocument/2006/relationships/hyperlink" Target="https://en.wikipedia.org/wiki/Constantine_the_Great#Religious_policy" TargetMode="External"/><Relationship Id="rId2" Type="http://schemas.openxmlformats.org/officeDocument/2006/relationships/notesSlide" Target="../notesSlides/notesSlide661.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64.xml.rels><?xml version="1.0" encoding="UTF-8" standalone="yes"?>
<Relationships xmlns="http://schemas.openxmlformats.org/package/2006/relationships"><Relationship Id="rId3" Type="http://schemas.openxmlformats.org/officeDocument/2006/relationships/hyperlink" Target="https://www.biblegateway.com/passage/?search=Exodus+20:16&amp;version=NIV" TargetMode="External"/><Relationship Id="rId2" Type="http://schemas.openxmlformats.org/officeDocument/2006/relationships/notesSlide" Target="../notesSlides/notesSlide662.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6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63.xml"/><Relationship Id="rId1" Type="http://schemas.openxmlformats.org/officeDocument/2006/relationships/slideLayout" Target="../slideLayouts/slideLayout12.xml"/><Relationship Id="rId4" Type="http://schemas.openxmlformats.org/officeDocument/2006/relationships/hyperlink" Target="https://www.biblegateway.com/passage/?search=Revelation+21:8&amp;version=NIV" TargetMode="External"/></Relationships>
</file>

<file path=ppt/slides/_rels/slide66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64.xml"/><Relationship Id="rId1" Type="http://schemas.openxmlformats.org/officeDocument/2006/relationships/slideLayout" Target="../slideLayouts/slideLayout30.xml"/></Relationships>
</file>

<file path=ppt/slides/_rels/slide66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65.xml"/><Relationship Id="rId1" Type="http://schemas.openxmlformats.org/officeDocument/2006/relationships/slideLayout" Target="../slideLayouts/slideLayout12.xml"/><Relationship Id="rId4" Type="http://schemas.openxmlformats.org/officeDocument/2006/relationships/hyperlink" Target="https://www.biblegateway.com/passage/?search=Ephesians+4:11-13&amp;version=NIV" TargetMode="External"/></Relationships>
</file>

<file path=ppt/slides/_rels/slide66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66.xml"/><Relationship Id="rId1" Type="http://schemas.openxmlformats.org/officeDocument/2006/relationships/slideLayout" Target="../slideLayouts/slideLayout12.xml"/></Relationships>
</file>

<file path=ppt/slides/_rels/slide669.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hyperlink" Target="http://documents.adventistarchives.org/Books/PFOF1954-V04.pdf" TargetMode="External"/><Relationship Id="rId7" Type="http://schemas.openxmlformats.org/officeDocument/2006/relationships/hyperlink" Target="https://www.youtube.com/watch?v=5De3ZPPhrKc" TargetMode="External"/><Relationship Id="rId2" Type="http://schemas.openxmlformats.org/officeDocument/2006/relationships/notesSlide" Target="../notesSlides/notesSlide667.xml"/><Relationship Id="rId1" Type="http://schemas.openxmlformats.org/officeDocument/2006/relationships/slideLayout" Target="../slideLayouts/slideLayout12.xml"/><Relationship Id="rId6" Type="http://schemas.openxmlformats.org/officeDocument/2006/relationships/hyperlink" Target="https://www.youtube.com/watch?v=c37bNhYzdbE&amp;feature=youtu.be" TargetMode="External"/><Relationship Id="rId5" Type="http://schemas.openxmlformats.org/officeDocument/2006/relationships/hyperlink" Target="https://www.adventistreview.org/church-news/great-disappointment-remembered-170-years-on" TargetMode="External"/><Relationship Id="rId4" Type="http://schemas.openxmlformats.org/officeDocument/2006/relationships/hyperlink" Target="http://www.gutenberg.org/files/25833/25833-h/25833-h.html" TargetMode="External"/></Relationships>
</file>

<file path=ppt/slides/_rels/slide67.xml.rels><?xml version="1.0" encoding="UTF-8" standalone="yes"?>
<Relationships xmlns="http://schemas.openxmlformats.org/package/2006/relationships"><Relationship Id="rId8" Type="http://schemas.openxmlformats.org/officeDocument/2006/relationships/hyperlink" Target="http://online.wsj.com/article/SB10001424052970204369404577209112780407698.html?KEYWORDS=catholic+obama" TargetMode="External"/><Relationship Id="rId3" Type="http://schemas.openxmlformats.org/officeDocument/2006/relationships/slide" Target="slide270.xml"/><Relationship Id="rId7" Type="http://schemas.openxmlformats.org/officeDocument/2006/relationships/hyperlink" Target="http://www.cnsnews.com/news/article/obama-praises-homosexual-spouses-gay-gathering-white-house" TargetMode="External"/><Relationship Id="rId2" Type="http://schemas.openxmlformats.org/officeDocument/2006/relationships/notesSlide" Target="../notesSlides/notesSlide66.xml"/><Relationship Id="rId1" Type="http://schemas.openxmlformats.org/officeDocument/2006/relationships/slideLayout" Target="../slideLayouts/slideLayout30.xml"/><Relationship Id="rId6" Type="http://schemas.openxmlformats.org/officeDocument/2006/relationships/hyperlink" Target="http://www.youtube.com/watch?v=ToL4aaV3CeM" TargetMode="External"/><Relationship Id="rId5" Type="http://schemas.openxmlformats.org/officeDocument/2006/relationships/hyperlink" Target="http://www.cnsnews.com/news/article/first-lady-kagan-sotomayor-will-protect-right-love-whomever-we-choose" TargetMode="External"/><Relationship Id="rId10" Type="http://schemas.openxmlformats.org/officeDocument/2006/relationships/image" Target="../media/image4.jpeg"/><Relationship Id="rId4" Type="http://schemas.openxmlformats.org/officeDocument/2006/relationships/hyperlink" Target="http://www.whitehouse.gov/the-press-office/2011/05/31/presidential-proclamation-lesbian-gay-bisexual-and-transgender-pride-mon" TargetMode="External"/><Relationship Id="rId9" Type="http://schemas.openxmlformats.org/officeDocument/2006/relationships/hyperlink" Target="http://www.newsmax.com/Newsfront/Legalizing-Marijuana/2013/09/10/id/524720" TargetMode="External"/></Relationships>
</file>

<file path=ppt/slides/_rels/slide670.xml.rels><?xml version="1.0" encoding="UTF-8" standalone="yes"?>
<Relationships xmlns="http://schemas.openxmlformats.org/package/2006/relationships"><Relationship Id="rId3" Type="http://schemas.openxmlformats.org/officeDocument/2006/relationships/hyperlink" Target="http://centrowhite.org.br/files/ebooks/egw-english/books/Selected%20Messages%20Book%202.pdf" TargetMode="External"/><Relationship Id="rId2" Type="http://schemas.openxmlformats.org/officeDocument/2006/relationships/notesSlide" Target="../notesSlides/notesSlide668.xml"/><Relationship Id="rId1" Type="http://schemas.openxmlformats.org/officeDocument/2006/relationships/slideLayout" Target="../slideLayouts/slideLayout12.xml"/><Relationship Id="rId6" Type="http://schemas.openxmlformats.org/officeDocument/2006/relationships/image" Target="../media/image18.jpeg"/><Relationship Id="rId5" Type="http://schemas.openxmlformats.org/officeDocument/2006/relationships/hyperlink" Target="https://www.biblegateway.com/passage/?search=Matthew+24:36&amp;version=NIV" TargetMode="External"/><Relationship Id="rId4" Type="http://schemas.openxmlformats.org/officeDocument/2006/relationships/hyperlink" Target="http://secondadventrevival.org/docs/EG%20White%20Books%20PDF/EG%20White%20Books/Christian%20Experience%20and%20Teachings%20of%20Ellen%20G.%20White.pdf" TargetMode="External"/></Relationships>
</file>

<file path=ppt/slides/_rels/slide671.xml.rels><?xml version="1.0" encoding="UTF-8" standalone="yes"?>
<Relationships xmlns="http://schemas.openxmlformats.org/package/2006/relationships"><Relationship Id="rId3" Type="http://schemas.openxmlformats.org/officeDocument/2006/relationships/hyperlink" Target="https://www.biblegateway.com/passage/?search=I+corinthians+12:8-14&amp;version=NIV" TargetMode="External"/><Relationship Id="rId2" Type="http://schemas.openxmlformats.org/officeDocument/2006/relationships/notesSlide" Target="../notesSlides/notesSlide669.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www.biblegateway.com/passage/?search=Gal.+1:8,+1+Thes+5:21&amp;version=NIV" TargetMode="External"/></Relationships>
</file>

<file path=ppt/slides/_rels/slide672.xml.rels><?xml version="1.0" encoding="UTF-8" standalone="yes"?>
<Relationships xmlns="http://schemas.openxmlformats.org/package/2006/relationships"><Relationship Id="rId3" Type="http://schemas.openxmlformats.org/officeDocument/2006/relationships/slide" Target="slide625.xml"/><Relationship Id="rId2" Type="http://schemas.openxmlformats.org/officeDocument/2006/relationships/notesSlide" Target="../notesSlides/notesSlide670.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7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71.xml"/><Relationship Id="rId1" Type="http://schemas.openxmlformats.org/officeDocument/2006/relationships/slideLayout" Target="../slideLayouts/slideLayout150.xml"/></Relationships>
</file>

<file path=ppt/slides/_rels/slide67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72.xml"/><Relationship Id="rId1" Type="http://schemas.openxmlformats.org/officeDocument/2006/relationships/slideLayout" Target="../slideLayouts/slideLayout30.xml"/></Relationships>
</file>

<file path=ppt/slides/_rels/slide675.xml.rels><?xml version="1.0" encoding="UTF-8" standalone="yes"?>
<Relationships xmlns="http://schemas.openxmlformats.org/package/2006/relationships"><Relationship Id="rId3" Type="http://schemas.openxmlformats.org/officeDocument/2006/relationships/hyperlink" Target="https://www.advbookstore.com/product-page/evolution-is-not-science-pb" TargetMode="External"/><Relationship Id="rId2" Type="http://schemas.openxmlformats.org/officeDocument/2006/relationships/notesSlide" Target="../notesSlides/notesSlide67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76.xml.rels><?xml version="1.0" encoding="UTF-8" standalone="yes"?>
<Relationships xmlns="http://schemas.openxmlformats.org/package/2006/relationships"><Relationship Id="rId8" Type="http://schemas.openxmlformats.org/officeDocument/2006/relationships/hyperlink" Target="https://www.youtube.com/watch?v=dqGUL6LD2lE" TargetMode="External"/><Relationship Id="rId3" Type="http://schemas.openxmlformats.org/officeDocument/2006/relationships/hyperlink" Target="https://en.wikipedia.org/wiki/Maya_civilization#Religion_and_mythology" TargetMode="External"/><Relationship Id="rId7" Type="http://schemas.openxmlformats.org/officeDocument/2006/relationships/hyperlink" Target="https://www.youtube.com/watch?v=6iPC1D56YSE" TargetMode="External"/><Relationship Id="rId12" Type="http://schemas.openxmlformats.org/officeDocument/2006/relationships/image" Target="../media/image4.jpeg"/><Relationship Id="rId2" Type="http://schemas.openxmlformats.org/officeDocument/2006/relationships/notesSlide" Target="../notesSlides/notesSlide674.xml"/><Relationship Id="rId1" Type="http://schemas.openxmlformats.org/officeDocument/2006/relationships/slideLayout" Target="../slideLayouts/slideLayout30.xml"/><Relationship Id="rId6" Type="http://schemas.openxmlformats.org/officeDocument/2006/relationships/hyperlink" Target="https://en.wikipedia.org/wiki/Aztecs#Human_sacrifice_and_cannibalism" TargetMode="External"/><Relationship Id="rId11" Type="http://schemas.openxmlformats.org/officeDocument/2006/relationships/hyperlink" Target="https://www.smithsonianchannel.com/shows/sacred-sites/chaco-canyon/1003827/3421519" TargetMode="External"/><Relationship Id="rId5" Type="http://schemas.openxmlformats.org/officeDocument/2006/relationships/hyperlink" Target="https://www.reuters.com/article/us-mexico-archaeology-skulls-idUSKBN19M3Q6" TargetMode="External"/><Relationship Id="rId10" Type="http://schemas.openxmlformats.org/officeDocument/2006/relationships/hyperlink" Target="https://www.amazon.com/Illustrated-Encyclopedia-Old-West/dp/0831765992" TargetMode="External"/><Relationship Id="rId4" Type="http://schemas.openxmlformats.org/officeDocument/2006/relationships/hyperlink" Target="https://www.foxnews.com/science/bloody-ancient-arrowhead-reveals-maya-life-force-ceremony" TargetMode="External"/><Relationship Id="rId9" Type="http://schemas.openxmlformats.org/officeDocument/2006/relationships/hyperlink" Target="https://en.wikipedia.org/wiki/Inca_Empire#Religion" TargetMode="External"/></Relationships>
</file>

<file path=ppt/slides/_rels/slide677.xml.rels><?xml version="1.0" encoding="UTF-8" standalone="yes"?>
<Relationships xmlns="http://schemas.openxmlformats.org/package/2006/relationships"><Relationship Id="rId3" Type="http://schemas.openxmlformats.org/officeDocument/2006/relationships/hyperlink" Target="https://www.youtube.com/watch?v=h1I58CoD0C4" TargetMode="External"/><Relationship Id="rId2" Type="http://schemas.openxmlformats.org/officeDocument/2006/relationships/notesSlide" Target="../notesSlides/notesSlide675.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7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76.xml"/><Relationship Id="rId1" Type="http://schemas.openxmlformats.org/officeDocument/2006/relationships/slideLayout" Target="../slideLayouts/slideLayout30.xml"/></Relationships>
</file>

<file path=ppt/slides/_rels/slide67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77.xml"/><Relationship Id="rId1" Type="http://schemas.openxmlformats.org/officeDocument/2006/relationships/slideLayout" Target="../slideLayouts/slideLayout150.xml"/></Relationships>
</file>

<file path=ppt/slides/_rels/slide68.xml.rels><?xml version="1.0" encoding="UTF-8" standalone="yes"?>
<Relationships xmlns="http://schemas.openxmlformats.org/package/2006/relationships"><Relationship Id="rId3" Type="http://schemas.openxmlformats.org/officeDocument/2006/relationships/hyperlink" Target="https://www.biblegateway.com/passage/?search=Isaiah+24:5-6,+19-20&amp;version=NIV" TargetMode="External"/><Relationship Id="rId2" Type="http://schemas.openxmlformats.org/officeDocument/2006/relationships/notesSlide" Target="../notesSlides/notesSlide67.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80.xml.rels><?xml version="1.0" encoding="UTF-8" standalone="yes"?>
<Relationships xmlns="http://schemas.openxmlformats.org/package/2006/relationships"><Relationship Id="rId3" Type="http://schemas.openxmlformats.org/officeDocument/2006/relationships/hyperlink" Target="https://www.advbookstore.com/product-page/evolution-is-not-science-pb" TargetMode="External"/><Relationship Id="rId2" Type="http://schemas.openxmlformats.org/officeDocument/2006/relationships/notesSlide" Target="../notesSlides/notesSlide678.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youtube.com/watch?v=XIxE5ihWtXE" TargetMode="External"/><Relationship Id="rId4" Type="http://schemas.openxmlformats.org/officeDocument/2006/relationships/hyperlink" Target="https://www.christianbook.com/the-facts-on-the-mormon-church/john-ankerberg/9780736922166/pd/922166" TargetMode="External"/></Relationships>
</file>

<file path=ppt/slides/_rels/slide681.xml.rels><?xml version="1.0" encoding="UTF-8" standalone="yes"?>
<Relationships xmlns="http://schemas.openxmlformats.org/package/2006/relationships"><Relationship Id="rId3" Type="http://schemas.openxmlformats.org/officeDocument/2006/relationships/hyperlink" Target="http://www.truthnet.org/Christianity/Cults/Mormon8/" TargetMode="External"/><Relationship Id="rId2" Type="http://schemas.openxmlformats.org/officeDocument/2006/relationships/notesSlide" Target="../notesSlides/notesSlide679.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82.xml.rels><?xml version="1.0" encoding="UTF-8" standalone="yes"?>
<Relationships xmlns="http://schemas.openxmlformats.org/package/2006/relationships"><Relationship Id="rId3" Type="http://schemas.openxmlformats.org/officeDocument/2006/relationships/hyperlink" Target="https://en.wikipedia.org/wiki/Fanny_Alger#cite_note-7" TargetMode="External"/><Relationship Id="rId2" Type="http://schemas.openxmlformats.org/officeDocument/2006/relationships/notesSlide" Target="../notesSlides/notesSlide680.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youtube.com/watch?v=XIxE5ihWtXE" TargetMode="External"/><Relationship Id="rId4" Type="http://schemas.openxmlformats.org/officeDocument/2006/relationships/hyperlink" Target="https://digitalcommons.usu.edu/cgi/viewcontent.cgi?article=1026&amp;context=mormonhistory" TargetMode="External"/></Relationships>
</file>

<file path=ppt/slides/_rels/slide683.xml.rels><?xml version="1.0" encoding="UTF-8" standalone="yes"?>
<Relationships xmlns="http://schemas.openxmlformats.org/package/2006/relationships"><Relationship Id="rId3" Type="http://schemas.openxmlformats.org/officeDocument/2006/relationships/hyperlink" Target="http://www.truthnet.org/Christianity/Cults/Mormon8/" TargetMode="External"/><Relationship Id="rId2" Type="http://schemas.openxmlformats.org/officeDocument/2006/relationships/notesSlide" Target="../notesSlides/notesSlide681.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84.xml.rels><?xml version="1.0" encoding="UTF-8" standalone="yes"?>
<Relationships xmlns="http://schemas.openxmlformats.org/package/2006/relationships"><Relationship Id="rId3" Type="http://schemas.openxmlformats.org/officeDocument/2006/relationships/hyperlink" Target="http://www.truthnet.org/Christianity/Cults/Mormon8/" TargetMode="External"/><Relationship Id="rId2" Type="http://schemas.openxmlformats.org/officeDocument/2006/relationships/notesSlide" Target="../notesSlides/notesSlide682.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85.xml.rels><?xml version="1.0" encoding="UTF-8" standalone="yes"?>
<Relationships xmlns="http://schemas.openxmlformats.org/package/2006/relationships"><Relationship Id="rId3" Type="http://schemas.openxmlformats.org/officeDocument/2006/relationships/hyperlink" Target="http://www.truthnet.org/Christianity/Cults/Mormon8/" TargetMode="External"/><Relationship Id="rId2" Type="http://schemas.openxmlformats.org/officeDocument/2006/relationships/notesSlide" Target="../notesSlides/notesSlide683.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86.xml.rels><?xml version="1.0" encoding="UTF-8" standalone="yes"?>
<Relationships xmlns="http://schemas.openxmlformats.org/package/2006/relationships"><Relationship Id="rId3" Type="http://schemas.openxmlformats.org/officeDocument/2006/relationships/slide" Target="slide625.xml"/><Relationship Id="rId2" Type="http://schemas.openxmlformats.org/officeDocument/2006/relationships/notesSlide" Target="../notesSlides/notesSlide684.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68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85.xml"/><Relationship Id="rId1" Type="http://schemas.openxmlformats.org/officeDocument/2006/relationships/slideLayout" Target="../slideLayouts/slideLayout150.xml"/></Relationships>
</file>

<file path=ppt/slides/_rels/slide688.xml.rels><?xml version="1.0" encoding="UTF-8" standalone="yes"?>
<Relationships xmlns="http://schemas.openxmlformats.org/package/2006/relationships"><Relationship Id="rId3" Type="http://schemas.openxmlformats.org/officeDocument/2006/relationships/hyperlink" Target="https://duckduckgo.com/?q=escaping+polygomy&amp;t=ffab&amp;atb=v108-3&amp;iax=videos&amp;ia=videos" TargetMode="External"/><Relationship Id="rId2" Type="http://schemas.openxmlformats.org/officeDocument/2006/relationships/notesSlide" Target="../notesSlides/notesSlide686.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20https:/en.wikipedia.org/wiki/Warren_Jeffs" TargetMode="External"/></Relationships>
</file>

<file path=ppt/slides/_rels/slide68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87.xml"/><Relationship Id="rId1" Type="http://schemas.openxmlformats.org/officeDocument/2006/relationships/slideLayout" Target="../slideLayouts/slideLayout30.xml"/></Relationships>
</file>

<file path=ppt/slides/_rels/slide69.xml.rels><?xml version="1.0" encoding="UTF-8" standalone="yes"?>
<Relationships xmlns="http://schemas.openxmlformats.org/package/2006/relationships"><Relationship Id="rId3" Type="http://schemas.openxmlformats.org/officeDocument/2006/relationships/hyperlink" Target="http://www.youtube.com/watch?v=RWcEYYj_-rg" TargetMode="External"/><Relationship Id="rId2" Type="http://schemas.openxmlformats.org/officeDocument/2006/relationships/notesSlide" Target="../notesSlides/notesSlide68.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wnd.com/2018/01/meet-the-real-walter-cronkite/" TargetMode="External"/><Relationship Id="rId4" Type="http://schemas.openxmlformats.org/officeDocument/2006/relationships/hyperlink" Target="http://www.waronhumans.com/the-war-on-humans-documentary/" TargetMode="External"/></Relationships>
</file>

<file path=ppt/slides/_rels/slide690.xml.rels><?xml version="1.0" encoding="UTF-8" standalone="yes"?>
<Relationships xmlns="http://schemas.openxmlformats.org/package/2006/relationships"><Relationship Id="rId8" Type="http://schemas.openxmlformats.org/officeDocument/2006/relationships/slide" Target="slide44.xml"/><Relationship Id="rId3" Type="http://schemas.openxmlformats.org/officeDocument/2006/relationships/hyperlink" Target="http://www.truthnet.org/Christianity/Cults/Jehovahwitness5/" TargetMode="External"/><Relationship Id="rId7" Type="http://schemas.openxmlformats.org/officeDocument/2006/relationships/slide" Target="slide205.xml"/><Relationship Id="rId2" Type="http://schemas.openxmlformats.org/officeDocument/2006/relationships/notesSlide" Target="../notesSlides/notesSlide688.xml"/><Relationship Id="rId1" Type="http://schemas.openxmlformats.org/officeDocument/2006/relationships/slideLayout" Target="../slideLayouts/slideLayout30.xml"/><Relationship Id="rId6" Type="http://schemas.openxmlformats.org/officeDocument/2006/relationships/slide" Target="slide526.xml"/><Relationship Id="rId11" Type="http://schemas.openxmlformats.org/officeDocument/2006/relationships/image" Target="../media/image4.jpeg"/><Relationship Id="rId5" Type="http://schemas.openxmlformats.org/officeDocument/2006/relationships/slide" Target="slide491.xml"/><Relationship Id="rId10" Type="http://schemas.openxmlformats.org/officeDocument/2006/relationships/slide" Target="slide24.xml"/><Relationship Id="rId4" Type="http://schemas.openxmlformats.org/officeDocument/2006/relationships/slide" Target="slide519.xml"/><Relationship Id="rId9" Type="http://schemas.openxmlformats.org/officeDocument/2006/relationships/slide" Target="slide425.xml"/></Relationships>
</file>

<file path=ppt/slides/_rels/slide69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89.xml"/><Relationship Id="rId1" Type="http://schemas.openxmlformats.org/officeDocument/2006/relationships/slideLayout" Target="../slideLayouts/slideLayout30.xml"/></Relationships>
</file>

<file path=ppt/slides/_rels/slide692.xml.rels><?xml version="1.0" encoding="UTF-8" standalone="yes"?>
<Relationships xmlns="http://schemas.openxmlformats.org/package/2006/relationships"><Relationship Id="rId3" Type="http://schemas.openxmlformats.org/officeDocument/2006/relationships/hyperlink" Target="https://www.reasons.org/explore/blogs/the-cells-design/read/the-cells-design/2018/12/19/soft-tissue-preservation-mechanism-stabilizes-the-case-for-earth-s-antiquity" TargetMode="External"/><Relationship Id="rId2" Type="http://schemas.openxmlformats.org/officeDocument/2006/relationships/notesSlide" Target="../notesSlides/notesSlide690.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93.xml.rels><?xml version="1.0" encoding="UTF-8" standalone="yes"?>
<Relationships xmlns="http://schemas.openxmlformats.org/package/2006/relationships"><Relationship Id="rId3" Type="http://schemas.openxmlformats.org/officeDocument/2006/relationships/hyperlink" Target="https://www.reasons.org/explore/blogs/the-cells-design/read/the-cells-design/2018/12/19/soft-tissue-preservation-mechanism-stabilizes-the-case-for-earth-s-antiquity" TargetMode="External"/><Relationship Id="rId2" Type="http://schemas.openxmlformats.org/officeDocument/2006/relationships/notesSlide" Target="../notesSlides/notesSlide691.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94.xml.rels><?xml version="1.0" encoding="UTF-8" standalone="yes"?>
<Relationships xmlns="http://schemas.openxmlformats.org/package/2006/relationships"><Relationship Id="rId3" Type="http://schemas.openxmlformats.org/officeDocument/2006/relationships/hyperlink" Target="https://www.reasons.org/explore/blogs/the-cells-design/read/the-cells-design/2018/12/19/soft-tissue-preservation-mechanism-stabilizes-the-case-for-earth-s-antiquity" TargetMode="External"/><Relationship Id="rId2" Type="http://schemas.openxmlformats.org/officeDocument/2006/relationships/notesSlide" Target="../notesSlides/notesSlide692.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95.xml.rels><?xml version="1.0" encoding="UTF-8" standalone="yes"?>
<Relationships xmlns="http://schemas.openxmlformats.org/package/2006/relationships"><Relationship Id="rId3" Type="http://schemas.openxmlformats.org/officeDocument/2006/relationships/hyperlink" Target="https://www.amazon.com/Roadside-Geology-Missouri-Charles-Spencer/dp/087842573X" TargetMode="External"/><Relationship Id="rId2" Type="http://schemas.openxmlformats.org/officeDocument/2006/relationships/notesSlide" Target="../notesSlides/notesSlide693.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96.xml.rels><?xml version="1.0" encoding="UTF-8" standalone="yes"?>
<Relationships xmlns="http://schemas.openxmlformats.org/package/2006/relationships"><Relationship Id="rId3" Type="http://schemas.openxmlformats.org/officeDocument/2006/relationships/slide" Target="slide57.xml"/><Relationship Id="rId2" Type="http://schemas.openxmlformats.org/officeDocument/2006/relationships/notesSlide" Target="../notesSlides/notesSlide694.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www.amazon.com/History-Earth-100-Groundbreaking-Discoveries/dp/1554078075" TargetMode="External"/></Relationships>
</file>

<file path=ppt/slides/_rels/slide697.xml.rels><?xml version="1.0" encoding="UTF-8" standalone="yes"?>
<Relationships xmlns="http://schemas.openxmlformats.org/package/2006/relationships"><Relationship Id="rId3" Type="http://schemas.openxmlformats.org/officeDocument/2006/relationships/hyperlink" Target="https://www.amazon.com/Roadside-Geology-Missouri-Charles-Spencer/dp/087842573X" TargetMode="External"/><Relationship Id="rId2" Type="http://schemas.openxmlformats.org/officeDocument/2006/relationships/notesSlide" Target="../notesSlides/notesSlide695.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698.xml.rels><?xml version="1.0" encoding="UTF-8" standalone="yes"?>
<Relationships xmlns="http://schemas.openxmlformats.org/package/2006/relationships"><Relationship Id="rId3" Type="http://schemas.openxmlformats.org/officeDocument/2006/relationships/hyperlink" Target="https://www.osha.gov/pls/oshaweb/owadisp.show_document?p_id=25743&amp;p_table=INTERPRETATIONS" TargetMode="External"/><Relationship Id="rId2" Type="http://schemas.openxmlformats.org/officeDocument/2006/relationships/notesSlide" Target="../notesSlides/notesSlide696.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sciencing.com/minimum-oxygen-concentration-human-breathing-15546.html" TargetMode="External"/></Relationships>
</file>

<file path=ppt/slides/_rels/slide699.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hyperlink" Target="http://www.sciencedaily.com/releases/2016/08" TargetMode="External"/><Relationship Id="rId7" Type="http://schemas.openxmlformats.org/officeDocument/2006/relationships/image" Target="../media/image133.png"/><Relationship Id="rId2" Type="http://schemas.openxmlformats.org/officeDocument/2006/relationships/notesSlide" Target="../notesSlides/notesSlide697.xml"/><Relationship Id="rId1" Type="http://schemas.openxmlformats.org/officeDocument/2006/relationships/slideLayout" Target="../slideLayouts/slideLayout30.xml"/><Relationship Id="rId6" Type="http://schemas.openxmlformats.org/officeDocument/2006/relationships/hyperlink" Target="http://www.sciencedaily.com/releases/2011/04/110426164006.htm" TargetMode="External"/><Relationship Id="rId5" Type="http://schemas.openxmlformats.org/officeDocument/2006/relationships/hyperlink" Target="http://www.springerlink.com/content/g6n805154602432w/" TargetMode="External"/><Relationship Id="rId4" Type="http://schemas.openxmlformats.org/officeDocument/2006/relationships/hyperlink" Target="https://en.wikipedia.org/wiki/Great_Oxygenation_Event" TargetMode="External"/></Relationships>
</file>

<file path=ppt/slides/_rels/slide7.xml.rels><?xml version="1.0" encoding="UTF-8" standalone="yes"?>
<Relationships xmlns="http://schemas.openxmlformats.org/package/2006/relationships"><Relationship Id="rId8" Type="http://schemas.openxmlformats.org/officeDocument/2006/relationships/slide" Target="slide50.xml"/><Relationship Id="rId3" Type="http://schemas.openxmlformats.org/officeDocument/2006/relationships/image" Target="../media/image7.png"/><Relationship Id="rId7" Type="http://schemas.openxmlformats.org/officeDocument/2006/relationships/slide" Target="slide24.xml"/><Relationship Id="rId2" Type="http://schemas.openxmlformats.org/officeDocument/2006/relationships/notesSlide" Target="../notesSlides/notesSlide7.xml"/><Relationship Id="rId1" Type="http://schemas.openxmlformats.org/officeDocument/2006/relationships/slideLayout" Target="../slideLayouts/slideLayout30.xml"/><Relationship Id="rId6" Type="http://schemas.openxmlformats.org/officeDocument/2006/relationships/slide" Target="slide18.xml"/><Relationship Id="rId5" Type="http://schemas.openxmlformats.org/officeDocument/2006/relationships/image" Target="../media/image1.png"/><Relationship Id="rId4" Type="http://schemas.openxmlformats.org/officeDocument/2006/relationships/slide" Target="slide13.xml"/><Relationship Id="rId9" Type="http://schemas.openxmlformats.org/officeDocument/2006/relationships/slide" Target="slide56.xml"/></Relationships>
</file>

<file path=ppt/slides/_rels/slide7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9.xml"/><Relationship Id="rId1" Type="http://schemas.openxmlformats.org/officeDocument/2006/relationships/slideLayout" Target="../slideLayouts/slideLayout30.xml"/></Relationships>
</file>

<file path=ppt/slides/_rels/slide700.xml.rels><?xml version="1.0" encoding="UTF-8" standalone="yes"?>
<Relationships xmlns="http://schemas.openxmlformats.org/package/2006/relationships"><Relationship Id="rId3" Type="http://schemas.openxmlformats.org/officeDocument/2006/relationships/hyperlink" Target="http://www.sciencedaily.com/releases/2016/08" TargetMode="External"/><Relationship Id="rId2" Type="http://schemas.openxmlformats.org/officeDocument/2006/relationships/notesSlide" Target="../notesSlides/notesSlide698.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www.sciencedaily.com/releases/2018/03/180322150306.htm" TargetMode="External"/></Relationships>
</file>

<file path=ppt/slides/_rels/slide701.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hyperlink" Target="http://www.sciencedaily.com/releases/2016/08" TargetMode="External"/><Relationship Id="rId7" Type="http://schemas.openxmlformats.org/officeDocument/2006/relationships/image" Target="../media/image133.png"/><Relationship Id="rId2" Type="http://schemas.openxmlformats.org/officeDocument/2006/relationships/notesSlide" Target="../notesSlides/notesSlide699.xml"/><Relationship Id="rId1" Type="http://schemas.openxmlformats.org/officeDocument/2006/relationships/slideLayout" Target="../slideLayouts/slideLayout30.xml"/><Relationship Id="rId6" Type="http://schemas.openxmlformats.org/officeDocument/2006/relationships/hyperlink" Target="https://onedrive.live.com/view.aspx?ref=button&amp;Bsrc=Share&amp;Bpub=SDX.SkyDrive&amp;resid=5E9E09F83CF0FE77!614&amp;cid=5e9e09f83cf0fe77&amp;app=PowerPoint&amp;authkey=!AoxX4USt5lOiMjY" TargetMode="External"/><Relationship Id="rId5" Type="http://schemas.openxmlformats.org/officeDocument/2006/relationships/hyperlink" Target="https://en.wikipedia.org/wiki/Zircon#Radiometric_dating" TargetMode="External"/><Relationship Id="rId4" Type="http://schemas.openxmlformats.org/officeDocument/2006/relationships/hyperlink" Target="https://www.sciencedaily.com/releases/2018/03/180322150306.htm" TargetMode="External"/></Relationships>
</file>

<file path=ppt/slides/_rels/slide702.xml.rels><?xml version="1.0" encoding="UTF-8" standalone="yes"?>
<Relationships xmlns="http://schemas.openxmlformats.org/package/2006/relationships"><Relationship Id="rId3" Type="http://schemas.openxmlformats.org/officeDocument/2006/relationships/hyperlink" Target="https://en.wikipedia.org/wiki/Intrusive_rock" TargetMode="External"/><Relationship Id="rId2" Type="http://schemas.openxmlformats.org/officeDocument/2006/relationships/notesSlide" Target="../notesSlides/notesSlide700.xml"/><Relationship Id="rId1" Type="http://schemas.openxmlformats.org/officeDocument/2006/relationships/slideLayout" Target="../slideLayouts/slideLayout30.xml"/><Relationship Id="rId6" Type="http://schemas.openxmlformats.org/officeDocument/2006/relationships/image" Target="../media/image18.jpeg"/><Relationship Id="rId5" Type="http://schemas.openxmlformats.org/officeDocument/2006/relationships/hyperlink" Target="https://www.amazon.com/Roadside-Geology-Missouri-Charles-Spencer/dp/087842573X" TargetMode="External"/><Relationship Id="rId4" Type="http://schemas.openxmlformats.org/officeDocument/2006/relationships/hyperlink" Target="https://www.amazon.com/History-Earth-100-Groundbreaking-Discoveries/dp/1554078075" TargetMode="External"/></Relationships>
</file>

<file path=ppt/slides/_rels/slide703.xml.rels><?xml version="1.0" encoding="UTF-8" standalone="yes"?>
<Relationships xmlns="http://schemas.openxmlformats.org/package/2006/relationships"><Relationship Id="rId3" Type="http://schemas.openxmlformats.org/officeDocument/2006/relationships/hyperlink" Target="https://www.amazon.com/History-Earth-100-Groundbreaking-Discoveries/dp/1554078075" TargetMode="External"/><Relationship Id="rId2" Type="http://schemas.openxmlformats.org/officeDocument/2006/relationships/notesSlide" Target="../notesSlides/notesSlide701.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www.amazon.com/Roadside-Geology-Missouri-Charles-Spencer/dp/087842573X" TargetMode="External"/></Relationships>
</file>

<file path=ppt/slides/_rels/slide70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02.xml"/><Relationship Id="rId1" Type="http://schemas.openxmlformats.org/officeDocument/2006/relationships/slideLayout" Target="../slideLayouts/slideLayout30.xml"/></Relationships>
</file>

<file path=ppt/slides/_rels/slide705.xml.rels><?xml version="1.0" encoding="UTF-8" standalone="yes"?>
<Relationships xmlns="http://schemas.openxmlformats.org/package/2006/relationships"><Relationship Id="rId3" Type="http://schemas.openxmlformats.org/officeDocument/2006/relationships/hyperlink" Target="https://en.wikipedia.org/wiki/Radiocarbon_dating" TargetMode="External"/><Relationship Id="rId7" Type="http://schemas.openxmlformats.org/officeDocument/2006/relationships/image" Target="../media/image18.jpeg"/><Relationship Id="rId2" Type="http://schemas.openxmlformats.org/officeDocument/2006/relationships/notesSlide" Target="../notesSlides/notesSlide703.xml"/><Relationship Id="rId1" Type="http://schemas.openxmlformats.org/officeDocument/2006/relationships/slideLayout" Target="../slideLayouts/slideLayout30.xml"/><Relationship Id="rId6" Type="http://schemas.openxmlformats.org/officeDocument/2006/relationships/hyperlink" Target="https://en.wikipedia.org/wiki/Relative_dating#Inclusions_of_igneous_rocks" TargetMode="External"/><Relationship Id="rId5" Type="http://schemas.openxmlformats.org/officeDocument/2006/relationships/hyperlink" Target="https://www.youtube.com/watch?v=UyqoYezYo-o" TargetMode="External"/><Relationship Id="rId4" Type="http://schemas.openxmlformats.org/officeDocument/2006/relationships/hyperlink" Target="https://en.wikipedia.org/wiki/Zircon#Radiometric_dating" TargetMode="External"/></Relationships>
</file>

<file path=ppt/slides/_rels/slide706.xml.rels><?xml version="1.0" encoding="UTF-8" standalone="yes"?>
<Relationships xmlns="http://schemas.openxmlformats.org/package/2006/relationships"><Relationship Id="rId3" Type="http://schemas.openxmlformats.org/officeDocument/2006/relationships/hyperlink" Target="http://en.wikipedia.org/wiki/James_Ussher" TargetMode="External"/><Relationship Id="rId2" Type="http://schemas.openxmlformats.org/officeDocument/2006/relationships/notesSlide" Target="../notesSlides/notesSlide704.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www.youtube.com/watch?v=I37wUKtX810" TargetMode="External"/></Relationships>
</file>

<file path=ppt/slides/_rels/slide70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05.xml"/><Relationship Id="rId1" Type="http://schemas.openxmlformats.org/officeDocument/2006/relationships/slideLayout" Target="../slideLayouts/slideLayout30.xml"/></Relationships>
</file>

<file path=ppt/slides/_rels/slide708.xml.rels><?xml version="1.0" encoding="UTF-8" standalone="yes"?>
<Relationships xmlns="http://schemas.openxmlformats.org/package/2006/relationships"><Relationship Id="rId3" Type="http://schemas.openxmlformats.org/officeDocument/2006/relationships/hyperlink" Target="https://www.icr.org/article/10958/" TargetMode="External"/><Relationship Id="rId2" Type="http://schemas.openxmlformats.org/officeDocument/2006/relationships/notesSlide" Target="../notesSlides/notesSlide706.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709.xml.rels><?xml version="1.0" encoding="UTF-8" standalone="yes"?>
<Relationships xmlns="http://schemas.openxmlformats.org/package/2006/relationships"><Relationship Id="rId3" Type="http://schemas.openxmlformats.org/officeDocument/2006/relationships/hyperlink" Target="https://en.wikipedia.org/wiki/Countercurrent_exchange" TargetMode="External"/><Relationship Id="rId2" Type="http://schemas.openxmlformats.org/officeDocument/2006/relationships/notesSlide" Target="../notesSlides/notesSlide707.xml"/><Relationship Id="rId1" Type="http://schemas.openxmlformats.org/officeDocument/2006/relationships/slideLayout" Target="../slideLayouts/slideLayout30.xml"/><Relationship Id="rId6" Type="http://schemas.openxmlformats.org/officeDocument/2006/relationships/image" Target="../media/image18.jpeg"/><Relationship Id="rId5" Type="http://schemas.openxmlformats.org/officeDocument/2006/relationships/hyperlink" Target="https://www.youtube.com/watch?v=BgzkrfksvP4" TargetMode="External"/><Relationship Id="rId4" Type="http://schemas.openxmlformats.org/officeDocument/2006/relationships/hyperlink" Target="https://www.youtube.com/watch?v=l1noUh2NrLI" TargetMode="External"/></Relationships>
</file>

<file path=ppt/slides/_rels/slide71.xml.rels><?xml version="1.0" encoding="UTF-8" standalone="yes"?>
<Relationships xmlns="http://schemas.openxmlformats.org/package/2006/relationships"><Relationship Id="rId8" Type="http://schemas.openxmlformats.org/officeDocument/2006/relationships/hyperlink" Target="https://www.zerohedge.com/news/2018-12-13/could-americas-deep-underground-seismic-scar-be-re-awakening" TargetMode="External"/><Relationship Id="rId3" Type="http://schemas.openxmlformats.org/officeDocument/2006/relationships/image" Target="../media/image4.jpeg"/><Relationship Id="rId7" Type="http://schemas.openxmlformats.org/officeDocument/2006/relationships/hyperlink" Target="http://www.biblegateway.com/passage/?search=Isaiah%2026:17&amp;version=KJV" TargetMode="External"/><Relationship Id="rId2" Type="http://schemas.openxmlformats.org/officeDocument/2006/relationships/notesSlide" Target="../notesSlides/notesSlide70.xml"/><Relationship Id="rId1" Type="http://schemas.openxmlformats.org/officeDocument/2006/relationships/slideLayout" Target="../slideLayouts/slideLayout30.xml"/><Relationship Id="rId6" Type="http://schemas.openxmlformats.org/officeDocument/2006/relationships/hyperlink" Target="https://www.biblegateway.com/passage/?search=Isaiah%2013:8&amp;version=KJV" TargetMode="External"/><Relationship Id="rId5" Type="http://schemas.openxmlformats.org/officeDocument/2006/relationships/hyperlink" Target="http://www.hallindsey.com/" TargetMode="External"/><Relationship Id="rId4" Type="http://schemas.openxmlformats.org/officeDocument/2006/relationships/hyperlink" Target="http://www.jvim.com/" TargetMode="External"/><Relationship Id="rId9" Type="http://schemas.openxmlformats.org/officeDocument/2006/relationships/hyperlink" Target="https://en.wikipedia.org/wiki/2000s_(decade)#Natural_disasters" TargetMode="External"/></Relationships>
</file>

<file path=ppt/slides/_rels/slide710.xml.rels><?xml version="1.0" encoding="UTF-8" standalone="yes"?>
<Relationships xmlns="http://schemas.openxmlformats.org/package/2006/relationships"><Relationship Id="rId3" Type="http://schemas.openxmlformats.org/officeDocument/2006/relationships/hyperlink" Target="https://www.amazon.com/Roadside-Geology-Missouri-Charles-Spencer/dp/087842573X" TargetMode="External"/><Relationship Id="rId2" Type="http://schemas.openxmlformats.org/officeDocument/2006/relationships/notesSlide" Target="../notesSlides/notesSlide708.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www.amazon.com/Evolution-Not-Science-Dismantling-Dead-ebook/dp/B00R3KU5M8/ref=sr_1_1?ie=UTF8&amp;qid=1526326784&amp;sr=8-1&amp;keywords=evolution+is+not+science+jeff+woodward" TargetMode="External"/></Relationships>
</file>

<file path=ppt/slides/_rels/slide711.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ie=UTF8&amp;qid=1526326784&amp;sr=8-1&amp;keywords=evolution+is+not+science+jeff+woodward" TargetMode="External"/><Relationship Id="rId2" Type="http://schemas.openxmlformats.org/officeDocument/2006/relationships/notesSlide" Target="../notesSlides/notesSlide709.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712.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hyperlink" Target="https://www.amazon.com/Roadside-Geology-Missouri-Charles-Spencer/dp/087842573X" TargetMode="External"/><Relationship Id="rId7" Type="http://schemas.openxmlformats.org/officeDocument/2006/relationships/hyperlink" Target="http://www.sciencedaily.com/releases/2016/08" TargetMode="External"/><Relationship Id="rId2" Type="http://schemas.openxmlformats.org/officeDocument/2006/relationships/notesSlide" Target="../notesSlides/notesSlide710.xml"/><Relationship Id="rId1" Type="http://schemas.openxmlformats.org/officeDocument/2006/relationships/slideLayout" Target="../slideLayouts/slideLayout30.xml"/><Relationship Id="rId6" Type="http://schemas.openxmlformats.org/officeDocument/2006/relationships/hyperlink" Target="https://www.amazon.com/History-Earth-100-Groundbreaking-Discoveries/dp/1554078075" TargetMode="External"/><Relationship Id="rId5" Type="http://schemas.openxmlformats.org/officeDocument/2006/relationships/hyperlink" Target="https://en.wikipedia.org/wiki/Impact_event" TargetMode="External"/><Relationship Id="rId4" Type="http://schemas.openxmlformats.org/officeDocument/2006/relationships/hyperlink" Target="https://www.youtube.com/watch?v=TIyw5Sq5nYc" TargetMode="External"/></Relationships>
</file>

<file path=ppt/slides/_rels/slide713.xml.rels><?xml version="1.0" encoding="UTF-8" standalone="yes"?>
<Relationships xmlns="http://schemas.openxmlformats.org/package/2006/relationships"><Relationship Id="rId3" Type="http://schemas.openxmlformats.org/officeDocument/2006/relationships/hyperlink" Target="https://www.amazon.com/History-Earth-100-Groundbreaking-Discoveries/dp/1554078075" TargetMode="External"/><Relationship Id="rId2" Type="http://schemas.openxmlformats.org/officeDocument/2006/relationships/notesSlide" Target="../notesSlides/notesSlide711.xml"/><Relationship Id="rId1" Type="http://schemas.openxmlformats.org/officeDocument/2006/relationships/slideLayout" Target="../slideLayouts/slideLayout30.xml"/><Relationship Id="rId6" Type="http://schemas.openxmlformats.org/officeDocument/2006/relationships/image" Target="../media/image18.jpeg"/><Relationship Id="rId5" Type="http://schemas.openxmlformats.org/officeDocument/2006/relationships/hyperlink" Target="https://en.wikipedia.org/wiki/Radiocarbon_dating#Calibration" TargetMode="External"/><Relationship Id="rId4" Type="http://schemas.openxmlformats.org/officeDocument/2006/relationships/hyperlink" Target="https://en.wikipedia.org/wiki/Speleothem#As_climate_proxies" TargetMode="External"/></Relationships>
</file>

<file path=ppt/slides/_rels/slide714.xml.rels><?xml version="1.0" encoding="UTF-8" standalone="yes"?>
<Relationships xmlns="http://schemas.openxmlformats.org/package/2006/relationships"><Relationship Id="rId8" Type="http://schemas.openxmlformats.org/officeDocument/2006/relationships/hyperlink" Target="https://tnrtb.wordpress.com/2014/09/01/qa-does-the-moons-shallow-dust-layer-support-a-young-earth-model" TargetMode="External"/><Relationship Id="rId3" Type="http://schemas.openxmlformats.org/officeDocument/2006/relationships/hyperlink" Target="https://en.wikipedia.org/wiki/Uranium%E2%80%93lead_dating" TargetMode="External"/><Relationship Id="rId7" Type="http://schemas.openxmlformats.org/officeDocument/2006/relationships/hyperlink" Target="https://en.wikipedia.org/wiki/Milky_Way" TargetMode="External"/><Relationship Id="rId2" Type="http://schemas.openxmlformats.org/officeDocument/2006/relationships/notesSlide" Target="../notesSlides/notesSlide712.xml"/><Relationship Id="rId1" Type="http://schemas.openxmlformats.org/officeDocument/2006/relationships/slideLayout" Target="../slideLayouts/slideLayout30.xml"/><Relationship Id="rId6" Type="http://schemas.openxmlformats.org/officeDocument/2006/relationships/hyperlink" Target="https://www.sciencedaily.com/releases/2018/09/180919133035.htm" TargetMode="External"/><Relationship Id="rId5" Type="http://schemas.openxmlformats.org/officeDocument/2006/relationships/hyperlink" Target="https://www.youtube.com/watch?v=TIyw5Sq5nYc" TargetMode="External"/><Relationship Id="rId4" Type="http://schemas.openxmlformats.org/officeDocument/2006/relationships/hyperlink" Target="https://en.wikipedia.org/wiki/Radiometric_dating" TargetMode="External"/><Relationship Id="rId9" Type="http://schemas.openxmlformats.org/officeDocument/2006/relationships/image" Target="../media/image18.jpeg"/></Relationships>
</file>

<file path=ppt/slides/_rels/slide71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13.xml"/><Relationship Id="rId1" Type="http://schemas.openxmlformats.org/officeDocument/2006/relationships/slideLayout" Target="../slideLayouts/slideLayout30.xml"/></Relationships>
</file>

<file path=ppt/slides/_rels/slide71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14.xml"/><Relationship Id="rId1" Type="http://schemas.openxmlformats.org/officeDocument/2006/relationships/slideLayout" Target="../slideLayouts/slideLayout30.xml"/></Relationships>
</file>

<file path=ppt/slides/_rels/slide71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15.xml"/><Relationship Id="rId1" Type="http://schemas.openxmlformats.org/officeDocument/2006/relationships/slideLayout" Target="../slideLayouts/slideLayout30.xml"/></Relationships>
</file>

<file path=ppt/slides/_rels/slide71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16.xml"/><Relationship Id="rId1" Type="http://schemas.openxmlformats.org/officeDocument/2006/relationships/slideLayout" Target="../slideLayouts/slideLayout30.xml"/><Relationship Id="rId4" Type="http://schemas.openxmlformats.org/officeDocument/2006/relationships/hyperlink" Target="https://binged.it/2r0wrSI" TargetMode="External"/></Relationships>
</file>

<file path=ppt/slides/_rels/slide719.xml.rels><?xml version="1.0" encoding="UTF-8" standalone="yes"?>
<Relationships xmlns="http://schemas.openxmlformats.org/package/2006/relationships"><Relationship Id="rId3" Type="http://schemas.openxmlformats.org/officeDocument/2006/relationships/image" Target="../media/image134.png"/><Relationship Id="rId7" Type="http://schemas.openxmlformats.org/officeDocument/2006/relationships/hyperlink" Target="https://www.biblegateway.com/passage/?search=Genesis+4:15&amp;version=KJV" TargetMode="External"/><Relationship Id="rId2" Type="http://schemas.openxmlformats.org/officeDocument/2006/relationships/notesSlide" Target="../notesSlides/notesSlide717.xml"/><Relationship Id="rId1" Type="http://schemas.openxmlformats.org/officeDocument/2006/relationships/slideLayout" Target="../slideLayouts/slideLayout30.xml"/><Relationship Id="rId6" Type="http://schemas.openxmlformats.org/officeDocument/2006/relationships/slide" Target="slide718.xml"/><Relationship Id="rId5" Type="http://schemas.openxmlformats.org/officeDocument/2006/relationships/slide" Target="slide721.xml"/><Relationship Id="rId4" Type="http://schemas.openxmlformats.org/officeDocument/2006/relationships/image" Target="../media/image1.png"/></Relationships>
</file>

<file path=ppt/slides/_rels/slide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1.xml"/><Relationship Id="rId1" Type="http://schemas.openxmlformats.org/officeDocument/2006/relationships/slideLayout" Target="../slideLayouts/slideLayout30.xml"/><Relationship Id="rId5" Type="http://schemas.openxmlformats.org/officeDocument/2006/relationships/hyperlink" Target="https://www.biblegateway.com/passage/?search=Mark+13:8&amp;version=KJV" TargetMode="External"/><Relationship Id="rId4" Type="http://schemas.openxmlformats.org/officeDocument/2006/relationships/hyperlink" Target="https://www.biblegateway.com/passage/?search=Luke+21:25&amp;version=KJV" TargetMode="External"/></Relationships>
</file>

<file path=ppt/slides/_rels/slide72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18.xml"/><Relationship Id="rId1" Type="http://schemas.openxmlformats.org/officeDocument/2006/relationships/slideLayout" Target="../slideLayouts/slideLayout30.xml"/></Relationships>
</file>

<file path=ppt/slides/_rels/slide721.xml.rels><?xml version="1.0" encoding="UTF-8" standalone="yes"?>
<Relationships xmlns="http://schemas.openxmlformats.org/package/2006/relationships"><Relationship Id="rId8" Type="http://schemas.openxmlformats.org/officeDocument/2006/relationships/hyperlink" Target="http://www.wnd.com/?pageId=146369" TargetMode="External"/><Relationship Id="rId3" Type="http://schemas.openxmlformats.org/officeDocument/2006/relationships/image" Target="../media/image4.jpeg"/><Relationship Id="rId7" Type="http://schemas.openxmlformats.org/officeDocument/2006/relationships/hyperlink" Target="http://www.youtube.com/watch?list=PL9B78C57FB3778445&amp;v=Cc7lLKCDwrw" TargetMode="External"/><Relationship Id="rId2" Type="http://schemas.openxmlformats.org/officeDocument/2006/relationships/notesSlide" Target="../notesSlides/notesSlide719.xml"/><Relationship Id="rId1" Type="http://schemas.openxmlformats.org/officeDocument/2006/relationships/slideLayout" Target="../slideLayouts/slideLayout30.xml"/><Relationship Id="rId6" Type="http://schemas.openxmlformats.org/officeDocument/2006/relationships/hyperlink" Target="http://www.youtube.com/watch?v=vl8J9MUeJWo" TargetMode="External"/><Relationship Id="rId5" Type="http://schemas.openxmlformats.org/officeDocument/2006/relationships/hyperlink" Target="http://www.youtube.com/watch?v=NHaOSUyM7-Y" TargetMode="External"/><Relationship Id="rId4" Type="http://schemas.openxmlformats.org/officeDocument/2006/relationships/hyperlink" Target="https://www.advbookstore.com/product-page/evolution-is-not-science-pb" TargetMode="External"/></Relationships>
</file>

<file path=ppt/slides/_rels/slide72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20.xml"/><Relationship Id="rId1" Type="http://schemas.openxmlformats.org/officeDocument/2006/relationships/slideLayout" Target="../slideLayouts/slideLayout30.xml"/></Relationships>
</file>

<file path=ppt/slides/_rels/slide723.xml.rels><?xml version="1.0" encoding="UTF-8" standalone="yes"?>
<Relationships xmlns="http://schemas.openxmlformats.org/package/2006/relationships"><Relationship Id="rId3" Type="http://schemas.openxmlformats.org/officeDocument/2006/relationships/hyperlink" Target="https://en.wikipedia.org/wiki/Wreck_of_the_RMS_Titanic" TargetMode="External"/><Relationship Id="rId2" Type="http://schemas.openxmlformats.org/officeDocument/2006/relationships/notesSlide" Target="../notesSlides/notesSlide721.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72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722.xml"/><Relationship Id="rId1" Type="http://schemas.openxmlformats.org/officeDocument/2006/relationships/slideLayout" Target="../slideLayouts/slideLayout30.xml"/></Relationships>
</file>

<file path=ppt/slides/_rels/slide725.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723.xml"/><Relationship Id="rId1" Type="http://schemas.openxmlformats.org/officeDocument/2006/relationships/slideLayout" Target="../slideLayouts/slideLayout30.xml"/></Relationships>
</file>

<file path=ppt/slides/_rels/slide72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24.xml"/><Relationship Id="rId1" Type="http://schemas.openxmlformats.org/officeDocument/2006/relationships/slideLayout" Target="../slideLayouts/slideLayout30.xml"/></Relationships>
</file>

<file path=ppt/slides/_rels/slide727.xml.rels><?xml version="1.0" encoding="UTF-8" standalone="yes"?>
<Relationships xmlns="http://schemas.openxmlformats.org/package/2006/relationships"><Relationship Id="rId3" Type="http://schemas.openxmlformats.org/officeDocument/2006/relationships/hyperlink" Target="https://en.wikipedia.org/wiki/Mass_wasting" TargetMode="External"/><Relationship Id="rId2" Type="http://schemas.openxmlformats.org/officeDocument/2006/relationships/notesSlide" Target="../notesSlides/notesSlide725.xml"/><Relationship Id="rId1" Type="http://schemas.openxmlformats.org/officeDocument/2006/relationships/slideLayout" Target="../slideLayouts/slideLayout30.xml"/><Relationship Id="rId6" Type="http://schemas.openxmlformats.org/officeDocument/2006/relationships/image" Target="../media/image18.jpeg"/><Relationship Id="rId5" Type="http://schemas.openxmlformats.org/officeDocument/2006/relationships/hyperlink" Target="https://www.dk.com/us/book/9781465414373-earth-second-edition/" TargetMode="External"/><Relationship Id="rId4" Type="http://schemas.openxmlformats.org/officeDocument/2006/relationships/hyperlink" Target="https://en.wikipedia.org/wiki/Slump_(geology)" TargetMode="External"/></Relationships>
</file>

<file path=ppt/slides/_rels/slide728.xml.rels><?xml version="1.0" encoding="UTF-8" standalone="yes"?>
<Relationships xmlns="http://schemas.openxmlformats.org/package/2006/relationships"><Relationship Id="rId3" Type="http://schemas.openxmlformats.org/officeDocument/2006/relationships/hyperlink" Target="https://www.amazon.com/Roadside-Geology-Missouri-Charles-Spencer/dp/087842573X" TargetMode="External"/><Relationship Id="rId2" Type="http://schemas.openxmlformats.org/officeDocument/2006/relationships/notesSlide" Target="../notesSlides/notesSlide726.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72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27.xml"/><Relationship Id="rId1" Type="http://schemas.openxmlformats.org/officeDocument/2006/relationships/slideLayout" Target="../slideLayouts/slideLayout30.xml"/></Relationships>
</file>

<file path=ppt/slides/_rels/slide7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2.xml"/><Relationship Id="rId1" Type="http://schemas.openxmlformats.org/officeDocument/2006/relationships/slideLayout" Target="../slideLayouts/slideLayout30.xml"/><Relationship Id="rId5" Type="http://schemas.openxmlformats.org/officeDocument/2006/relationships/hyperlink" Target="https://www.biblegateway.com/passage/?search=Dan+12:4&amp;version=KJV" TargetMode="External"/><Relationship Id="rId4" Type="http://schemas.openxmlformats.org/officeDocument/2006/relationships/hyperlink" Target="http://www.biblegateway.com/passage/?search=Isaiah%2026:17&amp;version=KJV" TargetMode="External"/></Relationships>
</file>

<file path=ppt/slides/_rels/slide730.xml.rels><?xml version="1.0" encoding="UTF-8" standalone="yes"?>
<Relationships xmlns="http://schemas.openxmlformats.org/package/2006/relationships"><Relationship Id="rId3" Type="http://schemas.openxmlformats.org/officeDocument/2006/relationships/hyperlink" Target="https://image1.slideserve.com/3375692/bedrock-geology-n.jpg" TargetMode="External"/><Relationship Id="rId2" Type="http://schemas.openxmlformats.org/officeDocument/2006/relationships/notesSlide" Target="../notesSlides/notesSlide728.xml"/><Relationship Id="rId1" Type="http://schemas.openxmlformats.org/officeDocument/2006/relationships/slideLayout" Target="../slideLayouts/slideLayout30.xml"/><Relationship Id="rId6" Type="http://schemas.openxmlformats.org/officeDocument/2006/relationships/image" Target="../media/image18.jpeg"/><Relationship Id="rId5" Type="http://schemas.openxmlformats.org/officeDocument/2006/relationships/hyperlink" Target="https://www.amazon.com/Roadside-Geology-Missouri-Charles-Spencer/dp/087842573X" TargetMode="External"/><Relationship Id="rId4" Type="http://schemas.openxmlformats.org/officeDocument/2006/relationships/hyperlink" Target="https://www.amazon.com/History-Earth-100-Groundbreaking-Discoveries/dp/1554078075" TargetMode="External"/></Relationships>
</file>

<file path=ppt/slides/_rels/slide731.xml.rels><?xml version="1.0" encoding="UTF-8" standalone="yes"?>
<Relationships xmlns="http://schemas.openxmlformats.org/package/2006/relationships"><Relationship Id="rId3" Type="http://schemas.openxmlformats.org/officeDocument/2006/relationships/hyperlink" Target="https://www.amazon.com/History-Earth-100-Groundbreaking-Discoveries/dp/1554078075" TargetMode="External"/><Relationship Id="rId2" Type="http://schemas.openxmlformats.org/officeDocument/2006/relationships/notesSlide" Target="../notesSlides/notesSlide729.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www.amazon.com/Roadside-Geology-Missouri-Charles-Spencer/dp/087842573X" TargetMode="External"/></Relationships>
</file>

<file path=ppt/slides/_rels/slide73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30.xml"/><Relationship Id="rId1" Type="http://schemas.openxmlformats.org/officeDocument/2006/relationships/slideLayout" Target="../slideLayouts/slideLayout30.xml"/></Relationships>
</file>

<file path=ppt/slides/_rels/slide73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31.xml"/><Relationship Id="rId1" Type="http://schemas.openxmlformats.org/officeDocument/2006/relationships/slideLayout" Target="../slideLayouts/slideLayout30.xml"/></Relationships>
</file>

<file path=ppt/slides/_rels/slide73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32.xml"/><Relationship Id="rId1" Type="http://schemas.openxmlformats.org/officeDocument/2006/relationships/slideLayout" Target="../slideLayouts/slideLayout30.xml"/></Relationships>
</file>

<file path=ppt/slides/_rels/slide73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33.xml"/><Relationship Id="rId1" Type="http://schemas.openxmlformats.org/officeDocument/2006/relationships/slideLayout" Target="../slideLayouts/slideLayout30.xml"/></Relationships>
</file>

<file path=ppt/slides/_rels/slide73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34.xml"/><Relationship Id="rId1" Type="http://schemas.openxmlformats.org/officeDocument/2006/relationships/slideLayout" Target="../slideLayouts/slideLayout30.xml"/></Relationships>
</file>

<file path=ppt/slides/_rels/slide73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35.xml"/><Relationship Id="rId1" Type="http://schemas.openxmlformats.org/officeDocument/2006/relationships/slideLayout" Target="../slideLayouts/slideLayout30.xml"/><Relationship Id="rId4" Type="http://schemas.openxmlformats.org/officeDocument/2006/relationships/hyperlink" Target="https://www.paypal.com/cgi-bin/webscr?cmd=_donations&amp;business=jeff_woodward@msn.com&amp;item_name=To+fund+end+time+education&amp;currency_code=USD&amp;source=url" TargetMode="External"/></Relationships>
</file>

<file path=ppt/slides/_rels/slide738.xml.rels><?xml version="1.0" encoding="UTF-8" standalone="yes"?>
<Relationships xmlns="http://schemas.openxmlformats.org/package/2006/relationships"><Relationship Id="rId3" Type="http://schemas.openxmlformats.org/officeDocument/2006/relationships/hyperlink" Target="https://www.dk.com/us/book/9781465414373-earth-second-edition/" TargetMode="External"/><Relationship Id="rId2" Type="http://schemas.openxmlformats.org/officeDocument/2006/relationships/notesSlide" Target="../notesSlides/notesSlide736.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739.xml.rels><?xml version="1.0" encoding="UTF-8" standalone="yes"?>
<Relationships xmlns="http://schemas.openxmlformats.org/package/2006/relationships"><Relationship Id="rId3" Type="http://schemas.openxmlformats.org/officeDocument/2006/relationships/hyperlink" Target="https://en.wikipedia.org/wiki/Slump_(geology)" TargetMode="External"/><Relationship Id="rId2" Type="http://schemas.openxmlformats.org/officeDocument/2006/relationships/notesSlide" Target="../notesSlides/notesSlide737.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en.wikipedia.org/wiki/Mass_wasting" TargetMode="External"/></Relationships>
</file>

<file path=ppt/slides/_rels/slide7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3.xml"/><Relationship Id="rId1" Type="http://schemas.openxmlformats.org/officeDocument/2006/relationships/slideLayout" Target="../slideLayouts/slideLayout30.xml"/></Relationships>
</file>

<file path=ppt/slides/_rels/slide740.xml.rels><?xml version="1.0" encoding="UTF-8" standalone="yes"?>
<Relationships xmlns="http://schemas.openxmlformats.org/package/2006/relationships"><Relationship Id="rId3" Type="http://schemas.openxmlformats.org/officeDocument/2006/relationships/hyperlink" Target="https://en.wikipedia.org/wiki/Slump_(geology)" TargetMode="External"/><Relationship Id="rId2" Type="http://schemas.openxmlformats.org/officeDocument/2006/relationships/notesSlide" Target="../notesSlides/notesSlide738.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en.wikipedia.org/wiki/Mass_wasting" TargetMode="External"/></Relationships>
</file>

<file path=ppt/slides/_rels/slide74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39.xml"/><Relationship Id="rId1" Type="http://schemas.openxmlformats.org/officeDocument/2006/relationships/slideLayout" Target="../slideLayouts/slideLayout30.xml"/></Relationships>
</file>

<file path=ppt/slides/_rels/slide74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40.xml"/><Relationship Id="rId1" Type="http://schemas.openxmlformats.org/officeDocument/2006/relationships/slideLayout" Target="../slideLayouts/slideLayout30.xml"/></Relationships>
</file>

<file path=ppt/slides/_rels/slide74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41.xml"/><Relationship Id="rId1" Type="http://schemas.openxmlformats.org/officeDocument/2006/relationships/slideLayout" Target="../slideLayouts/slideLayout30.xml"/></Relationships>
</file>

<file path=ppt/slides/_rels/slide744.xml.rels><?xml version="1.0" encoding="UTF-8" standalone="yes"?>
<Relationships xmlns="http://schemas.openxmlformats.org/package/2006/relationships"><Relationship Id="rId3" Type="http://schemas.openxmlformats.org/officeDocument/2006/relationships/hyperlink" Target="https://www.amazon.com/Roadside-Geology-Missouri-Charles-Spencer/dp/087842573X" TargetMode="External"/><Relationship Id="rId2" Type="http://schemas.openxmlformats.org/officeDocument/2006/relationships/notesSlide" Target="../notesSlides/notesSlide742.xml"/><Relationship Id="rId1" Type="http://schemas.openxmlformats.org/officeDocument/2006/relationships/slideLayout" Target="../slideLayouts/slideLayout30.xml"/><Relationship Id="rId4" Type="http://schemas.openxmlformats.org/officeDocument/2006/relationships/image" Target="../media/image18.jpeg"/></Relationships>
</file>

<file path=ppt/slides/_rels/slide745.xml.rels><?xml version="1.0" encoding="UTF-8" standalone="yes"?>
<Relationships xmlns="http://schemas.openxmlformats.org/package/2006/relationships"><Relationship Id="rId3" Type="http://schemas.openxmlformats.org/officeDocument/2006/relationships/hyperlink" Target="https://onedrive.live.com/view.aspx?ref=button&amp;Bsrc=Share&amp;Bpub=SDX.SkyDrive&amp;resid=5E9E09F83CF0FE77!614&amp;cid=5e9e09f83cf0fe77&amp;app=PowerPoint&amp;authkey=!AoxX4USt5lOiMjY" TargetMode="External"/><Relationship Id="rId2" Type="http://schemas.openxmlformats.org/officeDocument/2006/relationships/notesSlide" Target="../notesSlides/notesSlide743.xml"/><Relationship Id="rId1" Type="http://schemas.openxmlformats.org/officeDocument/2006/relationships/slideLayout" Target="../slideLayouts/slideLayout30.xml"/><Relationship Id="rId6" Type="http://schemas.openxmlformats.org/officeDocument/2006/relationships/image" Target="../media/image18.jpeg"/><Relationship Id="rId5" Type="http://schemas.openxmlformats.org/officeDocument/2006/relationships/hyperlink" Target="https://www.nps.gov/grca/planyourvisit/havasupai.htm" TargetMode="External"/><Relationship Id="rId4" Type="http://schemas.openxmlformats.org/officeDocument/2006/relationships/hyperlink" Target="https://en.wikipedia.org/wiki/Volcanic_dam#Lava_dam" TargetMode="External"/></Relationships>
</file>

<file path=ppt/slides/_rels/slide746.xml.rels><?xml version="1.0" encoding="UTF-8" standalone="yes"?>
<Relationships xmlns="http://schemas.openxmlformats.org/package/2006/relationships"><Relationship Id="rId3" Type="http://schemas.openxmlformats.org/officeDocument/2006/relationships/hyperlink" Target="https://gccaverns.com/" TargetMode="External"/><Relationship Id="rId7" Type="http://schemas.openxmlformats.org/officeDocument/2006/relationships/image" Target="../media/image18.jpeg"/><Relationship Id="rId2" Type="http://schemas.openxmlformats.org/officeDocument/2006/relationships/notesSlide" Target="../notesSlides/notesSlide744.xml"/><Relationship Id="rId1" Type="http://schemas.openxmlformats.org/officeDocument/2006/relationships/slideLayout" Target="../slideLayouts/slideLayout30.xml"/><Relationship Id="rId6" Type="http://schemas.openxmlformats.org/officeDocument/2006/relationships/hyperlink" Target="https://www.ouraycolorado.com/things-to-do/box-canon-falls" TargetMode="External"/><Relationship Id="rId5" Type="http://schemas.openxmlformats.org/officeDocument/2006/relationships/hyperlink" Target="https://en.wikipedia.org/wiki/Geology_of_the_Grand_Canyon_area" TargetMode="External"/><Relationship Id="rId4" Type="http://schemas.openxmlformats.org/officeDocument/2006/relationships/hyperlink" Target="https://en.wikipedia.org/wiki/Grand_Canyon#Geology" TargetMode="External"/></Relationships>
</file>

<file path=ppt/slides/_rels/slide747.xml.rels><?xml version="1.0" encoding="UTF-8" standalone="yes"?>
<Relationships xmlns="http://schemas.openxmlformats.org/package/2006/relationships"><Relationship Id="rId3" Type="http://schemas.openxmlformats.org/officeDocument/2006/relationships/hyperlink" Target="https://en.wikipedia.org/wiki/Box_Canyon,_Colorado" TargetMode="External"/><Relationship Id="rId7" Type="http://schemas.openxmlformats.org/officeDocument/2006/relationships/image" Target="../media/image137.jpg"/><Relationship Id="rId2" Type="http://schemas.openxmlformats.org/officeDocument/2006/relationships/notesSlide" Target="../notesSlides/notesSlide745.xml"/><Relationship Id="rId1" Type="http://schemas.openxmlformats.org/officeDocument/2006/relationships/slideLayout" Target="../slideLayouts/slideLayout30.xml"/><Relationship Id="rId6" Type="http://schemas.openxmlformats.org/officeDocument/2006/relationships/image" Target="../media/image18.jpeg"/><Relationship Id="rId5" Type="http://schemas.openxmlformats.org/officeDocument/2006/relationships/hyperlink" Target="https://www.ouraycolorado.com/things-to-do/box-canon-falls" TargetMode="External"/><Relationship Id="rId4" Type="http://schemas.openxmlformats.org/officeDocument/2006/relationships/hyperlink" Target="https://www.tripadvisor.com/Attraction_Review-g33581-d104150-Reviews-Box_Canyon_Waterfall_Park-Ouray_Colorado.html#photos;aggregationId=101&amp;albumid=101&amp;filter=7&amp;ff=338236036" TargetMode="External"/></Relationships>
</file>

<file path=ppt/slides/_rels/slide748.xml.rels><?xml version="1.0" encoding="UTF-8" standalone="yes"?>
<Relationships xmlns="http://schemas.openxmlformats.org/package/2006/relationships"><Relationship Id="rId3" Type="http://schemas.openxmlformats.org/officeDocument/2006/relationships/hyperlink" Target="https://en.wikipedia.org/wiki/Volcanic_dam#Lava_dam" TargetMode="External"/><Relationship Id="rId2" Type="http://schemas.openxmlformats.org/officeDocument/2006/relationships/notesSlide" Target="../notesSlides/notesSlide746.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www.youtube.com/watch?v=dHpKvQ9XHV4" TargetMode="External"/></Relationships>
</file>

<file path=ppt/slides/_rels/slide749.xml.rels><?xml version="1.0" encoding="UTF-8" standalone="yes"?>
<Relationships xmlns="http://schemas.openxmlformats.org/package/2006/relationships"><Relationship Id="rId3" Type="http://schemas.openxmlformats.org/officeDocument/2006/relationships/hyperlink" Target="https://www.youtube.com/watch?v=dHpKvQ9XHV4" TargetMode="External"/><Relationship Id="rId2" Type="http://schemas.openxmlformats.org/officeDocument/2006/relationships/notesSlide" Target="../notesSlides/notesSlide747.xml"/><Relationship Id="rId1" Type="http://schemas.openxmlformats.org/officeDocument/2006/relationships/slideLayout" Target="../slideLayouts/slideLayout30.xml"/><Relationship Id="rId5" Type="http://schemas.openxmlformats.org/officeDocument/2006/relationships/image" Target="../media/image18.jpeg"/><Relationship Id="rId4" Type="http://schemas.openxmlformats.org/officeDocument/2006/relationships/hyperlink" Target="https://www.youtube.com/watch?v=UhLFrvbtkf0" TargetMode="External"/></Relationships>
</file>

<file path=ppt/slides/_rels/slide7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4.xml"/><Relationship Id="rId1" Type="http://schemas.openxmlformats.org/officeDocument/2006/relationships/slideLayout" Target="../slideLayouts/slideLayout30.xml"/><Relationship Id="rId4" Type="http://schemas.openxmlformats.org/officeDocument/2006/relationships/image" Target="../media/image23.png"/></Relationships>
</file>

<file path=ppt/slides/_rels/slide750.xml.rels><?xml version="1.0" encoding="UTF-8" standalone="yes"?>
<Relationships xmlns="http://schemas.openxmlformats.org/package/2006/relationships"><Relationship Id="rId8" Type="http://schemas.openxmlformats.org/officeDocument/2006/relationships/hyperlink" Target="http://en.wikipedia.org/wiki/Ice_age" TargetMode="External"/><Relationship Id="rId3" Type="http://schemas.openxmlformats.org/officeDocument/2006/relationships/image" Target="../media/image4.jpeg"/><Relationship Id="rId7" Type="http://schemas.openxmlformats.org/officeDocument/2006/relationships/hyperlink" Target="http://www.hallindsey.com/" TargetMode="External"/><Relationship Id="rId2" Type="http://schemas.openxmlformats.org/officeDocument/2006/relationships/notesSlide" Target="../notesSlides/notesSlide748.xml"/><Relationship Id="rId1" Type="http://schemas.openxmlformats.org/officeDocument/2006/relationships/slideLayout" Target="../slideLayouts/slideLayout48.xml"/><Relationship Id="rId6" Type="http://schemas.openxmlformats.org/officeDocument/2006/relationships/hyperlink" Target="http://www.jvim.com/" TargetMode="External"/><Relationship Id="rId5" Type="http://schemas.openxmlformats.org/officeDocument/2006/relationships/hyperlink" Target="https://www.youtube.com/watch?v=TIyw5Sq5nYc" TargetMode="External"/><Relationship Id="rId4" Type="http://schemas.openxmlformats.org/officeDocument/2006/relationships/hyperlink" Target="http://www.advbookstore.com/" TargetMode="External"/><Relationship Id="rId9" Type="http://schemas.openxmlformats.org/officeDocument/2006/relationships/hyperlink" Target="http://en.wikipedia.org/wiki/Dinosaur_extinction" TargetMode="External"/></Relationships>
</file>

<file path=ppt/slides/_rels/slide751.xml.rels><?xml version="1.0" encoding="UTF-8" standalone="yes"?>
<Relationships xmlns="http://schemas.openxmlformats.org/package/2006/relationships"><Relationship Id="rId8" Type="http://schemas.openxmlformats.org/officeDocument/2006/relationships/hyperlink" Target="http://en.wikipedia.org/wiki/Furlongs" TargetMode="External"/><Relationship Id="rId3" Type="http://schemas.openxmlformats.org/officeDocument/2006/relationships/image" Target="../media/image4.jpeg"/><Relationship Id="rId7" Type="http://schemas.openxmlformats.org/officeDocument/2006/relationships/hyperlink" Target="http://en.wikipedia.org/wiki/%20Messianic%20Judaism" TargetMode="External"/><Relationship Id="rId2" Type="http://schemas.openxmlformats.org/officeDocument/2006/relationships/notesSlide" Target="../notesSlides/notesSlide749.xml"/><Relationship Id="rId1" Type="http://schemas.openxmlformats.org/officeDocument/2006/relationships/slideLayout" Target="../slideLayouts/slideLayout48.xml"/><Relationship Id="rId6" Type="http://schemas.openxmlformats.org/officeDocument/2006/relationships/hyperlink" Target="http://www.sciencedaily.com/releases/2011/04/110426164006.htm" TargetMode="External"/><Relationship Id="rId5" Type="http://schemas.openxmlformats.org/officeDocument/2006/relationships/hyperlink" Target="http://www.ncjrs.gov/pdffiles1/jr000243c.pdf" TargetMode="External"/><Relationship Id="rId10" Type="http://schemas.openxmlformats.org/officeDocument/2006/relationships/hyperlink" Target="http://www.whitehouse.gov/the-press-office/2011/05/31/presidential-proclamation-lesbian-gay-bisexual-and-transgender-pride-mon" TargetMode="External"/><Relationship Id="rId4" Type="http://schemas.openxmlformats.org/officeDocument/2006/relationships/hyperlink" Target="http://www.springerlink.com/content/g6n805154602432w/" TargetMode="External"/><Relationship Id="rId9" Type="http://schemas.openxmlformats.org/officeDocument/2006/relationships/hyperlink" Target="http://www.cnbc.com/id/45013499" TargetMode="External"/></Relationships>
</file>

<file path=ppt/slides/_rels/slide752.xml.rels><?xml version="1.0" encoding="UTF-8" standalone="yes"?>
<Relationships xmlns="http://schemas.openxmlformats.org/package/2006/relationships"><Relationship Id="rId8" Type="http://schemas.openxmlformats.org/officeDocument/2006/relationships/hyperlink" Target="http://en.wikipedia.org/wiki/Demographics_of_Israel#Religious_affiliation" TargetMode="External"/><Relationship Id="rId13" Type="http://schemas.openxmlformats.org/officeDocument/2006/relationships/hyperlink" Target="http://www.bible-researcher.com/driver1.html" TargetMode="External"/><Relationship Id="rId3" Type="http://schemas.openxmlformats.org/officeDocument/2006/relationships/image" Target="../media/image4.jpeg"/><Relationship Id="rId7" Type="http://schemas.openxmlformats.org/officeDocument/2006/relationships/hyperlink" Target="https://en.wikipedia.org/wiki/Orthodox_Judaism" TargetMode="External"/><Relationship Id="rId12" Type="http://schemas.openxmlformats.org/officeDocument/2006/relationships/hyperlink" Target="http://www.americanpresbyterianchurch.org/the_received_text.htm" TargetMode="External"/><Relationship Id="rId2" Type="http://schemas.openxmlformats.org/officeDocument/2006/relationships/notesSlide" Target="../notesSlides/notesSlide750.xml"/><Relationship Id="rId1" Type="http://schemas.openxmlformats.org/officeDocument/2006/relationships/slideLayout" Target="../slideLayouts/slideLayout48.xml"/><Relationship Id="rId6" Type="http://schemas.openxmlformats.org/officeDocument/2006/relationships/hyperlink" Target="http://www.cnsnews.com/news/article/obama-praises-homosexual-spouses-gay-gathering-white-house" TargetMode="External"/><Relationship Id="rId11" Type="http://schemas.openxmlformats.org/officeDocument/2006/relationships/hyperlink" Target="http://en.wikipedia.org/wiki/Received_text" TargetMode="External"/><Relationship Id="rId5" Type="http://schemas.openxmlformats.org/officeDocument/2006/relationships/hyperlink" Target="http://www.youtube.com/watch?v=ToL4aaV3CeM" TargetMode="External"/><Relationship Id="rId10" Type="http://schemas.openxmlformats.org/officeDocument/2006/relationships/hyperlink" Target="http://en.wikipedia.org/wiki/Date_rape" TargetMode="External"/><Relationship Id="rId4" Type="http://schemas.openxmlformats.org/officeDocument/2006/relationships/hyperlink" Target="http://www.cnsnews.com/news/article/first-lady-kagan-sotomayor-will-protect-right-love-whomever-we-choose" TargetMode="External"/><Relationship Id="rId9" Type="http://schemas.openxmlformats.org/officeDocument/2006/relationships/hyperlink" Target="http://www.servantsnews.com/PDF/kjverr01.pdf" TargetMode="External"/><Relationship Id="rId14" Type="http://schemas.openxmlformats.org/officeDocument/2006/relationships/hyperlink" Target="http://www.bible-researcher.com/hodges-farstad.html" TargetMode="External"/></Relationships>
</file>

<file path=ppt/slides/_rels/slide753.xml.rels><?xml version="1.0" encoding="UTF-8" standalone="yes"?>
<Relationships xmlns="http://schemas.openxmlformats.org/package/2006/relationships"><Relationship Id="rId8" Type="http://schemas.openxmlformats.org/officeDocument/2006/relationships/hyperlink" Target="http://online.wsj.com/article/SB10001424052748704869304574595652815802722.html" TargetMode="External"/><Relationship Id="rId3" Type="http://schemas.openxmlformats.org/officeDocument/2006/relationships/image" Target="../media/image4.jpeg"/><Relationship Id="rId7" Type="http://schemas.openxmlformats.org/officeDocument/2006/relationships/hyperlink" Target="http://www.washingtonpost.com/world/national-security/iran-is-prepared-to-launch-terrorist-attacks-in-us-intelligence-report-finds/2012/01/30/gIQACwGweQ_story.html" TargetMode="External"/><Relationship Id="rId2" Type="http://schemas.openxmlformats.org/officeDocument/2006/relationships/notesSlide" Target="../notesSlides/notesSlide751.xml"/><Relationship Id="rId1" Type="http://schemas.openxmlformats.org/officeDocument/2006/relationships/slideLayout" Target="../slideLayouts/slideLayout48.xml"/><Relationship Id="rId6" Type="http://schemas.openxmlformats.org/officeDocument/2006/relationships/hyperlink" Target="http://www.sciencedaily.com/releases/2012/01/120130131509.htm" TargetMode="External"/><Relationship Id="rId5" Type="http://schemas.openxmlformats.org/officeDocument/2006/relationships/hyperlink" Target="http://www.dailymail.co.uk/sciencetech/article-1255484/Why-WAS-asteroid-smashing-Earth-wiped-dinosaurs.html" TargetMode="External"/><Relationship Id="rId4" Type="http://schemas.openxmlformats.org/officeDocument/2006/relationships/hyperlink" Target="http://www.cops.usdoj.gov/pdf/e03021472.pdf" TargetMode="External"/></Relationships>
</file>

<file path=ppt/slides/_rels/slide754.xml.rels><?xml version="1.0" encoding="UTF-8" standalone="yes"?>
<Relationships xmlns="http://schemas.openxmlformats.org/package/2006/relationships"><Relationship Id="rId8" Type="http://schemas.openxmlformats.org/officeDocument/2006/relationships/hyperlink" Target="http://en.wikipedia.org/wiki/Magog_(Bible)" TargetMode="External"/><Relationship Id="rId3" Type="http://schemas.openxmlformats.org/officeDocument/2006/relationships/image" Target="../media/image4.jpeg"/><Relationship Id="rId7" Type="http://schemas.openxmlformats.org/officeDocument/2006/relationships/hyperlink" Target="http://en.wikipedia.org/wiki/Sons_of_Noah" TargetMode="External"/><Relationship Id="rId12" Type="http://schemas.openxmlformats.org/officeDocument/2006/relationships/hyperlink" Target="http://online.wsj.com/article/SB10001424052970204369404577209112780407698.html?KEYWORDS=catholic+obama" TargetMode="External"/><Relationship Id="rId2" Type="http://schemas.openxmlformats.org/officeDocument/2006/relationships/notesSlide" Target="../notesSlides/notesSlide752.xml"/><Relationship Id="rId1" Type="http://schemas.openxmlformats.org/officeDocument/2006/relationships/slideLayout" Target="../slideLayouts/slideLayout48.xml"/><Relationship Id="rId6" Type="http://schemas.openxmlformats.org/officeDocument/2006/relationships/hyperlink" Target="http://www.bloomberg.com/news/2012-02-02/israel-defense-chief-barak-says-world-understands-need-to-act-against-iran.html" TargetMode="External"/><Relationship Id="rId11" Type="http://schemas.openxmlformats.org/officeDocument/2006/relationships/hyperlink" Target="http://en.wikipedia.org/wiki/Russia#Early_periods" TargetMode="External"/><Relationship Id="rId5" Type="http://schemas.openxmlformats.org/officeDocument/2006/relationships/hyperlink" Target="http://www.wnd.com/2012/02/iran-warns-world-of-coming-great-event/" TargetMode="External"/><Relationship Id="rId10" Type="http://schemas.openxmlformats.org/officeDocument/2006/relationships/hyperlink" Target="http://en.wikipedia.org/wiki/Scythia" TargetMode="External"/><Relationship Id="rId4" Type="http://schemas.openxmlformats.org/officeDocument/2006/relationships/hyperlink" Target="http://www.msnbc.msn.com/id/45938366/ns/world_news-americas/t/venezuelas-hugo-chavez-irans-mahmoud-ahmadinejad-joke-about-big-atomic-bomb/" TargetMode="External"/><Relationship Id="rId9" Type="http://schemas.openxmlformats.org/officeDocument/2006/relationships/hyperlink" Target="http://en.wikipedia.org/wiki/Category:Scythians" TargetMode="External"/></Relationships>
</file>

<file path=ppt/slides/_rels/slide755.xml.rels><?xml version="1.0" encoding="UTF-8" standalone="yes"?>
<Relationships xmlns="http://schemas.openxmlformats.org/package/2006/relationships"><Relationship Id="rId8" Type="http://schemas.openxmlformats.org/officeDocument/2006/relationships/hyperlink" Target="http://en.wikipedia.org/wiki/Chicxulub_crater" TargetMode="External"/><Relationship Id="rId3" Type="http://schemas.openxmlformats.org/officeDocument/2006/relationships/image" Target="../media/image4.jpeg"/><Relationship Id="rId7" Type="http://schemas.openxmlformats.org/officeDocument/2006/relationships/hyperlink" Target="http://en.wikipedia.org/wiki/Comet_Shoemaker%E2%80%93Levy_9" TargetMode="External"/><Relationship Id="rId2" Type="http://schemas.openxmlformats.org/officeDocument/2006/relationships/notesSlide" Target="../notesSlides/notesSlide753.xml"/><Relationship Id="rId1" Type="http://schemas.openxmlformats.org/officeDocument/2006/relationships/slideLayout" Target="../slideLayouts/slideLayout48.xml"/><Relationship Id="rId6" Type="http://schemas.openxmlformats.org/officeDocument/2006/relationships/hyperlink" Target="http://www.lifenews.com/2013/04/15/Jury-told-gosnell-kept-47-aborted-babies-in-cat-food-containers/" TargetMode="External"/><Relationship Id="rId11" Type="http://schemas.openxmlformats.org/officeDocument/2006/relationships/hyperlink" Target="http://www.sciencedaily.com/releases/2013/08/130807134127.htm" TargetMode="External"/><Relationship Id="rId5" Type="http://schemas.openxmlformats.org/officeDocument/2006/relationships/hyperlink" Target="http://en.wikipedia.org/wiki/Religious_views_of_Adolf_Hitler#section_4" TargetMode="External"/><Relationship Id="rId10" Type="http://schemas.openxmlformats.org/officeDocument/2006/relationships/hyperlink" Target="http://en.wikipedia.org/wiki/Kaaba" TargetMode="External"/><Relationship Id="rId4" Type="http://schemas.openxmlformats.org/officeDocument/2006/relationships/hyperlink" Target="http://www.wayofthemaster.com/articles/ray2006-11-14.html" TargetMode="External"/><Relationship Id="rId9" Type="http://schemas.openxmlformats.org/officeDocument/2006/relationships/hyperlink" Target="http://www.hallindsey.com/" TargetMode="External"/></Relationships>
</file>

<file path=ppt/slides/_rels/slide756.xml.rels><?xml version="1.0" encoding="UTF-8" standalone="yes"?>
<Relationships xmlns="http://schemas.openxmlformats.org/package/2006/relationships"><Relationship Id="rId8" Type="http://schemas.openxmlformats.org/officeDocument/2006/relationships/hyperlink" Target="http://abnsat.com/index.php/en/component/hwdvideoshare/viewvideo/1098/2011-" TargetMode="External"/><Relationship Id="rId3" Type="http://schemas.openxmlformats.org/officeDocument/2006/relationships/image" Target="../media/image4.jpeg"/><Relationship Id="rId7" Type="http://schemas.openxmlformats.org/officeDocument/2006/relationships/hyperlink" Target="http://www.youtube.com/watch?v=E_q5ZIM-FDI" TargetMode="External"/><Relationship Id="rId2" Type="http://schemas.openxmlformats.org/officeDocument/2006/relationships/notesSlide" Target="../notesSlides/notesSlide754.xml"/><Relationship Id="rId1" Type="http://schemas.openxmlformats.org/officeDocument/2006/relationships/slideLayout" Target="../slideLayouts/slideLayout48.xml"/><Relationship Id="rId6" Type="http://schemas.openxmlformats.org/officeDocument/2006/relationships/hyperlink" Target="%5b572%5d%22Kamal%20Saleem:%20A%20Muslim%20Cries%20Out%20to%20Jesus%22,%20CBN%20TV,%20Web%208/23/2013," TargetMode="External"/><Relationship Id="rId11" Type="http://schemas.openxmlformats.org/officeDocument/2006/relationships/hyperlink" Target="http://www.raptureready.com/abc/Roman_Empire.html" TargetMode="External"/><Relationship Id="rId5" Type="http://schemas.openxmlformats.org/officeDocument/2006/relationships/hyperlink" Target="https://duckduckgo.com/?q=jesus+or+mohammed+youtube&amp;t=ffab&amp;atb=v108-3&amp;ia=videos&amp;iax=videos&amp;iai=5h80S9T8vOU" TargetMode="External"/><Relationship Id="rId10" Type="http://schemas.openxmlformats.org/officeDocument/2006/relationships/hyperlink" Target="http://www.newsmax.com/Newsfront/Legalizing-Marijuana/2013/09/10/id/524720" TargetMode="External"/><Relationship Id="rId4" Type="http://schemas.openxmlformats.org/officeDocument/2006/relationships/hyperlink" Target="http://www.sciencedaily.com/releases/2013/06/130605230801.htm" TargetMode="External"/><Relationship Id="rId9" Type="http://schemas.openxmlformats.org/officeDocument/2006/relationships/hyperlink" Target="http://dailycaller.com/2013/09/29/top-mit-scientist-un-climate-report-is-hilariously-flawed/" TargetMode="External"/></Relationships>
</file>

<file path=ppt/slides/_rels/slide757.xml.rels><?xml version="1.0" encoding="UTF-8" standalone="yes"?>
<Relationships xmlns="http://schemas.openxmlformats.org/package/2006/relationships"><Relationship Id="rId8" Type="http://schemas.openxmlformats.org/officeDocument/2006/relationships/hyperlink" Target="http://www.youtube.com/watch?v=RWcEYYj_-rg" TargetMode="External"/><Relationship Id="rId3" Type="http://schemas.openxmlformats.org/officeDocument/2006/relationships/image" Target="../media/image4.jpeg"/><Relationship Id="rId7" Type="http://schemas.openxmlformats.org/officeDocument/2006/relationships/hyperlink" Target="http://www.cnsnews.com/news/article/michael-w-chapman/san-francisco-s-gay-icon-larry-brinkin-guilty-felony-child-porn" TargetMode="External"/><Relationship Id="rId2" Type="http://schemas.openxmlformats.org/officeDocument/2006/relationships/notesSlide" Target="../notesSlides/notesSlide755.xml"/><Relationship Id="rId1" Type="http://schemas.openxmlformats.org/officeDocument/2006/relationships/slideLayout" Target="../slideLayouts/slideLayout48.xml"/><Relationship Id="rId6" Type="http://schemas.openxmlformats.org/officeDocument/2006/relationships/hyperlink" Target="http://en.wikipedia.org/wiki/Ascension_of_Jesus" TargetMode="External"/><Relationship Id="rId5" Type="http://schemas.openxmlformats.org/officeDocument/2006/relationships/hyperlink" Target="http://stevengoddard.wordpress.com/2013/12/20/2013-one-of-the-ten-coldest-years-in-us-history-with-the-largest-drop-in-temperature/" TargetMode="External"/><Relationship Id="rId10" Type="http://schemas.openxmlformats.org/officeDocument/2006/relationships/hyperlink" Target="http://www.wnd.com/2017/02/not-just-milo-child-sex-abuse-often-precedes-gay-lifestyle/" TargetMode="External"/><Relationship Id="rId4" Type="http://schemas.openxmlformats.org/officeDocument/2006/relationships/hyperlink" Target="http://www.sciencedaily.com/releases/2013/12/131205142218.htm" TargetMode="External"/><Relationship Id="rId9" Type="http://schemas.openxmlformats.org/officeDocument/2006/relationships/hyperlink" Target="http://www.waronhumans.com/the-war-on-humans-documentary/" TargetMode="External"/></Relationships>
</file>

<file path=ppt/slides/_rels/slide758.xml.rels><?xml version="1.0" encoding="UTF-8" standalone="yes"?>
<Relationships xmlns="http://schemas.openxmlformats.org/package/2006/relationships"><Relationship Id="rId8" Type="http://schemas.openxmlformats.org/officeDocument/2006/relationships/hyperlink" Target="http://www.soundchristian.com/magog/" TargetMode="External"/><Relationship Id="rId13" Type="http://schemas.openxmlformats.org/officeDocument/2006/relationships/hyperlink" Target="https://en.wikipedia.org/wiki/Supersessionism" TargetMode="External"/><Relationship Id="rId3" Type="http://schemas.openxmlformats.org/officeDocument/2006/relationships/image" Target="../media/image4.jpeg"/><Relationship Id="rId7" Type="http://schemas.openxmlformats.org/officeDocument/2006/relationships/hyperlink" Target="https://en.wikipedia.org/wiki/Gog_and_Magog" TargetMode="External"/><Relationship Id="rId12" Type="http://schemas.openxmlformats.org/officeDocument/2006/relationships/hyperlink" Target="https://www.ynetnews.com/articles/0,7340,L-4673018,00.html" TargetMode="External"/><Relationship Id="rId2" Type="http://schemas.openxmlformats.org/officeDocument/2006/relationships/notesSlide" Target="../notesSlides/notesSlide756.xml"/><Relationship Id="rId1" Type="http://schemas.openxmlformats.org/officeDocument/2006/relationships/slideLayout" Target="../slideLayouts/slideLayout48.xml"/><Relationship Id="rId6" Type="http://schemas.openxmlformats.org/officeDocument/2006/relationships/hyperlink" Target="http://www.apa.org/pubs/journals/releases" TargetMode="External"/><Relationship Id="rId11" Type="http://schemas.openxmlformats.org/officeDocument/2006/relationships/hyperlink" Target="https://en.wikipedia.org/wiki/Martin_Luther" TargetMode="External"/><Relationship Id="rId5" Type="http://schemas.openxmlformats.org/officeDocument/2006/relationships/hyperlink" Target="http://www.wnd.com/2015/11/gay-rape-in-u-s-military-dont-ask-dont-tell/" TargetMode="External"/><Relationship Id="rId10" Type="http://schemas.openxmlformats.org/officeDocument/2006/relationships/hyperlink" Target="https://www.gutenberg.org/files/25833/25833-pdf.pdf" TargetMode="External"/><Relationship Id="rId4" Type="http://schemas.openxmlformats.org/officeDocument/2006/relationships/hyperlink" Target="http://www.thenewatlantis.com/publications/executive-summary-sexuality-and-gender" TargetMode="External"/><Relationship Id="rId9" Type="http://schemas.openxmlformats.org/officeDocument/2006/relationships/hyperlink" Target="http://documents.adventistarchives.org/Books/PFOF1954-V04.pdf" TargetMode="External"/></Relationships>
</file>

<file path=ppt/slides/_rels/slide759.xml.rels><?xml version="1.0" encoding="UTF-8" standalone="yes"?>
<Relationships xmlns="http://schemas.openxmlformats.org/package/2006/relationships"><Relationship Id="rId8" Type="http://schemas.openxmlformats.org/officeDocument/2006/relationships/hyperlink" Target="https://www.youtube.com/watch?v=yU5ozcdN1zU" TargetMode="External"/><Relationship Id="rId3" Type="http://schemas.openxmlformats.org/officeDocument/2006/relationships/image" Target="../media/image4.jpeg"/><Relationship Id="rId7" Type="http://schemas.openxmlformats.org/officeDocument/2006/relationships/hyperlink" Target="https://en.wikipedia.org/wiki/Western_Wall" TargetMode="External"/><Relationship Id="rId12" Type="http://schemas.openxmlformats.org/officeDocument/2006/relationships/hyperlink" Target="https://www.gutenberg.org/files/25833/25833-pdf.pdf" TargetMode="External"/><Relationship Id="rId2" Type="http://schemas.openxmlformats.org/officeDocument/2006/relationships/notesSlide" Target="../notesSlides/notesSlide757.xml"/><Relationship Id="rId1" Type="http://schemas.openxmlformats.org/officeDocument/2006/relationships/slideLayout" Target="../slideLayouts/slideLayout48.xml"/><Relationship Id="rId6" Type="http://schemas.openxmlformats.org/officeDocument/2006/relationships/hyperlink" Target="https://en.wikipedia.org/wiki/Solomon's_Temple" TargetMode="External"/><Relationship Id="rId11" Type="http://schemas.openxmlformats.org/officeDocument/2006/relationships/hyperlink" Target="https://en.wikipedia.org/wiki/Asteroid" TargetMode="External"/><Relationship Id="rId5" Type="http://schemas.openxmlformats.org/officeDocument/2006/relationships/hyperlink" Target="https://duckduckgo.com/?q=Alert+-+The+Third+Temple&amp;t=ffab&amp;atb=v108-3&amp;iax=videos&amp;ia=videos&amp;iai=9Rmk6_bIDMM" TargetMode="External"/><Relationship Id="rId10" Type="http://schemas.openxmlformats.org/officeDocument/2006/relationships/hyperlink" Target="https://en.wikipedia.org/wiki/Cretaceous%E2%80%93Paleogene_extinction_event" TargetMode="External"/><Relationship Id="rId4" Type="http://schemas.openxmlformats.org/officeDocument/2006/relationships/hyperlink" Target="https://duckduckgo.com/?q=Urgent+The+Third+Temple&amp;t=ffab&amp;atb=v108-3&amp;iar=videos&amp;iax=videos&amp;ia=videos&amp;iai=NpTFlzfgN8o" TargetMode="External"/><Relationship Id="rId9" Type="http://schemas.openxmlformats.org/officeDocument/2006/relationships/hyperlink" Target="https://www.yahoo.com/news/vladimir-putin-says-will-destroy-world-nuclear-weapons-russia-threatened-140107037.html" TargetMode="External"/></Relationships>
</file>

<file path=ppt/slides/_rels/slide76.xml.rels><?xml version="1.0" encoding="UTF-8" standalone="yes"?>
<Relationships xmlns="http://schemas.openxmlformats.org/package/2006/relationships"><Relationship Id="rId3" Type="http://schemas.openxmlformats.org/officeDocument/2006/relationships/hyperlink" Target="https://www.nytimes.com/2016/07/21/us/politics/mike-pence-religion.html" TargetMode="External"/><Relationship Id="rId2" Type="http://schemas.openxmlformats.org/officeDocument/2006/relationships/notesSlide" Target="../notesSlides/notesSlide75.xml"/><Relationship Id="rId1" Type="http://schemas.openxmlformats.org/officeDocument/2006/relationships/slideLayout" Target="../slideLayouts/slideLayout30.xml"/><Relationship Id="rId5" Type="http://schemas.openxmlformats.org/officeDocument/2006/relationships/image" Target="../media/image4.jpeg"/><Relationship Id="rId4" Type="http://schemas.openxmlformats.org/officeDocument/2006/relationships/hyperlink" Target="https://www.ffcoalition.com/people-of-faith-celebrate-kansas-governor-sam-brownbacks-confirmation-as-u-s-ambassador-for-international-religious-freedom/" TargetMode="External"/></Relationships>
</file>

<file path=ppt/slides/_rels/slide760.xml.rels><?xml version="1.0" encoding="UTF-8" standalone="yes"?>
<Relationships xmlns="http://schemas.openxmlformats.org/package/2006/relationships"><Relationship Id="rId8" Type="http://schemas.openxmlformats.org/officeDocument/2006/relationships/hyperlink" Target="https://en.wikipedia.org/wiki/Russia" TargetMode="External"/><Relationship Id="rId3" Type="http://schemas.openxmlformats.org/officeDocument/2006/relationships/image" Target="../media/image4.jpeg"/><Relationship Id="rId7" Type="http://schemas.openxmlformats.org/officeDocument/2006/relationships/hyperlink" Target="https://www.jns.org/israel-air-force-commander-israel-is-worlds-first-country-to-attack-with-f-35s/" TargetMode="External"/><Relationship Id="rId12" Type="http://schemas.openxmlformats.org/officeDocument/2006/relationships/hyperlink" Target="https://en.wikipedia.org/wiki/Achaemenid_Empire" TargetMode="External"/><Relationship Id="rId2" Type="http://schemas.openxmlformats.org/officeDocument/2006/relationships/notesSlide" Target="../notesSlides/notesSlide758.xml"/><Relationship Id="rId1" Type="http://schemas.openxmlformats.org/officeDocument/2006/relationships/slideLayout" Target="../slideLayouts/slideLayout48.xml"/><Relationship Id="rId6" Type="http://schemas.openxmlformats.org/officeDocument/2006/relationships/hyperlink" Target="https://www.jns.org/exceptionally-rare-jewish-coins-found-in-temple-mount-excavation/" TargetMode="External"/><Relationship Id="rId11" Type="http://schemas.openxmlformats.org/officeDocument/2006/relationships/hyperlink" Target="https://en.wikipedia.org/wiki/Eurasian_nomads" TargetMode="External"/><Relationship Id="rId5" Type="http://schemas.openxmlformats.org/officeDocument/2006/relationships/hyperlink" Target="https://en.wikipedia.org/wiki/Jupiter#Physical_characteristics" TargetMode="External"/><Relationship Id="rId10" Type="http://schemas.openxmlformats.org/officeDocument/2006/relationships/hyperlink" Target="https://en.wikipedia.org/wiki/Nicholas_of_Cusa" TargetMode="External"/><Relationship Id="rId4" Type="http://schemas.openxmlformats.org/officeDocument/2006/relationships/hyperlink" Target="https://en.wikipedia.org/wiki/List_of_impact_craters_on_Earth" TargetMode="External"/><Relationship Id="rId9" Type="http://schemas.openxmlformats.org/officeDocument/2006/relationships/hyperlink" Target="https://en.wikipedia.org/wiki/Kievan_Rus'" TargetMode="External"/></Relationships>
</file>

<file path=ppt/slides/_rels/slide761.xml.rels><?xml version="1.0" encoding="UTF-8" standalone="yes"?>
<Relationships xmlns="http://schemas.openxmlformats.org/package/2006/relationships"><Relationship Id="rId8" Type="http://schemas.openxmlformats.org/officeDocument/2006/relationships/hyperlink" Target="https://en.wikipedia.org/wiki/Togarmah" TargetMode="External"/><Relationship Id="rId3" Type="http://schemas.openxmlformats.org/officeDocument/2006/relationships/image" Target="../media/image4.jpeg"/><Relationship Id="rId7" Type="http://schemas.openxmlformats.org/officeDocument/2006/relationships/hyperlink" Target="https://en.wikipedia.org/wiki/Gomer" TargetMode="External"/><Relationship Id="rId12" Type="http://schemas.openxmlformats.org/officeDocument/2006/relationships/hyperlink" Target="https://www.nytimes.com/2016/07/21/us/politics/mike-pence-religion.html" TargetMode="External"/><Relationship Id="rId2" Type="http://schemas.openxmlformats.org/officeDocument/2006/relationships/notesSlide" Target="../notesSlides/notesSlide759.xml"/><Relationship Id="rId1" Type="http://schemas.openxmlformats.org/officeDocument/2006/relationships/slideLayout" Target="../slideLayouts/slideLayout48.xml"/><Relationship Id="rId6" Type="http://schemas.openxmlformats.org/officeDocument/2006/relationships/hyperlink" Target="https://www.foxnews.com/world/australian-archbishop-convicted-of-child-sex-abuse-cover-up" TargetMode="External"/><Relationship Id="rId11" Type="http://schemas.openxmlformats.org/officeDocument/2006/relationships/hyperlink" Target="http://www.wnd.com/2018/03/army-of-islam-would-be-worlds-biggest-military/" TargetMode="External"/><Relationship Id="rId5" Type="http://schemas.openxmlformats.org/officeDocument/2006/relationships/hyperlink" Target="https://en.wikipedia.org/wiki/1948_Palestine_war" TargetMode="External"/><Relationship Id="rId10" Type="http://schemas.openxmlformats.org/officeDocument/2006/relationships/hyperlink" Target="https://www.biblestudytools.com/history/flavius-josephus/antiquities-jews/book-1/chapter-6.html" TargetMode="External"/><Relationship Id="rId4" Type="http://schemas.openxmlformats.org/officeDocument/2006/relationships/hyperlink" Target="https://en.wikipedia.org/wiki/Yom_Kippur_War" TargetMode="External"/><Relationship Id="rId9" Type="http://schemas.openxmlformats.org/officeDocument/2006/relationships/hyperlink" Target="https://www.gutenberg.org/files/25833/25833-pdf.pdf" TargetMode="External"/></Relationships>
</file>

<file path=ppt/slides/_rels/slide762.xml.rels><?xml version="1.0" encoding="UTF-8" standalone="yes"?>
<Relationships xmlns="http://schemas.openxmlformats.org/package/2006/relationships"><Relationship Id="rId8" Type="http://schemas.openxmlformats.org/officeDocument/2006/relationships/hyperlink" Target="http://www.wnd.com/2013/02/visions-of-jesus-appearing-to-muslims/" TargetMode="External"/><Relationship Id="rId3" Type="http://schemas.openxmlformats.org/officeDocument/2006/relationships/image" Target="../media/image4.jpeg"/><Relationship Id="rId7" Type="http://schemas.openxmlformats.org/officeDocument/2006/relationships/hyperlink" Target="https://www.youtube.com/watch?v=gccio1vE41M" TargetMode="External"/><Relationship Id="rId2" Type="http://schemas.openxmlformats.org/officeDocument/2006/relationships/notesSlide" Target="../notesSlides/notesSlide760.xml"/><Relationship Id="rId1" Type="http://schemas.openxmlformats.org/officeDocument/2006/relationships/slideLayout" Target="../slideLayouts/slideLayout48.xml"/><Relationship Id="rId6" Type="http://schemas.openxmlformats.org/officeDocument/2006/relationships/hyperlink" Target="http://www.wnd.com/2018/02/from-islam-to-jesus/?cat_orig=faith" TargetMode="External"/><Relationship Id="rId5" Type="http://schemas.openxmlformats.org/officeDocument/2006/relationships/hyperlink" Target="https://en.wikipedia.org/wiki/Name_of_Iran" TargetMode="External"/><Relationship Id="rId10" Type="http://schemas.openxmlformats.org/officeDocument/2006/relationships/hyperlink" Target="https://www.breakingisraelnews.com/92517/first-time-2000-years-jewish-priests-will-learn-lost-laws-holy-holies/#Z33EOED4a3QR05fR.97" TargetMode="External"/><Relationship Id="rId4" Type="http://schemas.openxmlformats.org/officeDocument/2006/relationships/hyperlink" Target="https://www.ffcoalition.com/people-of-faith-celebrate-kansas-governor-sam-brownbacks-confirmation-as-u-s-ambassador-for-international-religious-freedom/" TargetMode="External"/><Relationship Id="rId9" Type="http://schemas.openxmlformats.org/officeDocument/2006/relationships/hyperlink" Target="https://www.youtube.com/watch?v=ClqE0ga38dg" TargetMode="External"/></Relationships>
</file>

<file path=ppt/slides/_rels/slide763.xml.rels><?xml version="1.0" encoding="UTF-8" standalone="yes"?>
<Relationships xmlns="http://schemas.openxmlformats.org/package/2006/relationships"><Relationship Id="rId8" Type="http://schemas.openxmlformats.org/officeDocument/2006/relationships/hyperlink" Target="https://en.wikipedia.org/wiki/Royal_Arms_of_England" TargetMode="External"/><Relationship Id="rId3" Type="http://schemas.openxmlformats.org/officeDocument/2006/relationships/image" Target="../media/image4.jpeg"/><Relationship Id="rId7" Type="http://schemas.openxmlformats.org/officeDocument/2006/relationships/hyperlink" Target="https://www.nytimes.com/2018/04/13/world/middleeast/trump-strikes-syria-attack.html" TargetMode="External"/><Relationship Id="rId2" Type="http://schemas.openxmlformats.org/officeDocument/2006/relationships/notesSlide" Target="../notesSlides/notesSlide761.xml"/><Relationship Id="rId1" Type="http://schemas.openxmlformats.org/officeDocument/2006/relationships/slideLayout" Target="../slideLayouts/slideLayout48.xml"/><Relationship Id="rId6" Type="http://schemas.openxmlformats.org/officeDocument/2006/relationships/hyperlink" Target="https://en.wikipedia.org/wiki/City_of_David" TargetMode="External"/><Relationship Id="rId11" Type="http://schemas.openxmlformats.org/officeDocument/2006/relationships/hyperlink" Target="https://www.wnd.com/2018/09/red-heifer-birth-paves-way-for-renewed-temple-service/" TargetMode="External"/><Relationship Id="rId5" Type="http://schemas.openxmlformats.org/officeDocument/2006/relationships/hyperlink" Target="https://en.wikipedia.org/wiki/Mount_Zion" TargetMode="External"/><Relationship Id="rId10" Type="http://schemas.openxmlformats.org/officeDocument/2006/relationships/hyperlink" Target="http://www.wnd.com/2018/05/european-christians-no-longer-align-with-christian-faith/" TargetMode="External"/><Relationship Id="rId4" Type="http://schemas.openxmlformats.org/officeDocument/2006/relationships/hyperlink" Target="https://www.adventist.org/en/information/statistics/article/go/-/seventh-day-adventist-world-church-statistics-2015/" TargetMode="External"/><Relationship Id="rId9" Type="http://schemas.openxmlformats.org/officeDocument/2006/relationships/hyperlink" Target="https://en.wikipedia.org/wiki/Kittim" TargetMode="External"/></Relationships>
</file>

<file path=ppt/slides/_rels/slide764.xml.rels><?xml version="1.0" encoding="UTF-8" standalone="yes"?>
<Relationships xmlns="http://schemas.openxmlformats.org/package/2006/relationships"><Relationship Id="rId8" Type="http://schemas.openxmlformats.org/officeDocument/2006/relationships/hyperlink" Target="https://www.cnsnews.com/commentary/paul-driessen/trump-interior-dept-reverses-obama-era-ban-farming-activities-refugestrump" TargetMode="External"/><Relationship Id="rId3" Type="http://schemas.openxmlformats.org/officeDocument/2006/relationships/image" Target="../media/image4.jpeg"/><Relationship Id="rId7" Type="http://schemas.openxmlformats.org/officeDocument/2006/relationships/hyperlink" Target="https://www.wnd.com/2018/01/meet-the-real-walter-cronkite/" TargetMode="External"/><Relationship Id="rId2" Type="http://schemas.openxmlformats.org/officeDocument/2006/relationships/notesSlide" Target="../notesSlides/notesSlide762.xml"/><Relationship Id="rId1" Type="http://schemas.openxmlformats.org/officeDocument/2006/relationships/slideLayout" Target="../slideLayouts/slideLayout48.xml"/><Relationship Id="rId6" Type="http://schemas.openxmlformats.org/officeDocument/2006/relationships/hyperlink" Target="http://www.biblequery.org/revmss.htm" TargetMode="External"/><Relationship Id="rId5" Type="http://schemas.openxmlformats.org/officeDocument/2006/relationships/hyperlink" Target="http://www.kjvtoday.com/home/revelation" TargetMode="External"/><Relationship Id="rId10" Type="http://schemas.openxmlformats.org/officeDocument/2006/relationships/hyperlink" Target="https://www.thefreedictionary.com/lamp+oil" TargetMode="External"/><Relationship Id="rId4" Type="http://schemas.openxmlformats.org/officeDocument/2006/relationships/hyperlink" Target="https://www.breakingisraelnews.com/102613/war-gog-magog-begin-saturday/#/" TargetMode="External"/><Relationship Id="rId9" Type="http://schemas.openxmlformats.org/officeDocument/2006/relationships/hyperlink" Target="https://www.cnsnews.com/commentary/hans-von-spakovsky/attorney-general-lynch-looks-prosecuting-climate-change-deniers" TargetMode="External"/></Relationships>
</file>

<file path=ppt/slides/_rels/slide765.xml.rels><?xml version="1.0" encoding="UTF-8" standalone="yes"?>
<Relationships xmlns="http://schemas.openxmlformats.org/package/2006/relationships"><Relationship Id="rId8" Type="http://schemas.openxmlformats.org/officeDocument/2006/relationships/hyperlink" Target="https://en.wikipedia.org/wiki/Seerah" TargetMode="External"/><Relationship Id="rId3" Type="http://schemas.openxmlformats.org/officeDocument/2006/relationships/image" Target="../media/image4.jpeg"/><Relationship Id="rId7" Type="http://schemas.openxmlformats.org/officeDocument/2006/relationships/hyperlink" Target="https://www.youtube.com/user/aroodawakening" TargetMode="External"/><Relationship Id="rId12" Type="http://schemas.openxmlformats.org/officeDocument/2006/relationships/hyperlink" Target="https://www.adventistreview.org/church-news/great-disappointment-remembered-170-years-on" TargetMode="External"/><Relationship Id="rId2" Type="http://schemas.openxmlformats.org/officeDocument/2006/relationships/notesSlide" Target="../notesSlides/notesSlide763.xml"/><Relationship Id="rId1" Type="http://schemas.openxmlformats.org/officeDocument/2006/relationships/slideLayout" Target="../slideLayouts/slideLayout48.xml"/><Relationship Id="rId6" Type="http://schemas.openxmlformats.org/officeDocument/2006/relationships/hyperlink" Target="https://en.wikipedia.org/wiki/Neo-Babylonian_Empire" TargetMode="External"/><Relationship Id="rId11" Type="http://schemas.openxmlformats.org/officeDocument/2006/relationships/hyperlink" Target="http://centrowhite.org.br/files/ebooks/egw-english/books/Selected%20Messages%20Book%202.pdf" TargetMode="External"/><Relationship Id="rId5" Type="http://schemas.openxmlformats.org/officeDocument/2006/relationships/hyperlink" Target="http://www.questar1.com/" TargetMode="External"/><Relationship Id="rId10" Type="http://schemas.openxmlformats.org/officeDocument/2006/relationships/hyperlink" Target="https://youtu.be/5RSxfMYnah4" TargetMode="External"/><Relationship Id="rId4" Type="http://schemas.openxmlformats.org/officeDocument/2006/relationships/hyperlink" Target="https://www.bing.com/videos/search?q=the+end+times+in+the+words+of+jesus&amp;&amp;view=detail&amp;mid=31DA107A4CFB6B0669E331DA107A4CFB6B0669E3&amp;&amp;FORM=VRDGAR" TargetMode="External"/><Relationship Id="rId9" Type="http://schemas.openxmlformats.org/officeDocument/2006/relationships/hyperlink" Target="http://prophecynewswatch.com/article.cfm?recent_news_id=2498" TargetMode="External"/></Relationships>
</file>

<file path=ppt/slides/_rels/slide766.xml.rels><?xml version="1.0" encoding="UTF-8" standalone="yes"?>
<Relationships xmlns="http://schemas.openxmlformats.org/package/2006/relationships"><Relationship Id="rId8" Type="http://schemas.openxmlformats.org/officeDocument/2006/relationships/hyperlink" Target="https://www.foxnews.com/us/cardinal-mccarrick-scandal-inflames-debate-over-gay-priests" TargetMode="External"/><Relationship Id="rId3" Type="http://schemas.openxmlformats.org/officeDocument/2006/relationships/image" Target="../media/image4.jpeg"/><Relationship Id="rId7" Type="http://schemas.openxmlformats.org/officeDocument/2006/relationships/hyperlink" Target="https://www.wnd.com/2018/08/revealed-censored-common-denominator-in-most-clergy-sex-abuse/" TargetMode="External"/><Relationship Id="rId2" Type="http://schemas.openxmlformats.org/officeDocument/2006/relationships/notesSlide" Target="../notesSlides/notesSlide764.xml"/><Relationship Id="rId1" Type="http://schemas.openxmlformats.org/officeDocument/2006/relationships/slideLayout" Target="../slideLayouts/slideLayout48.xml"/><Relationship Id="rId6" Type="http://schemas.openxmlformats.org/officeDocument/2006/relationships/hyperlink" Target="https://www.lifesitenews.com/news/bishops-blistering-letter-time-to-root-out-homosexual-subculture-in-church" TargetMode="External"/><Relationship Id="rId5" Type="http://schemas.openxmlformats.org/officeDocument/2006/relationships/hyperlink" Target="https://www.nbcnews.com/news/religion/thirteen-states-now-investigating-alleged-sexual-abuse-linked-catholic-church-n916646" TargetMode="External"/><Relationship Id="rId4" Type="http://schemas.openxmlformats.org/officeDocument/2006/relationships/hyperlink" Target="http://secondadventrevival.org/docs/EG%20White%20Books%20PDF/EG%20White%20Books/Christian%20Experience%20and%20Teachings%20of%20Ellen%20G.%20White.pdf" TargetMode="External"/><Relationship Id="rId9" Type="http://schemas.openxmlformats.org/officeDocument/2006/relationships/hyperlink" Target="http://www.vatican.va/roman_curia/cardinals/index.htm" TargetMode="External"/></Relationships>
</file>

<file path=ppt/slides/_rels/slide767.xml.rels><?xml version="1.0" encoding="UTF-8" standalone="yes"?>
<Relationships xmlns="http://schemas.openxmlformats.org/package/2006/relationships"><Relationship Id="rId8" Type="http://schemas.openxmlformats.org/officeDocument/2006/relationships/hyperlink" Target="https://duckduckgo.com/?q=Perpetua+Early+Church+Martyr&amp;t=ffab&amp;atb=v108-3&amp;iax=videos&amp;ia=videos&amp;iai=3m5giINpg4E" TargetMode="External"/><Relationship Id="rId3" Type="http://schemas.openxmlformats.org/officeDocument/2006/relationships/image" Target="../media/image4.jpeg"/><Relationship Id="rId7" Type="http://schemas.openxmlformats.org/officeDocument/2006/relationships/hyperlink" Target="https://en.wikipedia.org/wiki/Warren_Jeffs" TargetMode="External"/><Relationship Id="rId12" Type="http://schemas.openxmlformats.org/officeDocument/2006/relationships/hyperlink" Target="http://dssenglishbible.com/daniel%209.htm" TargetMode="External"/><Relationship Id="rId2" Type="http://schemas.openxmlformats.org/officeDocument/2006/relationships/notesSlide" Target="../notesSlides/notesSlide765.xml"/><Relationship Id="rId1" Type="http://schemas.openxmlformats.org/officeDocument/2006/relationships/slideLayout" Target="../slideLayouts/slideLayout48.xml"/><Relationship Id="rId6" Type="http://schemas.openxmlformats.org/officeDocument/2006/relationships/hyperlink" Target="https://duckduckgo.com/?q=escaping+polygomy&amp;t=ffab&amp;atb=v108-3&amp;iax=videos&amp;ia=videos" TargetMode="External"/><Relationship Id="rId11" Type="http://schemas.openxmlformats.org/officeDocument/2006/relationships/hyperlink" Target="http://dssenglishbible.com/daniel%2010.htm" TargetMode="External"/><Relationship Id="rId5" Type="http://schemas.openxmlformats.org/officeDocument/2006/relationships/hyperlink" Target="https://churchpop.com/2014/10/09/10-maps-religion-europe/" TargetMode="External"/><Relationship Id="rId10" Type="http://schemas.openxmlformats.org/officeDocument/2006/relationships/hyperlink" Target="http://www.nsf.gov/news/news_images.jsp?cntn_id=104440&amp;org=NSF" TargetMode="External"/><Relationship Id="rId4" Type="http://schemas.openxmlformats.org/officeDocument/2006/relationships/hyperlink" Target="https://www.endtime.com/mystery-babylon-who-is-it/" TargetMode="External"/><Relationship Id="rId9" Type="http://schemas.openxmlformats.org/officeDocument/2006/relationships/hyperlink" Target="https://en.wikipedia.org/wiki/Gamma-ray_burst" TargetMode="External"/></Relationships>
</file>

<file path=ppt/slides/_rels/slide768.xml.rels><?xml version="1.0" encoding="UTF-8" standalone="yes"?>
<Relationships xmlns="http://schemas.openxmlformats.org/package/2006/relationships"><Relationship Id="rId8" Type="http://schemas.openxmlformats.org/officeDocument/2006/relationships/hyperlink" Target="https://www.wnd.com/2018/10/witches-use-facebook-to-promote-public-hex-on-kavanaugh/" TargetMode="External"/><Relationship Id="rId3" Type="http://schemas.openxmlformats.org/officeDocument/2006/relationships/image" Target="../media/image4.jpeg"/><Relationship Id="rId7" Type="http://schemas.openxmlformats.org/officeDocument/2006/relationships/hyperlink" Target="https://www.breitbart.com/entertainment/2018/09/13/argentine-sex-abuse-victim-pope-opens-door-dicaprio-wont-write-us-note/" TargetMode="External"/><Relationship Id="rId2" Type="http://schemas.openxmlformats.org/officeDocument/2006/relationships/notesSlide" Target="../notesSlides/notesSlide766.xml"/><Relationship Id="rId1" Type="http://schemas.openxmlformats.org/officeDocument/2006/relationships/slideLayout" Target="../slideLayouts/slideLayout48.xml"/><Relationship Id="rId6" Type="http://schemas.openxmlformats.org/officeDocument/2006/relationships/hyperlink" Target="https://www.bing.com/videos/search?q=Prophesies+of+the+Passion+utube&amp;&amp;view=detail&amp;mid=32E19F350E1F6F68712732E19F350E1F6F687127&amp;&amp;FORM=VRDGAR" TargetMode="External"/><Relationship Id="rId5" Type="http://schemas.openxmlformats.org/officeDocument/2006/relationships/hyperlink" Target="https://www.jashow.org/television-shows/" TargetMode="External"/><Relationship Id="rId10" Type="http://schemas.openxmlformats.org/officeDocument/2006/relationships/hyperlink" Target="https://en.wikipedia.org/wiki/Puritan_migration_to_New_England_(1620%E2%80%9340)" TargetMode="External"/><Relationship Id="rId4" Type="http://schemas.openxmlformats.org/officeDocument/2006/relationships/hyperlink" Target="http://www.pewresearch.org/fact-tank/2017/11/29/5-facts-about-the-muslim-population-in-europe/" TargetMode="External"/><Relationship Id="rId9" Type="http://schemas.openxmlformats.org/officeDocument/2006/relationships/hyperlink" Target="https://www.washingtonpost.com/news/worldviews/wp/2016/03/25/children-of-the-same-god-pope-francis-washes-the-feet-of-muslim-migrants/?noredirect=on&amp;utm_term=.fc1fea80a874" TargetMode="External"/></Relationships>
</file>

<file path=ppt/slides/_rels/slide769.xml.rels><?xml version="1.0" encoding="UTF-8" standalone="yes"?>
<Relationships xmlns="http://schemas.openxmlformats.org/package/2006/relationships"><Relationship Id="rId8" Type="http://schemas.openxmlformats.org/officeDocument/2006/relationships/hyperlink" Target="https://pbs.twimg.com/media/DSpO0wSXcAMPvjw.jpg" TargetMode="External"/><Relationship Id="rId3" Type="http://schemas.openxmlformats.org/officeDocument/2006/relationships/image" Target="../media/image4.jpeg"/><Relationship Id="rId7" Type="http://schemas.openxmlformats.org/officeDocument/2006/relationships/hyperlink" Target="https://www.infowars.com/photos-obama-wears-traditional-muslim-dress/" TargetMode="External"/><Relationship Id="rId2" Type="http://schemas.openxmlformats.org/officeDocument/2006/relationships/notesSlide" Target="../notesSlides/notesSlide767.xml"/><Relationship Id="rId1" Type="http://schemas.openxmlformats.org/officeDocument/2006/relationships/slideLayout" Target="../slideLayouts/slideLayout48.xml"/><Relationship Id="rId6" Type="http://schemas.openxmlformats.org/officeDocument/2006/relationships/hyperlink" Target="https://www.thefreedictionary.com/seal" TargetMode="External"/><Relationship Id="rId5" Type="http://schemas.openxmlformats.org/officeDocument/2006/relationships/hyperlink" Target="https://www.wnd.com/2018/07/did-jewish-rabbi-really-see-messiah/" TargetMode="External"/><Relationship Id="rId10" Type="http://schemas.openxmlformats.org/officeDocument/2006/relationships/hyperlink" Target="https://www.cnn.com/2015/06/26/politics/white-house-rainbow-marriage/index.html" TargetMode="External"/><Relationship Id="rId4" Type="http://schemas.openxmlformats.org/officeDocument/2006/relationships/hyperlink" Target="https://www.christianbook.com/the-facts-on-the-mormon-church/john-ankerberg/9780736922166/pd/922166" TargetMode="External"/><Relationship Id="rId9" Type="http://schemas.openxmlformats.org/officeDocument/2006/relationships/hyperlink" Target="http://insider.foxnews.com/2018/01/27/obama-farrakhan-photo-dershowitz-says-he-would-not-support-him-if-he-knew-about-picture" TargetMode="External"/></Relationships>
</file>

<file path=ppt/slides/_rels/slide7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6.xml"/><Relationship Id="rId1" Type="http://schemas.openxmlformats.org/officeDocument/2006/relationships/slideLayout" Target="../slideLayouts/slideLayout30.xml"/></Relationships>
</file>

<file path=ppt/slides/_rels/slide770.xml.rels><?xml version="1.0" encoding="UTF-8" standalone="yes"?>
<Relationships xmlns="http://schemas.openxmlformats.org/package/2006/relationships"><Relationship Id="rId8" Type="http://schemas.openxmlformats.org/officeDocument/2006/relationships/hyperlink" Target="https://www.washingtonexaminer.com/pew-muslims-fastest-growing-religious-group-in-the-world-70-democrat" TargetMode="External"/><Relationship Id="rId3" Type="http://schemas.openxmlformats.org/officeDocument/2006/relationships/image" Target="../media/image4.jpeg"/><Relationship Id="rId7" Type="http://schemas.openxmlformats.org/officeDocument/2006/relationships/hyperlink" Target="https://en.wikipedia.org/wiki/Seven_hills_of_Rome" TargetMode="External"/><Relationship Id="rId12" Type="http://schemas.openxmlformats.org/officeDocument/2006/relationships/hyperlink" Target="https://commons.wikimedia.org/w/index.php?curid=1455678" TargetMode="External"/><Relationship Id="rId2" Type="http://schemas.openxmlformats.org/officeDocument/2006/relationships/notesSlide" Target="../notesSlides/notesSlide768.xml"/><Relationship Id="rId1" Type="http://schemas.openxmlformats.org/officeDocument/2006/relationships/slideLayout" Target="../slideLayouts/slideLayout48.xml"/><Relationship Id="rId6" Type="http://schemas.openxmlformats.org/officeDocument/2006/relationships/hyperlink" Target="http://en-us.topographic-map.com/places/Rome-8149243/" TargetMode="External"/><Relationship Id="rId11" Type="http://schemas.openxmlformats.org/officeDocument/2006/relationships/hyperlink" Target="https://en.wikipedia.org/wiki/Byzantine_Empire" TargetMode="External"/><Relationship Id="rId5" Type="http://schemas.openxmlformats.org/officeDocument/2006/relationships/hyperlink" Target="https://en.wikipedia.org/wiki/Seven_hills_of_Rome#/media/File:Seven_Hills_of_Rome.svg" TargetMode="External"/><Relationship Id="rId10" Type="http://schemas.openxmlformats.org/officeDocument/2006/relationships/hyperlink" Target="https://en.wikipedia.org/wiki/Napoleonic_Wars" TargetMode="External"/><Relationship Id="rId4" Type="http://schemas.openxmlformats.org/officeDocument/2006/relationships/hyperlink" Target="https://commons.wikimedia.org/w/index.php?curid=3909635" TargetMode="External"/><Relationship Id="rId9" Type="http://schemas.openxmlformats.org/officeDocument/2006/relationships/hyperlink" Target="https://en.wikipedia.org/wiki/Holy_Roman_Empire" TargetMode="External"/></Relationships>
</file>

<file path=ppt/slides/_rels/slide771.xml.rels><?xml version="1.0" encoding="UTF-8" standalone="yes"?>
<Relationships xmlns="http://schemas.openxmlformats.org/package/2006/relationships"><Relationship Id="rId8" Type="http://schemas.openxmlformats.org/officeDocument/2006/relationships/hyperlink" Target="https://www.youtube.com/watch?v=I11L71PD3Lw" TargetMode="External"/><Relationship Id="rId13" Type="http://schemas.openxmlformats.org/officeDocument/2006/relationships/hyperlink" Target="https://en.wikipedia.org/wiki/Impact_event" TargetMode="External"/><Relationship Id="rId3" Type="http://schemas.openxmlformats.org/officeDocument/2006/relationships/image" Target="../media/image4.jpeg"/><Relationship Id="rId7" Type="http://schemas.openxmlformats.org/officeDocument/2006/relationships/hyperlink" Target="http://www.gosnellmovie.com/about/" TargetMode="External"/><Relationship Id="rId12" Type="http://schemas.openxmlformats.org/officeDocument/2006/relationships/hyperlink" Target="https://en.wikipedia.org/wiki/Religion_in_the_European_Union" TargetMode="External"/><Relationship Id="rId2" Type="http://schemas.openxmlformats.org/officeDocument/2006/relationships/notesSlide" Target="../notesSlides/notesSlide769.xml"/><Relationship Id="rId1" Type="http://schemas.openxmlformats.org/officeDocument/2006/relationships/slideLayout" Target="../slideLayouts/slideLayout48.xml"/><Relationship Id="rId6" Type="http://schemas.openxmlformats.org/officeDocument/2006/relationships/hyperlink" Target="https://en.wikipedia.org/wiki/Volcano" TargetMode="External"/><Relationship Id="rId11" Type="http://schemas.openxmlformats.org/officeDocument/2006/relationships/hyperlink" Target="https://www.ligonier.org/blog/seven-kings-revelation-17/" TargetMode="External"/><Relationship Id="rId5" Type="http://schemas.openxmlformats.org/officeDocument/2006/relationships/hyperlink" Target="https://en.wikipedia.org/wiki/Sulfur" TargetMode="External"/><Relationship Id="rId10" Type="http://schemas.openxmlformats.org/officeDocument/2006/relationships/hyperlink" Target="https://www.foxnews.com/tech/are-you-ready-for-a-chip-implant" TargetMode="External"/><Relationship Id="rId4" Type="http://schemas.openxmlformats.org/officeDocument/2006/relationships/hyperlink" Target="https://en.wikipedia.org/wiki/File:Justinian555AD.png" TargetMode="External"/><Relationship Id="rId9" Type="http://schemas.openxmlformats.org/officeDocument/2006/relationships/hyperlink" Target="https://www.youtube.com/watch?v=sEFjuNkY0yw" TargetMode="External"/></Relationships>
</file>

<file path=ppt/slides/_rels/slide772.xml.rels><?xml version="1.0" encoding="UTF-8" standalone="yes"?>
<Relationships xmlns="http://schemas.openxmlformats.org/package/2006/relationships"><Relationship Id="rId8" Type="http://schemas.openxmlformats.org/officeDocument/2006/relationships/hyperlink" Target="https://www.foxnews.com/entertainment/elton-john-and-vladimir-putin-to-talk-gay-rights-in-russia" TargetMode="External"/><Relationship Id="rId3" Type="http://schemas.openxmlformats.org/officeDocument/2006/relationships/image" Target="../media/image4.jpeg"/><Relationship Id="rId7" Type="http://schemas.openxmlformats.org/officeDocument/2006/relationships/hyperlink" Target="https://www.washingtonpost.com/news/post-politics/wp/2015/03/20/that-time-bill-and-hillary-clinton-went-to-a-voodoo-ceremony-in-haiti/?noredirect=on&amp;utm_term=.77058ac13282" TargetMode="External"/><Relationship Id="rId2" Type="http://schemas.openxmlformats.org/officeDocument/2006/relationships/notesSlide" Target="../notesSlides/notesSlide770.xml"/><Relationship Id="rId1" Type="http://schemas.openxmlformats.org/officeDocument/2006/relationships/slideLayout" Target="../slideLayouts/slideLayout48.xml"/><Relationship Id="rId6" Type="http://schemas.openxmlformats.org/officeDocument/2006/relationships/hyperlink" Target="https://www.thedailybeast.com/dennis-rodman-and-kim-jong-un-big-pimpin-in-the-hermit-kingdom?ref=scroll" TargetMode="External"/><Relationship Id="rId5" Type="http://schemas.openxmlformats.org/officeDocument/2006/relationships/hyperlink" Target="http://www.truthorfables.com/investigative_judgment_made_simple.htm" TargetMode="External"/><Relationship Id="rId4" Type="http://schemas.openxmlformats.org/officeDocument/2006/relationships/hyperlink" Target="https://www.youtube.com/watch?v=c37bNhYzdbE&amp;feature=youtu.be" TargetMode="External"/><Relationship Id="rId9" Type="http://schemas.openxmlformats.org/officeDocument/2006/relationships/hyperlink" Target="https://www.amazon.com/History-Earth-100-Groundbreaking-Discoveries/dp/1554078075" TargetMode="External"/></Relationships>
</file>

<file path=ppt/slides/_rels/slide773.xml.rels><?xml version="1.0" encoding="UTF-8" standalone="yes"?>
<Relationships xmlns="http://schemas.openxmlformats.org/package/2006/relationships"><Relationship Id="rId8" Type="http://schemas.openxmlformats.org/officeDocument/2006/relationships/hyperlink" Target="https://en.wikipedia.org/wiki/Geostationary_orbit" TargetMode="External"/><Relationship Id="rId3" Type="http://schemas.openxmlformats.org/officeDocument/2006/relationships/image" Target="../media/image4.jpeg"/><Relationship Id="rId7" Type="http://schemas.openxmlformats.org/officeDocument/2006/relationships/hyperlink" Target="http://www.sciencedaily.com/releases/2018/03/180322150306.htm" TargetMode="External"/><Relationship Id="rId2" Type="http://schemas.openxmlformats.org/officeDocument/2006/relationships/notesSlide" Target="../notesSlides/notesSlide771.xml"/><Relationship Id="rId1" Type="http://schemas.openxmlformats.org/officeDocument/2006/relationships/slideLayout" Target="../slideLayouts/slideLayout48.xml"/><Relationship Id="rId6" Type="http://schemas.openxmlformats.org/officeDocument/2006/relationships/hyperlink" Target="http://www.sciencedaily.com/releases/2016/08" TargetMode="External"/><Relationship Id="rId5" Type="http://schemas.openxmlformats.org/officeDocument/2006/relationships/hyperlink" Target="https://www.icr.org/article/10958/" TargetMode="External"/><Relationship Id="rId10" Type="http://schemas.openxmlformats.org/officeDocument/2006/relationships/hyperlink" Target="https://www.wnd.com/2018/10/catholic-archbishop-tweets-he-doesnt-want-or-have-jesus-as-king/?cat_orig=faith" TargetMode="External"/><Relationship Id="rId4" Type="http://schemas.openxmlformats.org/officeDocument/2006/relationships/hyperlink" Target="https://www.amazon.com/Roadside-Geology-Missouri-Charles-Spencer/dp/087842573X" TargetMode="External"/><Relationship Id="rId9" Type="http://schemas.openxmlformats.org/officeDocument/2006/relationships/hyperlink" Target="https://en.wikipedia.org/wiki/Earth" TargetMode="External"/></Relationships>
</file>

<file path=ppt/slides/_rels/slide774.xml.rels><?xml version="1.0" encoding="UTF-8" standalone="yes"?>
<Relationships xmlns="http://schemas.openxmlformats.org/package/2006/relationships"><Relationship Id="rId8" Type="http://schemas.openxmlformats.org/officeDocument/2006/relationships/hyperlink" Target="http://www.lavistachurchofchrist.org/LVanswers/2007/01-28a.htm" TargetMode="External"/><Relationship Id="rId3" Type="http://schemas.openxmlformats.org/officeDocument/2006/relationships/image" Target="../media/image4.jpeg"/><Relationship Id="rId7" Type="http://schemas.openxmlformats.org/officeDocument/2006/relationships/hyperlink" Target="http://www.cbn.com/700club/features/bonnke_raisedpastor.aspx" TargetMode="External"/><Relationship Id="rId2" Type="http://schemas.openxmlformats.org/officeDocument/2006/relationships/notesSlide" Target="../notesSlides/notesSlide772.xml"/><Relationship Id="rId1" Type="http://schemas.openxmlformats.org/officeDocument/2006/relationships/slideLayout" Target="../slideLayouts/slideLayout48.xml"/><Relationship Id="rId6" Type="http://schemas.openxmlformats.org/officeDocument/2006/relationships/hyperlink" Target="http://www.youtube.com/watch?v=SroD02bP120" TargetMode="External"/><Relationship Id="rId11" Type="http://schemas.openxmlformats.org/officeDocument/2006/relationships/hyperlink" Target="https://www.investors.com/politics/editorials/climate-change-global-warming-earth-cooling-media-bias/" TargetMode="External"/><Relationship Id="rId5" Type="http://schemas.openxmlformats.org/officeDocument/2006/relationships/hyperlink" Target="https://www.youtube.com/watch?v=5De3ZPPhrKc" TargetMode="External"/><Relationship Id="rId10" Type="http://schemas.openxmlformats.org/officeDocument/2006/relationships/hyperlink" Target="https://www.jashow.org/articles/why-do-you-believe-daniel%e2%80%99s-seventieth-week-is-the-seven-year-tribulation-period/" TargetMode="External"/><Relationship Id="rId4" Type="http://schemas.openxmlformats.org/officeDocument/2006/relationships/hyperlink" Target="https://pittsburgh.cbslocal.com/2018/08/14/pennsylvania-diocese-sex-abuse-grand-jury-report-released/" TargetMode="External"/><Relationship Id="rId9" Type="http://schemas.openxmlformats.org/officeDocument/2006/relationships/hyperlink" Target="https://www.jashow.org/articles/what-do-daniel-927-and-2-thessalonians-2-tell-us-about-the-antichrist/" TargetMode="External"/></Relationships>
</file>

<file path=ppt/slides/_rels/slide775.xml.rels><?xml version="1.0" encoding="UTF-8" standalone="yes"?>
<Relationships xmlns="http://schemas.openxmlformats.org/package/2006/relationships"><Relationship Id="rId8" Type="http://schemas.openxmlformats.org/officeDocument/2006/relationships/hyperlink" Target="https://www.osha.gov/pls/oshaweb/owadisp.show_document?p_id=25743&amp;p_table=INTERPRETATIONS" TargetMode="External"/><Relationship Id="rId13" Type="http://schemas.openxmlformats.org/officeDocument/2006/relationships/hyperlink" Target="https://en.wikipedia.org/wiki/Slump_(geology)" TargetMode="External"/><Relationship Id="rId3" Type="http://schemas.openxmlformats.org/officeDocument/2006/relationships/image" Target="../media/image4.jpeg"/><Relationship Id="rId7" Type="http://schemas.openxmlformats.org/officeDocument/2006/relationships/hyperlink" Target="https://www.wnd.com/2018/12/7-days-until-dedication-of-3rd-temple-altar/" TargetMode="External"/><Relationship Id="rId12" Type="http://schemas.openxmlformats.org/officeDocument/2006/relationships/hyperlink" Target="https://en.wikipedia.org/wiki/Mass_wasting" TargetMode="External"/><Relationship Id="rId2" Type="http://schemas.openxmlformats.org/officeDocument/2006/relationships/notesSlide" Target="../notesSlides/notesSlide773.xml"/><Relationship Id="rId1" Type="http://schemas.openxmlformats.org/officeDocument/2006/relationships/slideLayout" Target="../slideLayouts/slideLayout48.xml"/><Relationship Id="rId6" Type="http://schemas.openxmlformats.org/officeDocument/2006/relationships/hyperlink" Target="https://www.convertunits.com/from/stadium/to/miles" TargetMode="External"/><Relationship Id="rId11" Type="http://schemas.openxmlformats.org/officeDocument/2006/relationships/hyperlink" Target="https://en.wikipedia.org/wiki/Wreck_of_the_RMS_Titanic" TargetMode="External"/><Relationship Id="rId5" Type="http://schemas.openxmlformats.org/officeDocument/2006/relationships/hyperlink" Target="https://commons.wikimedia.org/w/index.php?curid=23966175" TargetMode="External"/><Relationship Id="rId10" Type="http://schemas.openxmlformats.org/officeDocument/2006/relationships/hyperlink" Target="https://en.wikipedia.org/wiki/Great_Oxygenation_Event" TargetMode="External"/><Relationship Id="rId4" Type="http://schemas.openxmlformats.org/officeDocument/2006/relationships/hyperlink" Target="https://commons.wikimedia.org/w/index.php?curid=68323485" TargetMode="External"/><Relationship Id="rId9" Type="http://schemas.openxmlformats.org/officeDocument/2006/relationships/hyperlink" Target="https://sciencing.com/minimum-oxygen-concentration-human-breathing-15546.html" TargetMode="External"/><Relationship Id="rId14" Type="http://schemas.openxmlformats.org/officeDocument/2006/relationships/hyperlink" Target="https://www.wnd.com/2018/11/scientists-sodom-destroyed-by-superheated-blast-from-skies/" TargetMode="External"/></Relationships>
</file>

<file path=ppt/slides/_rels/slide776.xml.rels><?xml version="1.0" encoding="UTF-8" standalone="yes"?>
<Relationships xmlns="http://schemas.openxmlformats.org/package/2006/relationships"><Relationship Id="rId8" Type="http://schemas.openxmlformats.org/officeDocument/2006/relationships/hyperlink" Target="https://en.wikipedia.org/wiki/Catechism#Catholic_catechisms" TargetMode="External"/><Relationship Id="rId13" Type="http://schemas.openxmlformats.org/officeDocument/2006/relationships/hyperlink" Target="https://www.usatoday.com/story/news/2017/12/16/fema-stretched-weather-disasters-hurricane-wildfires/955717001/" TargetMode="External"/><Relationship Id="rId3" Type="http://schemas.openxmlformats.org/officeDocument/2006/relationships/image" Target="../media/image4.jpeg"/><Relationship Id="rId7" Type="http://schemas.openxmlformats.org/officeDocument/2006/relationships/hyperlink" Target="http://www.ewtn.com/" TargetMode="External"/><Relationship Id="rId12" Type="http://schemas.openxmlformats.org/officeDocument/2006/relationships/hyperlink" Target="https://www.zerohedge.com/news/2018-12-13/could-americas-deep-underground-seismic-scar-be-re-awakening" TargetMode="External"/><Relationship Id="rId2" Type="http://schemas.openxmlformats.org/officeDocument/2006/relationships/notesSlide" Target="../notesSlides/notesSlide774.xml"/><Relationship Id="rId1" Type="http://schemas.openxmlformats.org/officeDocument/2006/relationships/slideLayout" Target="../slideLayouts/slideLayout48.xml"/><Relationship Id="rId6" Type="http://schemas.openxmlformats.org/officeDocument/2006/relationships/hyperlink" Target="https://en.wikipedia.org/wiki/Luther_Bible" TargetMode="External"/><Relationship Id="rId11" Type="http://schemas.openxmlformats.org/officeDocument/2006/relationships/hyperlink" Target="https://www.sciencedaily.com/releases/2018/09/180919133035.htm" TargetMode="External"/><Relationship Id="rId5" Type="http://schemas.openxmlformats.org/officeDocument/2006/relationships/hyperlink" Target="https://tnrtb.wordpress.com/2014/09/01/qa-does-the-moons-shallow-dust-layer-support-a-young-earth-model/" TargetMode="External"/><Relationship Id="rId15" Type="http://schemas.openxmlformats.org/officeDocument/2006/relationships/hyperlink" Target="https://upload.wikimedia.org/wikipedia/commons/6/67/USGS_magnitude_8_earthquakes_since_1900.svg" TargetMode="External"/><Relationship Id="rId10" Type="http://schemas.openxmlformats.org/officeDocument/2006/relationships/hyperlink" Target="https://en.wikipedia.org/wiki/Milky_Way" TargetMode="External"/><Relationship Id="rId4" Type="http://schemas.openxmlformats.org/officeDocument/2006/relationships/hyperlink" Target="https://en.wikipedia.org/wiki/Turkey" TargetMode="External"/><Relationship Id="rId9" Type="http://schemas.openxmlformats.org/officeDocument/2006/relationships/hyperlink" Target="https://www.dk.com/us/book/9781465414373-earth-second-edition/" TargetMode="External"/><Relationship Id="rId14" Type="http://schemas.openxmlformats.org/officeDocument/2006/relationships/hyperlink" Target="https://en.wikipedia.org/wiki/2000s_(decade)#Natural_disasters" TargetMode="External"/></Relationships>
</file>

<file path=ppt/slides/_rels/slide777.xml.rels><?xml version="1.0" encoding="UTF-8" standalone="yes"?>
<Relationships xmlns="http://schemas.openxmlformats.org/package/2006/relationships"><Relationship Id="rId8" Type="http://schemas.openxmlformats.org/officeDocument/2006/relationships/hyperlink" Target="https://www.youtube.com/watch?v=XIxE5ihWtXE" TargetMode="External"/><Relationship Id="rId3" Type="http://schemas.openxmlformats.org/officeDocument/2006/relationships/image" Target="../media/image4.jpeg"/><Relationship Id="rId7" Type="http://schemas.openxmlformats.org/officeDocument/2006/relationships/hyperlink" Target="https://www.wnd.com/2019/01/prof-faces-discipline-for-exposing-shoddy-grievance-studies-scholarship/" TargetMode="External"/><Relationship Id="rId2" Type="http://schemas.openxmlformats.org/officeDocument/2006/relationships/notesSlide" Target="../notesSlides/notesSlide775.xml"/><Relationship Id="rId1" Type="http://schemas.openxmlformats.org/officeDocument/2006/relationships/slideLayout" Target="../slideLayouts/slideLayout48.xml"/><Relationship Id="rId6" Type="http://schemas.openxmlformats.org/officeDocument/2006/relationships/hyperlink" Target="https://www.youtube.com/watch?v=66meHwaVLM8" TargetMode="External"/><Relationship Id="rId11" Type="http://schemas.openxmlformats.org/officeDocument/2006/relationships/hyperlink" Target="https://www.jashow.org/articles/what-islam-teaches-about-jesus-return-armageddon-jerusalem-and-the-jews-program-1/" TargetMode="External"/><Relationship Id="rId5" Type="http://schemas.openxmlformats.org/officeDocument/2006/relationships/hyperlink" Target="https://www.youtube.com/watch?v=h1I58CoD0C4" TargetMode="External"/><Relationship Id="rId10" Type="http://schemas.openxmlformats.org/officeDocument/2006/relationships/hyperlink" Target="https://www.oneplace.com/ministries/ankerberg-show/listen/what-islam-teaches-about-jesus-return-armageddon-jerusalem-and-the-jews-105901.html?nlsu=1" TargetMode="External"/><Relationship Id="rId4" Type="http://schemas.openxmlformats.org/officeDocument/2006/relationships/hyperlink" Target="https://en.wikipedia.org/wiki/List_of_disasters_by_cost" TargetMode="External"/><Relationship Id="rId9" Type="http://schemas.openxmlformats.org/officeDocument/2006/relationships/hyperlink" Target="https://duckduckgo.com/?q=jesus+or+mohammed+youtube&amp;t=ffab&amp;atb=v108-3&amp;ia=videos&amp;iax=videos&amp;iai=5h80S9T8vOU" TargetMode="External"/></Relationships>
</file>

<file path=ppt/slides/_rels/slide778.xml.rels><?xml version="1.0" encoding="UTF-8" standalone="yes"?>
<Relationships xmlns="http://schemas.openxmlformats.org/package/2006/relationships"><Relationship Id="rId8" Type="http://schemas.openxmlformats.org/officeDocument/2006/relationships/hyperlink" Target="https://www.wnd.com/2019/01/only-13-u-s-catholics-think-priests-honest-ethical/?cat_orig=faith" TargetMode="External"/><Relationship Id="rId3" Type="http://schemas.openxmlformats.org/officeDocument/2006/relationships/image" Target="../media/image4.jpeg"/><Relationship Id="rId7" Type="http://schemas.openxmlformats.org/officeDocument/2006/relationships/hyperlink" Target="https://en.wikipedia.org/wiki/Dispensationalism" TargetMode="External"/><Relationship Id="rId2" Type="http://schemas.openxmlformats.org/officeDocument/2006/relationships/notesSlide" Target="../notesSlides/notesSlide776.xml"/><Relationship Id="rId1" Type="http://schemas.openxmlformats.org/officeDocument/2006/relationships/slideLayout" Target="../slideLayouts/slideLayout48.xml"/><Relationship Id="rId6" Type="http://schemas.openxmlformats.org/officeDocument/2006/relationships/hyperlink" Target="https://www.gettextbooks.ca/isbn/9780664205355/" TargetMode="External"/><Relationship Id="rId5" Type="http://schemas.openxmlformats.org/officeDocument/2006/relationships/hyperlink" Target="https://www.amazon.com/Holman-QuickSource-Bible-Quicksource-Guides/dp/0805495649" TargetMode="External"/><Relationship Id="rId10" Type="http://schemas.openxmlformats.org/officeDocument/2006/relationships/hyperlink" Target="https://christianhistoryinstitute.org/magazine/article/dispensational-premillennialism-the-dispensationalist-era/" TargetMode="External"/><Relationship Id="rId4" Type="http://schemas.openxmlformats.org/officeDocument/2006/relationships/hyperlink" Target="https://www.reasons.org/explore/blogs/the-cells-design/read/the-cells-design/2018/12/19/soft-tissue-preservation-mechanism-stabilizes-the-case-for-earth-s-antiquity" TargetMode="External"/><Relationship Id="rId9" Type="http://schemas.openxmlformats.org/officeDocument/2006/relationships/hyperlink" Target="https://freebeacon.com/national-security/iran-space-launch-cover-for-test-of-nuclear-capable-missile-tech-u-s-determines/" TargetMode="External"/></Relationships>
</file>

<file path=ppt/slides/_rels/slide779.xml.rels><?xml version="1.0" encoding="UTF-8" standalone="yes"?>
<Relationships xmlns="http://schemas.openxmlformats.org/package/2006/relationships"><Relationship Id="rId8" Type="http://schemas.openxmlformats.org/officeDocument/2006/relationships/hyperlink" Target="https://www.wnd.com/2019/02/hitlers-rise-to-power-eerie-echo-of-todays-left/?cat_orig=education" TargetMode="External"/><Relationship Id="rId3" Type="http://schemas.openxmlformats.org/officeDocument/2006/relationships/image" Target="../media/image4.jpeg"/><Relationship Id="rId7" Type="http://schemas.openxmlformats.org/officeDocument/2006/relationships/hyperlink" Target="https://newspunch.com/pope-francis-world-government-rule/" TargetMode="External"/><Relationship Id="rId2" Type="http://schemas.openxmlformats.org/officeDocument/2006/relationships/notesSlide" Target="../notesSlides/notesSlide777.xml"/><Relationship Id="rId1" Type="http://schemas.openxmlformats.org/officeDocument/2006/relationships/slideLayout" Target="../slideLayouts/slideLayout48.xml"/><Relationship Id="rId6" Type="http://schemas.openxmlformats.org/officeDocument/2006/relationships/hyperlink" Target="http://www.truthnet.org/Christianity/Cults/Mormon8/" TargetMode="External"/><Relationship Id="rId5" Type="http://schemas.openxmlformats.org/officeDocument/2006/relationships/hyperlink" Target="https://www.youtube.com/watch?v=dHpKvQ9XHV4" TargetMode="External"/><Relationship Id="rId4" Type="http://schemas.openxmlformats.org/officeDocument/2006/relationships/hyperlink" Target="https://en.wikipedia.org/wiki/Radiocarbon_dating#Calibration" TargetMode="External"/><Relationship Id="rId9" Type="http://schemas.openxmlformats.org/officeDocument/2006/relationships/hyperlink" Target="https://en.wikipedia.org/wiki/Amin_al-Husseini#In_Nazi-occupied_Europe" TargetMode="External"/></Relationships>
</file>

<file path=ppt/slides/_rels/slide78.xml.rels><?xml version="1.0" encoding="UTF-8" standalone="yes"?>
<Relationships xmlns="http://schemas.openxmlformats.org/package/2006/relationships"><Relationship Id="rId3" Type="http://schemas.openxmlformats.org/officeDocument/2006/relationships/hyperlink" Target="https://www.biblegateway.com/passage/?search=Revelation+6:14-17&amp;version=NIV" TargetMode="External"/><Relationship Id="rId2" Type="http://schemas.openxmlformats.org/officeDocument/2006/relationships/notesSlide" Target="../notesSlides/notesSlide77.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Revelation+16:2-5&amp;version=NIV" TargetMode="External"/><Relationship Id="rId4" Type="http://schemas.openxmlformats.org/officeDocument/2006/relationships/hyperlink" Target="https://www.biblegateway.com/passage/?search=Isaiah+2:10,19-21&amp;version=NIV" TargetMode="External"/></Relationships>
</file>

<file path=ppt/slides/_rels/slide79.xml.rels><?xml version="1.0" encoding="UTF-8" standalone="yes"?>
<Relationships xmlns="http://schemas.openxmlformats.org/package/2006/relationships"><Relationship Id="rId8" Type="http://schemas.openxmlformats.org/officeDocument/2006/relationships/hyperlink" Target="https://www.biblegateway.com/passage/?search=Ezekiel+38:8&amp;version=KJV" TargetMode="External"/><Relationship Id="rId3" Type="http://schemas.openxmlformats.org/officeDocument/2006/relationships/hyperlink" Target="https://www.biblegateway.com/passage/?search=Revelation+16:18-20&amp;version=NIV" TargetMode="External"/><Relationship Id="rId7" Type="http://schemas.openxmlformats.org/officeDocument/2006/relationships/hyperlink" Target="https://www.biblegateway.com/passage/?search=Ezekiel+36:24-36&amp;version=NIV" TargetMode="External"/><Relationship Id="rId2" Type="http://schemas.openxmlformats.org/officeDocument/2006/relationships/notesSlide" Target="../notesSlides/notesSlide78.xml"/><Relationship Id="rId1" Type="http://schemas.openxmlformats.org/officeDocument/2006/relationships/slideLayout" Target="../slideLayouts/slideLayout30.xml"/><Relationship Id="rId6" Type="http://schemas.openxmlformats.org/officeDocument/2006/relationships/hyperlink" Target="https://www.biblegateway.com/passage/?search=Ezekiel+34:11-13&amp;version=KJV" TargetMode="External"/><Relationship Id="rId11" Type="http://schemas.openxmlformats.org/officeDocument/2006/relationships/image" Target="../media/image4.jpeg"/><Relationship Id="rId5" Type="http://schemas.openxmlformats.org/officeDocument/2006/relationships/hyperlink" Target="https://www.biblegateway.com/passage/?search=Ezekiel+11:17&amp;version=KJV" TargetMode="External"/><Relationship Id="rId10" Type="http://schemas.openxmlformats.org/officeDocument/2006/relationships/hyperlink" Target="https://www.biblegateway.com/passage/?search=Isaiah+66:8&amp;version=KJV" TargetMode="External"/><Relationship Id="rId4" Type="http://schemas.openxmlformats.org/officeDocument/2006/relationships/hyperlink" Target="https://www.biblegateway.com/passage/?search=Isaiah+13:12&amp;version=NIV" TargetMode="External"/><Relationship Id="rId9" Type="http://schemas.openxmlformats.org/officeDocument/2006/relationships/hyperlink" Target="https://www.biblegateway.com/passage/?search=Isaiah+61:4&amp;version=KJV" TargetMode="External"/></Relationships>
</file>

<file path=ppt/slides/_rels/slide8.xml.rels><?xml version="1.0" encoding="UTF-8" standalone="yes"?>
<Relationships xmlns="http://schemas.openxmlformats.org/package/2006/relationships"><Relationship Id="rId8" Type="http://schemas.openxmlformats.org/officeDocument/2006/relationships/slide" Target="slide115.xml"/><Relationship Id="rId3" Type="http://schemas.openxmlformats.org/officeDocument/2006/relationships/image" Target="../media/image8.png"/><Relationship Id="rId7" Type="http://schemas.openxmlformats.org/officeDocument/2006/relationships/slide" Target="slide75.xml"/><Relationship Id="rId2" Type="http://schemas.openxmlformats.org/officeDocument/2006/relationships/notesSlide" Target="../notesSlides/notesSlide8.xml"/><Relationship Id="rId1" Type="http://schemas.openxmlformats.org/officeDocument/2006/relationships/slideLayout" Target="../slideLayouts/slideLayout30.xml"/><Relationship Id="rId6" Type="http://schemas.openxmlformats.org/officeDocument/2006/relationships/slide" Target="slide92.xml"/><Relationship Id="rId5" Type="http://schemas.openxmlformats.org/officeDocument/2006/relationships/image" Target="../media/image1.png"/><Relationship Id="rId4" Type="http://schemas.openxmlformats.org/officeDocument/2006/relationships/slide" Target="slide80.xml"/><Relationship Id="rId9" Type="http://schemas.openxmlformats.org/officeDocument/2006/relationships/slide" Target="slide146.xml"/></Relationships>
</file>

<file path=ppt/slides/_rels/slide8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9.xml"/><Relationship Id="rId1" Type="http://schemas.openxmlformats.org/officeDocument/2006/relationships/slideLayout" Target="../slideLayouts/slideLayout30.xml"/></Relationships>
</file>

<file path=ppt/slides/_rels/slide81.xml.rels><?xml version="1.0" encoding="UTF-8" standalone="yes"?>
<Relationships xmlns="http://schemas.openxmlformats.org/package/2006/relationships"><Relationship Id="rId3" Type="http://schemas.openxmlformats.org/officeDocument/2006/relationships/hyperlink" Target="https://www.biblegateway.com/passage/?search=II+Kings+2:11&amp;version=KJV" TargetMode="External"/><Relationship Id="rId2" Type="http://schemas.openxmlformats.org/officeDocument/2006/relationships/notesSlide" Target="../notesSlides/notesSlide80.xml"/><Relationship Id="rId1" Type="http://schemas.openxmlformats.org/officeDocument/2006/relationships/slideLayout" Target="../slideLayouts/slideLayout30.xml"/></Relationships>
</file>

<file path=ppt/slides/_rels/slide82.xml.rels><?xml version="1.0" encoding="UTF-8" standalone="yes"?>
<Relationships xmlns="http://schemas.openxmlformats.org/package/2006/relationships"><Relationship Id="rId3" Type="http://schemas.openxmlformats.org/officeDocument/2006/relationships/hyperlink" Target="https://www.biblegateway.com/passage/?search=John+3:12-13&amp;version=KJV" TargetMode="External"/><Relationship Id="rId2" Type="http://schemas.openxmlformats.org/officeDocument/2006/relationships/notesSlide" Target="../notesSlides/notesSlide81.xml"/><Relationship Id="rId1" Type="http://schemas.openxmlformats.org/officeDocument/2006/relationships/slideLayout" Target="../slideLayouts/slideLayout30.xml"/></Relationships>
</file>

<file path=ppt/slides/_rels/slide83.xml.rels><?xml version="1.0" encoding="UTF-8" standalone="yes"?>
<Relationships xmlns="http://schemas.openxmlformats.org/package/2006/relationships"><Relationship Id="rId8" Type="http://schemas.openxmlformats.org/officeDocument/2006/relationships/hyperlink" Target="https://www.biblegateway.com/passage/?search=Luke+16:19-31&amp;version=KJV" TargetMode="External"/><Relationship Id="rId13" Type="http://schemas.openxmlformats.org/officeDocument/2006/relationships/hyperlink" Target="https://www.biblegateway.com/passage/?search=Hebrews+9:11-14,+21-28&amp;version=NIV" TargetMode="External"/><Relationship Id="rId3" Type="http://schemas.openxmlformats.org/officeDocument/2006/relationships/slide" Target="slide84.xml"/><Relationship Id="rId7" Type="http://schemas.openxmlformats.org/officeDocument/2006/relationships/slide" Target="slide575.xml"/><Relationship Id="rId12" Type="http://schemas.openxmlformats.org/officeDocument/2006/relationships/slide" Target="slide642.xml"/><Relationship Id="rId2" Type="http://schemas.openxmlformats.org/officeDocument/2006/relationships/notesSlide" Target="../notesSlides/notesSlide82.xml"/><Relationship Id="rId1" Type="http://schemas.openxmlformats.org/officeDocument/2006/relationships/slideLayout" Target="../slideLayouts/slideLayout30.xml"/><Relationship Id="rId6" Type="http://schemas.openxmlformats.org/officeDocument/2006/relationships/slide" Target="slide507.xml"/><Relationship Id="rId11" Type="http://schemas.openxmlformats.org/officeDocument/2006/relationships/hyperlink" Target="https://www.biblegateway.com/passage/?search=2%20Corinthians+12:2&amp;version=NIV" TargetMode="External"/><Relationship Id="rId5" Type="http://schemas.openxmlformats.org/officeDocument/2006/relationships/slide" Target="slide543.xml"/><Relationship Id="rId10" Type="http://schemas.openxmlformats.org/officeDocument/2006/relationships/hyperlink" Target="https://www.biblegateway.com/passage/?search=Matthew+27:52-54&amp;version=KJV" TargetMode="External"/><Relationship Id="rId4" Type="http://schemas.openxmlformats.org/officeDocument/2006/relationships/slide" Target="slide539.xml"/><Relationship Id="rId9" Type="http://schemas.openxmlformats.org/officeDocument/2006/relationships/hyperlink" Target="https://www.biblegateway.com/passage/?search=Luke+23:40-43&amp;version=KJV" TargetMode="External"/></Relationships>
</file>

<file path=ppt/slides/_rels/slide84.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hyperlink" Target="https://www.biblegateway.com/passage/?search=Revelation+6:12-17&amp;version=KJV" TargetMode="External"/><Relationship Id="rId2" Type="http://schemas.openxmlformats.org/officeDocument/2006/relationships/notesSlide" Target="../notesSlides/notesSlide83.xml"/><Relationship Id="rId1" Type="http://schemas.openxmlformats.org/officeDocument/2006/relationships/slideLayout" Target="../slideLayouts/slideLayout30.xml"/><Relationship Id="rId6" Type="http://schemas.openxmlformats.org/officeDocument/2006/relationships/hyperlink" Target="https://www.biblegateway.com/passage/?search=Mat+24:31&amp;version=NIV" TargetMode="External"/><Relationship Id="rId5" Type="http://schemas.openxmlformats.org/officeDocument/2006/relationships/hyperlink" Target="https://www.biblegateway.com/passage/?search=Revelation+21:1&amp;version=NIV" TargetMode="External"/><Relationship Id="rId4" Type="http://schemas.openxmlformats.org/officeDocument/2006/relationships/hyperlink" Target="https://www.biblegateway.com/passage/?search=2%20Corinthians+12:2&amp;version=NIV" TargetMode="External"/></Relationships>
</file>

<file path=ppt/slides/_rels/slide85.xml.rels><?xml version="1.0" encoding="UTF-8" standalone="yes"?>
<Relationships xmlns="http://schemas.openxmlformats.org/package/2006/relationships"><Relationship Id="rId3" Type="http://schemas.openxmlformats.org/officeDocument/2006/relationships/image" Target="../media/image25.jpg"/><Relationship Id="rId7" Type="http://schemas.openxmlformats.org/officeDocument/2006/relationships/hyperlink" Target="https://www.bing.com/videos/search?q=Prophesies+of+the+Passion+utube&amp;&amp;view=detail&amp;mid=32E19F350E1F6F68712732E19F350E1F6F687127&amp;&amp;FORM=VRDGAR" TargetMode="External"/><Relationship Id="rId2" Type="http://schemas.openxmlformats.org/officeDocument/2006/relationships/notesSlide" Target="../notesSlides/notesSlide84.xml"/><Relationship Id="rId1" Type="http://schemas.openxmlformats.org/officeDocument/2006/relationships/slideLayout" Target="../slideLayouts/slideLayout30.xml"/><Relationship Id="rId6" Type="http://schemas.openxmlformats.org/officeDocument/2006/relationships/hyperlink" Target="https://www.amazon.com/Evolution-Not-Science-Dismantling-Dead-ebook/dp/B00R3KU5M8/ref=sr_1_1?s=books&amp;ie=UTF8&amp;qid=1535663225&amp;sr=1-1&amp;keywords=evolution+is+not+science+jeff" TargetMode="External"/><Relationship Id="rId5" Type="http://schemas.openxmlformats.org/officeDocument/2006/relationships/hyperlink" Target="http://en.wikipedia.org/wiki/Ascension_of_Jesus" TargetMode="External"/><Relationship Id="rId4" Type="http://schemas.openxmlformats.org/officeDocument/2006/relationships/hyperlink" Target="https://www.biblegateway.com/passage/?search=Acts+1:9-11&amp;version=KJV" TargetMode="External"/></Relationships>
</file>

<file path=ppt/slides/_rels/slide86.xml.rels><?xml version="1.0" encoding="UTF-8" standalone="yes"?>
<Relationships xmlns="http://schemas.openxmlformats.org/package/2006/relationships"><Relationship Id="rId3" Type="http://schemas.openxmlformats.org/officeDocument/2006/relationships/hyperlink" Target="https://www.bing.com/videos/search?q=Prophesies+of+the+Passion+utube&amp;&amp;view=detail&amp;mid=32E19F350E1F6F68712732E19F350E1F6F687127&amp;&amp;FORM=VRDGAR" TargetMode="External"/><Relationship Id="rId2" Type="http://schemas.openxmlformats.org/officeDocument/2006/relationships/notesSlide" Target="../notesSlides/notesSlide85.xml"/><Relationship Id="rId1" Type="http://schemas.openxmlformats.org/officeDocument/2006/relationships/slideLayout" Target="../slideLayouts/slideLayout30.xml"/><Relationship Id="rId4" Type="http://schemas.openxmlformats.org/officeDocument/2006/relationships/hyperlink" Target="https://www.biblegateway.com/passage/?search=Matthew+27:52-54&amp;version=NIV" TargetMode="External"/></Relationships>
</file>

<file path=ppt/slides/_rels/slide87.xml.rels><?xml version="1.0" encoding="UTF-8" standalone="yes"?>
<Relationships xmlns="http://schemas.openxmlformats.org/package/2006/relationships"><Relationship Id="rId3" Type="http://schemas.openxmlformats.org/officeDocument/2006/relationships/hyperlink" Target="https://www.biblegateway.com/passage/?search=Matthew+27:52-54&amp;version=KJV" TargetMode="External"/><Relationship Id="rId2" Type="http://schemas.openxmlformats.org/officeDocument/2006/relationships/notesSlide" Target="../notesSlides/notesSlide86.xml"/><Relationship Id="rId1" Type="http://schemas.openxmlformats.org/officeDocument/2006/relationships/slideLayout" Target="../slideLayouts/slideLayout30.xml"/></Relationships>
</file>

<file path=ppt/slides/_rels/slide8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7.xml"/><Relationship Id="rId1" Type="http://schemas.openxmlformats.org/officeDocument/2006/relationships/slideLayout" Target="../slideLayouts/slideLayout30.xml"/><Relationship Id="rId5" Type="http://schemas.openxmlformats.org/officeDocument/2006/relationships/hyperlink" Target="https://www.biblegateway.com/passage/?search=Acts+1:9-11&amp;version=KJV" TargetMode="External"/><Relationship Id="rId4" Type="http://schemas.openxmlformats.org/officeDocument/2006/relationships/hyperlink" Target="https://www.biblegateway.com/passage/?search=Mark+16:19,+Luke+24:51&amp;version=NIV" TargetMode="External"/></Relationships>
</file>

<file path=ppt/slides/_rels/slide89.xml.rels><?xml version="1.0" encoding="UTF-8" standalone="yes"?>
<Relationships xmlns="http://schemas.openxmlformats.org/package/2006/relationships"><Relationship Id="rId3" Type="http://schemas.openxmlformats.org/officeDocument/2006/relationships/hyperlink" Target="https://www.biblegateway.com/passage/?search=Genesis+5:24&amp;version=KJV" TargetMode="External"/><Relationship Id="rId2" Type="http://schemas.openxmlformats.org/officeDocument/2006/relationships/notesSlide" Target="../notesSlides/notesSlide88.xml"/><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8" Type="http://schemas.openxmlformats.org/officeDocument/2006/relationships/slide" Target="slide216.xml"/><Relationship Id="rId3" Type="http://schemas.openxmlformats.org/officeDocument/2006/relationships/image" Target="../media/image9.png"/><Relationship Id="rId7" Type="http://schemas.openxmlformats.org/officeDocument/2006/relationships/slide" Target="slide197.xml"/><Relationship Id="rId2" Type="http://schemas.openxmlformats.org/officeDocument/2006/relationships/notesSlide" Target="../notesSlides/notesSlide9.xml"/><Relationship Id="rId1" Type="http://schemas.openxmlformats.org/officeDocument/2006/relationships/slideLayout" Target="../slideLayouts/slideLayout30.xml"/><Relationship Id="rId6" Type="http://schemas.openxmlformats.org/officeDocument/2006/relationships/image" Target="../media/image1.png"/><Relationship Id="rId5" Type="http://schemas.openxmlformats.org/officeDocument/2006/relationships/slide" Target="slide151.xml"/><Relationship Id="rId10" Type="http://schemas.openxmlformats.org/officeDocument/2006/relationships/slide" Target="slide267.xml"/><Relationship Id="rId4" Type="http://schemas.openxmlformats.org/officeDocument/2006/relationships/image" Target="../media/image4.jpeg"/><Relationship Id="rId9" Type="http://schemas.openxmlformats.org/officeDocument/2006/relationships/slide" Target="slide253.xml"/></Relationships>
</file>

<file path=ppt/slides/_rels/slide90.xml.rels><?xml version="1.0" encoding="UTF-8" standalone="yes"?>
<Relationships xmlns="http://schemas.openxmlformats.org/package/2006/relationships"><Relationship Id="rId3" Type="http://schemas.openxmlformats.org/officeDocument/2006/relationships/hyperlink" Target="https://www.biblegateway.com/passage/?search=Judges+13:20&amp;version=KJV" TargetMode="External"/><Relationship Id="rId2" Type="http://schemas.openxmlformats.org/officeDocument/2006/relationships/notesSlide" Target="../notesSlides/notesSlide89.xml"/><Relationship Id="rId1" Type="http://schemas.openxmlformats.org/officeDocument/2006/relationships/slideLayout" Target="../slideLayouts/slideLayout30.xml"/></Relationships>
</file>

<file path=ppt/slides/_rels/slide91.xml.rels><?xml version="1.0" encoding="UTF-8" standalone="yes"?>
<Relationships xmlns="http://schemas.openxmlformats.org/package/2006/relationships"><Relationship Id="rId3" Type="http://schemas.openxmlformats.org/officeDocument/2006/relationships/slide" Target="slide520.xml"/><Relationship Id="rId2" Type="http://schemas.openxmlformats.org/officeDocument/2006/relationships/notesSlide" Target="../notesSlides/notesSlide90.xml"/><Relationship Id="rId1" Type="http://schemas.openxmlformats.org/officeDocument/2006/relationships/slideLayout" Target="../slideLayouts/slideLayout30.xml"/><Relationship Id="rId4" Type="http://schemas.openxmlformats.org/officeDocument/2006/relationships/hyperlink" Target="https://www.biblegateway.com/passage/?search=Rev.+6:9-11&amp;version=NIV" TargetMode="External"/></Relationships>
</file>

<file path=ppt/slides/_rels/slide9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91.xml"/><Relationship Id="rId1" Type="http://schemas.openxmlformats.org/officeDocument/2006/relationships/slideLayout" Target="../slideLayouts/slideLayout30.xml"/><Relationship Id="rId4" Type="http://schemas.openxmlformats.org/officeDocument/2006/relationships/image" Target="../media/image26.png"/></Relationships>
</file>

<file path=ppt/slides/_rels/slide9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2.xml"/><Relationship Id="rId1" Type="http://schemas.openxmlformats.org/officeDocument/2006/relationships/slideLayout" Target="../slideLayouts/slideLayout30.xml"/><Relationship Id="rId4" Type="http://schemas.openxmlformats.org/officeDocument/2006/relationships/hyperlink" Target="https://www.biblegateway.com/passage/?search=Joel+2:28&amp;version=NIV" TargetMode="External"/></Relationships>
</file>

<file path=ppt/slides/_rels/slide94.xml.rels><?xml version="1.0" encoding="UTF-8" standalone="yes"?>
<Relationships xmlns="http://schemas.openxmlformats.org/package/2006/relationships"><Relationship Id="rId8" Type="http://schemas.openxmlformats.org/officeDocument/2006/relationships/hyperlink" Target="https://www.amazon.com/Evolution-Not-Science-Dismantling-Dead-ebook/dp/B00R3KU5M8/ref=sr_1_1?ie=UTF8&amp;qid=1526326784&amp;sr=8-1&amp;keywords=evolution+is+not+science+jeff+woodward" TargetMode="External"/><Relationship Id="rId3" Type="http://schemas.openxmlformats.org/officeDocument/2006/relationships/hyperlink" Target="https://www.biblegateway.com/passage/?search=john+12:28-29&amp;version=NIV" TargetMode="External"/><Relationship Id="rId7" Type="http://schemas.openxmlformats.org/officeDocument/2006/relationships/hyperlink" Target="https://www.youtube.com/watch?v=ClqE0ga38dg" TargetMode="External"/><Relationship Id="rId2" Type="http://schemas.openxmlformats.org/officeDocument/2006/relationships/notesSlide" Target="../notesSlides/notesSlide93.xml"/><Relationship Id="rId1" Type="http://schemas.openxmlformats.org/officeDocument/2006/relationships/slideLayout" Target="../slideLayouts/slideLayout30.xml"/><Relationship Id="rId6" Type="http://schemas.openxmlformats.org/officeDocument/2006/relationships/hyperlink" Target="https://www.youtube.com/watch?v=gccio1vE41M" TargetMode="External"/><Relationship Id="rId5" Type="http://schemas.openxmlformats.org/officeDocument/2006/relationships/hyperlink" Target="http://www.wnd.com/2018/02/from-islam-to-jesus/?cat_orig=faith" TargetMode="External"/><Relationship Id="rId4" Type="http://schemas.openxmlformats.org/officeDocument/2006/relationships/hyperlink" Target="http://www.wnd.com/2013/02/visions-of-jesus-appearing-to-muslims/" TargetMode="External"/><Relationship Id="rId9" Type="http://schemas.openxmlformats.org/officeDocument/2006/relationships/image" Target="../media/image4.jpeg"/></Relationships>
</file>

<file path=ppt/slides/_rels/slide95.xml.rels><?xml version="1.0" encoding="UTF-8" standalone="yes"?>
<Relationships xmlns="http://schemas.openxmlformats.org/package/2006/relationships"><Relationship Id="rId3" Type="http://schemas.openxmlformats.org/officeDocument/2006/relationships/slide" Target="slide169.xml"/><Relationship Id="rId2" Type="http://schemas.openxmlformats.org/officeDocument/2006/relationships/notesSlide" Target="../notesSlides/notesSlide94.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John+12:27-32&amp;version=KJV" TargetMode="External"/><Relationship Id="rId4" Type="http://schemas.openxmlformats.org/officeDocument/2006/relationships/hyperlink" Target="https://www.biblegateway.com/passage/?search=rev+6:12-17&amp;version=NIV" TargetMode="External"/></Relationships>
</file>

<file path=ppt/slides/_rels/slide96.xml.rels><?xml version="1.0" encoding="UTF-8" standalone="yes"?>
<Relationships xmlns="http://schemas.openxmlformats.org/package/2006/relationships"><Relationship Id="rId3" Type="http://schemas.openxmlformats.org/officeDocument/2006/relationships/hyperlink" Target="https://www.biblegateway.com/passage/?search=matthew+24:15-19,+matthew+25:1-13&amp;version=NIV" TargetMode="External"/><Relationship Id="rId2" Type="http://schemas.openxmlformats.org/officeDocument/2006/relationships/notesSlide" Target="../notesSlides/notesSlide95.xml"/><Relationship Id="rId1" Type="http://schemas.openxmlformats.org/officeDocument/2006/relationships/slideLayout" Target="../slideLayouts/slideLayout30.xml"/><Relationship Id="rId6" Type="http://schemas.openxmlformats.org/officeDocument/2006/relationships/image" Target="../media/image4.jpeg"/><Relationship Id="rId5" Type="http://schemas.openxmlformats.org/officeDocument/2006/relationships/hyperlink" Target="https://www.biblegateway.com/passage/?search=Mat+24:31&amp;version=NIV" TargetMode="External"/><Relationship Id="rId4" Type="http://schemas.openxmlformats.org/officeDocument/2006/relationships/hyperlink" Target="https://www.biblegateway.com/passage/?search=Luke+17:26-32&amp;version=NIV" TargetMode="External"/></Relationships>
</file>

<file path=ppt/slides/_rels/slide9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6.xml"/><Relationship Id="rId1" Type="http://schemas.openxmlformats.org/officeDocument/2006/relationships/slideLayout" Target="../slideLayouts/slideLayout12.xml"/><Relationship Id="rId4" Type="http://schemas.openxmlformats.org/officeDocument/2006/relationships/hyperlink" Target="https://www.biblegateway.com/passage/?search=Mat+24:31&amp;version=NIV" TargetMode="External"/></Relationships>
</file>

<file path=ppt/slides/_rels/slide98.xml.rels><?xml version="1.0" encoding="UTF-8" standalone="yes"?>
<Relationships xmlns="http://schemas.openxmlformats.org/package/2006/relationships"><Relationship Id="rId3" Type="http://schemas.openxmlformats.org/officeDocument/2006/relationships/hyperlink" Target="https://www.amazon.com/Evolution-Not-Science-Dismantling-Dead-ebook/dp/B00R3KU5M8/ref=sr_1_1?s=books&amp;ie=UTF8&amp;qid=1536188275&amp;sr=1-1&amp;keywords=evolution+is+not+science" TargetMode="External"/><Relationship Id="rId2" Type="http://schemas.openxmlformats.org/officeDocument/2006/relationships/notesSlide" Target="../notesSlides/notesSlide97.xml"/><Relationship Id="rId1" Type="http://schemas.openxmlformats.org/officeDocument/2006/relationships/slideLayout" Target="../slideLayouts/slideLayout30.xml"/><Relationship Id="rId4" Type="http://schemas.openxmlformats.org/officeDocument/2006/relationships/image" Target="../media/image4.jpeg"/></Relationships>
</file>

<file path=ppt/slides/_rels/slide9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98.xml"/><Relationship Id="rId1" Type="http://schemas.openxmlformats.org/officeDocument/2006/relationships/slideLayout" Target="../slideLayouts/slideLayout3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65CB101-1C48-48CC-AD00-24CE4FFD3124}"/>
              </a:ext>
            </a:extLst>
          </p:cNvPr>
          <p:cNvPicPr>
            <a:picLocks noChangeAspect="1"/>
          </p:cNvPicPr>
          <p:nvPr/>
        </p:nvPicPr>
        <p:blipFill>
          <a:blip r:embed="rId3"/>
          <a:stretch>
            <a:fillRect/>
          </a:stretch>
        </p:blipFill>
        <p:spPr>
          <a:xfrm>
            <a:off x="0" y="0"/>
            <a:ext cx="9144000" cy="6858000"/>
          </a:xfrm>
          <a:prstGeom prst="rect">
            <a:avLst/>
          </a:prstGeom>
        </p:spPr>
      </p:pic>
    </p:spTree>
    <p:extLst>
      <p:ext uri="{BB962C8B-B14F-4D97-AF65-F5344CB8AC3E}">
        <p14:creationId xmlns:p14="http://schemas.microsoft.com/office/powerpoint/2010/main" val="25790027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8000" advTm="19000">
        <p15:prstTrans prst="curtains"/>
      </p:transition>
    </mc:Choice>
    <mc:Fallback xmlns="">
      <p:transition spd="slow" advTm="19000">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87367D8-6F36-47A1-95E4-6198116CEBF4}"/>
              </a:ext>
            </a:extLst>
          </p:cNvPr>
          <p:cNvPicPr>
            <a:picLocks noChangeAspect="1"/>
          </p:cNvPicPr>
          <p:nvPr/>
        </p:nvPicPr>
        <p:blipFill>
          <a:blip r:embed="rId3"/>
          <a:stretch>
            <a:fillRect/>
          </a:stretch>
        </p:blipFill>
        <p:spPr>
          <a:xfrm>
            <a:off x="0" y="0"/>
            <a:ext cx="9144000" cy="6858000"/>
          </a:xfrm>
          <a:prstGeom prst="rect">
            <a:avLst/>
          </a:prstGeom>
        </p:spPr>
      </p:pic>
      <p:sp>
        <p:nvSpPr>
          <p:cNvPr id="13" name="Text Box 1">
            <a:hlinkClick r:id="rId4" action="ppaction://hlinksldjump"/>
            <a:extLst>
              <a:ext uri="{FF2B5EF4-FFF2-40B4-BE49-F238E27FC236}">
                <a16:creationId xmlns:a16="http://schemas.microsoft.com/office/drawing/2014/main" id="{90D5A4B3-99B2-46A3-8819-D39B2CD89C3E}"/>
              </a:ext>
            </a:extLst>
          </p:cNvPr>
          <p:cNvSpPr txBox="1">
            <a:spLocks noChangeArrowheads="1"/>
          </p:cNvSpPr>
          <p:nvPr/>
        </p:nvSpPr>
        <p:spPr bwMode="auto">
          <a:xfrm>
            <a:off x="1920240" y="1143000"/>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182880" rIns="0" bIns="18288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100000"/>
              </a:lnSpc>
              <a:spcBef>
                <a:spcPts val="0"/>
              </a:spcBef>
              <a:spcAft>
                <a:spcPts val="0"/>
              </a:spcAft>
            </a:pPr>
            <a:r>
              <a:rPr lang="en-US" sz="22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Tribulation 1</a:t>
            </a:r>
            <a:r>
              <a:rPr lang="en-US" sz="2200" b="1" kern="150" baseline="3000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st</a:t>
            </a:r>
            <a:r>
              <a:rPr lang="en-US" sz="22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 Five Trumpets = Scientifically Accurate Asteroid Impact </a:t>
            </a:r>
          </a:p>
        </p:txBody>
      </p:sp>
      <p:sp>
        <p:nvSpPr>
          <p:cNvPr id="23" name="Text Box 1">
            <a:hlinkClick r:id="rId6" action="ppaction://hlinksldjump"/>
            <a:extLst>
              <a:ext uri="{FF2B5EF4-FFF2-40B4-BE49-F238E27FC236}">
                <a16:creationId xmlns:a16="http://schemas.microsoft.com/office/drawing/2014/main" id="{7E9E284E-DD4E-494E-BD85-C7755469CB90}"/>
              </a:ext>
            </a:extLst>
          </p:cNvPr>
          <p:cNvSpPr txBox="1">
            <a:spLocks noChangeArrowheads="1"/>
          </p:cNvSpPr>
          <p:nvPr/>
        </p:nvSpPr>
        <p:spPr bwMode="auto">
          <a:xfrm>
            <a:off x="1920240" y="2276856"/>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18288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100000"/>
              </a:lnSpc>
              <a:spcBef>
                <a:spcPts val="0"/>
              </a:spcBef>
              <a:spcAft>
                <a:spcPts val="0"/>
              </a:spcAft>
            </a:pPr>
            <a:r>
              <a:rPr lang="en-US" sz="22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War #2: 4 Demons Lead 200 Million Army of Kings of Earth, Kill 1/3 of All Humans </a:t>
            </a:r>
          </a:p>
        </p:txBody>
      </p:sp>
      <p:sp>
        <p:nvSpPr>
          <p:cNvPr id="15" name="Text Box 1">
            <a:hlinkClick r:id="rId7" action="ppaction://hlinksldjump"/>
            <a:extLst>
              <a:ext uri="{FF2B5EF4-FFF2-40B4-BE49-F238E27FC236}">
                <a16:creationId xmlns:a16="http://schemas.microsoft.com/office/drawing/2014/main" id="{4B5E83BF-EBA4-40EF-B074-9573EB115726}"/>
              </a:ext>
            </a:extLst>
          </p:cNvPr>
          <p:cNvSpPr txBox="1">
            <a:spLocks noChangeArrowheads="1"/>
          </p:cNvSpPr>
          <p:nvPr/>
        </p:nvSpPr>
        <p:spPr bwMode="auto">
          <a:xfrm>
            <a:off x="1920240" y="3410712"/>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nSpc>
                <a:spcPct val="94000"/>
              </a:lnSpc>
              <a:spcAft>
                <a:spcPts val="0"/>
              </a:spcAft>
            </a:pPr>
            <a:r>
              <a:rPr lang="en-US" altLang="en-US" sz="2200" b="1"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Second Half of Tribulation: Beast &amp; False Prophet From Pit of Hell Rule World</a:t>
            </a:r>
          </a:p>
        </p:txBody>
      </p:sp>
      <p:sp>
        <p:nvSpPr>
          <p:cNvPr id="19" name="Text Box 1">
            <a:hlinkClick r:id="rId8" action="ppaction://hlinksldjump"/>
            <a:extLst>
              <a:ext uri="{FF2B5EF4-FFF2-40B4-BE49-F238E27FC236}">
                <a16:creationId xmlns:a16="http://schemas.microsoft.com/office/drawing/2014/main" id="{A0FF79E7-4FE6-4FF5-94A1-7C3CED080CB7}"/>
              </a:ext>
            </a:extLst>
          </p:cNvPr>
          <p:cNvSpPr txBox="1">
            <a:spLocks noChangeArrowheads="1"/>
          </p:cNvSpPr>
          <p:nvPr/>
        </p:nvSpPr>
        <p:spPr bwMode="auto">
          <a:xfrm>
            <a:off x="1906988" y="4540733"/>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9144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nSpc>
                <a:spcPct val="94000"/>
              </a:lnSpc>
              <a:spcAft>
                <a:spcPts val="0"/>
              </a:spcAft>
            </a:pPr>
            <a:r>
              <a:rPr lang="en-US" altLang="en-US" sz="2200" b="1"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7 Vial Plagues: All Water is Blood, All Cities Flattened, Sun Dark, Humans Rare</a:t>
            </a:r>
          </a:p>
        </p:txBody>
      </p:sp>
      <p:sp>
        <p:nvSpPr>
          <p:cNvPr id="22" name="Text Box 1">
            <a:hlinkClick r:id="rId9" action="ppaction://hlinksldjump"/>
            <a:extLst>
              <a:ext uri="{FF2B5EF4-FFF2-40B4-BE49-F238E27FC236}">
                <a16:creationId xmlns:a16="http://schemas.microsoft.com/office/drawing/2014/main" id="{C49E00AC-12DF-4779-840B-BA1C3DF33212}"/>
              </a:ext>
            </a:extLst>
          </p:cNvPr>
          <p:cNvSpPr txBox="1">
            <a:spLocks noChangeArrowheads="1"/>
          </p:cNvSpPr>
          <p:nvPr/>
        </p:nvSpPr>
        <p:spPr bwMode="auto">
          <a:xfrm>
            <a:off x="1906988" y="5678424"/>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18288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nSpc>
                <a:spcPct val="100000"/>
              </a:lnSpc>
              <a:spcAft>
                <a:spcPts val="0"/>
              </a:spcAft>
            </a:pPr>
            <a:r>
              <a:rPr lang="en-US" altLang="en-US" sz="2100" b="1"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Armageddon War: 2 Beasts, 8 Lead Demons &amp; Kings of East Against Jesus &amp; Angels</a:t>
            </a:r>
          </a:p>
        </p:txBody>
      </p:sp>
    </p:spTree>
    <p:extLst>
      <p:ext uri="{BB962C8B-B14F-4D97-AF65-F5344CB8AC3E}">
        <p14:creationId xmlns:p14="http://schemas.microsoft.com/office/powerpoint/2010/main" val="1396701932"/>
      </p:ext>
    </p:extLst>
  </p:cSld>
  <p:clrMapOvr>
    <a:masterClrMapping/>
  </p:clrMapOvr>
  <mc:AlternateContent xmlns:mc="http://schemas.openxmlformats.org/markup-compatibility/2006" xmlns:p14="http://schemas.microsoft.com/office/powerpoint/2010/main">
    <mc:Choice Requires="p14">
      <p:transition spd="med" p14:dur="700" advTm="31000">
        <p:fade/>
      </p:transition>
    </mc:Choice>
    <mc:Fallback xmlns="">
      <p:transition spd="med" advTm="3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6300" y="846754"/>
            <a:ext cx="7391400" cy="526990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800"/>
              </a:spcAft>
              <a:buClr>
                <a:prstClr val="black"/>
              </a:buClr>
              <a:buSzPct val="80000"/>
              <a:tabLst/>
              <a:defRPr/>
            </a:pPr>
            <a:r>
              <a:rPr lang="en-US" sz="4200" b="1" dirty="0">
                <a:effectLst>
                  <a:outerShdw blurRad="38100" dist="38100" dir="2700000" algn="tl">
                    <a:srgbClr val="000000">
                      <a:alpha val="43137"/>
                    </a:srgbClr>
                  </a:outerShdw>
                </a:effectLst>
                <a:latin typeface="Papyrus" panose="03070502060502030205" pitchFamily="66" charset="0"/>
              </a:rPr>
              <a:t>“</a:t>
            </a:r>
            <a:r>
              <a:rPr lang="en-US" sz="4200" dirty="0">
                <a:effectLst>
                  <a:outerShdw blurRad="38100" dist="38100" dir="2700000" algn="tl">
                    <a:srgbClr val="000000">
                      <a:alpha val="43137"/>
                    </a:srgbClr>
                  </a:outerShdw>
                </a:effectLst>
                <a:latin typeface="Papyrus" panose="03070502060502030205" pitchFamily="66" charset="0"/>
              </a:rPr>
              <a:t>It was the same in the days of Lot. People were eating and drinking, buying and selling, planting and building.</a:t>
            </a:r>
            <a:r>
              <a:rPr lang="en-US" sz="4200" baseline="30000" dirty="0">
                <a:effectLst>
                  <a:outerShdw blurRad="38100" dist="38100" dir="2700000" algn="tl">
                    <a:srgbClr val="000000">
                      <a:alpha val="43137"/>
                    </a:srgbClr>
                  </a:outerShdw>
                </a:effectLst>
                <a:latin typeface="Papyrus" panose="03070502060502030205" pitchFamily="66" charset="0"/>
              </a:rPr>
              <a:t> </a:t>
            </a:r>
          </a:p>
          <a:p>
            <a:pPr marL="0" lvl="0" indent="0">
              <a:lnSpc>
                <a:spcPct val="90000"/>
              </a:lnSpc>
              <a:spcAft>
                <a:spcPts val="1800"/>
              </a:spcAft>
              <a:buClr>
                <a:prstClr val="black"/>
              </a:buClr>
              <a:buSzPct val="80000"/>
              <a:tabLst/>
              <a:defRPr/>
            </a:pPr>
            <a:r>
              <a:rPr lang="en-US" sz="4200" b="1" dirty="0">
                <a:ln w="9525">
                  <a:solidFill>
                    <a:schemeClr val="tx1"/>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rPr>
              <a:t>But the day </a:t>
            </a:r>
            <a:r>
              <a:rPr lang="en-US" sz="4400" b="1" dirty="0">
                <a:ln w="9525">
                  <a:solidFill>
                    <a:schemeClr val="tx1"/>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rPr>
              <a:t>Lot left Sodom</a:t>
            </a:r>
            <a:r>
              <a:rPr lang="en-US" sz="4200" b="1" dirty="0">
                <a:ln w="9525">
                  <a:solidFill>
                    <a:schemeClr val="tx1"/>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rPr>
              <a:t>, fire and sulfur rained down from heaven and destroyed them all. </a:t>
            </a:r>
            <a:r>
              <a:rPr lang="en-US" sz="20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Luke 17:28-32 </a:t>
            </a:r>
            <a:r>
              <a:rPr lang="en-US" sz="16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NIV</a:t>
            </a:r>
            <a:r>
              <a:rPr lang="en-US" sz="4000" dirty="0">
                <a:ln w="9525">
                  <a:solidFill>
                    <a:prstClr val="black"/>
                  </a:solidFill>
                  <a:prstDash val="solid"/>
                </a:ln>
                <a:solidFill>
                  <a:srgbClr val="0A039B"/>
                </a:solidFill>
                <a:latin typeface="Papyrus" panose="03070502060502030205" pitchFamily="66" charset="0"/>
                <a:cs typeface="Arial" panose="020B0604020202020204" pitchFamily="34" charset="0"/>
              </a:rPr>
              <a:t> </a:t>
            </a:r>
            <a:endParaRPr lang="en-US" sz="4100" dirty="0">
              <a:ln w="9525">
                <a:solidFill>
                  <a:prstClr val="black"/>
                </a:solidFill>
                <a:prstDash val="solid"/>
              </a:ln>
              <a:solidFill>
                <a:srgbClr val="0A039B"/>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8900585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228600" y="2019224"/>
            <a:ext cx="8686800" cy="4540282"/>
          </a:xfrm>
          <a:prstGeom prst="rect">
            <a:avLst/>
          </a:prstGeom>
          <a:gradFill>
            <a:gsLst>
              <a:gs pos="13000">
                <a:schemeClr val="bg1"/>
              </a:gs>
              <a:gs pos="50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274320" tIns="182880" rIns="18288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1000"/>
              </a:spcAft>
              <a:buClr>
                <a:prstClr val="black"/>
              </a:buClr>
              <a:buSzPct val="80000"/>
              <a:tabLst/>
              <a:defRPr/>
            </a:pPr>
            <a:r>
              <a:rPr lang="en-US" sz="3200" b="1" spc="50" dirty="0">
                <a:ln w="9525" cmpd="sng">
                  <a:solidFill>
                    <a:srgbClr val="5B9BD5"/>
                  </a:solidFill>
                  <a:prstDash val="solid"/>
                </a:ln>
                <a:solidFill>
                  <a:srgbClr val="70AD47">
                    <a:tint val="1000"/>
                  </a:srgbClr>
                </a:solidFill>
                <a:effectLst>
                  <a:glow rad="38100">
                    <a:srgbClr val="5B9BD5">
                      <a:alpha val="40000"/>
                    </a:srgbClr>
                  </a:glow>
                  <a:outerShdw blurRad="50800" dist="50800" dir="5400000" algn="ctr" rotWithShape="0">
                    <a:schemeClr val="bg1">
                      <a:lumMod val="95000"/>
                      <a:lumOff val="5000"/>
                    </a:schemeClr>
                  </a:outerShdw>
                </a:effectLst>
                <a:cs typeface="Arial" panose="020B0604020202020204" pitchFamily="34" charset="0"/>
              </a:rPr>
              <a:t>There are instructions from Jesus in the Bible that Christians must follow to escape the end time apocalypse. </a:t>
            </a:r>
            <a:endParaRPr kumimoji="0" lang="en-US" sz="3200" b="1" i="0" u="none" strike="noStrike" kern="1200" spc="50" normalizeH="0" baseline="0" noProof="0" dirty="0">
              <a:ln w="9525" cmpd="sng">
                <a:solidFill>
                  <a:schemeClr val="accent1"/>
                </a:solidFill>
                <a:prstDash val="solid"/>
              </a:ln>
              <a:solidFill>
                <a:srgbClr val="70AD47">
                  <a:tint val="1000"/>
                </a:srgbClr>
              </a:solidFill>
              <a:effectLst>
                <a:glow rad="38100">
                  <a:srgbClr val="5B9BD5">
                    <a:alpha val="40000"/>
                  </a:srgbClr>
                </a:glow>
                <a:outerShdw blurRad="50800" dist="50800" dir="5400000" algn="ctr" rotWithShape="0">
                  <a:schemeClr val="bg1">
                    <a:lumMod val="95000"/>
                    <a:lumOff val="5000"/>
                  </a:schemeClr>
                </a:outerShdw>
              </a:effectLst>
              <a:uLnTx/>
              <a:uFillTx/>
              <a:cs typeface="Arial" panose="020B0604020202020204" pitchFamily="34" charset="0"/>
            </a:endParaRPr>
          </a:p>
          <a:p>
            <a:pPr marL="274320" marR="0" lvl="0" indent="-274320" algn="l" defTabSz="457200" rtl="0" eaLnBrk="1" fontAlgn="base" latinLnBrk="0" hangingPunct="0">
              <a:lnSpc>
                <a:spcPct val="94000"/>
              </a:lnSpc>
              <a:spcBef>
                <a:spcPct val="0"/>
              </a:spcBef>
              <a:spcAft>
                <a:spcPts val="1000"/>
              </a:spcAft>
              <a:buClr>
                <a:prstClr val="black"/>
              </a:buClr>
              <a:buSzPct val="70000"/>
              <a:buFont typeface="Wingdings" panose="05000000000000000000" pitchFamily="2" charset="2"/>
              <a:buChar char="Ø"/>
              <a:tabLst/>
              <a:defRPr/>
            </a:pPr>
            <a:r>
              <a:rPr kumimoji="0" lang="en-US" sz="2900" b="1" i="0" u="none" strike="noStrike" kern="1200" spc="50" normalizeH="0" baseline="0" noProof="0" dirty="0">
                <a:ln w="9525" cmpd="sng">
                  <a:solidFill>
                    <a:schemeClr val="accent1"/>
                  </a:solidFill>
                  <a:prstDash val="solid"/>
                </a:ln>
                <a:solidFill>
                  <a:srgbClr val="70AD47">
                    <a:tint val="1000"/>
                  </a:srgbClr>
                </a:solidFill>
                <a:effectLst>
                  <a:glow rad="38100">
                    <a:schemeClr val="accent1">
                      <a:alpha val="40000"/>
                    </a:schemeClr>
                  </a:glow>
                  <a:outerShdw blurRad="50800" dist="50800" dir="5400000" algn="ctr" rotWithShape="0">
                    <a:schemeClr val="bg1">
                      <a:lumMod val="95000"/>
                      <a:lumOff val="5000"/>
                    </a:schemeClr>
                  </a:outerShdw>
                </a:effectLst>
                <a:uLnTx/>
                <a:uFillTx/>
                <a:cs typeface="Arial" panose="020B0604020202020204" pitchFamily="34" charset="0"/>
              </a:rPr>
              <a:t>We are not to turn back to our homes after leaving them, for any reason. </a:t>
            </a:r>
          </a:p>
          <a:p>
            <a:pPr marL="274320" lvl="0" indent="-274320">
              <a:lnSpc>
                <a:spcPct val="94000"/>
              </a:lnSpc>
              <a:spcAft>
                <a:spcPts val="1000"/>
              </a:spcAft>
              <a:buClr>
                <a:schemeClr val="accent1">
                  <a:lumMod val="75000"/>
                </a:schemeClr>
              </a:buClr>
              <a:buSzPct val="80000"/>
              <a:buFont typeface="Wingdings" panose="05000000000000000000" pitchFamily="2" charset="2"/>
              <a:buChar char="Ø"/>
              <a:tabLst/>
              <a:defRPr/>
            </a:pPr>
            <a:r>
              <a:rPr lang="en-US" sz="2900" b="1" spc="50" dirty="0">
                <a:ln w="9525" cmpd="sng">
                  <a:solidFill>
                    <a:schemeClr val="accent1"/>
                  </a:solidFill>
                  <a:prstDash val="solid"/>
                </a:ln>
                <a:solidFill>
                  <a:srgbClr val="70AD47">
                    <a:tint val="1000"/>
                  </a:srgbClr>
                </a:solidFill>
                <a:effectLst>
                  <a:glow rad="38100">
                    <a:schemeClr val="accent1">
                      <a:alpha val="40000"/>
                    </a:schemeClr>
                  </a:glow>
                  <a:outerShdw blurRad="50800" dist="50800" dir="5400000" algn="ctr" rotWithShape="0">
                    <a:schemeClr val="bg1">
                      <a:lumMod val="95000"/>
                      <a:lumOff val="5000"/>
                    </a:schemeClr>
                  </a:outerShdw>
                </a:effectLst>
                <a:cs typeface="Arial" panose="020B0604020202020204" pitchFamily="34" charset="0"/>
              </a:rPr>
              <a:t>Jesus told us to be prepared by: sleeping with our clothes on, being sober, taking lamp oil (fuel for light &amp; heat </a:t>
            </a:r>
            <a:r>
              <a:rPr lang="en-US" dirty="0">
                <a:solidFill>
                  <a:schemeClr val="tx1"/>
                </a:solidFill>
                <a:effectLst>
                  <a:outerShdw blurRad="50800" dist="50800" dir="5400000" algn="ctr" rotWithShape="0">
                    <a:schemeClr val="bg1">
                      <a:lumMod val="95000"/>
                      <a:lumOff val="5000"/>
                    </a:schemeClr>
                  </a:outerShdw>
                </a:effectLst>
                <a:cs typeface="Arial" panose="020B0604020202020204" pitchFamily="34" charset="0"/>
                <a:hlinkClick r:id="rId3"/>
              </a:rPr>
              <a:t>[888]</a:t>
            </a:r>
            <a:r>
              <a:rPr lang="en-US" sz="2800" b="1" spc="50" dirty="0">
                <a:ln w="9525" cmpd="sng">
                  <a:solidFill>
                    <a:schemeClr val="accent1"/>
                  </a:solidFill>
                  <a:prstDash val="solid"/>
                </a:ln>
                <a:solidFill>
                  <a:srgbClr val="70AD47">
                    <a:tint val="1000"/>
                  </a:srgbClr>
                </a:solidFill>
                <a:effectLst>
                  <a:glow rad="38100">
                    <a:schemeClr val="accent1">
                      <a:alpha val="40000"/>
                    </a:schemeClr>
                  </a:glow>
                  <a:outerShdw blurRad="50800" dist="50800" dir="5400000" algn="ctr" rotWithShape="0">
                    <a:schemeClr val="bg1">
                      <a:lumMod val="95000"/>
                      <a:lumOff val="5000"/>
                    </a:schemeClr>
                  </a:outerShdw>
                </a:effectLst>
                <a:cs typeface="Arial" panose="020B0604020202020204" pitchFamily="34" charset="0"/>
              </a:rPr>
              <a:t>)</a:t>
            </a:r>
            <a:r>
              <a:rPr lang="en-US" sz="2900" b="1" spc="50" dirty="0">
                <a:ln w="9525" cmpd="sng">
                  <a:solidFill>
                    <a:schemeClr val="accent1"/>
                  </a:solidFill>
                  <a:prstDash val="solid"/>
                </a:ln>
                <a:solidFill>
                  <a:srgbClr val="70AD47">
                    <a:tint val="1000"/>
                  </a:srgbClr>
                </a:solidFill>
                <a:effectLst>
                  <a:glow rad="38100">
                    <a:schemeClr val="accent1">
                      <a:alpha val="40000"/>
                    </a:schemeClr>
                  </a:glow>
                  <a:outerShdw blurRad="50800" dist="50800" dir="5400000" algn="ctr" rotWithShape="0">
                    <a:schemeClr val="bg1">
                      <a:lumMod val="95000"/>
                      <a:lumOff val="5000"/>
                    </a:schemeClr>
                  </a:outerShdw>
                </a:effectLst>
                <a:cs typeface="Arial" panose="020B0604020202020204" pitchFamily="34" charset="0"/>
              </a:rPr>
              <a:t> and taking food for due season. </a:t>
            </a:r>
            <a:r>
              <a:rPr lang="en-US" dirty="0">
                <a:solidFill>
                  <a:schemeClr val="tx1"/>
                </a:solidFill>
                <a:cs typeface="Arial" panose="020B0604020202020204" pitchFamily="34" charset="0"/>
                <a:hlinkClick r:id="rId4"/>
              </a:rPr>
              <a:t>Mat. 24:44-45</a:t>
            </a:r>
            <a:r>
              <a:rPr lang="en-US" dirty="0">
                <a:solidFill>
                  <a:schemeClr val="tx1"/>
                </a:solidFill>
                <a:cs typeface="Arial" panose="020B0604020202020204" pitchFamily="34" charset="0"/>
              </a:rPr>
              <a:t>, </a:t>
            </a:r>
            <a:r>
              <a:rPr lang="en-US" dirty="0">
                <a:solidFill>
                  <a:schemeClr val="tx1"/>
                </a:solidFill>
                <a:cs typeface="Arial" panose="020B0604020202020204" pitchFamily="34" charset="0"/>
                <a:hlinkClick r:id="rId5"/>
              </a:rPr>
              <a:t>25:1-12,</a:t>
            </a:r>
            <a:r>
              <a:rPr lang="en-US" dirty="0">
                <a:solidFill>
                  <a:schemeClr val="tx1"/>
                </a:solidFill>
                <a:cs typeface="Arial" panose="020B0604020202020204" pitchFamily="34" charset="0"/>
              </a:rPr>
              <a:t>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hlinkClick r:id="rId6"/>
              </a:rPr>
              <a:t>Rev. 16:15 NIV</a:t>
            </a:r>
            <a:r>
              <a:rPr lang="en-US" dirty="0">
                <a:solidFill>
                  <a:schemeClr val="tx1"/>
                </a:solidFill>
                <a:cs typeface="Arial" panose="020B0604020202020204" pitchFamily="34" charset="0"/>
                <a:hlinkClick r:id="rId5"/>
              </a:rPr>
              <a:t> </a:t>
            </a:r>
            <a:endParaRPr lang="en-US" sz="3600" b="1" dirty="0">
              <a:ln w="9525">
                <a:solidFill>
                  <a:prstClr val="black"/>
                </a:solidFill>
                <a:prstDash val="solid"/>
              </a:ln>
              <a:solidFill>
                <a:prstClr val="white"/>
              </a:solidFill>
              <a:effectLst>
                <a:outerShdw blurRad="38100" dist="38100" dir="2700000" algn="tl">
                  <a:srgbClr val="000000">
                    <a:alpha val="43137"/>
                  </a:srgbClr>
                </a:outerShdw>
              </a:effectLst>
              <a:cs typeface="Arial" panose="020B0604020202020204" pitchFamily="34" charset="0"/>
            </a:endParaRPr>
          </a:p>
        </p:txBody>
      </p:sp>
      <p:sp>
        <p:nvSpPr>
          <p:cNvPr id="6" name="Rectangle 2">
            <a:extLst>
              <a:ext uri="{FF2B5EF4-FFF2-40B4-BE49-F238E27FC236}">
                <a16:creationId xmlns:a16="http://schemas.microsoft.com/office/drawing/2014/main" id="{866A98D7-62EB-4C19-95CD-79AA567D6B43}"/>
              </a:ext>
            </a:extLst>
          </p:cNvPr>
          <p:cNvSpPr>
            <a:spLocks noChangeArrowheads="1"/>
          </p:cNvSpPr>
          <p:nvPr/>
        </p:nvSpPr>
        <p:spPr bwMode="auto">
          <a:xfrm>
            <a:off x="91440" y="186385"/>
            <a:ext cx="8961120" cy="1638910"/>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tabLst/>
              <a:defRPr/>
            </a:pPr>
            <a:r>
              <a:rPr lang="en-US" altLang="en-US" sz="35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Tribulation Begins When: Every Mountain Worldwide is Knocked Out of Place, Hear Voice of Archangel &amp; Must Leave Home</a:t>
            </a:r>
          </a:p>
        </p:txBody>
      </p:sp>
      <p:sp>
        <p:nvSpPr>
          <p:cNvPr id="4" name="Date Placeholder 2">
            <a:extLst>
              <a:ext uri="{FF2B5EF4-FFF2-40B4-BE49-F238E27FC236}">
                <a16:creationId xmlns:a16="http://schemas.microsoft.com/office/drawing/2014/main" id="{DBDEEE19-D50B-401C-B1BD-E3925BC2F76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6390582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1500" tmFilter="0, 0; .2, .5; .8, .5; 1, 0"/>
                                        <p:tgtEl>
                                          <p:spTgt spid="5">
                                            <p:txEl>
                                              <p:pRg st="0" end="0"/>
                                            </p:txEl>
                                          </p:spTgt>
                                        </p:tgtEl>
                                      </p:cBhvr>
                                    </p:animEffect>
                                    <p:animScale>
                                      <p:cBhvr>
                                        <p:cTn id="7" dur="750" autoRev="1" fill="hold"/>
                                        <p:tgtEl>
                                          <p:spTgt spid="5">
                                            <p:txEl>
                                              <p:pRg st="0" end="0"/>
                                            </p:txEl>
                                          </p:spTgt>
                                        </p:tgtEl>
                                      </p:cBhvr>
                                      <p:by x="105000" y="105000"/>
                                    </p:animScale>
                                  </p:childTnLst>
                                </p:cTn>
                              </p:par>
                            </p:childTnLst>
                          </p:cTn>
                        </p:par>
                        <p:par>
                          <p:cTn id="8" fill="hold">
                            <p:stCondLst>
                              <p:cond delay="4500"/>
                            </p:stCondLst>
                            <p:childTnLst>
                              <p:par>
                                <p:cTn id="9" presetID="26" presetClass="emph" presetSubtype="0" fill="hold" nodeType="afterEffect">
                                  <p:stCondLst>
                                    <p:cond delay="3000"/>
                                  </p:stCondLst>
                                  <p:childTnLst>
                                    <p:animEffect transition="out" filter="fade">
                                      <p:cBhvr>
                                        <p:cTn id="10" dur="1500" tmFilter="0, 0; .2, .5; .8, .5; 1, 0"/>
                                        <p:tgtEl>
                                          <p:spTgt spid="5">
                                            <p:txEl>
                                              <p:pRg st="1" end="1"/>
                                            </p:txEl>
                                          </p:spTgt>
                                        </p:tgtEl>
                                      </p:cBhvr>
                                    </p:animEffect>
                                    <p:animScale>
                                      <p:cBhvr>
                                        <p:cTn id="11" dur="750" autoRev="1" fill="hold"/>
                                        <p:tgtEl>
                                          <p:spTgt spid="5">
                                            <p:txEl>
                                              <p:pRg st="1" end="1"/>
                                            </p:txEl>
                                          </p:spTgt>
                                        </p:tgtEl>
                                      </p:cBhvr>
                                      <p:by x="105000" y="105000"/>
                                    </p:animScale>
                                  </p:childTnLst>
                                </p:cTn>
                              </p:par>
                            </p:childTnLst>
                          </p:cTn>
                        </p:par>
                        <p:par>
                          <p:cTn id="12" fill="hold">
                            <p:stCondLst>
                              <p:cond delay="9000"/>
                            </p:stCondLst>
                            <p:childTnLst>
                              <p:par>
                                <p:cTn id="13" presetID="26" presetClass="emph" presetSubtype="0" fill="hold" nodeType="afterEffect">
                                  <p:stCondLst>
                                    <p:cond delay="3000"/>
                                  </p:stCondLst>
                                  <p:childTnLst>
                                    <p:animEffect transition="out" filter="fade">
                                      <p:cBhvr>
                                        <p:cTn id="14" dur="1500" tmFilter="0, 0; .2, .5; .8, .5; 1, 0"/>
                                        <p:tgtEl>
                                          <p:spTgt spid="5">
                                            <p:txEl>
                                              <p:pRg st="2" end="2"/>
                                            </p:txEl>
                                          </p:spTgt>
                                        </p:tgtEl>
                                      </p:cBhvr>
                                    </p:animEffect>
                                    <p:animScale>
                                      <p:cBhvr>
                                        <p:cTn id="15" dur="750" autoRev="1" fill="hold"/>
                                        <p:tgtEl>
                                          <p:spTgt spid="5">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27430" y="1371600"/>
            <a:ext cx="8922257" cy="5212196"/>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0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1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cs typeface="Arial" panose="020B0604020202020204" pitchFamily="34" charset="0"/>
              </a:rPr>
              <a:t>Weak Christians say God would be evil if he asked us to leave our homes and walk away. </a:t>
            </a:r>
          </a:p>
          <a:p>
            <a:pPr marL="0" marR="0" lvl="0" indent="0" algn="l" defTabSz="457200" rtl="0" eaLnBrk="1" fontAlgn="base" latinLnBrk="0" hangingPunct="0">
              <a:lnSpc>
                <a:spcPct val="90000"/>
              </a:lnSpc>
              <a:spcBef>
                <a:spcPct val="0"/>
              </a:spcBef>
              <a:spcAft>
                <a:spcPts val="10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1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cs typeface="Arial" panose="020B0604020202020204" pitchFamily="34" charset="0"/>
              </a:rPr>
              <a:t>This shows their idols are their home, cars, money, </a:t>
            </a:r>
            <a:r>
              <a:rPr lang="en-US" sz="3100" b="1"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cs typeface="Arial" panose="020B0604020202020204" pitchFamily="34" charset="0"/>
              </a:rPr>
              <a:t>job, TV, phone, insurance &amp; furniture. </a:t>
            </a:r>
          </a:p>
          <a:p>
            <a:pPr marL="274320" marR="0" lvl="0" indent="-274320" algn="l" defTabSz="457200" rtl="0" eaLnBrk="1" fontAlgn="base" latinLnBrk="0" hangingPunct="0">
              <a:lnSpc>
                <a:spcPct val="94000"/>
              </a:lnSpc>
              <a:spcBef>
                <a:spcPct val="0"/>
              </a:spcBef>
              <a:spcAft>
                <a:spcPts val="1000"/>
              </a:spcAft>
              <a:buClr>
                <a:schemeClr val="bg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20" b="0" i="0" u="none" strike="noStrike" kern="1200" cap="none" spc="0" normalizeH="0" baseline="0" noProof="0" dirty="0">
                <a:ln>
                  <a:noFill/>
                </a:ln>
                <a:solidFill>
                  <a:prstClr val="black"/>
                </a:solidFill>
                <a:effectLst/>
                <a:uLnTx/>
                <a:uFillTx/>
                <a:cs typeface="Arial" panose="020B0604020202020204" pitchFamily="34" charset="0"/>
              </a:rPr>
              <a:t>They have no true desire to go to Heaven. They blame God to justify staying</a:t>
            </a:r>
            <a:r>
              <a:rPr lang="en-US" sz="2720" dirty="0">
                <a:solidFill>
                  <a:prstClr val="black"/>
                </a:solidFill>
                <a:cs typeface="Arial" panose="020B0604020202020204" pitchFamily="34" charset="0"/>
              </a:rPr>
              <a:t>. When Jesus calls them, they will turn back to Sodom like Lot’s wife, and be destroyed.</a:t>
            </a:r>
            <a:r>
              <a:rPr kumimoji="0" lang="en-US" sz="2720" b="0" i="0" u="none" strike="noStrike" kern="1200" cap="none" spc="0" normalizeH="0" baseline="0" noProof="0" dirty="0">
                <a:ln>
                  <a:noFill/>
                </a:ln>
                <a:solidFill>
                  <a:prstClr val="black"/>
                </a:solidFill>
                <a:effectLst/>
                <a:uLnTx/>
                <a:uFillTx/>
                <a:cs typeface="Arial" panose="020B0604020202020204" pitchFamily="34" charset="0"/>
              </a:rPr>
              <a:t> </a:t>
            </a:r>
          </a:p>
          <a:p>
            <a:pPr marL="274320" lvl="0" indent="-274320">
              <a:lnSpc>
                <a:spcPct val="92000"/>
              </a:lnSpc>
              <a:spcAft>
                <a:spcPts val="1000"/>
              </a:spcAft>
              <a:buClr>
                <a:prstClr val="white"/>
              </a:buClr>
              <a:buSzPct val="65000"/>
              <a:buFont typeface="Wingdings" panose="05000000000000000000" pitchFamily="2" charset="2"/>
              <a:buChar char="Ø"/>
              <a:defRPr/>
            </a:pPr>
            <a:r>
              <a:rPr kumimoji="0" lang="en-US" sz="30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cs typeface="Arial" panose="020B0604020202020204" pitchFamily="34" charset="0"/>
              </a:rPr>
              <a:t>God asked </a:t>
            </a:r>
            <a:r>
              <a:rPr lang="en-US" sz="3000" b="1"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cs typeface="Arial" panose="020B0604020202020204" pitchFamily="34" charset="0"/>
              </a:rPr>
              <a:t>the families of Noah &amp; Lot </a:t>
            </a:r>
            <a:r>
              <a:rPr kumimoji="0" lang="en-US" sz="30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cs typeface="Arial" panose="020B0604020202020204" pitchFamily="34" charset="0"/>
              </a:rPr>
              <a:t>to leave their homes and walk away. They followed and were saved. In a repeating prophesy God </a:t>
            </a:r>
            <a:r>
              <a:rPr lang="en-US" sz="3000" b="1"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cs typeface="Arial" panose="020B0604020202020204" pitchFamily="34" charset="0"/>
              </a:rPr>
              <a:t>states that we will be required to do the same.</a:t>
            </a:r>
            <a:endParaRPr kumimoji="0" lang="en-US" sz="30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cs typeface="Arial" panose="020B0604020202020204" pitchFamily="34" charset="0"/>
            </a:endParaRPr>
          </a:p>
        </p:txBody>
      </p:sp>
      <p:sp>
        <p:nvSpPr>
          <p:cNvPr id="6" name="Rectangle 2">
            <a:extLst>
              <a:ext uri="{FF2B5EF4-FFF2-40B4-BE49-F238E27FC236}">
                <a16:creationId xmlns:a16="http://schemas.microsoft.com/office/drawing/2014/main" id="{F8D65B36-639F-4A50-8DBA-5B0E5CD1AA55}"/>
              </a:ext>
            </a:extLst>
          </p:cNvPr>
          <p:cNvSpPr>
            <a:spLocks noChangeArrowheads="1"/>
          </p:cNvSpPr>
          <p:nvPr/>
        </p:nvSpPr>
        <p:spPr bwMode="auto">
          <a:xfrm>
            <a:off x="110865" y="196986"/>
            <a:ext cx="8922257" cy="1128001"/>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75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Return of Jesus &amp; Leaving Homes</a:t>
            </a:r>
          </a:p>
        </p:txBody>
      </p:sp>
      <p:sp>
        <p:nvSpPr>
          <p:cNvPr id="4" name="Date Placeholder 2">
            <a:extLst>
              <a:ext uri="{FF2B5EF4-FFF2-40B4-BE49-F238E27FC236}">
                <a16:creationId xmlns:a16="http://schemas.microsoft.com/office/drawing/2014/main" id="{BF15B75C-492D-4FAD-9E9C-8C26CEC33B4B}"/>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301677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00100" y="893068"/>
            <a:ext cx="7543800" cy="510293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ct val="0"/>
              </a:spcBef>
              <a:spcAft>
                <a:spcPts val="600"/>
              </a:spcAft>
              <a:buClr>
                <a:prstClr val="black"/>
              </a:buClr>
              <a:buSzPct val="80000"/>
              <a:buFont typeface="Times New Roman" panose="02020603050405020304" pitchFamily="18" charset="0"/>
              <a:buNone/>
              <a:tabLst/>
              <a:defRPr/>
            </a:pPr>
            <a:r>
              <a:rPr kumimoji="0" lang="en-US" sz="4000" b="1"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a:t>
            </a:r>
            <a:r>
              <a:rPr kumimoji="0" lang="en-US" sz="40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It will be just like this on the day the Son of Man is revealed. </a:t>
            </a:r>
            <a:r>
              <a:rPr kumimoji="0" lang="en-US" sz="400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On that day no one who is on the housetop, with possessions inside, should go down to get them. Likewise,</a:t>
            </a:r>
            <a:r>
              <a:rPr kumimoji="0" lang="en-US" sz="4000" b="1"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000" b="1" i="0" u="none" strike="noStrike" kern="1200" cap="none" spc="0" normalizeH="0" baseline="0" noProof="0" dirty="0">
                <a:ln w="9525">
                  <a:solidFill>
                    <a:srgbClr val="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Arial" panose="020B0604020202020204" pitchFamily="34" charset="0"/>
              </a:rPr>
              <a:t>no one in the field should go back for anything. Remember Lot’s wife! </a:t>
            </a:r>
            <a:r>
              <a:rPr kumimoji="0" lang="en-US" sz="2000" i="0" u="none" strike="noStrike" kern="1200" cap="none" spc="0" normalizeH="0" baseline="0" noProof="0" dirty="0">
                <a:ln w="9525">
                  <a:solidFill>
                    <a:prstClr val="black"/>
                  </a:solidFill>
                  <a:prstDash val="solid"/>
                </a:ln>
                <a:solidFill>
                  <a:prstClr val="white"/>
                </a:solidFill>
                <a:uLnTx/>
                <a:uFillTx/>
                <a:latin typeface="Papyrus" panose="03070502060502030205" pitchFamily="66" charset="0"/>
                <a:ea typeface="Microsoft YaHei" panose="020B0503020204020204" pitchFamily="34" charset="-122"/>
                <a:cs typeface="Arial" panose="020B0604020202020204" pitchFamily="34" charset="0"/>
                <a:hlinkClick r:id="rId4" action="ppaction://hlinkfile"/>
              </a:rPr>
              <a:t>Luke 17:28-32 </a:t>
            </a:r>
            <a:r>
              <a:rPr kumimoji="0" lang="en-US" sz="1600" i="0" u="none" strike="noStrike" kern="1200" cap="none" spc="0" normalizeH="0" baseline="0" noProof="0" dirty="0">
                <a:ln w="9525">
                  <a:solidFill>
                    <a:prstClr val="black"/>
                  </a:solidFill>
                  <a:prstDash val="solid"/>
                </a:ln>
                <a:solidFill>
                  <a:prstClr val="white"/>
                </a:solidFill>
                <a:uLnTx/>
                <a:uFillTx/>
                <a:latin typeface="Papyrus" panose="03070502060502030205" pitchFamily="66" charset="0"/>
                <a:ea typeface="Microsoft YaHei" panose="020B0503020204020204" pitchFamily="34" charset="-122"/>
                <a:cs typeface="Arial" panose="020B0604020202020204" pitchFamily="34" charset="0"/>
                <a:hlinkClick r:id="rId4" action="ppaction://hlinkfile"/>
              </a:rPr>
              <a:t>NIV</a:t>
            </a:r>
            <a:endParaRPr kumimoji="0" lang="en-US" sz="2800" i="0" u="none" strike="noStrike" kern="1200" cap="none" spc="0" normalizeH="0" baseline="0" noProof="0" dirty="0">
              <a:ln w="9525">
                <a:solidFill>
                  <a:prstClr val="black"/>
                </a:solidFill>
                <a:prstDash val="solid"/>
              </a:ln>
              <a:solidFill>
                <a:prstClr val="white"/>
              </a:solidFill>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9986227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182880" y="1920240"/>
            <a:ext cx="8789964" cy="4659865"/>
          </a:xfrm>
          <a:prstGeom prst="rect">
            <a:avLst/>
          </a:prstGeom>
          <a:gradFill flip="none" rotWithShape="1">
            <a:gsLst>
              <a:gs pos="13000">
                <a:schemeClr val="bg1"/>
              </a:gs>
              <a:gs pos="50000">
                <a:srgbClr val="0A039B"/>
              </a:gs>
              <a:gs pos="80000">
                <a:schemeClr val="bg1"/>
              </a:gs>
            </a:gsLst>
            <a:lin ang="16200000" scaled="1"/>
            <a:tileRect/>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8000"/>
              </a:lnSpc>
              <a:spcBef>
                <a:spcPct val="0"/>
              </a:spcBef>
              <a:spcAft>
                <a:spcPts val="1800"/>
              </a:spcAft>
              <a:buClr>
                <a:prstClr val="black"/>
              </a:buClr>
              <a:buSzPct val="80000"/>
              <a:tabLst/>
              <a:defRPr/>
            </a:pPr>
            <a:r>
              <a:rPr kumimoji="0" lang="en-US" sz="3000" b="1" i="0" u="none" strike="noStrike" kern="1200" spc="50" normalizeH="0" baseline="0" noProof="0" dirty="0">
                <a:ln w="9525" cmpd="sng">
                  <a:solidFill>
                    <a:schemeClr val="accent1"/>
                  </a:solidFill>
                  <a:prstDash val="solid"/>
                </a:ln>
                <a:solidFill>
                  <a:srgbClr val="70AD47">
                    <a:tint val="1000"/>
                  </a:srgbClr>
                </a:solidFill>
                <a:effectLst>
                  <a:glow rad="38100">
                    <a:schemeClr val="accent1">
                      <a:alpha val="40000"/>
                    </a:schemeClr>
                  </a:glow>
                </a:effectLst>
                <a:uLnTx/>
                <a:uFillTx/>
                <a:cs typeface="Arial" panose="020B0604020202020204" pitchFamily="34" charset="0"/>
              </a:rPr>
              <a:t>Jesus warned us not to make the same mistake as Lot’s wife. </a:t>
            </a: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S</a:t>
            </a:r>
            <a:r>
              <a:rPr kumimoji="0" lang="en-US" sz="3000" b="1" i="0" u="none" strike="noStrike" kern="1200" spc="50" normalizeH="0" noProof="0" dirty="0">
                <a:ln w="9525" cmpd="sng">
                  <a:solidFill>
                    <a:schemeClr val="accent1"/>
                  </a:solidFill>
                  <a:prstDash val="solid"/>
                </a:ln>
                <a:solidFill>
                  <a:srgbClr val="70AD47">
                    <a:tint val="1000"/>
                  </a:srgbClr>
                </a:solidFill>
                <a:effectLst>
                  <a:glow rad="38100">
                    <a:schemeClr val="accent1">
                      <a:alpha val="40000"/>
                    </a:schemeClr>
                  </a:glow>
                </a:effectLst>
                <a:uLnTx/>
                <a:uFillTx/>
                <a:cs typeface="Arial" panose="020B0604020202020204" pitchFamily="34" charset="0"/>
              </a:rPr>
              <a:t>he </a:t>
            </a:r>
            <a:r>
              <a:rPr kumimoji="0" lang="en-US" sz="3000" b="1" i="0" u="none" strike="noStrike" kern="1200" spc="50" normalizeH="0" baseline="0" noProof="0" dirty="0">
                <a:ln w="9525" cmpd="sng">
                  <a:solidFill>
                    <a:schemeClr val="accent1"/>
                  </a:solidFill>
                  <a:prstDash val="solid"/>
                </a:ln>
                <a:solidFill>
                  <a:srgbClr val="70AD47">
                    <a:tint val="1000"/>
                  </a:srgbClr>
                </a:solidFill>
                <a:effectLst>
                  <a:glow rad="38100">
                    <a:schemeClr val="accent1">
                      <a:alpha val="40000"/>
                    </a:schemeClr>
                  </a:glow>
                </a:effectLst>
                <a:uLnTx/>
                <a:uFillTx/>
                <a:cs typeface="Arial" panose="020B0604020202020204" pitchFamily="34" charset="0"/>
              </a:rPr>
              <a:t>turned</a:t>
            </a:r>
            <a:r>
              <a:rPr kumimoji="0" lang="en-US" sz="3000" b="1" i="0" u="none" strike="noStrike" kern="1200" spc="50" normalizeH="0" noProof="0" dirty="0">
                <a:ln w="9525" cmpd="sng">
                  <a:solidFill>
                    <a:schemeClr val="accent1"/>
                  </a:solidFill>
                  <a:prstDash val="solid"/>
                </a:ln>
                <a:solidFill>
                  <a:srgbClr val="70AD47">
                    <a:tint val="1000"/>
                  </a:srgbClr>
                </a:solidFill>
                <a:effectLst>
                  <a:glow rad="38100">
                    <a:schemeClr val="accent1">
                      <a:alpha val="40000"/>
                    </a:schemeClr>
                  </a:glow>
                </a:effectLst>
                <a:uLnTx/>
                <a:uFillTx/>
                <a:cs typeface="Arial" panose="020B0604020202020204" pitchFamily="34" charset="0"/>
              </a:rPr>
              <a:t> back home to Sodom and was lost, </a:t>
            </a: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the same fate as</a:t>
            </a:r>
            <a:r>
              <a:rPr kumimoji="0" lang="en-US" sz="3000" b="1" i="0" u="none" strike="noStrike" kern="1200" spc="50" normalizeH="0" noProof="0" dirty="0">
                <a:ln w="9525" cmpd="sng">
                  <a:solidFill>
                    <a:schemeClr val="accent1"/>
                  </a:solidFill>
                  <a:prstDash val="solid"/>
                </a:ln>
                <a:solidFill>
                  <a:srgbClr val="70AD47">
                    <a:tint val="1000"/>
                  </a:srgbClr>
                </a:solidFill>
                <a:effectLst>
                  <a:glow rad="38100">
                    <a:schemeClr val="accent1">
                      <a:alpha val="40000"/>
                    </a:schemeClr>
                  </a:glow>
                </a:effectLst>
                <a:uLnTx/>
                <a:uFillTx/>
                <a:cs typeface="Arial" panose="020B0604020202020204" pitchFamily="34" charset="0"/>
              </a:rPr>
              <a:t> the 5 foolish virgins.</a:t>
            </a:r>
            <a:r>
              <a:rPr kumimoji="0" lang="en-US" sz="3000" b="1" i="0" u="none" strike="noStrike" kern="1200" normalizeH="0" noProof="0" dirty="0">
                <a:ln w="9525">
                  <a:solidFill>
                    <a:schemeClr val="bg1"/>
                  </a:solidFill>
                  <a:prstDash val="solid"/>
                </a:ln>
                <a:solidFill>
                  <a:schemeClr val="accent5"/>
                </a:solidFill>
                <a:effectLst>
                  <a:outerShdw blurRad="12700" dist="38100" dir="2700000" algn="tl" rotWithShape="0">
                    <a:schemeClr val="accent5">
                      <a:lumMod val="60000"/>
                      <a:lumOff val="40000"/>
                    </a:schemeClr>
                  </a:outerShdw>
                </a:effectLst>
                <a:uLnTx/>
                <a:uFillTx/>
                <a:cs typeface="Arial" panose="020B0604020202020204" pitchFamily="34" charset="0"/>
              </a:rPr>
              <a:t> </a:t>
            </a:r>
            <a:r>
              <a:rPr kumimoji="0" lang="en-US" sz="2000" b="1" i="0" u="none" strike="noStrike" kern="1200" normalizeH="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Luke 17:28-32</a:t>
            </a:r>
            <a:r>
              <a:rPr kumimoji="0" lang="en-US" sz="2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 </a:t>
            </a:r>
            <a:endParaRPr kumimoji="0" lang="en-US" sz="3300" b="1" i="0" u="none" strike="noStrike" kern="1200" cap="none" spc="0" normalizeH="0" baseline="0" noProof="0" dirty="0">
              <a:ln w="9525">
                <a:solidFill>
                  <a:prstClr val="black"/>
                </a:solidFill>
                <a:prstDash val="solid"/>
              </a:ln>
              <a:solidFill>
                <a:schemeClr val="bg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8000"/>
              </a:lnSpc>
              <a:spcBef>
                <a:spcPct val="0"/>
              </a:spcBef>
              <a:spcAft>
                <a:spcPts val="1800"/>
              </a:spcAft>
              <a:buClr>
                <a:schemeClr val="accent5">
                  <a:lumMod val="75000"/>
                </a:schemeClr>
              </a:buClr>
              <a:buSzPct val="80000"/>
              <a:buFont typeface="Wingdings" panose="05000000000000000000" pitchFamily="2" charset="2"/>
              <a:buChar char="Ø"/>
              <a:tabLst/>
              <a:defRPr/>
            </a:pPr>
            <a:r>
              <a:rPr kumimoji="0" lang="en-US" sz="2800" i="0" u="none" strike="noStrike" kern="1200" normalizeH="0" baseline="0" noProof="0" dirty="0">
                <a:solidFill>
                  <a:schemeClr val="tx1">
                    <a:lumMod val="65000"/>
                  </a:schemeClr>
                </a:solidFill>
                <a:effectLst>
                  <a:outerShdw blurRad="38100" dist="38100" dir="2700000" algn="tl">
                    <a:srgbClr val="000000">
                      <a:alpha val="43137"/>
                    </a:srgbClr>
                  </a:outerShdw>
                </a:effectLst>
                <a:uLnTx/>
                <a:uFillTx/>
                <a:cs typeface="Arial" panose="020B0604020202020204" pitchFamily="34" charset="0"/>
              </a:rPr>
              <a:t>The 5 wise virgins left their homes and</a:t>
            </a:r>
            <a:r>
              <a:rPr kumimoji="0" lang="en-US" sz="2800" i="0" u="none" strike="noStrike" kern="1200" normalizeH="0" noProof="0" dirty="0">
                <a:solidFill>
                  <a:schemeClr val="tx1">
                    <a:lumMod val="65000"/>
                  </a:schemeClr>
                </a:solidFill>
                <a:effectLst>
                  <a:outerShdw blurRad="38100" dist="38100" dir="2700000" algn="tl">
                    <a:srgbClr val="000000">
                      <a:alpha val="43137"/>
                    </a:srgbClr>
                  </a:outerShdw>
                </a:effectLst>
                <a:uLnTx/>
                <a:uFillTx/>
                <a:cs typeface="Arial" panose="020B0604020202020204" pitchFamily="34" charset="0"/>
              </a:rPr>
              <a:t> didn’t turn back</a:t>
            </a:r>
            <a:r>
              <a:rPr kumimoji="0" lang="en-US" sz="2800" i="0" u="none" strike="noStrike" kern="1200" normalizeH="0" baseline="0" noProof="0" dirty="0">
                <a:solidFill>
                  <a:schemeClr val="tx1">
                    <a:lumMod val="65000"/>
                  </a:schemeClr>
                </a:solidFill>
                <a:effectLst>
                  <a:outerShdw blurRad="38100" dist="38100" dir="2700000" algn="tl">
                    <a:srgbClr val="000000">
                      <a:alpha val="43137"/>
                    </a:srgbClr>
                  </a:outerShdw>
                </a:effectLst>
                <a:uLnTx/>
                <a:uFillTx/>
                <a:cs typeface="Arial" panose="020B0604020202020204" pitchFamily="34" charset="0"/>
              </a:rPr>
              <a:t>. The 5 foolish</a:t>
            </a:r>
            <a:r>
              <a:rPr kumimoji="0" lang="en-US" sz="2800" i="0" u="none" strike="noStrike" kern="1200" normalizeH="0" noProof="0" dirty="0">
                <a:solidFill>
                  <a:schemeClr val="tx1">
                    <a:lumMod val="65000"/>
                  </a:schemeClr>
                </a:solidFill>
                <a:effectLst>
                  <a:outerShdw blurRad="38100" dist="38100" dir="2700000" algn="tl">
                    <a:srgbClr val="000000">
                      <a:alpha val="43137"/>
                    </a:srgbClr>
                  </a:outerShdw>
                </a:effectLst>
                <a:uLnTx/>
                <a:uFillTx/>
                <a:cs typeface="Arial" panose="020B0604020202020204" pitchFamily="34" charset="0"/>
              </a:rPr>
              <a:t> virgins turned back to the city and stores, to buy lamp oil for light.</a:t>
            </a:r>
            <a:r>
              <a:rPr kumimoji="0" lang="en-US" sz="2800" i="0" u="none" strike="noStrike" kern="1200" normalizeH="0" baseline="0" noProof="0" dirty="0">
                <a:solidFill>
                  <a:schemeClr val="tx1">
                    <a:lumMod val="65000"/>
                  </a:schemeClr>
                </a:solidFill>
                <a:effectLst>
                  <a:outerShdw blurRad="38100" dist="38100" dir="2700000" algn="tl">
                    <a:srgbClr val="000000">
                      <a:alpha val="43137"/>
                    </a:srgbClr>
                  </a:outerShdw>
                </a:effectLst>
                <a:uLnTx/>
                <a:uFillTx/>
                <a:cs typeface="Arial" panose="020B0604020202020204" pitchFamily="34" charset="0"/>
              </a:rPr>
              <a:t> </a:t>
            </a:r>
          </a:p>
          <a:p>
            <a:pPr marL="274320" marR="0" lvl="0" indent="-274320" algn="l" defTabSz="457200" rtl="0" eaLnBrk="1" fontAlgn="base" latinLnBrk="0" hangingPunct="0">
              <a:lnSpc>
                <a:spcPct val="98000"/>
              </a:lnSpc>
              <a:spcBef>
                <a:spcPct val="0"/>
              </a:spcBef>
              <a:spcAft>
                <a:spcPts val="1800"/>
              </a:spcAft>
              <a:buClr>
                <a:srgbClr val="0A039B"/>
              </a:buClr>
              <a:buSzPct val="70000"/>
              <a:buFont typeface="Wingdings" panose="05000000000000000000" pitchFamily="2" charset="2"/>
              <a:buChar char="Ø"/>
              <a:tabLst/>
              <a:defRPr/>
            </a:pPr>
            <a:r>
              <a:rPr kumimoji="0" lang="en-US" sz="2800" i="0" u="none" strike="noStrike" kern="1200" normalizeH="0" baseline="0" noProof="0" dirty="0">
                <a:solidFill>
                  <a:schemeClr val="tx1">
                    <a:lumMod val="65000"/>
                  </a:schemeClr>
                </a:solidFill>
                <a:uLnTx/>
                <a:uFillTx/>
                <a:cs typeface="Arial" panose="020B0604020202020204" pitchFamily="34" charset="0"/>
              </a:rPr>
              <a:t>Jesus said it would be </a:t>
            </a:r>
            <a:r>
              <a:rPr lang="en-US" sz="2800" dirty="0">
                <a:solidFill>
                  <a:schemeClr val="tx1">
                    <a:lumMod val="65000"/>
                  </a:schemeClr>
                </a:solidFill>
                <a:cs typeface="Arial" panose="020B0604020202020204" pitchFamily="34" charset="0"/>
              </a:rPr>
              <a:t>the same</a:t>
            </a:r>
            <a:r>
              <a:rPr kumimoji="0" lang="en-US" sz="2800" i="0" u="none" strike="noStrike" kern="1200" normalizeH="0" baseline="0" noProof="0" dirty="0">
                <a:solidFill>
                  <a:schemeClr val="tx1">
                    <a:lumMod val="65000"/>
                  </a:schemeClr>
                </a:solidFill>
                <a:uLnTx/>
                <a:uFillTx/>
                <a:cs typeface="Arial" panose="020B0604020202020204" pitchFamily="34" charset="0"/>
              </a:rPr>
              <a:t> for the weak un-prepared Christians when He returns.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Mat. 25:1,9-13 </a:t>
            </a:r>
            <a:endPar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9" name="Rectangle 2">
            <a:extLst>
              <a:ext uri="{FF2B5EF4-FFF2-40B4-BE49-F238E27FC236}">
                <a16:creationId xmlns:a16="http://schemas.microsoft.com/office/drawing/2014/main" id="{D55827C6-BD45-400B-8311-DEF8C9D28646}"/>
              </a:ext>
            </a:extLst>
          </p:cNvPr>
          <p:cNvSpPr>
            <a:spLocks noChangeArrowheads="1"/>
          </p:cNvSpPr>
          <p:nvPr/>
        </p:nvSpPr>
        <p:spPr bwMode="auto">
          <a:xfrm>
            <a:off x="91440" y="140665"/>
            <a:ext cx="8961120" cy="163891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tabLst/>
              <a:defRPr/>
            </a:pPr>
            <a:r>
              <a:rPr lang="en-US" altLang="en-US" sz="35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Tribulation Begins When: Every Mountain Worldwide is Knocked Out of Place, Hear Voice of Archangel &amp; Must Leave Home</a:t>
            </a:r>
          </a:p>
        </p:txBody>
      </p:sp>
      <p:sp>
        <p:nvSpPr>
          <p:cNvPr id="4" name="Date Placeholder 2">
            <a:extLst>
              <a:ext uri="{FF2B5EF4-FFF2-40B4-BE49-F238E27FC236}">
                <a16:creationId xmlns:a16="http://schemas.microsoft.com/office/drawing/2014/main" id="{28F1109C-06AA-4645-A793-0976FC72662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40962019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500"/>
                                  </p:stCondLst>
                                  <p:childTnLst>
                                    <p:animEffect transition="out" filter="fade">
                                      <p:cBhvr>
                                        <p:cTn id="6" dur="2000" tmFilter="0, 0; .2, .5; .8, .5; 1, 0"/>
                                        <p:tgtEl>
                                          <p:spTgt spid="5">
                                            <p:txEl>
                                              <p:pRg st="0" end="0"/>
                                            </p:txEl>
                                          </p:spTgt>
                                        </p:tgtEl>
                                      </p:cBhvr>
                                    </p:animEffect>
                                    <p:animScale>
                                      <p:cBhvr>
                                        <p:cTn id="7" dur="1000" autoRev="1" fill="hold"/>
                                        <p:tgtEl>
                                          <p:spTgt spid="5">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182880" y="1920240"/>
            <a:ext cx="8789964" cy="4799199"/>
          </a:xfrm>
          <a:prstGeom prst="rect">
            <a:avLst/>
          </a:prstGeom>
          <a:gradFill flip="none" rotWithShape="1">
            <a:gsLst>
              <a:gs pos="13000">
                <a:schemeClr val="bg1"/>
              </a:gs>
              <a:gs pos="50000">
                <a:srgbClr val="0A039B"/>
              </a:gs>
              <a:gs pos="80000">
                <a:schemeClr val="bg1"/>
              </a:gs>
            </a:gsLst>
            <a:lin ang="16200000" scaled="1"/>
            <a:tileRect/>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000"/>
              </a:spcAft>
              <a:buClr>
                <a:prstClr val="black"/>
              </a:buClr>
              <a:buSzPct val="80000"/>
              <a:tabLst/>
              <a:defRPr/>
            </a:pPr>
            <a:r>
              <a:rPr lang="en-US" sz="2800" dirty="0">
                <a:solidFill>
                  <a:schemeClr val="tx1">
                    <a:lumMod val="75000"/>
                  </a:schemeClr>
                </a:solidFill>
                <a:cs typeface="Arial" panose="020B0604020202020204" pitchFamily="34" charset="0"/>
              </a:rPr>
              <a:t>Many</a:t>
            </a:r>
            <a:r>
              <a:rPr kumimoji="0" lang="en-US" sz="2800" i="0" u="none" strike="noStrike" kern="1200" normalizeH="0" baseline="0" noProof="0" dirty="0">
                <a:solidFill>
                  <a:schemeClr val="tx1">
                    <a:lumMod val="75000"/>
                  </a:schemeClr>
                </a:solidFill>
                <a:uLnTx/>
                <a:uFillTx/>
                <a:cs typeface="Arial" panose="020B0604020202020204" pitchFamily="34" charset="0"/>
              </a:rPr>
              <a:t> people ask</a:t>
            </a:r>
            <a:r>
              <a:rPr kumimoji="0" lang="en-US" sz="2800" i="0" u="none" strike="noStrike" kern="1200" normalizeH="0" noProof="0" dirty="0">
                <a:solidFill>
                  <a:schemeClr val="tx1">
                    <a:lumMod val="75000"/>
                  </a:schemeClr>
                </a:solidFill>
                <a:uLnTx/>
                <a:uFillTx/>
                <a:cs typeface="Arial" panose="020B0604020202020204" pitchFamily="34" charset="0"/>
              </a:rPr>
              <a:t> about the sick, people in prison, on planes, on boats, or handicapped in nursing homes who can’t walk. How will they walk away?</a:t>
            </a:r>
          </a:p>
          <a:p>
            <a:pPr marL="0" marR="0" lvl="0" indent="0" algn="l" defTabSz="457200" rtl="0" eaLnBrk="1" fontAlgn="base" latinLnBrk="0" hangingPunct="0">
              <a:lnSpc>
                <a:spcPct val="90000"/>
              </a:lnSpc>
              <a:spcBef>
                <a:spcPct val="0"/>
              </a:spcBef>
              <a:spcAft>
                <a:spcPts val="1000"/>
              </a:spcAft>
              <a:buClr>
                <a:prstClr val="black"/>
              </a:buClr>
              <a:buSzPct val="80000"/>
              <a:tabLst/>
              <a:defRPr/>
            </a:pP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Jesus said angels will be sent to help take all people out, all over the world. The angels will carry the sick or crippled, as angels pulled Lot and his family out to the gates of Sodom. </a:t>
            </a:r>
          </a:p>
          <a:p>
            <a:pPr marL="274320" marR="0" lvl="0" indent="-274320" algn="l" defTabSz="457200" rtl="0" eaLnBrk="1" fontAlgn="base" latinLnBrk="0" hangingPunct="0">
              <a:lnSpc>
                <a:spcPct val="94000"/>
              </a:lnSpc>
              <a:spcBef>
                <a:spcPct val="0"/>
              </a:spcBef>
              <a:spcAft>
                <a:spcPts val="1000"/>
              </a:spcAft>
              <a:buClr>
                <a:schemeClr val="tx1"/>
              </a:buClr>
              <a:buSzPct val="65000"/>
              <a:buFont typeface="Wingdings" panose="05000000000000000000" pitchFamily="2" charset="2"/>
              <a:buChar char="Ø"/>
              <a:tabLst/>
              <a:defRPr/>
            </a:pPr>
            <a:r>
              <a:rPr lang="en-US" sz="2400" dirty="0">
                <a:solidFill>
                  <a:schemeClr val="tx1">
                    <a:lumMod val="75000"/>
                  </a:schemeClr>
                </a:solidFill>
                <a:cs typeface="Arial" panose="020B0604020202020204" pitchFamily="34" charset="0"/>
              </a:rPr>
              <a:t>Angels will free those in jail as they did for the Apostle Paul. Those on planes and boats will have enough time to land. This process of leaving could last a week, because the 5 unwise virgins’ lamp oil and supplies run out, per the Bible.</a:t>
            </a:r>
            <a:endParaRPr kumimoji="0" lang="en-US" sz="2400" i="0" u="none" strike="noStrike" kern="1200" normalizeH="0" noProof="0" dirty="0">
              <a:solidFill>
                <a:schemeClr val="tx1">
                  <a:lumMod val="75000"/>
                </a:schemeClr>
              </a:solidFill>
              <a:uLnTx/>
              <a:uFillTx/>
              <a:cs typeface="Arial" panose="020B0604020202020204" pitchFamily="34" charset="0"/>
            </a:endParaRPr>
          </a:p>
        </p:txBody>
      </p:sp>
      <p:sp>
        <p:nvSpPr>
          <p:cNvPr id="9" name="Rectangle 2">
            <a:extLst>
              <a:ext uri="{FF2B5EF4-FFF2-40B4-BE49-F238E27FC236}">
                <a16:creationId xmlns:a16="http://schemas.microsoft.com/office/drawing/2014/main" id="{D55827C6-BD45-400B-8311-DEF8C9D28646}"/>
              </a:ext>
            </a:extLst>
          </p:cNvPr>
          <p:cNvSpPr>
            <a:spLocks noChangeArrowheads="1"/>
          </p:cNvSpPr>
          <p:nvPr/>
        </p:nvSpPr>
        <p:spPr bwMode="auto">
          <a:xfrm>
            <a:off x="91440" y="140665"/>
            <a:ext cx="8961120" cy="163891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tabLst/>
              <a:defRPr/>
            </a:pPr>
            <a:r>
              <a:rPr lang="en-US" altLang="en-US" sz="35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Tribulation Begins When: Every Mountain Worldwide is Knocked Out of Place, Hear Voice of Archangel &amp; Must Leave Home</a:t>
            </a:r>
          </a:p>
        </p:txBody>
      </p:sp>
      <p:sp>
        <p:nvSpPr>
          <p:cNvPr id="4" name="Date Placeholder 2">
            <a:extLst>
              <a:ext uri="{FF2B5EF4-FFF2-40B4-BE49-F238E27FC236}">
                <a16:creationId xmlns:a16="http://schemas.microsoft.com/office/drawing/2014/main" id="{28F1109C-06AA-4645-A793-0976FC72662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3455951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5000"/>
                                  </p:stCondLst>
                                  <p:childTnLst>
                                    <p:animEffect transition="out" filter="fade">
                                      <p:cBhvr>
                                        <p:cTn id="6" dur="2000" tmFilter="0, 0; .2, .5; .8, .5; 1, 0"/>
                                        <p:tgtEl>
                                          <p:spTgt spid="5">
                                            <p:txEl>
                                              <p:pRg st="1" end="1"/>
                                            </p:txEl>
                                          </p:spTgt>
                                        </p:tgtEl>
                                      </p:cBhvr>
                                    </p:animEffect>
                                    <p:animScale>
                                      <p:cBhvr>
                                        <p:cTn id="7" dur="1000" autoRev="1" fill="hold"/>
                                        <p:tgtEl>
                                          <p:spTgt spid="5">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1295400"/>
            <a:ext cx="7277100" cy="454483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0"/>
              </a:spcAft>
              <a:buClr>
                <a:prstClr val="black"/>
              </a:buClr>
              <a:buSzPct val="80000"/>
              <a:tabLst/>
              <a:defRPr/>
            </a:pPr>
            <a:r>
              <a:rPr lang="en-US" sz="44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r>
              <a:rPr lang="en-US" sz="4400" b="1" dirty="0">
                <a:ln w="9525">
                  <a:solidFill>
                    <a:schemeClr val="tx1"/>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the kingdom of heaven be likened unto ten virgins, </a:t>
            </a:r>
            <a:r>
              <a:rPr lang="en-US" sz="44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which took their lamps, and </a:t>
            </a:r>
            <a:r>
              <a:rPr lang="en-US" sz="4400" b="1" dirty="0">
                <a:ln w="9525">
                  <a:solidFill>
                    <a:prstClr val="black"/>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went forth </a:t>
            </a:r>
            <a:r>
              <a:rPr lang="en-US" sz="44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to meet the bridegroom. But the</a:t>
            </a:r>
            <a:r>
              <a:rPr lang="en-US" sz="4400" b="1"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r>
              <a:rPr lang="en-US" sz="4400" b="1" dirty="0">
                <a:ln w="9525">
                  <a:solidFill>
                    <a:prstClr val="black"/>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wise took oil with their lamps</a:t>
            </a:r>
            <a:r>
              <a:rPr lang="en-US" sz="4600" b="1" dirty="0">
                <a:ln w="9525">
                  <a:solidFill>
                    <a:prstClr val="black"/>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p>
          <a:p>
            <a:pPr marL="0" lvl="0" indent="0">
              <a:spcAft>
                <a:spcPts val="600"/>
              </a:spcAft>
              <a:buClr>
                <a:prstClr val="black"/>
              </a:buClr>
              <a:buSzPct val="80000"/>
              <a:tabLst/>
              <a:defRPr/>
            </a:pPr>
            <a:r>
              <a:rPr lang="en-US" sz="2000" b="1"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hlinkClick r:id="rId4"/>
              </a:rPr>
              <a:t>Mat. 25:1-12 </a:t>
            </a:r>
            <a:endParaRPr lang="en-US" sz="3600" b="1"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9912064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914400"/>
            <a:ext cx="7277100" cy="539994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0"/>
              </a:spcAft>
              <a:buClr>
                <a:prstClr val="black"/>
              </a:buClr>
              <a:buSzPct val="80000"/>
              <a:tabLst/>
              <a:defRPr/>
            </a:pPr>
            <a:r>
              <a:rPr lang="en-US" sz="4200" b="1" dirty="0">
                <a:ln w="9525">
                  <a:solidFill>
                    <a:schemeClr val="tx1"/>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So you also must be ready</a:t>
            </a:r>
            <a:r>
              <a:rPr lang="en-US" sz="42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r>
              <a:rPr lang="en-US" sz="3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because the </a:t>
            </a:r>
            <a:r>
              <a:rPr lang="en-US" sz="4000" b="1" dirty="0">
                <a:ln w="9525">
                  <a:solidFill>
                    <a:schemeClr val="tx1"/>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Son of Man will come at an hour when you do not expect </a:t>
            </a:r>
            <a:r>
              <a:rPr lang="en-US" sz="3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him. “Who then is the </a:t>
            </a:r>
            <a:r>
              <a:rPr lang="en-US" sz="4000" b="1" dirty="0">
                <a:ln w="9525">
                  <a:solidFill>
                    <a:schemeClr val="tx1"/>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faithful and wise servant</a:t>
            </a:r>
            <a:r>
              <a:rPr lang="en-US" sz="3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whom the master has put in charge of the servants in his household</a:t>
            </a:r>
            <a:r>
              <a:rPr lang="en-US" sz="32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r>
              <a:rPr lang="en-US" sz="4000" b="1" dirty="0">
                <a:ln w="9525">
                  <a:solidFill>
                    <a:schemeClr val="tx1"/>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to give them their food at the proper time</a:t>
            </a:r>
            <a:r>
              <a:rPr lang="en-US" sz="3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a:t>
            </a:r>
            <a:r>
              <a:rPr lang="en-US" sz="44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r>
              <a:rPr lang="en-US"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hlinkClick r:id="rId4"/>
              </a:rPr>
              <a:t>Mat. 25:1-12 </a:t>
            </a:r>
            <a:endParaRPr lang="en-US" sz="3600"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34362793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990600"/>
            <a:ext cx="7315200" cy="511197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000"/>
              </a:spcAft>
              <a:buClr>
                <a:prstClr val="black"/>
              </a:buClr>
              <a:buSzPct val="80000"/>
              <a:tabLst/>
              <a:defRPr/>
            </a:pPr>
            <a:r>
              <a:rPr lang="en-US" sz="42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midnight there was a cry made, Behold, the bridegroom cometh; </a:t>
            </a:r>
            <a:r>
              <a:rPr lang="en-US" sz="4200" b="1" dirty="0">
                <a:ln w="12700" cmpd="sng">
                  <a:solidFill>
                    <a:schemeClr val="tx1">
                      <a:lumMod val="95000"/>
                      <a:lumOff val="5000"/>
                    </a:schemeClr>
                  </a:solidFill>
                  <a:prstDash val="solid"/>
                </a:ln>
                <a:solidFill>
                  <a:schemeClr val="bg1"/>
                </a:solidFill>
                <a:effectLst>
                  <a:glow rad="114300">
                    <a:srgbClr val="000099">
                      <a:alpha val="70000"/>
                    </a:srgbClr>
                  </a:glow>
                  <a:outerShdw blurRad="50800" dist="50800" dir="5400000" algn="ctr" rotWithShape="0">
                    <a:schemeClr val="tx1">
                      <a:lumMod val="95000"/>
                      <a:lumOff val="5000"/>
                    </a:schemeClr>
                  </a:outerShdw>
                </a:effectLst>
                <a:latin typeface="Papyrus" panose="03070502060502030205" pitchFamily="66" charset="0"/>
                <a:cs typeface="Arial" panose="020B0604020202020204" pitchFamily="34" charset="0"/>
              </a:rPr>
              <a:t>go ye </a:t>
            </a:r>
            <a:r>
              <a:rPr lang="en-US" sz="4800" b="1" dirty="0">
                <a:ln w="12700" cmpd="sng">
                  <a:solidFill>
                    <a:schemeClr val="tx1">
                      <a:lumMod val="95000"/>
                      <a:lumOff val="5000"/>
                    </a:schemeClr>
                  </a:solidFill>
                  <a:prstDash val="solid"/>
                </a:ln>
                <a:solidFill>
                  <a:schemeClr val="bg1"/>
                </a:solidFill>
                <a:effectLst>
                  <a:glow rad="114300">
                    <a:srgbClr val="000099">
                      <a:alpha val="70000"/>
                    </a:srgbClr>
                  </a:glow>
                  <a:outerShdw blurRad="50800" dist="50800" dir="5400000" algn="ctr" rotWithShape="0">
                    <a:schemeClr val="tx1">
                      <a:lumMod val="95000"/>
                      <a:lumOff val="5000"/>
                    </a:schemeClr>
                  </a:outerShdw>
                </a:effectLst>
                <a:latin typeface="Papyrus" panose="03070502060502030205" pitchFamily="66" charset="0"/>
                <a:cs typeface="Arial" panose="020B0604020202020204" pitchFamily="34" charset="0"/>
              </a:rPr>
              <a:t>out</a:t>
            </a:r>
            <a:r>
              <a:rPr lang="en-US" sz="4200" b="1" dirty="0">
                <a:ln w="12700" cmpd="sng">
                  <a:solidFill>
                    <a:schemeClr val="tx1">
                      <a:lumMod val="95000"/>
                      <a:lumOff val="5000"/>
                    </a:schemeClr>
                  </a:solidFill>
                  <a:prstDash val="solid"/>
                </a:ln>
                <a:solidFill>
                  <a:schemeClr val="bg1"/>
                </a:solidFill>
                <a:effectLst>
                  <a:glow rad="114300">
                    <a:srgbClr val="000099">
                      <a:alpha val="70000"/>
                    </a:srgbClr>
                  </a:glow>
                  <a:outerShdw blurRad="50800" dist="50800" dir="5400000" algn="ctr" rotWithShape="0">
                    <a:schemeClr val="tx1">
                      <a:lumMod val="95000"/>
                      <a:lumOff val="5000"/>
                    </a:schemeClr>
                  </a:outerShdw>
                </a:effectLst>
                <a:latin typeface="Papyrus" panose="03070502060502030205" pitchFamily="66" charset="0"/>
                <a:cs typeface="Arial" panose="020B0604020202020204" pitchFamily="34" charset="0"/>
              </a:rPr>
              <a:t> to meet him.</a:t>
            </a:r>
          </a:p>
          <a:p>
            <a:pPr marL="0" lvl="0" indent="0">
              <a:lnSpc>
                <a:spcPct val="94000"/>
              </a:lnSpc>
              <a:spcAft>
                <a:spcPts val="0"/>
              </a:spcAft>
              <a:buClr>
                <a:prstClr val="black"/>
              </a:buClr>
              <a:buSzPct val="70000"/>
              <a:tabLst/>
              <a:defRPr/>
            </a:pPr>
            <a:r>
              <a:rPr lang="en-US" sz="42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And </a:t>
            </a:r>
            <a:r>
              <a:rPr lang="en-US" sz="4200" b="1" dirty="0">
                <a:ln w="9525">
                  <a:solidFill>
                    <a:prstClr val="black"/>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while they went to buy, the bridegroom came</a:t>
            </a:r>
            <a:r>
              <a:rPr lang="en-US" sz="4200" dirty="0">
                <a:solidFill>
                  <a:schemeClr val="tx1"/>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a:t>
            </a:r>
            <a:r>
              <a:rPr lang="en-US" sz="4200" dirty="0">
                <a:solidFill>
                  <a:srgbClr val="FFFFFF"/>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r>
              <a:rPr lang="en-US" sz="42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and they that were ready went in with him … </a:t>
            </a:r>
            <a:r>
              <a:rPr lang="en-US" sz="4200" b="1" dirty="0">
                <a:ln w="9525">
                  <a:solidFill>
                    <a:prstClr val="black"/>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the door was shut </a:t>
            </a:r>
            <a:r>
              <a:rPr lang="en-US" sz="4200" dirty="0">
                <a:solidFill>
                  <a:schemeClr val="tx1"/>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a:t>
            </a:r>
            <a:r>
              <a:rPr lang="en-US" b="1" dirty="0">
                <a:ln w="9525">
                  <a:solidFill>
                    <a:prstClr val="black"/>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p>
          <a:p>
            <a:pPr marL="0" lvl="0" indent="0">
              <a:lnSpc>
                <a:spcPct val="90000"/>
              </a:lnSpc>
              <a:spcAft>
                <a:spcPts val="600"/>
              </a:spcAft>
              <a:buClr>
                <a:prstClr val="black"/>
              </a:buClr>
              <a:buSzPct val="70000"/>
              <a:tabLst/>
              <a:defRPr/>
            </a:pPr>
            <a:r>
              <a:rPr lang="en-US"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Mat. 25:1-12</a:t>
            </a:r>
            <a:endParaRPr lang="en-US" dirty="0">
              <a:ln w="9525">
                <a:solidFill>
                  <a:prstClr val="black"/>
                </a:solidFill>
                <a:prstDash val="solid"/>
              </a:ln>
              <a:solidFill>
                <a:prstClr val="white"/>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19869414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266825" y="1351924"/>
            <a:ext cx="6610350" cy="415415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800"/>
              </a:spcAft>
              <a:buClr>
                <a:prstClr val="white"/>
              </a:buClr>
              <a:buSzPct val="80000"/>
              <a:tabLst/>
              <a:defRPr/>
            </a:pPr>
            <a:r>
              <a:rPr lang="en-US" sz="48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Afterward came also the other virgins, saying, Lord, </a:t>
            </a:r>
            <a:r>
              <a:rPr lang="en-US" sz="4800" b="1" dirty="0">
                <a:ln w="9525">
                  <a:solidFill>
                    <a:prstClr val="black"/>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Lord, open to us. But he answered and said… I know you not. </a:t>
            </a: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hlinkClick r:id="rId4"/>
              </a:rPr>
              <a:t>Mat. 25:1-12</a:t>
            </a:r>
            <a:endPar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2551592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71F3E-B988-4230-94BD-09E3F18BE2F9}"/>
              </a:ext>
            </a:extLst>
          </p:cNvPr>
          <p:cNvPicPr>
            <a:picLocks/>
          </p:cNvPicPr>
          <p:nvPr/>
        </p:nvPicPr>
        <p:blipFill rotWithShape="1">
          <a:blip r:embed="rId3"/>
          <a:srcRect r="229"/>
          <a:stretch/>
        </p:blipFill>
        <p:spPr>
          <a:xfrm>
            <a:off x="0" y="0"/>
            <a:ext cx="9144000" cy="6858000"/>
          </a:xfrm>
          <a:prstGeom prst="rect">
            <a:avLst/>
          </a:prstGeom>
        </p:spPr>
      </p:pic>
      <p:sp>
        <p:nvSpPr>
          <p:cNvPr id="13" name="Text Box 1">
            <a:hlinkClick r:id="rId4" action="ppaction://hlinksldjump"/>
            <a:extLst>
              <a:ext uri="{FF2B5EF4-FFF2-40B4-BE49-F238E27FC236}">
                <a16:creationId xmlns:a16="http://schemas.microsoft.com/office/drawing/2014/main" id="{82B0E73E-F75F-44B0-9B99-E2181FFDF002}"/>
              </a:ext>
            </a:extLst>
          </p:cNvPr>
          <p:cNvSpPr txBox="1">
            <a:spLocks noChangeArrowheads="1"/>
          </p:cNvSpPr>
          <p:nvPr/>
        </p:nvSpPr>
        <p:spPr bwMode="auto">
          <a:xfrm>
            <a:off x="1920240" y="3410712"/>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9144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90000"/>
              </a:lnSpc>
              <a:spcBef>
                <a:spcPts val="0"/>
              </a:spcBef>
              <a:spcAft>
                <a:spcPts val="0"/>
              </a:spcAft>
            </a:pPr>
            <a:r>
              <a:rPr lang="en-US" sz="21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Elect in Heaven With Angelic Bodies. But Tribulation Martyrs for God Live with Christ 1,000 Years on Earth, No Death</a:t>
            </a:r>
          </a:p>
        </p:txBody>
      </p:sp>
      <p:sp>
        <p:nvSpPr>
          <p:cNvPr id="15" name="Text Box 1">
            <a:hlinkClick r:id="rId6" action="ppaction://hlinksldjump"/>
            <a:extLst>
              <a:ext uri="{FF2B5EF4-FFF2-40B4-BE49-F238E27FC236}">
                <a16:creationId xmlns:a16="http://schemas.microsoft.com/office/drawing/2014/main" id="{529F0FAE-5890-46CC-9AD1-1DBC6904431D}"/>
              </a:ext>
            </a:extLst>
          </p:cNvPr>
          <p:cNvSpPr txBox="1">
            <a:spLocks noChangeArrowheads="1"/>
          </p:cNvSpPr>
          <p:nvPr/>
        </p:nvSpPr>
        <p:spPr bwMode="auto">
          <a:xfrm>
            <a:off x="1916927" y="4547079"/>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100000"/>
              </a:lnSpc>
              <a:spcBef>
                <a:spcPts val="0"/>
              </a:spcBef>
              <a:spcAft>
                <a:spcPts val="0"/>
              </a:spcAft>
            </a:pPr>
            <a:r>
              <a:rPr lang="en-US" sz="21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Jesus Cleanses Jerusalem Temple 6.3 Yrs. (2,300 Days) After Built During Tribulation </a:t>
            </a:r>
          </a:p>
        </p:txBody>
      </p:sp>
      <p:sp>
        <p:nvSpPr>
          <p:cNvPr id="14" name="Text Box 1">
            <a:hlinkClick r:id="rId7" action="ppaction://hlinksldjump"/>
            <a:extLst>
              <a:ext uri="{FF2B5EF4-FFF2-40B4-BE49-F238E27FC236}">
                <a16:creationId xmlns:a16="http://schemas.microsoft.com/office/drawing/2014/main" id="{7966C8B7-8740-43B0-AFD1-08F52CD2BC2D}"/>
              </a:ext>
            </a:extLst>
          </p:cNvPr>
          <p:cNvSpPr txBox="1">
            <a:spLocks noChangeArrowheads="1"/>
          </p:cNvSpPr>
          <p:nvPr/>
        </p:nvSpPr>
        <p:spPr bwMode="auto">
          <a:xfrm>
            <a:off x="1916927" y="5670571"/>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9144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gn="ctr">
              <a:lnSpc>
                <a:spcPct val="100000"/>
              </a:lnSpc>
              <a:spcBef>
                <a:spcPts val="0"/>
              </a:spcBef>
              <a:spcAft>
                <a:spcPts val="0"/>
              </a:spcAft>
            </a:pPr>
            <a:r>
              <a:rPr lang="en-US" sz="22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Jesus Stated 10 Times: Judgement after Millennium is Eternal Literal Lake of Fire</a:t>
            </a:r>
          </a:p>
        </p:txBody>
      </p:sp>
      <p:sp>
        <p:nvSpPr>
          <p:cNvPr id="19" name="Text Box 1">
            <a:hlinkClick r:id="rId8" action="ppaction://hlinksldjump"/>
            <a:extLst>
              <a:ext uri="{FF2B5EF4-FFF2-40B4-BE49-F238E27FC236}">
                <a16:creationId xmlns:a16="http://schemas.microsoft.com/office/drawing/2014/main" id="{DAC3603A-5841-4512-9924-0CAED2C6373A}"/>
              </a:ext>
            </a:extLst>
          </p:cNvPr>
          <p:cNvSpPr txBox="1">
            <a:spLocks noChangeArrowheads="1"/>
          </p:cNvSpPr>
          <p:nvPr/>
        </p:nvSpPr>
        <p:spPr bwMode="auto">
          <a:xfrm>
            <a:off x="1916927" y="2274345"/>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9144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100000"/>
              </a:lnSpc>
              <a:spcBef>
                <a:spcPts val="0"/>
              </a:spcBef>
              <a:spcAft>
                <a:spcPts val="0"/>
              </a:spcAft>
            </a:pPr>
            <a:r>
              <a:rPr lang="en-US" sz="22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After Tribulation, Two Beasts &amp; Followers Thrown Alive Into Eternal Lake of Fire</a:t>
            </a:r>
          </a:p>
        </p:txBody>
      </p:sp>
      <p:sp>
        <p:nvSpPr>
          <p:cNvPr id="17" name="Text Box 1">
            <a:hlinkClick r:id="rId9" action="ppaction://hlinksldjump"/>
            <a:extLst>
              <a:ext uri="{FF2B5EF4-FFF2-40B4-BE49-F238E27FC236}">
                <a16:creationId xmlns:a16="http://schemas.microsoft.com/office/drawing/2014/main" id="{4BA252D5-D9C7-4D23-9DCA-5EF0874BD03B}"/>
              </a:ext>
            </a:extLst>
          </p:cNvPr>
          <p:cNvSpPr txBox="1">
            <a:spLocks noChangeArrowheads="1"/>
          </p:cNvSpPr>
          <p:nvPr/>
        </p:nvSpPr>
        <p:spPr bwMode="auto">
          <a:xfrm>
            <a:off x="1916927" y="1120140"/>
            <a:ext cx="6858000" cy="96012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0" rIns="0" bIns="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spcBef>
                <a:spcPts val="0"/>
              </a:spcBef>
              <a:spcAft>
                <a:spcPts val="0"/>
              </a:spcAft>
              <a:tabLst/>
              <a:defRPr/>
            </a:pPr>
            <a:r>
              <a:rPr lang="en-US" altLang="en-US" sz="2100" b="1" dirty="0">
                <a:ln w="9525">
                  <a:noFill/>
                  <a:prstDash val="solid"/>
                </a:ln>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Jesus Returns for 1,000 Year Reign: Descends from Clouds to Mount of Olives, Second Step of Single Return of Jesus</a:t>
            </a:r>
          </a:p>
        </p:txBody>
      </p:sp>
    </p:spTree>
    <p:extLst>
      <p:ext uri="{BB962C8B-B14F-4D97-AF65-F5344CB8AC3E}">
        <p14:creationId xmlns:p14="http://schemas.microsoft.com/office/powerpoint/2010/main" val="2888638261"/>
      </p:ext>
    </p:extLst>
  </p:cSld>
  <p:clrMapOvr>
    <a:masterClrMapping/>
  </p:clrMapOvr>
  <mc:AlternateContent xmlns:mc="http://schemas.openxmlformats.org/markup-compatibility/2006" xmlns:p14="http://schemas.microsoft.com/office/powerpoint/2010/main">
    <mc:Choice Requires="p14">
      <p:transition spd="med" p14:dur="700" advTm="31000">
        <p:fade/>
      </p:transition>
    </mc:Choice>
    <mc:Fallback xmlns="">
      <p:transition spd="med" advTm="3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228600" y="2192727"/>
            <a:ext cx="8610600" cy="4308615"/>
          </a:xfrm>
          <a:prstGeom prst="rect">
            <a:avLst/>
          </a:prstGeom>
          <a:gradFill>
            <a:gsLst>
              <a:gs pos="13000">
                <a:schemeClr val="bg1"/>
              </a:gs>
              <a:gs pos="50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Aft>
                <a:spcPts val="1200"/>
              </a:spcAft>
              <a:buClr>
                <a:prstClr val="white"/>
              </a:buClr>
              <a:buSzPct val="80000"/>
              <a:tabLst/>
              <a:defRPr/>
            </a:pPr>
            <a:r>
              <a:rPr lang="en-US" sz="2800" b="1" spc="50" dirty="0">
                <a:ln w="9525" cmpd="sng">
                  <a:solidFill>
                    <a:srgbClr val="5B9BD5"/>
                  </a:solidFill>
                  <a:prstDash val="solid"/>
                </a:ln>
                <a:solidFill>
                  <a:srgbClr val="70AD47">
                    <a:tint val="1000"/>
                  </a:srgbClr>
                </a:solidFill>
                <a:effectLst>
                  <a:glow rad="38100">
                    <a:srgbClr val="5B9BD5">
                      <a:alpha val="40000"/>
                    </a:srgbClr>
                  </a:glow>
                </a:effectLst>
                <a:cs typeface="Arial" panose="020B0604020202020204" pitchFamily="34" charset="0"/>
              </a:rPr>
              <a:t>Jesus said when we hear the trump of God and voice of the archangel, we must go “out” of our homes and not return. </a:t>
            </a:r>
            <a:endParaRPr kumimoji="0" lang="en-US" sz="2800" b="1" i="0" u="none" strike="noStrike" kern="1200" cap="none" spc="50" normalizeH="0" baseline="0" noProof="0" dirty="0">
              <a:ln w="9525" cmpd="sng">
                <a:solidFill>
                  <a:srgbClr val="5B9BD5"/>
                </a:solidFill>
                <a:prstDash val="solid"/>
              </a:ln>
              <a:solidFill>
                <a:srgbClr val="70AD47">
                  <a:tint val="1000"/>
                </a:srgbClr>
              </a:solidFill>
              <a:effectLst>
                <a:glow rad="38100">
                  <a:srgbClr val="5B9BD5">
                    <a:alpha val="40000"/>
                  </a:srgbClr>
                </a:glow>
              </a:effectLst>
              <a:uLnTx/>
              <a:uFillTx/>
              <a:cs typeface="Arial" panose="020B0604020202020204" pitchFamily="34" charset="0"/>
            </a:endParaRPr>
          </a:p>
          <a:p>
            <a:pPr marL="0" marR="0" lvl="0" indent="0" algn="l" defTabSz="457200" rtl="0" eaLnBrk="1" fontAlgn="base" latinLnBrk="0" hangingPunct="0">
              <a:lnSpc>
                <a:spcPct val="110000"/>
              </a:lnSpc>
              <a:spcBef>
                <a:spcPct val="0"/>
              </a:spcBef>
              <a:spcAft>
                <a:spcPts val="1200"/>
              </a:spcAft>
              <a:buClr>
                <a:prstClr val="white"/>
              </a:buClr>
              <a:buSzPct val="80000"/>
              <a:buFont typeface="Times New Roman" panose="02020603050405020304" pitchFamily="18" charset="0"/>
              <a:buNone/>
              <a:tabLst/>
              <a:defRPr/>
            </a:pPr>
            <a:r>
              <a:rPr kumimoji="0" lang="en-US" sz="2800" b="1" i="0" u="none" strike="noStrike" kern="1200" cap="none" spc="50" normalizeH="0" baseline="0" noProof="0" dirty="0">
                <a:ln w="9525" cmpd="sng">
                  <a:solidFill>
                    <a:srgbClr val="5B9BD5"/>
                  </a:solidFill>
                  <a:prstDash val="solid"/>
                </a:ln>
                <a:solidFill>
                  <a:srgbClr val="70AD47">
                    <a:tint val="1000"/>
                  </a:srgbClr>
                </a:solidFill>
                <a:effectLst>
                  <a:glow rad="38100">
                    <a:srgbClr val="5B9BD5">
                      <a:alpha val="40000"/>
                    </a:srgbClr>
                  </a:glow>
                </a:effectLst>
                <a:uLnTx/>
                <a:uFillTx/>
                <a:cs typeface="Arial" panose="020B0604020202020204" pitchFamily="34" charset="0"/>
              </a:rPr>
              <a:t>Then the shout (command) of Jesus is finally heard. </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I Thess. 4:16-17</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Psalm 47:5</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Mat. 25:1-13 NIV</a:t>
            </a:r>
            <a:r>
              <a:rPr kumimoji="0" lang="en-US" sz="1600" b="1" i="0" u="none" strike="noStrike" kern="1200" cap="none" spc="50" normalizeH="0" baseline="0" noProof="0" dirty="0">
                <a:ln w="9525" cmpd="sng">
                  <a:solidFill>
                    <a:srgbClr val="5B9BD5"/>
                  </a:solidFill>
                  <a:prstDash val="solid"/>
                </a:ln>
                <a:solidFill>
                  <a:srgbClr val="70AD47">
                    <a:tint val="1000"/>
                  </a:srgbClr>
                </a:solidFill>
                <a:effectLst>
                  <a:glow rad="38100">
                    <a:srgbClr val="5B9BD5">
                      <a:alpha val="40000"/>
                    </a:srgbClr>
                  </a:glow>
                </a:effectLst>
                <a:uLnTx/>
                <a:uFillTx/>
                <a:latin typeface="Arial" panose="020B0604020202020204" pitchFamily="34" charset="0"/>
                <a:ea typeface="Microsoft YaHei" panose="020B0503020204020204" pitchFamily="34" charset="-122"/>
                <a:cs typeface="Arial" panose="020B0604020202020204" pitchFamily="34" charset="0"/>
              </a:rPr>
              <a:t> </a:t>
            </a:r>
          </a:p>
          <a:p>
            <a:pPr marL="274320" marR="0" lvl="0" indent="-274320" algn="l" defTabSz="457200" rtl="0" eaLnBrk="1" fontAlgn="base" latinLnBrk="0" hangingPunct="0">
              <a:lnSpc>
                <a:spcPct val="110000"/>
              </a:lnSpc>
              <a:spcBef>
                <a:spcPct val="0"/>
              </a:spcBef>
              <a:spcAft>
                <a:spcPts val="600"/>
              </a:spcAft>
              <a:buClr>
                <a:prstClr val="white"/>
              </a:buClr>
              <a:buSzPct val="70000"/>
              <a:buFont typeface="Wingdings" panose="05000000000000000000" pitchFamily="2" charset="2"/>
              <a:buChar char="Ø"/>
              <a:tabLst/>
              <a:defRPr/>
            </a:pPr>
            <a:r>
              <a:rPr kumimoji="0" lang="en-US" sz="2800" b="1" i="0" u="none" strike="noStrike" kern="1200" spc="50" normalizeH="0" baseline="0" noProof="0" dirty="0">
                <a:ln w="9525" cmpd="sng">
                  <a:solidFill>
                    <a:schemeClr val="accent1"/>
                  </a:solidFill>
                  <a:prstDash val="solid"/>
                </a:ln>
                <a:solidFill>
                  <a:srgbClr val="70AD47">
                    <a:tint val="1000"/>
                  </a:srgbClr>
                </a:solidFill>
                <a:effectLst>
                  <a:glow rad="38100">
                    <a:schemeClr val="accent1">
                      <a:alpha val="40000"/>
                    </a:schemeClr>
                  </a:glow>
                </a:effectLst>
                <a:uLnTx/>
                <a:uFillTx/>
                <a:cs typeface="Arial" panose="020B0604020202020204" pitchFamily="34" charset="0"/>
              </a:rPr>
              <a:t>The dead in Christ are then resurrected</a:t>
            </a:r>
            <a:r>
              <a:rPr lang="en-US" sz="28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a:t>
            </a:r>
            <a:r>
              <a:rPr kumimoji="0" lang="en-US" sz="2800" b="1" i="0" u="none" strike="noStrike" kern="1200" spc="50" normalizeH="0" baseline="0" noProof="0" dirty="0">
                <a:ln w="9525" cmpd="sng">
                  <a:solidFill>
                    <a:schemeClr val="accent1"/>
                  </a:solidFill>
                  <a:prstDash val="solid"/>
                </a:ln>
                <a:solidFill>
                  <a:srgbClr val="70AD47">
                    <a:tint val="1000"/>
                  </a:srgbClr>
                </a:solidFill>
                <a:effectLst>
                  <a:glow rad="38100">
                    <a:schemeClr val="accent1">
                      <a:alpha val="40000"/>
                    </a:schemeClr>
                  </a:glow>
                </a:effectLst>
                <a:uLnTx/>
                <a:uFillTx/>
                <a:cs typeface="Arial" panose="020B0604020202020204" pitchFamily="34" charset="0"/>
              </a:rPr>
              <a:t> All elect Christians are taken </a:t>
            </a:r>
            <a:r>
              <a:rPr kumimoji="0" lang="en-US" sz="2800" b="1" i="0" u="none" strike="noStrike" kern="1200" cap="none" spc="50" normalizeH="0" baseline="0" noProof="0" dirty="0">
                <a:ln w="9525" cmpd="sng">
                  <a:solidFill>
                    <a:srgbClr val="5B9BD5"/>
                  </a:solidFill>
                  <a:prstDash val="solid"/>
                </a:ln>
                <a:solidFill>
                  <a:srgbClr val="70AD47">
                    <a:tint val="1000"/>
                  </a:srgbClr>
                </a:solidFill>
                <a:effectLst>
                  <a:glow rad="38100">
                    <a:srgbClr val="5B9BD5">
                      <a:alpha val="40000"/>
                    </a:srgbClr>
                  </a:glow>
                </a:effectLst>
                <a:uLnTx/>
                <a:uFillTx/>
                <a:cs typeface="Arial" panose="020B0604020202020204" pitchFamily="34" charset="0"/>
              </a:rPr>
              <a:t>up into the clouds</a:t>
            </a:r>
            <a:r>
              <a:rPr lang="en-US" sz="2800" noProof="0" dirty="0">
                <a:solidFill>
                  <a:schemeClr val="tx1">
                    <a:lumMod val="65000"/>
                  </a:schemeClr>
                </a:solidFill>
                <a:cs typeface="Arial" panose="020B0604020202020204" pitchFamily="34" charset="0"/>
              </a:rPr>
              <a:t> </a:t>
            </a:r>
            <a:r>
              <a:rPr kumimoji="0" lang="en-US" sz="2600" b="0" i="0" u="none" strike="noStrike" kern="1200" cap="none" spc="0" normalizeH="0" baseline="0" noProof="0" dirty="0">
                <a:ln>
                  <a:noFill/>
                </a:ln>
                <a:solidFill>
                  <a:schemeClr val="tx1">
                    <a:lumMod val="65000"/>
                  </a:schemeClr>
                </a:solidFill>
                <a:effectLst/>
                <a:uLnTx/>
                <a:uFillTx/>
                <a:cs typeface="Arial" panose="020B0604020202020204" pitchFamily="34" charset="0"/>
              </a:rPr>
              <a:t>to be with Jesus. </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Mat. 25:1-13 NIV</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I Thess. 4:16-17</a:t>
            </a:r>
            <a:r>
              <a:rPr kumimoji="0" lang="en-US" sz="1600" b="1" i="0" u="none" strike="noStrike" kern="1200" cap="none" spc="50" normalizeH="0" baseline="0" noProof="0" dirty="0">
                <a:ln w="9525" cmpd="sng">
                  <a:solidFill>
                    <a:srgbClr val="5B9BD5"/>
                  </a:solidFill>
                  <a:prstDash val="solid"/>
                </a:ln>
                <a:solidFill>
                  <a:srgbClr val="70AD47">
                    <a:tint val="1000"/>
                  </a:srgbClr>
                </a:solidFill>
                <a:effectLst>
                  <a:glow rad="38100">
                    <a:srgbClr val="5B9BD5">
                      <a:alpha val="40000"/>
                    </a:srgbClr>
                  </a:glow>
                </a:effectLst>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10" name="Rectangle 2">
            <a:extLst>
              <a:ext uri="{FF2B5EF4-FFF2-40B4-BE49-F238E27FC236}">
                <a16:creationId xmlns:a16="http://schemas.microsoft.com/office/drawing/2014/main" id="{435C1F75-B338-4226-B269-56DE42569713}"/>
              </a:ext>
            </a:extLst>
          </p:cNvPr>
          <p:cNvSpPr>
            <a:spLocks noChangeArrowheads="1"/>
          </p:cNvSpPr>
          <p:nvPr/>
        </p:nvSpPr>
        <p:spPr bwMode="auto">
          <a:xfrm>
            <a:off x="91440" y="289246"/>
            <a:ext cx="8961120" cy="163891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tabLst/>
              <a:defRPr/>
            </a:pPr>
            <a:r>
              <a:rPr lang="en-US" altLang="en-US" sz="35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Tribulation Begins When: Every Mountain Worldwide is Knocked Out of Place, Hear Voice of Archangel &amp; Must Leave Home</a:t>
            </a:r>
          </a:p>
        </p:txBody>
      </p:sp>
      <p:sp>
        <p:nvSpPr>
          <p:cNvPr id="4" name="Date Placeholder 2">
            <a:extLst>
              <a:ext uri="{FF2B5EF4-FFF2-40B4-BE49-F238E27FC236}">
                <a16:creationId xmlns:a16="http://schemas.microsoft.com/office/drawing/2014/main" id="{4D225849-0D49-4CD1-8CE0-5506F9960BF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2769403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4000">
        <p15:prstTrans prst="pageCurlDouble"/>
      </p:transition>
    </mc:Choice>
    <mc:Fallback xmlns="">
      <p:transition spd="slow" advTm="1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3500"/>
                                  </p:stCondLst>
                                  <p:childTnLst>
                                    <p:animEffect transition="out" filter="fade">
                                      <p:cBhvr>
                                        <p:cTn id="6" dur="1500" tmFilter="0, 0; .2, .5; .8, .5; 1, 0"/>
                                        <p:tgtEl>
                                          <p:spTgt spid="5"/>
                                        </p:tgtEl>
                                      </p:cBhvr>
                                    </p:animEffect>
                                    <p:animScale>
                                      <p:cBhvr>
                                        <p:cTn id="7" dur="75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00100" y="1143000"/>
            <a:ext cx="7543800" cy="478919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1800"/>
              </a:spcAft>
              <a:buClr>
                <a:prstClr val="black"/>
              </a:buClr>
              <a:buSzPct val="80000"/>
              <a:buFont typeface="Times New Roman" panose="02020603050405020304" pitchFamily="18" charset="0"/>
              <a:buNone/>
              <a:tabLst/>
              <a:defRPr/>
            </a:pPr>
            <a:r>
              <a:rPr kumimoji="0" lang="en-US" sz="4400" b="0" i="0" u="none" strike="noStrike" kern="1200" cap="none" spc="0" normalizeH="0" baseline="30000" noProof="0" dirty="0">
                <a:ln>
                  <a:noFill/>
                </a:ln>
                <a:solidFill>
                  <a:srgbClr val="000000"/>
                </a:solidFill>
                <a:effectLst/>
                <a:uLnTx/>
                <a:uFillTx/>
                <a:latin typeface="Arial" panose="020B0604020202020204" pitchFamily="34" charset="0"/>
                <a:ea typeface="Microsoft YaHei" panose="020B0503020204020204" pitchFamily="34" charset="-122"/>
                <a:cs typeface="+mn-cs"/>
              </a:rPr>
              <a:t> </a:t>
            </a: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mn-cs"/>
              </a:rPr>
              <a:t>For the Lord himself will come down from heaven, with </a:t>
            </a:r>
            <a:r>
              <a:rPr kumimoji="0" lang="en-US" sz="4400" b="1" i="0" u="none" strike="noStrike" kern="1200" cap="none" spc="0" normalizeH="0" baseline="0" noProof="0" dirty="0">
                <a:ln w="9525">
                  <a:solidFill>
                    <a:srgbClr val="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mn-cs"/>
              </a:rPr>
              <a:t>a loud command (shout </a:t>
            </a:r>
            <a:r>
              <a:rPr kumimoji="0" lang="en-US" sz="2800" b="1" i="0" u="none" strike="noStrike" kern="1200" cap="none" spc="0" normalizeH="0" baseline="0" noProof="0" dirty="0">
                <a:ln w="9525">
                  <a:solidFill>
                    <a:srgbClr val="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mn-cs"/>
              </a:rPr>
              <a:t>KJV</a:t>
            </a:r>
            <a:r>
              <a:rPr kumimoji="0" lang="en-US" sz="4400" b="1" i="0" u="none" strike="noStrike" kern="1200" cap="none" spc="0" normalizeH="0" baseline="0" noProof="0" dirty="0">
                <a:ln w="9525">
                  <a:solidFill>
                    <a:srgbClr val="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mn-cs"/>
              </a:rPr>
              <a:t>), with the voice of the archangel and with the trumpet call of God, </a:t>
            </a: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mn-cs"/>
              </a:rPr>
              <a:t>and the dead in Christ will rise first.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hlinkClick r:id="rId4"/>
              </a:rPr>
              <a:t>I Thess. 4:16 NIV</a:t>
            </a:r>
            <a:r>
              <a:rPr kumimoji="0" lang="en-US" sz="4000" b="1" i="0" u="none" strike="noStrike" kern="1200" cap="none" spc="0" normalizeH="0" baseline="0" noProof="0" dirty="0">
                <a:ln w="9525">
                  <a:solidFill>
                    <a:prstClr val="black"/>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a:t>
            </a:r>
            <a:endParaRPr kumimoji="0" lang="en-US" sz="4100" b="1" i="0" u="none" strike="noStrike" kern="1200" cap="none" spc="0" normalizeH="0" baseline="0" noProof="0" dirty="0">
              <a:ln w="9525">
                <a:solidFill>
                  <a:prstClr val="black"/>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6752561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4000">
        <p15:prstTrans prst="pageCurlDouble"/>
      </p:transition>
    </mc:Choice>
    <mc:Fallback xmlns="">
      <p:transition spd="slow" advTm="1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221742" y="447942"/>
            <a:ext cx="8700516"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4000" b="1" dirty="0">
                <a:ln w="9525">
                  <a:solidFill>
                    <a:schemeClr val="bg1"/>
                  </a:solidFill>
                  <a:prstDash val="solid"/>
                </a:ln>
                <a:solidFill>
                  <a:srgbClr val="00B050"/>
                </a:solidFill>
                <a:effectLst>
                  <a:outerShdw blurRad="12700" dist="38100" dir="2700000" algn="tl" rotWithShape="0">
                    <a:schemeClr val="bg1">
                      <a:lumMod val="50000"/>
                    </a:schemeClr>
                  </a:outerShdw>
                </a:effectLst>
                <a:cs typeface="Arial" panose="020B0604020202020204" pitchFamily="34" charset="0"/>
              </a:rPr>
              <a:t>Correcting Un-Biblical End Time Errors About the Trump of God</a:t>
            </a:r>
          </a:p>
        </p:txBody>
      </p:sp>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10146" y="1920240"/>
            <a:ext cx="8723708" cy="4572000"/>
          </a:xfrm>
          <a:prstGeom prst="rect">
            <a:avLst/>
          </a:prstGeom>
          <a:gradFill flip="none" rotWithShape="1">
            <a:gsLst>
              <a:gs pos="0">
                <a:schemeClr val="tx1"/>
              </a:gs>
              <a:gs pos="6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6000"/>
              </a:lnSpc>
              <a:spcAft>
                <a:spcPts val="1800"/>
              </a:spcAft>
              <a:buClr>
                <a:schemeClr val="tx1"/>
              </a:buClr>
              <a:buSzPct val="80000"/>
            </a:pPr>
            <a:r>
              <a:rPr lang="en-US" sz="3400" dirty="0">
                <a:solidFill>
                  <a:schemeClr val="bg1">
                    <a:lumMod val="95000"/>
                    <a:lumOff val="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Some people unbiblically claim that we can stay in our homes to meet the Lord at His return. </a:t>
            </a:r>
          </a:p>
          <a:p>
            <a:pPr marL="274320" indent="-274320">
              <a:lnSpc>
                <a:spcPct val="86000"/>
              </a:lnSpc>
              <a:spcAft>
                <a:spcPts val="1800"/>
              </a:spcAft>
              <a:buClr>
                <a:schemeClr val="tx1"/>
              </a:buClr>
              <a:buSzPct val="50000"/>
              <a:buFont typeface="Wingdings" panose="05000000000000000000" pitchFamily="2" charset="2"/>
              <a:buChar char="Ø"/>
            </a:pPr>
            <a:r>
              <a:rPr lang="en-US" sz="3400" b="1" dirty="0">
                <a:ln w="9525">
                  <a:solidFill>
                    <a:schemeClr val="bg1"/>
                  </a:solidFill>
                  <a:prstDash val="solid"/>
                </a:ln>
                <a:solidFill>
                  <a:schemeClr val="tx1"/>
                </a:solidFill>
                <a:effectLst>
                  <a:glow rad="114300">
                    <a:srgbClr val="860000">
                      <a:alpha val="60000"/>
                    </a:srgb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last time humans heard the trump of God was at Mount Sinai</a:t>
            </a:r>
            <a:r>
              <a:rPr lang="en-US" sz="3200" dirty="0">
                <a:solidFill>
                  <a:schemeClr val="bg1"/>
                </a:solidFill>
                <a:latin typeface="Calibri" panose="020F0502020204030204" pitchFamily="34" charset="0"/>
                <a:cs typeface="Calibri" panose="020F0502020204030204" pitchFamily="34" charset="0"/>
              </a:rPr>
              <a:t>,</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3200"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during the Exodus  </a:t>
            </a:r>
          </a:p>
          <a:p>
            <a:pPr marL="274320" indent="-274320">
              <a:lnSpc>
                <a:spcPct val="86000"/>
              </a:lnSpc>
              <a:spcAft>
                <a:spcPts val="1800"/>
              </a:spcAft>
              <a:buClr>
                <a:schemeClr val="bg1"/>
              </a:buClr>
              <a:buSzPct val="70000"/>
              <a:buFont typeface="Wingdings" panose="05000000000000000000" pitchFamily="2" charset="2"/>
              <a:buChar char="Ø"/>
            </a:pPr>
            <a:r>
              <a:rPr lang="en-US" sz="3200"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They experienced many large </a:t>
            </a:r>
            <a:r>
              <a:rPr lang="en-US" sz="3400" b="1" dirty="0">
                <a:ln w="9525">
                  <a:solidFill>
                    <a:schemeClr val="bg1"/>
                  </a:solidFill>
                  <a:prstDash val="solid"/>
                </a:ln>
                <a:solidFill>
                  <a:schemeClr val="tx1"/>
                </a:solidFill>
                <a:effectLst>
                  <a:glow rad="114300">
                    <a:srgbClr val="670801">
                      <a:alpha val="60000"/>
                    </a:srgb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earthquakes and a massive fire blazing</a:t>
            </a:r>
            <a:r>
              <a:rPr lang="en-US" sz="3200" b="1" dirty="0">
                <a:ln w="9525">
                  <a:solidFill>
                    <a:schemeClr val="bg1"/>
                  </a:solidFill>
                  <a:prstDash val="solid"/>
                </a:ln>
                <a:solidFill>
                  <a:schemeClr val="tx1"/>
                </a:solidFill>
                <a:effectLst>
                  <a:glow rad="114300">
                    <a:srgbClr val="670801">
                      <a:alpha val="60000"/>
                    </a:srgb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3200"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like a furnace. </a:t>
            </a:r>
            <a:endParaRPr lang="en-US" sz="3200" b="1" dirty="0">
              <a:ln w="9525">
                <a:solidFill>
                  <a:schemeClr val="bg1"/>
                </a:solidFill>
                <a:prstDash val="solid"/>
              </a:ln>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p>
            <a:pPr marL="274320" indent="-274320">
              <a:lnSpc>
                <a:spcPct val="86000"/>
              </a:lnSpc>
              <a:spcAft>
                <a:spcPts val="1800"/>
              </a:spcAft>
              <a:buClr>
                <a:schemeClr val="tx1"/>
              </a:buClr>
              <a:buSzPct val="50000"/>
              <a:buFont typeface="Wingdings" panose="05000000000000000000" pitchFamily="2" charset="2"/>
              <a:buChar char="Ø"/>
            </a:pPr>
            <a:r>
              <a:rPr lang="en-US" sz="3300" b="1" dirty="0">
                <a:ln w="9525">
                  <a:solidFill>
                    <a:schemeClr val="bg1"/>
                  </a:solidFill>
                  <a:prstDash val="solid"/>
                </a:ln>
                <a:solidFill>
                  <a:schemeClr val="tx1"/>
                </a:solidFill>
                <a:effectLst>
                  <a:glow rad="114300">
                    <a:srgbClr val="670801">
                      <a:alpha val="60000"/>
                    </a:srgb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But at the end times trump of God, the blazing fire &amp; massive earthquakes will be worldwide.</a:t>
            </a:r>
          </a:p>
        </p:txBody>
      </p:sp>
      <p:sp>
        <p:nvSpPr>
          <p:cNvPr id="4" name="Date Placeholder 2">
            <a:extLst>
              <a:ext uri="{FF2B5EF4-FFF2-40B4-BE49-F238E27FC236}">
                <a16:creationId xmlns:a16="http://schemas.microsoft.com/office/drawing/2014/main" id="{3187948D-169E-4794-9B30-557E7C8CF790}"/>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2618963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221742" y="228600"/>
            <a:ext cx="8700516"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4000" b="1" dirty="0">
                <a:ln w="9525">
                  <a:solidFill>
                    <a:schemeClr val="bg1"/>
                  </a:solidFill>
                  <a:prstDash val="solid"/>
                </a:ln>
                <a:solidFill>
                  <a:srgbClr val="00B050"/>
                </a:solidFill>
                <a:effectLst>
                  <a:outerShdw blurRad="12700" dist="38100" dir="2700000" algn="tl" rotWithShape="0">
                    <a:schemeClr val="bg1">
                      <a:lumMod val="50000"/>
                    </a:schemeClr>
                  </a:outerShdw>
                </a:effectLst>
                <a:cs typeface="Arial" panose="020B0604020202020204" pitchFamily="34" charset="0"/>
              </a:rPr>
              <a:t>Correcting Un-Biblical End Time Errors About the Trump of God</a:t>
            </a:r>
          </a:p>
        </p:txBody>
      </p:sp>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82880" y="1517609"/>
            <a:ext cx="8778240" cy="5120640"/>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900"/>
              </a:spcAft>
              <a:buClr>
                <a:schemeClr val="bg1">
                  <a:lumMod val="75000"/>
                  <a:lumOff val="25000"/>
                </a:schemeClr>
              </a:buClr>
              <a:buSzPct val="70000"/>
            </a:pPr>
            <a:r>
              <a:rPr lang="en-US" sz="3400"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The Exodus plagues on Pharaoh and Egypt resembled small localized versions of the imminent worldwide end time plagues. </a:t>
            </a:r>
          </a:p>
          <a:p>
            <a:pPr marL="365760" indent="-365760">
              <a:lnSpc>
                <a:spcPct val="90000"/>
              </a:lnSpc>
              <a:spcAft>
                <a:spcPts val="900"/>
              </a:spcAft>
              <a:buClr>
                <a:schemeClr val="tx1"/>
              </a:buClr>
              <a:buSzPct val="65000"/>
              <a:buFont typeface="Wingdings" panose="05000000000000000000" pitchFamily="2" charset="2"/>
              <a:buChar char="Ø"/>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Analogous to the end times, Exodus Jews had to walk out into the wilderness and leave their homes</a:t>
            </a:r>
            <a:r>
              <a:rPr lang="en-US" sz="3200"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000"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in Egypt, and God gathered them. </a:t>
            </a:r>
          </a:p>
          <a:p>
            <a:pPr marL="365760" indent="-365760">
              <a:lnSpc>
                <a:spcPct val="90000"/>
              </a:lnSpc>
              <a:spcAft>
                <a:spcPts val="900"/>
              </a:spcAft>
              <a:buClr>
                <a:schemeClr val="tx1"/>
              </a:buClr>
              <a:buSzPct val="65000"/>
              <a:buFont typeface="Wingdings" panose="05000000000000000000" pitchFamily="2" charset="2"/>
              <a:buChar char="Ø"/>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Later they were again instructed to leave their tent homes, during the trump of God.</a:t>
            </a:r>
          </a:p>
          <a:p>
            <a:pPr marL="365760" indent="-365760">
              <a:lnSpc>
                <a:spcPct val="90000"/>
              </a:lnSpc>
              <a:spcAft>
                <a:spcPts val="900"/>
              </a:spcAft>
              <a:buClr>
                <a:schemeClr val="tx1"/>
              </a:buClr>
              <a:buSzPct val="65000"/>
              <a:buFont typeface="Wingdings" panose="05000000000000000000" pitchFamily="2" charset="2"/>
              <a:buChar char="Ø"/>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Leaving our homes to follow God is an example of repeating prophesy from the past.</a:t>
            </a:r>
          </a:p>
        </p:txBody>
      </p:sp>
      <p:sp>
        <p:nvSpPr>
          <p:cNvPr id="4" name="Date Placeholder 2">
            <a:extLst>
              <a:ext uri="{FF2B5EF4-FFF2-40B4-BE49-F238E27FC236}">
                <a16:creationId xmlns:a16="http://schemas.microsoft.com/office/drawing/2014/main" id="{0ECC9627-9B6B-411C-B777-A89EF779BBDE}"/>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40888017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683925"/>
            <a:ext cx="7543800" cy="550804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70000"/>
              <a:tabLst/>
            </a:pPr>
            <a:r>
              <a:rPr lang="en-US" sz="37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…there were thunders and lightnings… voice of the trumpet exceeding loud... And Moses </a:t>
            </a:r>
            <a:r>
              <a:rPr lang="en-US" sz="3700" b="1" dirty="0">
                <a:ln w="9525">
                  <a:solidFill>
                    <a:prstClr val="black"/>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brought forth the people </a:t>
            </a:r>
            <a:r>
              <a:rPr lang="en-US" sz="3700" b="1" u="sng" dirty="0">
                <a:ln w="9525">
                  <a:solidFill>
                    <a:prstClr val="black"/>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out</a:t>
            </a:r>
            <a:r>
              <a:rPr lang="en-US" sz="3700" b="1" dirty="0">
                <a:ln w="9525">
                  <a:solidFill>
                    <a:prstClr val="black"/>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of the camp to meet with God</a:t>
            </a:r>
            <a:r>
              <a:rPr lang="en-US" sz="37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And mount Sinai was altogether on a smoke, because the Lord descended upon it in fire: and… </a:t>
            </a:r>
            <a:r>
              <a:rPr lang="en-US" sz="3700" b="1" dirty="0">
                <a:ln w="9525">
                  <a:solidFill>
                    <a:prstClr val="black"/>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smoke of a furnace, and the whole mount quaked greatly</a:t>
            </a:r>
            <a:r>
              <a:rPr lang="en-US" sz="3700" dirty="0">
                <a:solidFill>
                  <a:srgbClr val="0A039B"/>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t>
            </a:r>
            <a:r>
              <a:rPr lang="en-US" sz="37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sz="2000"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4"/>
              </a:rPr>
              <a:t>Ex. 19:16-20</a:t>
            </a:r>
            <a:endParaRPr lang="en-US" sz="3400" dirty="0">
              <a:ln w="9525">
                <a:solidFill>
                  <a:prstClr val="black"/>
                </a:solidFill>
                <a:prstDash val="solid"/>
              </a:ln>
              <a:solidFill>
                <a:prstClr val="white"/>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9376020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5494" y="1910239"/>
            <a:ext cx="7394470" cy="4663440"/>
          </a:xfrm>
          <a:prstGeom prst="rect">
            <a:avLst/>
          </a:prstGeom>
          <a:scene3d>
            <a:camera prst="orthographicFront"/>
            <a:lightRig rig="threePt" dir="t"/>
          </a:scene3d>
          <a:sp3d>
            <a:bevelT/>
          </a:sp3d>
        </p:spPr>
      </p:pic>
      <p:sp>
        <p:nvSpPr>
          <p:cNvPr id="5" name="Rectangle 2"/>
          <p:cNvSpPr>
            <a:spLocks noChangeArrowheads="1"/>
          </p:cNvSpPr>
          <p:nvPr/>
        </p:nvSpPr>
        <p:spPr bwMode="auto">
          <a:xfrm>
            <a:off x="109728" y="389520"/>
            <a:ext cx="8923825" cy="13240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4000"/>
              </a:lnSpc>
              <a:spcAft>
                <a:spcPts val="0"/>
              </a:spcAft>
              <a:buClr>
                <a:schemeClr val="bg1"/>
              </a:buClr>
              <a:buSzPct val="125000"/>
            </a:pPr>
            <a:r>
              <a:rPr lang="en-US" altLang="en-US" sz="3300" b="1" dirty="0">
                <a:ln w="19050">
                  <a:solidFill>
                    <a:schemeClr val="bg1"/>
                  </a:solidFill>
                  <a:prstDash val="solid"/>
                </a:ln>
                <a:gradFill>
                  <a:gsLst>
                    <a:gs pos="0">
                      <a:schemeClr val="accent1">
                        <a:lumMod val="60000"/>
                        <a:lumOff val="40000"/>
                      </a:schemeClr>
                    </a:gs>
                    <a:gs pos="48000">
                      <a:schemeClr val="accent1">
                        <a:lumMod val="75000"/>
                      </a:schemeClr>
                    </a:gs>
                    <a:gs pos="100000">
                      <a:srgbClr val="002060"/>
                    </a:gs>
                  </a:gsLst>
                  <a:path path="rect">
                    <a:fillToRect r="100000" b="100000"/>
                  </a:path>
                </a:gradFill>
                <a:effectLst>
                  <a:outerShdw blurRad="12700" dist="38100" dir="2700000" algn="tl" rotWithShape="0">
                    <a:schemeClr val="accent5">
                      <a:lumMod val="60000"/>
                      <a:lumOff val="40000"/>
                    </a:schemeClr>
                  </a:outerShdw>
                </a:effectLst>
                <a:cs typeface="Arial" panose="020B0604020202020204" pitchFamily="34" charset="0"/>
              </a:rPr>
              <a:t>Elect Rise Into the Clouds, Same as 5 Past Events, First Step of Single Return of Jesus</a:t>
            </a:r>
          </a:p>
        </p:txBody>
      </p:sp>
      <p:sp>
        <p:nvSpPr>
          <p:cNvPr id="7" name="Date Placeholder 2">
            <a:extLst>
              <a:ext uri="{FF2B5EF4-FFF2-40B4-BE49-F238E27FC236}">
                <a16:creationId xmlns:a16="http://schemas.microsoft.com/office/drawing/2014/main" id="{03E9651F-156B-4948-AEB2-125EDFCCF71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7192462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8000">
        <p15:prstTrans prst="pageCurlDouble"/>
      </p:transition>
    </mc:Choice>
    <mc:Fallback xmlns="">
      <p:transition spd="slow" advTm="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p:cNvSpPr>
            <a:spLocks noChangeArrowheads="1"/>
          </p:cNvSpPr>
          <p:nvPr/>
        </p:nvSpPr>
        <p:spPr bwMode="auto">
          <a:xfrm>
            <a:off x="187923" y="1752154"/>
            <a:ext cx="8767400" cy="4837606"/>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Bef>
                <a:spcPts val="0"/>
              </a:spcBef>
              <a:spcAft>
                <a:spcPts val="1200"/>
              </a:spcAft>
              <a:buClr>
                <a:schemeClr val="bg1"/>
              </a:buClr>
              <a:buSzPct val="70000"/>
              <a:tabLs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Today all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Bible signs are fulfilled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for the first time in history. The end times are imminent, as proven in the book </a:t>
            </a:r>
            <a:r>
              <a:rPr lang="en-US" sz="3000" b="1" i="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Evolution Is Not Science</a:t>
            </a:r>
            <a:r>
              <a:rPr lang="en-US" sz="3000" kern="150" dirty="0">
                <a:solidFill>
                  <a:schemeClr val="tx1">
                    <a:lumMod val="65000"/>
                  </a:schemeClr>
                </a:solidFill>
                <a:effectLst>
                  <a:outerShdw blurRad="38100" dist="38100" dir="2700000" algn="tl">
                    <a:srgbClr val="000000">
                      <a:alpha val="43137"/>
                    </a:srgbClr>
                  </a:outerShdw>
                </a:effectLst>
                <a:cs typeface="Arial" panose="020B0604020202020204" pitchFamily="34" charset="0"/>
              </a:rPr>
              <a:t>.</a:t>
            </a:r>
            <a:endPar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endParaRPr>
          </a:p>
          <a:p>
            <a:pPr marL="0" indent="0">
              <a:lnSpc>
                <a:spcPct val="94000"/>
              </a:lnSpc>
              <a:spcBef>
                <a:spcPts val="0"/>
              </a:spcBef>
              <a:spcAft>
                <a:spcPts val="1200"/>
              </a:spcAft>
              <a:buClr>
                <a:schemeClr val="bg1"/>
              </a:buClr>
              <a:buSzPct val="70000"/>
              <a:tabLst/>
            </a:pPr>
            <a:r>
              <a:rPr lang="en-US" sz="295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But, many Bible verses prove that elect Christians will not suffer through all end time plagues, that are directed at… and caused by those who are evil. </a:t>
            </a:r>
          </a:p>
          <a:p>
            <a:pPr marL="457200" indent="-457200">
              <a:lnSpc>
                <a:spcPct val="94000"/>
              </a:lnSpc>
              <a:spcBef>
                <a:spcPts val="0"/>
              </a:spcBef>
              <a:spcAft>
                <a:spcPts val="1200"/>
              </a:spcAft>
              <a:buClr>
                <a:schemeClr val="tx1">
                  <a:lumMod val="65000"/>
                </a:schemeClr>
              </a:buClr>
              <a:buSzPct val="70000"/>
              <a:buFont typeface="Wingdings" panose="05000000000000000000" pitchFamily="2" charset="2"/>
              <a:buChar char="Ø"/>
              <a:tabLst/>
            </a:pPr>
            <a:r>
              <a:rPr lang="en-US" sz="2800" kern="150" dirty="0">
                <a:solidFill>
                  <a:schemeClr val="tx1">
                    <a:lumMod val="65000"/>
                  </a:schemeClr>
                </a:solidFill>
                <a:effectLst>
                  <a:outerShdw blurRad="38100" dist="38100" dir="2700000" algn="tl">
                    <a:srgbClr val="000000">
                      <a:alpha val="43137"/>
                    </a:srgbClr>
                  </a:outerShdw>
                </a:effectLst>
                <a:cs typeface="Arial" panose="020B0604020202020204" pitchFamily="34" charset="0"/>
              </a:rPr>
              <a:t>The exact date the Lord will return is not known, but the Bible states that we will know when it’s close, by the signs, that are now fulfilled today. </a:t>
            </a:r>
          </a:p>
        </p:txBody>
      </p:sp>
      <p:sp>
        <p:nvSpPr>
          <p:cNvPr id="7" name="Rectangle 2">
            <a:extLst>
              <a:ext uri="{FF2B5EF4-FFF2-40B4-BE49-F238E27FC236}">
                <a16:creationId xmlns:a16="http://schemas.microsoft.com/office/drawing/2014/main" id="{F51D8539-A00B-4E48-90A3-27D56938404C}"/>
              </a:ext>
            </a:extLst>
          </p:cNvPr>
          <p:cNvSpPr>
            <a:spLocks noChangeArrowheads="1"/>
          </p:cNvSpPr>
          <p:nvPr/>
        </p:nvSpPr>
        <p:spPr bwMode="auto">
          <a:xfrm>
            <a:off x="109710" y="381000"/>
            <a:ext cx="8923825" cy="118872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
        <p:nvSpPr>
          <p:cNvPr id="4" name="Date Placeholder 2">
            <a:extLst>
              <a:ext uri="{FF2B5EF4-FFF2-40B4-BE49-F238E27FC236}">
                <a16:creationId xmlns:a16="http://schemas.microsoft.com/office/drawing/2014/main" id="{C7B0761A-05EC-4021-B304-35BCD5C1D5C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0412966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par>
                          <p:cTn id="8" fill="hold">
                            <p:stCondLst>
                              <p:cond delay="7000"/>
                            </p:stCondLst>
                            <p:childTnLst>
                              <p:par>
                                <p:cTn id="9" presetID="26" presetClass="emph" presetSubtype="0" fill="hold" nodeType="afterEffect">
                                  <p:stCondLst>
                                    <p:cond delay="11000"/>
                                  </p:stCondLst>
                                  <p:childTnLst>
                                    <p:animEffect transition="out" filter="fade">
                                      <p:cBhvr>
                                        <p:cTn id="10" dur="2000" tmFilter="0, 0; .2, .5; .8, .5; 1, 0"/>
                                        <p:tgtEl>
                                          <p:spTgt spid="6">
                                            <p:txEl>
                                              <p:pRg st="1" end="1"/>
                                            </p:txEl>
                                          </p:spTgt>
                                        </p:tgtEl>
                                      </p:cBhvr>
                                    </p:animEffect>
                                    <p:animScale>
                                      <p:cBhvr>
                                        <p:cTn id="11" dur="1000" autoRev="1" fill="hold"/>
                                        <p:tgtEl>
                                          <p:spTgt spid="6">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1371600"/>
            <a:ext cx="7086600" cy="386015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1800"/>
              </a:spcAft>
              <a:buClr>
                <a:prstClr val="black"/>
              </a:buClr>
              <a:buSzPct val="70000"/>
              <a:tabLst/>
            </a:pPr>
            <a:r>
              <a:rPr lang="en-US" sz="4000" kern="150" dirty="0">
                <a:solidFill>
                  <a:schemeClr val="tx1"/>
                </a:solidFill>
                <a:latin typeface="Papyrus" panose="03070502060502030205" pitchFamily="66" charset="0"/>
                <a:cs typeface="Arial" panose="020B0604020202020204" pitchFamily="34" charset="0"/>
              </a:rPr>
              <a:t>The Day and Hour Unknown</a:t>
            </a:r>
          </a:p>
          <a:p>
            <a:pPr marL="0" lvl="0" indent="0">
              <a:spcBef>
                <a:spcPts val="0"/>
              </a:spcBef>
              <a:spcAft>
                <a:spcPts val="600"/>
              </a:spcAft>
              <a:buClr>
                <a:prstClr val="black"/>
              </a:buClr>
              <a:buSzPct val="70000"/>
              <a:tabLst/>
            </a:pPr>
            <a:r>
              <a:rPr lang="en-US" sz="4000" kern="150" dirty="0">
                <a:solidFill>
                  <a:schemeClr val="tx1"/>
                </a:solidFill>
                <a:latin typeface="Papyrus" panose="03070502060502030205" pitchFamily="66" charset="0"/>
                <a:cs typeface="Arial" panose="020B0604020202020204" pitchFamily="34" charset="0"/>
              </a:rPr>
              <a:t>“But about that </a:t>
            </a:r>
            <a:r>
              <a:rPr lang="en-US" sz="40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day or hour no one knows, not even the angels in heaven, nor the Son (Jesus), but only the Father. </a:t>
            </a:r>
            <a:endParaRPr lang="en-US" sz="4000" kern="150" dirty="0">
              <a:ln w="9525">
                <a:solidFill>
                  <a:sysClr val="windowText" lastClr="000000"/>
                </a:solidFill>
                <a:prstDash val="solid"/>
              </a:ln>
              <a:solidFill>
                <a:srgbClr val="000099"/>
              </a:solidFill>
              <a:latin typeface="Papyrus" panose="03070502060502030205" pitchFamily="66" charset="0"/>
              <a:cs typeface="Arial" panose="020B0604020202020204" pitchFamily="34" charset="0"/>
            </a:endParaRPr>
          </a:p>
          <a:p>
            <a:pPr marL="0" lvl="0" indent="0">
              <a:spcBef>
                <a:spcPts val="0"/>
              </a:spcBef>
              <a:spcAft>
                <a:spcPts val="1800"/>
              </a:spcAft>
              <a:buClr>
                <a:prstClr val="black"/>
              </a:buClr>
              <a:buSzPct val="70000"/>
              <a:tabLst/>
            </a:pPr>
            <a:r>
              <a:rPr lang="en-US" sz="22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hlinkClick r:id="rId4"/>
              </a:rPr>
              <a:t>Matthew 24:36 NIV</a:t>
            </a:r>
            <a:endParaRPr lang="en-US" sz="22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36213775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000">
        <p15:prstTrans prst="pageCurlDouble"/>
      </p:transition>
    </mc:Choice>
    <mc:Fallback xmlns="">
      <p:transition spd="slow" advTm="1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68980" y="2133600"/>
            <a:ext cx="8805312" cy="4078039"/>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Bef>
                <a:spcPts val="0"/>
              </a:spcBef>
              <a:spcAft>
                <a:spcPts val="1800"/>
              </a:spcAft>
              <a:buClr>
                <a:schemeClr val="bg1"/>
              </a:buClr>
              <a:buSzPct val="70000"/>
              <a:tabLst/>
            </a:pPr>
            <a:r>
              <a:rPr lang="en-US" sz="3400" b="1" kern="150" dirty="0">
                <a:ln w="9525">
                  <a:solidFill>
                    <a:schemeClr val="bg1"/>
                  </a:solidFill>
                  <a:prstDash val="solid"/>
                </a:ln>
                <a:solidFill>
                  <a:schemeClr val="tx1"/>
                </a:solidFill>
                <a:effectLst>
                  <a:glow rad="114300">
                    <a:srgbClr val="860000"/>
                  </a:glow>
                  <a:outerShdw blurRad="12700" dist="38100" dir="2700000" algn="tl" rotWithShape="0">
                    <a:schemeClr val="bg1">
                      <a:lumMod val="50000"/>
                    </a:schemeClr>
                  </a:outerShdw>
                </a:effectLst>
                <a:cs typeface="Arial" panose="020B0604020202020204" pitchFamily="34" charset="0"/>
              </a:rPr>
              <a:t>While speaking about the end times, Jesus said pray that you are </a:t>
            </a:r>
            <a:r>
              <a:rPr lang="en-US" sz="3400" b="1" u="sng" kern="150" dirty="0">
                <a:ln w="9525">
                  <a:solidFill>
                    <a:schemeClr val="bg1"/>
                  </a:solidFill>
                  <a:prstDash val="solid"/>
                </a:ln>
                <a:solidFill>
                  <a:schemeClr val="tx1"/>
                </a:solidFill>
                <a:effectLst>
                  <a:glow rad="114300">
                    <a:srgbClr val="860000"/>
                  </a:glow>
                  <a:outerShdw blurRad="12700" dist="38100" dir="2700000" algn="tl" rotWithShape="0">
                    <a:schemeClr val="bg1">
                      <a:lumMod val="50000"/>
                    </a:schemeClr>
                  </a:outerShdw>
                </a:effectLst>
                <a:cs typeface="Arial" panose="020B0604020202020204" pitchFamily="34" charset="0"/>
              </a:rPr>
              <a:t>worthy</a:t>
            </a:r>
            <a:r>
              <a:rPr lang="en-US" sz="3400" b="1" kern="150" dirty="0">
                <a:ln w="9525">
                  <a:solidFill>
                    <a:schemeClr val="bg1"/>
                  </a:solidFill>
                  <a:prstDash val="solid"/>
                </a:ln>
                <a:solidFill>
                  <a:schemeClr val="tx1"/>
                </a:solidFill>
                <a:effectLst>
                  <a:glow rad="114300">
                    <a:srgbClr val="860000"/>
                  </a:glow>
                  <a:outerShdw blurRad="12700" dist="38100" dir="2700000" algn="tl" rotWithShape="0">
                    <a:schemeClr val="bg1">
                      <a:lumMod val="50000"/>
                    </a:schemeClr>
                  </a:outerShdw>
                </a:effectLst>
                <a:cs typeface="Arial" panose="020B0604020202020204" pitchFamily="34" charset="0"/>
              </a:rPr>
              <a:t> to escape </a:t>
            </a:r>
            <a:r>
              <a:rPr lang="en-US" sz="3400" b="1" u="sng" kern="150" dirty="0">
                <a:ln w="9525">
                  <a:solidFill>
                    <a:schemeClr val="bg1"/>
                  </a:solidFill>
                  <a:prstDash val="solid"/>
                </a:ln>
                <a:solidFill>
                  <a:schemeClr val="tx1"/>
                </a:solidFill>
                <a:effectLst>
                  <a:glow rad="114300">
                    <a:srgbClr val="860000"/>
                  </a:glow>
                  <a:outerShdw blurRad="12700" dist="38100" dir="2700000" algn="tl" rotWithShape="0">
                    <a:schemeClr val="bg1">
                      <a:lumMod val="50000"/>
                    </a:schemeClr>
                  </a:outerShdw>
                </a:effectLst>
                <a:cs typeface="Arial" panose="020B0604020202020204" pitchFamily="34" charset="0"/>
              </a:rPr>
              <a:t>ALL</a:t>
            </a:r>
            <a:r>
              <a:rPr lang="en-US" sz="3400" b="1" kern="150" dirty="0">
                <a:ln w="9525">
                  <a:solidFill>
                    <a:schemeClr val="bg1"/>
                  </a:solidFill>
                  <a:prstDash val="solid"/>
                </a:ln>
                <a:solidFill>
                  <a:schemeClr val="tx1"/>
                </a:solidFill>
                <a:effectLst>
                  <a:glow rad="114300">
                    <a:srgbClr val="860000"/>
                  </a:glow>
                  <a:outerShdw blurRad="12700" dist="38100" dir="2700000" algn="tl" rotWithShape="0">
                    <a:schemeClr val="bg1">
                      <a:lumMod val="50000"/>
                    </a:schemeClr>
                  </a:outerShdw>
                </a:effectLst>
                <a:cs typeface="Arial" panose="020B0604020202020204" pitchFamily="34" charset="0"/>
              </a:rPr>
              <a:t> these end time plagues.</a:t>
            </a:r>
          </a:p>
          <a:p>
            <a:pPr marL="365760" indent="-365760">
              <a:lnSpc>
                <a:spcPct val="100000"/>
              </a:lnSpc>
              <a:spcBef>
                <a:spcPts val="0"/>
              </a:spcBef>
              <a:spcAft>
                <a:spcPts val="600"/>
              </a:spcAft>
              <a:buClr>
                <a:schemeClr val="tx1"/>
              </a:buClr>
              <a:buSzPct val="70000"/>
              <a:buFont typeface="Wingdings" panose="05000000000000000000" pitchFamily="2" charset="2"/>
              <a:buChar char="Ø"/>
              <a:tabLst/>
            </a:pPr>
            <a:r>
              <a:rPr lang="en-US" sz="3200" kern="150" dirty="0">
                <a:solidFill>
                  <a:schemeClr val="tx1">
                    <a:lumMod val="65000"/>
                  </a:schemeClr>
                </a:solidFill>
                <a:effectLst>
                  <a:outerShdw blurRad="38100" dist="38100" dir="2700000" algn="tl">
                    <a:srgbClr val="000000">
                      <a:alpha val="43137"/>
                    </a:srgbClr>
                  </a:outerShdw>
                </a:effectLst>
                <a:cs typeface="Arial" panose="020B0604020202020204" pitchFamily="34" charset="0"/>
              </a:rPr>
              <a:t>“Watch ye therefore, and pray always, that ye may be accounted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worthy to </a:t>
            </a:r>
            <a:r>
              <a:rPr lang="en-US" sz="3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escape all </a:t>
            </a:r>
            <a:r>
              <a:rPr lang="en-US" sz="3200" kern="150" dirty="0">
                <a:solidFill>
                  <a:schemeClr val="tx1">
                    <a:lumMod val="65000"/>
                  </a:schemeClr>
                </a:solidFill>
                <a:effectLst>
                  <a:outerShdw blurRad="38100" dist="38100" dir="2700000" algn="tl">
                    <a:srgbClr val="000000">
                      <a:alpha val="43137"/>
                    </a:srgbClr>
                  </a:outerShdw>
                </a:effectLst>
                <a:cs typeface="Arial" panose="020B0604020202020204" pitchFamily="34" charset="0"/>
              </a:rPr>
              <a:t>these things that shall come to pass, and to stand before the Son of man.” </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Luke 21:9, 27,31-36</a:t>
            </a:r>
            <a:endPar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endParaRPr>
          </a:p>
        </p:txBody>
      </p:sp>
      <p:sp>
        <p:nvSpPr>
          <p:cNvPr id="4" name="Rectangle 2">
            <a:extLst>
              <a:ext uri="{FF2B5EF4-FFF2-40B4-BE49-F238E27FC236}">
                <a16:creationId xmlns:a16="http://schemas.microsoft.com/office/drawing/2014/main" id="{E5380749-6F52-4F69-A562-3978E57301E8}"/>
              </a:ext>
            </a:extLst>
          </p:cNvPr>
          <p:cNvSpPr>
            <a:spLocks noChangeArrowheads="1"/>
          </p:cNvSpPr>
          <p:nvPr/>
        </p:nvSpPr>
        <p:spPr bwMode="auto">
          <a:xfrm>
            <a:off x="109723" y="640080"/>
            <a:ext cx="8923825" cy="118872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The Elect Rise Into Clouds, Same as 5 Past Events, First Step of Single Return of Jesus</a:t>
            </a:r>
          </a:p>
        </p:txBody>
      </p:sp>
      <p:sp>
        <p:nvSpPr>
          <p:cNvPr id="5" name="Date Placeholder 2">
            <a:extLst>
              <a:ext uri="{FF2B5EF4-FFF2-40B4-BE49-F238E27FC236}">
                <a16:creationId xmlns:a16="http://schemas.microsoft.com/office/drawing/2014/main" id="{F4C6444B-1C88-4D5A-AEA5-19F06A130576}"/>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3289960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2000" tmFilter="0, 0; .2, .5; .8, .5; 1, 0"/>
                                        <p:tgtEl>
                                          <p:spTgt spid="8">
                                            <p:txEl>
                                              <p:pRg st="0" end="0"/>
                                            </p:txEl>
                                          </p:spTgt>
                                        </p:tgtEl>
                                      </p:cBhvr>
                                    </p:animEffect>
                                    <p:animScale>
                                      <p:cBhvr>
                                        <p:cTn id="7" dur="1000" autoRev="1" fill="hold"/>
                                        <p:tgtEl>
                                          <p:spTgt spid="8">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918056"/>
            <a:ext cx="7315200" cy="502188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600"/>
              </a:spcAft>
              <a:buClr>
                <a:prstClr val="white"/>
              </a:buClr>
              <a:buSzPct val="70000"/>
              <a:tabLst/>
            </a:pPr>
            <a:r>
              <a:rPr lang="en-US" sz="37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The Day of the Lord</a:t>
            </a:r>
          </a:p>
          <a:p>
            <a:pPr marL="0" lvl="0" indent="0">
              <a:lnSpc>
                <a:spcPct val="94000"/>
              </a:lnSpc>
              <a:spcAft>
                <a:spcPts val="600"/>
              </a:spcAft>
              <a:buClr>
                <a:prstClr val="white"/>
              </a:buClr>
              <a:buSzPct val="70000"/>
              <a:tabLst/>
            </a:pPr>
            <a:r>
              <a:rPr lang="en-US" sz="37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about times and dates we do not need to write to you… </a:t>
            </a:r>
            <a:r>
              <a:rPr lang="en-US" sz="3700" dirty="0">
                <a:solidFill>
                  <a:schemeClr val="tx1"/>
                </a:solidFill>
                <a:latin typeface="Papyrus" panose="03070502060502030205" pitchFamily="66" charset="0"/>
                <a:cs typeface="Calibri" panose="020F0502020204030204" pitchFamily="34" charset="0"/>
              </a:rPr>
              <a:t>the</a:t>
            </a:r>
            <a:r>
              <a:rPr lang="en-US" sz="37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 </a:t>
            </a:r>
            <a:r>
              <a:rPr lang="en-US" sz="3700"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day of the Lord will come like a thief in the night. While people are saying, “Peace and safety,” destruction will come on them suddenly, as labor pains on a pregnant woman</a:t>
            </a:r>
            <a:r>
              <a:rPr lang="en-US" sz="3700" dirty="0">
                <a:ln w="9525">
                  <a:solidFill>
                    <a:schemeClr val="tx1"/>
                  </a:solidFill>
                  <a:prstDash val="solid"/>
                </a:ln>
                <a:solidFill>
                  <a:srgbClr val="000099"/>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t>
            </a:r>
            <a:r>
              <a:rPr lang="en-US" sz="3700" dirty="0">
                <a:ln>
                  <a:solidFill>
                    <a:schemeClr val="tx1"/>
                  </a:solidFill>
                </a:ln>
                <a:solidFill>
                  <a:srgbClr val="000099"/>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20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Calibri" panose="020F0502020204030204" pitchFamily="34" charset="0"/>
                <a:hlinkClick r:id="rId4"/>
              </a:rPr>
              <a:t>I </a:t>
            </a:r>
            <a:r>
              <a:rPr lang="en-US" sz="2000" dirty="0" err="1">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Calibri" panose="020F0502020204030204" pitchFamily="34" charset="0"/>
                <a:hlinkClick r:id="rId4"/>
              </a:rPr>
              <a:t>Thes</a:t>
            </a:r>
            <a:r>
              <a:rPr lang="en-US" sz="20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Calibri" panose="020F0502020204030204" pitchFamily="34" charset="0"/>
                <a:hlinkClick r:id="rId4"/>
              </a:rPr>
              <a:t>. 5:1-11 </a:t>
            </a:r>
            <a:r>
              <a:rPr lang="en-US" sz="14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Calibri" panose="020F0502020204030204" pitchFamily="34" charset="0"/>
                <a:hlinkClick r:id="rId4"/>
              </a:rPr>
              <a:t>NIV</a:t>
            </a:r>
            <a:endParaRPr lang="en-US" sz="3400" dirty="0">
              <a:ln w="9525">
                <a:solidFill>
                  <a:prstClr val="black"/>
                </a:solidFill>
                <a:prstDash val="solid"/>
              </a:ln>
              <a:solidFill>
                <a:prstClr val="white"/>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4985213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effectLst/>
      </p:bgPr>
    </p:bg>
    <p:spTree>
      <p:nvGrpSpPr>
        <p:cNvPr id="1" name=""/>
        <p:cNvGrpSpPr/>
        <p:nvPr/>
      </p:nvGrpSpPr>
      <p:grpSpPr>
        <a:xfrm>
          <a:off x="0" y="0"/>
          <a:ext cx="0" cy="0"/>
          <a:chOff x="0" y="0"/>
          <a:chExt cx="0" cy="0"/>
        </a:xfrm>
      </p:grpSpPr>
      <p:pic>
        <p:nvPicPr>
          <p:cNvPr id="27" name="Picture 26">
            <a:extLst>
              <a:ext uri="{FF2B5EF4-FFF2-40B4-BE49-F238E27FC236}">
                <a16:creationId xmlns:a16="http://schemas.microsoft.com/office/drawing/2014/main" id="{06C597E2-8007-496B-9917-910BF11F7897}"/>
              </a:ext>
            </a:extLst>
          </p:cNvPr>
          <p:cNvPicPr>
            <a:picLocks noChangeAspect="1"/>
          </p:cNvPicPr>
          <p:nvPr/>
        </p:nvPicPr>
        <p:blipFill rotWithShape="1">
          <a:blip r:embed="rId3"/>
          <a:srcRect r="210" b="291"/>
          <a:stretch/>
        </p:blipFill>
        <p:spPr>
          <a:xfrm>
            <a:off x="0" y="0"/>
            <a:ext cx="9133795" cy="6858000"/>
          </a:xfrm>
          <a:prstGeom prst="rect">
            <a:avLst/>
          </a:prstGeom>
        </p:spPr>
      </p:pic>
      <p:sp>
        <p:nvSpPr>
          <p:cNvPr id="22" name="Text Box 1">
            <a:hlinkClick r:id="rId4" action="ppaction://hlinksldjump"/>
            <a:extLst>
              <a:ext uri="{FF2B5EF4-FFF2-40B4-BE49-F238E27FC236}">
                <a16:creationId xmlns:a16="http://schemas.microsoft.com/office/drawing/2014/main" id="{577C5B53-BB24-4EB2-B633-FF53627CDE2B}"/>
              </a:ext>
            </a:extLst>
          </p:cNvPr>
          <p:cNvSpPr txBox="1">
            <a:spLocks noChangeArrowheads="1"/>
          </p:cNvSpPr>
          <p:nvPr/>
        </p:nvSpPr>
        <p:spPr bwMode="auto">
          <a:xfrm>
            <a:off x="1920240" y="1124712"/>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9144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nSpc>
                <a:spcPct val="110000"/>
              </a:lnSpc>
              <a:spcBef>
                <a:spcPts val="0"/>
              </a:spcBef>
              <a:spcAft>
                <a:spcPts val="0"/>
              </a:spcAft>
            </a:pPr>
            <a:r>
              <a:rPr lang="en-US" sz="22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1,379 Mile Wide &amp; High New Jerusalem Descends From Heaven</a:t>
            </a:r>
          </a:p>
        </p:txBody>
      </p:sp>
      <p:sp>
        <p:nvSpPr>
          <p:cNvPr id="23" name="Text Box 1">
            <a:hlinkClick r:id="rId6" action="ppaction://hlinksldjump"/>
            <a:extLst>
              <a:ext uri="{FF2B5EF4-FFF2-40B4-BE49-F238E27FC236}">
                <a16:creationId xmlns:a16="http://schemas.microsoft.com/office/drawing/2014/main" id="{09FE3356-ADF7-4F3F-AA97-B605B95839FB}"/>
              </a:ext>
            </a:extLst>
          </p:cNvPr>
          <p:cNvSpPr txBox="1">
            <a:spLocks noChangeArrowheads="1"/>
          </p:cNvSpPr>
          <p:nvPr/>
        </p:nvSpPr>
        <p:spPr bwMode="auto">
          <a:xfrm>
            <a:off x="1916927" y="2276856"/>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91440" rIns="9144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nSpc>
                <a:spcPct val="110000"/>
              </a:lnSpc>
              <a:spcBef>
                <a:spcPts val="0"/>
              </a:spcBef>
              <a:spcAft>
                <a:spcPts val="0"/>
              </a:spcAft>
            </a:pPr>
            <a:r>
              <a:rPr lang="en-US" sz="22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A New Heaven and New Earth, the Old Earth Passes Away </a:t>
            </a:r>
          </a:p>
        </p:txBody>
      </p:sp>
      <p:sp>
        <p:nvSpPr>
          <p:cNvPr id="24" name="Text Box 1">
            <a:hlinkClick r:id="rId7" action="ppaction://hlinksldjump"/>
            <a:extLst>
              <a:ext uri="{FF2B5EF4-FFF2-40B4-BE49-F238E27FC236}">
                <a16:creationId xmlns:a16="http://schemas.microsoft.com/office/drawing/2014/main" id="{660FCA09-91ED-4D0A-A5AC-6398C3AB4EB5}"/>
              </a:ext>
            </a:extLst>
          </p:cNvPr>
          <p:cNvSpPr txBox="1">
            <a:spLocks noChangeArrowheads="1"/>
          </p:cNvSpPr>
          <p:nvPr/>
        </p:nvSpPr>
        <p:spPr bwMode="auto">
          <a:xfrm>
            <a:off x="1916927" y="3429000"/>
            <a:ext cx="6858000" cy="96012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128016" tIns="365760" rIns="91440" bIns="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nSpc>
                <a:spcPct val="90000"/>
              </a:lnSpc>
              <a:spcBef>
                <a:spcPts val="0"/>
              </a:spcBef>
              <a:spcAft>
                <a:spcPts val="0"/>
              </a:spcAft>
            </a:pPr>
            <a:r>
              <a:rPr lang="en-US" sz="21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Appendixes A,B,C,D: Correcting Un-Biblical End Time Prophesy Errors in the Adventist, Jehovah's Witness, and Mormon Churches</a:t>
            </a:r>
          </a:p>
          <a:p>
            <a:pPr algn="ctr">
              <a:lnSpc>
                <a:spcPct val="110000"/>
              </a:lnSpc>
              <a:spcBef>
                <a:spcPts val="0"/>
              </a:spcBef>
              <a:spcAft>
                <a:spcPts val="0"/>
              </a:spcAft>
            </a:pPr>
            <a:endParaRPr lang="en-US" sz="24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25" name="Text Box 1">
            <a:hlinkClick r:id="rId8" action="ppaction://hlinksldjump"/>
            <a:extLst>
              <a:ext uri="{FF2B5EF4-FFF2-40B4-BE49-F238E27FC236}">
                <a16:creationId xmlns:a16="http://schemas.microsoft.com/office/drawing/2014/main" id="{E4234618-D0F8-4D00-880B-6ECB1AE03E99}"/>
              </a:ext>
            </a:extLst>
          </p:cNvPr>
          <p:cNvSpPr txBox="1">
            <a:spLocks noChangeArrowheads="1"/>
          </p:cNvSpPr>
          <p:nvPr/>
        </p:nvSpPr>
        <p:spPr bwMode="auto">
          <a:xfrm>
            <a:off x="1916927" y="4630985"/>
            <a:ext cx="6858000" cy="91440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182880" tIns="365760" rIns="91440" bIns="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nSpc>
                <a:spcPct val="90000"/>
              </a:lnSpc>
              <a:spcBef>
                <a:spcPts val="0"/>
              </a:spcBef>
              <a:spcAft>
                <a:spcPts val="0"/>
              </a:spcAft>
            </a:pPr>
            <a:r>
              <a:rPr lang="en-US" sz="21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Appendix E: Proven Noah’s Ark &amp; Flood Geology Disprove Both Evolution &amp; Young Earth (All Geology From Flood Theory)</a:t>
            </a:r>
          </a:p>
          <a:p>
            <a:pPr>
              <a:lnSpc>
                <a:spcPct val="110000"/>
              </a:lnSpc>
              <a:spcBef>
                <a:spcPts val="0"/>
              </a:spcBef>
              <a:spcAft>
                <a:spcPts val="0"/>
              </a:spcAft>
            </a:pPr>
            <a:endParaRPr lang="en-US" sz="24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26" name="Text Box 1">
            <a:hlinkClick r:id="rId9" action="ppaction://hlinksldjump"/>
            <a:extLst>
              <a:ext uri="{FF2B5EF4-FFF2-40B4-BE49-F238E27FC236}">
                <a16:creationId xmlns:a16="http://schemas.microsoft.com/office/drawing/2014/main" id="{8840DC8F-4973-4112-902B-DB6474C14CC4}"/>
              </a:ext>
            </a:extLst>
          </p:cNvPr>
          <p:cNvSpPr txBox="1">
            <a:spLocks noChangeArrowheads="1"/>
          </p:cNvSpPr>
          <p:nvPr/>
        </p:nvSpPr>
        <p:spPr bwMode="auto">
          <a:xfrm>
            <a:off x="1916927" y="5787250"/>
            <a:ext cx="6858000" cy="82296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91440" tIns="91440" rIns="9144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110000"/>
              </a:lnSpc>
              <a:spcBef>
                <a:spcPts val="0"/>
              </a:spcBef>
              <a:spcAft>
                <a:spcPts val="0"/>
              </a:spcAft>
            </a:pPr>
            <a:r>
              <a:rPr lang="en-US" sz="22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References</a:t>
            </a:r>
          </a:p>
        </p:txBody>
      </p:sp>
    </p:spTree>
    <p:extLst>
      <p:ext uri="{BB962C8B-B14F-4D97-AF65-F5344CB8AC3E}">
        <p14:creationId xmlns:p14="http://schemas.microsoft.com/office/powerpoint/2010/main" val="176104505"/>
      </p:ext>
    </p:extLst>
  </p:cSld>
  <p:clrMapOvr>
    <a:masterClrMapping/>
  </p:clrMapOvr>
  <mc:AlternateContent xmlns:mc="http://schemas.openxmlformats.org/markup-compatibility/2006" xmlns:p14="http://schemas.microsoft.com/office/powerpoint/2010/main">
    <mc:Choice Requires="p14">
      <p:transition spd="med" p14:dur="700" advTm="29000">
        <p:fade/>
      </p:transition>
    </mc:Choice>
    <mc:Fallback xmlns="">
      <p:transition spd="med" advTm="29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914400"/>
            <a:ext cx="7315200" cy="532684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white"/>
              </a:buClr>
              <a:buSzPct val="70000"/>
              <a:tabLst/>
            </a:pPr>
            <a:r>
              <a:rPr lang="en-US" sz="37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But you, brothers and sisters, are not in darkness so that this day should </a:t>
            </a:r>
            <a:r>
              <a:rPr lang="en-US" sz="38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surprise you like a thief… let us be awake and sober </a:t>
            </a:r>
            <a:r>
              <a:rPr lang="en-US" sz="3800" dirty="0">
                <a:solidFill>
                  <a:srgbClr val="000099"/>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p>
          <a:p>
            <a:pPr marL="0" lvl="0" indent="0">
              <a:lnSpc>
                <a:spcPct val="90000"/>
              </a:lnSpc>
              <a:spcAft>
                <a:spcPts val="600"/>
              </a:spcAft>
              <a:buClr>
                <a:prstClr val="white"/>
              </a:buClr>
              <a:buSzPct val="70000"/>
              <a:tabLst/>
            </a:pPr>
            <a:r>
              <a:rPr lang="en-US" sz="3800" b="1" dirty="0">
                <a:ln w="19050">
                  <a:solidFill>
                    <a:schemeClr val="tx1">
                      <a:lumMod val="95000"/>
                      <a:lumOff val="5000"/>
                    </a:schemeClr>
                  </a:solidFill>
                  <a:prstDash val="solid"/>
                </a:ln>
                <a:solidFill>
                  <a:srgbClr val="000099"/>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For God did not appoint us to suffer wrath but to receive salvation through our Lord Jesus Christ… </a:t>
            </a:r>
            <a:r>
              <a:rPr lang="en-US" sz="3800" dirty="0">
                <a:solidFill>
                  <a:schemeClr val="tx1"/>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Therefore encourage one another</a:t>
            </a:r>
            <a:r>
              <a:rPr lang="en-US" sz="3800" b="1"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20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I </a:t>
            </a:r>
            <a:r>
              <a:rPr lang="en-US" sz="2000" dirty="0" err="1">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Thes</a:t>
            </a:r>
            <a:r>
              <a:rPr lang="en-US" sz="20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 5:1-11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NIV</a:t>
            </a:r>
            <a:endParaRPr lang="en-US" sz="3400" dirty="0">
              <a:ln w="9525">
                <a:solidFill>
                  <a:prstClr val="black"/>
                </a:solidFill>
                <a:prstDash val="solid"/>
              </a:ln>
              <a:solidFill>
                <a:prstClr val="white"/>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9536194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25176" y="2184979"/>
            <a:ext cx="8614024" cy="420115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8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We can’t delete the five thief in the night Bible verses, as post-tribulation prophesy teachers promote.</a:t>
            </a:r>
          </a:p>
          <a:p>
            <a:pPr marL="274320" lvl="0" indent="-274320">
              <a:lnSpc>
                <a:spcPct val="100000"/>
              </a:lnSpc>
              <a:spcAft>
                <a:spcPts val="1800"/>
              </a:spcAft>
              <a:buClr>
                <a:schemeClr val="tx1"/>
              </a:buClr>
              <a:buSzPct val="50000"/>
              <a:buFont typeface="Wingdings" panose="05000000000000000000" pitchFamily="2" charset="2"/>
              <a:buChar char="Ø"/>
              <a:defRPr/>
            </a:pPr>
            <a:r>
              <a:rPr lang="en-US" sz="3200" b="1" kern="150"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cs typeface="Arial" panose="020B0604020202020204" pitchFamily="34" charset="0"/>
              </a:rPr>
              <a:t>Those who illegally change Bible prophesy, will themselves be required to suffer all the horrific end time plagues… unnecessarily!</a:t>
            </a:r>
            <a:r>
              <a:rPr kumimoji="0" lang="en-US" sz="3600" b="1" i="0" u="none" strike="noStrike" kern="1200" normalizeH="0" baseline="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altLang="en-US" sz="1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rPr>
              <a:t>Rev. 22:18-19 NIV</a:t>
            </a:r>
            <a:endParaRPr kumimoji="0" lang="en-US" sz="3200" b="1" i="0" u="none" strike="noStrike" kern="1200" cap="none" spc="0" normalizeH="0" baseline="0" noProof="0" dirty="0">
              <a:ln w="9525">
                <a:solidFill>
                  <a:prstClr val="black"/>
                </a:solidFill>
                <a:prstDash val="solid"/>
              </a:ln>
              <a:solidFill>
                <a:schemeClr val="bg1">
                  <a:lumMod val="95000"/>
                  <a:lumOff val="5000"/>
                </a:schemeClr>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Rectangle 2">
            <a:extLst>
              <a:ext uri="{FF2B5EF4-FFF2-40B4-BE49-F238E27FC236}">
                <a16:creationId xmlns:a16="http://schemas.microsoft.com/office/drawing/2014/main" id="{186C9CA1-30FF-4698-BC09-CC4D6CAF3779}"/>
              </a:ext>
            </a:extLst>
          </p:cNvPr>
          <p:cNvSpPr>
            <a:spLocks noChangeArrowheads="1"/>
          </p:cNvSpPr>
          <p:nvPr/>
        </p:nvSpPr>
        <p:spPr bwMode="auto">
          <a:xfrm>
            <a:off x="110865" y="640080"/>
            <a:ext cx="8922257" cy="128016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Return of Jesus Post-Tribulation</a:t>
            </a:r>
          </a:p>
        </p:txBody>
      </p:sp>
      <p:sp>
        <p:nvSpPr>
          <p:cNvPr id="4" name="Date Placeholder 2">
            <a:extLst>
              <a:ext uri="{FF2B5EF4-FFF2-40B4-BE49-F238E27FC236}">
                <a16:creationId xmlns:a16="http://schemas.microsoft.com/office/drawing/2014/main" id="{439C03FA-8EBA-4664-A2EA-B37FB294EBE1}"/>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8059342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afterEffect">
                                  <p:stCondLst>
                                    <p:cond delay="10000"/>
                                  </p:stCondLst>
                                  <p:childTnLst>
                                    <p:animClr clrSpc="rgb" dir="cw">
                                      <p:cBhvr override="childStyle">
                                        <p:cTn id="6" dur="3000" fill="hold"/>
                                        <p:tgtEl>
                                          <p:spTgt spid="5">
                                            <p:txEl>
                                              <p:pRg st="1" end="1"/>
                                            </p:txEl>
                                          </p:spTgt>
                                        </p:tgtEl>
                                        <p:attrNameLst>
                                          <p:attrName>style.color</p:attrName>
                                        </p:attrNameLst>
                                      </p:cBhvr>
                                      <p:to>
                                        <a:srgbClr val="C00000"/>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p:cNvSpPr>
            <a:spLocks noChangeArrowheads="1"/>
          </p:cNvSpPr>
          <p:nvPr/>
        </p:nvSpPr>
        <p:spPr bwMode="auto">
          <a:xfrm>
            <a:off x="293589" y="2284154"/>
            <a:ext cx="8556096" cy="3677930"/>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18288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Bef>
                <a:spcPts val="0"/>
              </a:spcBef>
              <a:spcAft>
                <a:spcPts val="1800"/>
              </a:spcAft>
              <a:buClr>
                <a:schemeClr val="bg1"/>
              </a:buClr>
              <a:buSzPct val="70000"/>
              <a:tabLst/>
            </a:pPr>
            <a:r>
              <a:rPr lang="en-US" sz="36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Jesus “comes” first to take his elect, “then the end will come…”</a:t>
            </a:r>
          </a:p>
          <a:p>
            <a:pPr marL="365760" indent="-365760">
              <a:lnSpc>
                <a:spcPct val="100000"/>
              </a:lnSpc>
              <a:spcBef>
                <a:spcPts val="0"/>
              </a:spcBef>
              <a:spcAft>
                <a:spcPts val="1800"/>
              </a:spcAft>
              <a:buClr>
                <a:schemeClr val="tx1"/>
              </a:buClr>
              <a:buSzPct val="70000"/>
              <a:buFont typeface="Wingdings" panose="05000000000000000000" pitchFamily="2" charset="2"/>
              <a:buChar char="Ø"/>
              <a:tabLst/>
            </a:pPr>
            <a:r>
              <a:rPr lang="en-US" sz="3200" kern="150" dirty="0">
                <a:solidFill>
                  <a:schemeClr val="tx1">
                    <a:lumMod val="50000"/>
                  </a:schemeClr>
                </a:solidFill>
                <a:effectLst>
                  <a:outerShdw blurRad="38100" dist="38100" dir="2700000" algn="tl">
                    <a:srgbClr val="000000">
                      <a:alpha val="43137"/>
                    </a:srgbClr>
                  </a:outerShdw>
                </a:effectLst>
                <a:cs typeface="Arial" panose="020B0604020202020204" pitchFamily="34" charset="0"/>
              </a:rPr>
              <a:t>… so in Christ all will be made alive. But each in turn: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Christ, the firstfruits; then, when he comes, those who belong to him. </a:t>
            </a:r>
            <a:r>
              <a:rPr lang="en-US" sz="32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Then</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the end will come</a:t>
            </a:r>
            <a:r>
              <a:rPr lang="en-US" sz="2400" kern="150" dirty="0">
                <a:solidFill>
                  <a:schemeClr val="tx1">
                    <a:lumMod val="50000"/>
                  </a:schemeClr>
                </a:solidFill>
                <a:cs typeface="Arial" panose="020B0604020202020204" pitchFamily="34" charset="0"/>
              </a:rPr>
              <a:t>…</a:t>
            </a:r>
            <a:r>
              <a:rPr lang="en-US" sz="3100" kern="150" dirty="0">
                <a:solidFill>
                  <a:srgbClr val="0070C0"/>
                </a:solidFill>
                <a:cs typeface="Arial" panose="020B0604020202020204" pitchFamily="34" charset="0"/>
              </a:rPr>
              <a:t> </a:t>
            </a:r>
            <a:r>
              <a:rPr lang="en-US" kern="150" dirty="0">
                <a:solidFill>
                  <a:schemeClr val="tx1"/>
                </a:solidFill>
                <a:cs typeface="Arial" panose="020B0604020202020204" pitchFamily="34" charset="0"/>
                <a:hlinkClick r:id="rId3"/>
              </a:rPr>
              <a:t>I Cor. 15:22-25 NIV</a:t>
            </a:r>
            <a:endParaRPr lang="en-US" sz="3100" kern="150" dirty="0">
              <a:solidFill>
                <a:schemeClr val="tx1"/>
              </a:solidFill>
              <a:cs typeface="Arial" panose="020B0604020202020204" pitchFamily="34" charset="0"/>
            </a:endParaRPr>
          </a:p>
        </p:txBody>
      </p:sp>
      <p:sp>
        <p:nvSpPr>
          <p:cNvPr id="8" name="Rectangle 2">
            <a:extLst>
              <a:ext uri="{FF2B5EF4-FFF2-40B4-BE49-F238E27FC236}">
                <a16:creationId xmlns:a16="http://schemas.microsoft.com/office/drawing/2014/main" id="{9BE9EF23-19F3-434A-AF6E-E11AB706FB55}"/>
              </a:ext>
            </a:extLst>
          </p:cNvPr>
          <p:cNvSpPr>
            <a:spLocks noChangeArrowheads="1"/>
          </p:cNvSpPr>
          <p:nvPr/>
        </p:nvSpPr>
        <p:spPr bwMode="auto">
          <a:xfrm>
            <a:off x="109725" y="640080"/>
            <a:ext cx="8923825" cy="118872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
        <p:nvSpPr>
          <p:cNvPr id="4" name="Date Placeholder 2">
            <a:extLst>
              <a:ext uri="{FF2B5EF4-FFF2-40B4-BE49-F238E27FC236}">
                <a16:creationId xmlns:a16="http://schemas.microsoft.com/office/drawing/2014/main" id="{1D461DAD-AFBF-4711-B1B2-4EC74AF639B3}"/>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9050252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p:cNvSpPr>
            <a:spLocks noChangeArrowheads="1"/>
          </p:cNvSpPr>
          <p:nvPr/>
        </p:nvSpPr>
        <p:spPr bwMode="auto">
          <a:xfrm>
            <a:off x="157605" y="1920240"/>
            <a:ext cx="8869681" cy="4596195"/>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27432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5000"/>
              </a:lnSpc>
              <a:spcBef>
                <a:spcPts val="0"/>
              </a:spcBef>
              <a:spcAft>
                <a:spcPts val="1200"/>
              </a:spcAft>
              <a:buClr>
                <a:schemeClr val="bg1"/>
              </a:buClr>
              <a:buSzPct val="70000"/>
              <a:tabLst/>
            </a:pPr>
            <a:r>
              <a:rPr lang="en-US" sz="3400" kern="150" dirty="0">
                <a:solidFill>
                  <a:schemeClr val="tx1">
                    <a:lumMod val="75000"/>
                  </a:schemeClr>
                </a:solidFill>
                <a:ea typeface="Times New Roman" panose="02020603050405020304" pitchFamily="18" charset="0"/>
                <a:cs typeface="Arial" panose="020B0604020202020204" pitchFamily="34" charset="0"/>
              </a:rPr>
              <a:t>Christians are taken into the clouds to be with Jesus near the beginning of tribulation. </a:t>
            </a:r>
          </a:p>
          <a:p>
            <a:pPr marL="274320" indent="-274320">
              <a:lnSpc>
                <a:spcPct val="105000"/>
              </a:lnSpc>
              <a:spcBef>
                <a:spcPts val="0"/>
              </a:spcBef>
              <a:spcAft>
                <a:spcPts val="1200"/>
              </a:spcAft>
              <a:buClr>
                <a:schemeClr val="tx1"/>
              </a:buClr>
              <a:buSzPct val="70000"/>
              <a:buFont typeface="Wingdings" panose="05000000000000000000" pitchFamily="2" charset="2"/>
              <a:buChar char="Ø"/>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This is proven because the Bible clearly describes that people will be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asleep</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and saying: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peace and safety</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everything goes on as it has since the beginning</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r>
              <a:rPr lang="en-US" b="1" kern="150" dirty="0">
                <a:ln w="12700" cmpd="sng">
                  <a:solidFill>
                    <a:srgbClr val="000000"/>
                  </a:solidFill>
                  <a:prstDash val="solid"/>
                </a:ln>
                <a:solidFill>
                  <a:srgbClr val="FFFFFF"/>
                </a:solidFill>
                <a:effectLst>
                  <a:outerShdw blurRad="50800" dist="50800" dir="5400000" algn="ctr" rotWithShape="0">
                    <a:srgbClr val="000000"/>
                  </a:outerShdw>
                </a:effectLst>
                <a:latin typeface="Calibri" panose="020F0502020204030204" pitchFamily="34" charset="0"/>
                <a:ea typeface="SimSun" panose="02010600030101010101" pitchFamily="2" charset="-122"/>
                <a:cs typeface="Calibri" panose="020F0502020204030204" pitchFamily="34" charset="0"/>
                <a:hlinkClick r:id="rId5"/>
              </a:rPr>
              <a:t>[914]</a:t>
            </a:r>
            <a:r>
              <a:rPr lang="en-US" sz="3200" b="1" kern="150" dirty="0">
                <a:ln w="12700" cmpd="sng">
                  <a:solidFill>
                    <a:srgbClr val="000000"/>
                  </a:solidFill>
                  <a:prstDash val="solid"/>
                </a:ln>
                <a:solidFill>
                  <a:srgbClr val="FFFFFF"/>
                </a:solidFill>
                <a:effectLst>
                  <a:outerShdw blurRad="50800" dist="50800" dir="5400000" algn="ctr" rotWithShape="0">
                    <a:srgbClr val="000000"/>
                  </a:outerShdw>
                </a:effectLst>
                <a:latin typeface="Calibri" panose="020F0502020204030204" pitchFamily="34" charset="0"/>
                <a:ea typeface="SimSun" panose="02010600030101010101" pitchFamily="2" charset="-122"/>
                <a:cs typeface="Calibri" panose="020F0502020204030204" pitchFamily="34" charset="0"/>
              </a:rPr>
              <a:t>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and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where is His coming</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Exactly as we find today. It will be the same as any other day.</a:t>
            </a:r>
          </a:p>
        </p:txBody>
      </p:sp>
      <p:sp>
        <p:nvSpPr>
          <p:cNvPr id="8" name="Rectangle 2">
            <a:extLst>
              <a:ext uri="{FF2B5EF4-FFF2-40B4-BE49-F238E27FC236}">
                <a16:creationId xmlns:a16="http://schemas.microsoft.com/office/drawing/2014/main" id="{7FFA5F03-CAF4-4B9E-A41D-C7C7E8C52165}"/>
              </a:ext>
            </a:extLst>
          </p:cNvPr>
          <p:cNvSpPr>
            <a:spLocks noChangeArrowheads="1"/>
          </p:cNvSpPr>
          <p:nvPr/>
        </p:nvSpPr>
        <p:spPr bwMode="auto">
          <a:xfrm>
            <a:off x="110087" y="457200"/>
            <a:ext cx="8923825" cy="118872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
        <p:nvSpPr>
          <p:cNvPr id="4" name="Date Placeholder 2">
            <a:extLst>
              <a:ext uri="{FF2B5EF4-FFF2-40B4-BE49-F238E27FC236}">
                <a16:creationId xmlns:a16="http://schemas.microsoft.com/office/drawing/2014/main" id="{C006CD7D-B731-4ADA-BDD2-CEF787327CC6}"/>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2525341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110087" y="1463040"/>
            <a:ext cx="8923826" cy="5016758"/>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182880" tIns="9144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Bef>
                <a:spcPts val="0"/>
              </a:spcBef>
              <a:spcAft>
                <a:spcPts val="1200"/>
              </a:spcAft>
              <a:buClr>
                <a:schemeClr val="bg1"/>
              </a:buClr>
              <a:buSzPct val="70000"/>
              <a:tabLst/>
            </a:pPr>
            <a:r>
              <a:rPr lang="en-US" sz="32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But, elect Christians rising into clouds </a:t>
            </a:r>
            <a:r>
              <a:rPr lang="en-US" sz="3200" b="1" u="sng"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post</a:t>
            </a:r>
            <a:r>
              <a:rPr lang="en-US" sz="32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-tribulation is not Biblical. Because Jesus stated that when He returns, people will be happily: buying, building, eating food, drinking and getting married… like today.</a:t>
            </a:r>
            <a:endParaRPr lang="en-US" sz="32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hlinkClick r:id="rId3"/>
            </a:endParaRPr>
          </a:p>
          <a:p>
            <a:pPr marL="365760" indent="-365760">
              <a:lnSpc>
                <a:spcPct val="90000"/>
              </a:lnSpc>
              <a:spcBef>
                <a:spcPts val="0"/>
              </a:spcBef>
              <a:spcAft>
                <a:spcPts val="1200"/>
              </a:spcAft>
              <a:buClr>
                <a:schemeClr val="tx1"/>
              </a:buClr>
              <a:buSzPct val="70000"/>
              <a:buFont typeface="Wingdings" panose="05000000000000000000" pitchFamily="2" charset="2"/>
              <a:buChar char="Ø"/>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In contrast, at the middle and end of tribulation the Bible states that worldwide: joy and marriage will be illegal, there is no drink or food to eat, and Christians cannot buy or sell.</a:t>
            </a:r>
            <a:r>
              <a:rPr lang="en-US" sz="3200" b="1" kern="150" dirty="0">
                <a:ln w="9525">
                  <a:solidFill>
                    <a:schemeClr val="bg1"/>
                  </a:solidFill>
                  <a:prstDash val="solid"/>
                </a:ln>
                <a:solidFill>
                  <a:schemeClr val="tx1"/>
                </a:solidFill>
                <a:effectLst>
                  <a:glow rad="127000">
                    <a:srgbClr val="C00000">
                      <a:alpha val="80000"/>
                    </a:srgbClr>
                  </a:glow>
                  <a:outerShdw blurRad="12700" dist="38100" dir="2700000" algn="tl" rotWithShape="0">
                    <a:schemeClr val="bg1">
                      <a:lumMod val="50000"/>
                    </a:schemeClr>
                  </a:outerShdw>
                </a:effectLst>
                <a:cs typeface="Arial" panose="020B0604020202020204" pitchFamily="34" charset="0"/>
              </a:rPr>
              <a:t> </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I Tim. 4:1-3</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4"/>
              </a:rPr>
              <a:t>Rev. 17:16</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rPr>
              <a:t>Luke 12:42</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rPr>
              <a:t>17:28-30</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1600" b="1" kern="150"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7"/>
              </a:rPr>
              <a:t>Mat. 24:38 NIV</a:t>
            </a:r>
            <a:r>
              <a:rPr lang="en-US" sz="1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endPar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endParaRPr>
          </a:p>
        </p:txBody>
      </p:sp>
      <p:sp>
        <p:nvSpPr>
          <p:cNvPr id="6" name="Rectangle 2">
            <a:extLst>
              <a:ext uri="{FF2B5EF4-FFF2-40B4-BE49-F238E27FC236}">
                <a16:creationId xmlns:a16="http://schemas.microsoft.com/office/drawing/2014/main" id="{5BE24910-0323-4E31-B5CD-DB3343A43797}"/>
              </a:ext>
            </a:extLst>
          </p:cNvPr>
          <p:cNvSpPr>
            <a:spLocks noChangeArrowheads="1"/>
          </p:cNvSpPr>
          <p:nvPr/>
        </p:nvSpPr>
        <p:spPr bwMode="auto">
          <a:xfrm>
            <a:off x="110087" y="182880"/>
            <a:ext cx="8923825" cy="1188720"/>
          </a:xfrm>
          <a:prstGeom prst="rect">
            <a:avLst/>
          </a:prstGeom>
          <a:blipFill>
            <a:blip r:embed="rId8"/>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
        <p:nvSpPr>
          <p:cNvPr id="4" name="Date Placeholder 2">
            <a:extLst>
              <a:ext uri="{FF2B5EF4-FFF2-40B4-BE49-F238E27FC236}">
                <a16:creationId xmlns:a16="http://schemas.microsoft.com/office/drawing/2014/main" id="{8CA77EE6-9F18-4C88-82F0-CFD71989526E}"/>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5745200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914400"/>
            <a:ext cx="7200900" cy="517834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white"/>
              </a:buClr>
              <a:buSzPct val="70000"/>
              <a:tabLst/>
            </a:pPr>
            <a:r>
              <a:rPr lang="en-US" sz="37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Just as it was in the days of Noah, </a:t>
            </a:r>
            <a:r>
              <a:rPr lang="en-US" sz="3900" b="1" dirty="0">
                <a:ln w="19050">
                  <a:solidFill>
                    <a:schemeClr val="tx1"/>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so also will it be in the days of the Son of Man. </a:t>
            </a:r>
            <a:endParaRPr lang="en-US" sz="3900" dirty="0">
              <a:ln w="19050">
                <a:solidFill>
                  <a:schemeClr val="tx1"/>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endParaRPr>
          </a:p>
          <a:p>
            <a:pPr marL="0" lvl="0" indent="0">
              <a:lnSpc>
                <a:spcPct val="90000"/>
              </a:lnSpc>
              <a:spcAft>
                <a:spcPts val="600"/>
              </a:spcAft>
              <a:buClr>
                <a:prstClr val="white"/>
              </a:buClr>
              <a:buSzPct val="70000"/>
              <a:tabLst/>
            </a:pPr>
            <a:r>
              <a:rPr lang="en-US" sz="3900" b="1" dirty="0">
                <a:ln w="19050">
                  <a:solidFill>
                    <a:schemeClr val="tx1"/>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People were eating, drinking, marrying and being given in marriage up to the day Noah entered the ark. Then the flood came and destroyed them all. </a:t>
            </a:r>
          </a:p>
          <a:p>
            <a:pPr marL="0" lvl="0" indent="0">
              <a:lnSpc>
                <a:spcPct val="90000"/>
              </a:lnSpc>
              <a:spcAft>
                <a:spcPts val="1200"/>
              </a:spcAft>
              <a:buClr>
                <a:prstClr val="white"/>
              </a:buClr>
              <a:buSzPct val="70000"/>
              <a:tabLst/>
            </a:pPr>
            <a:r>
              <a:rPr lang="en-US" sz="20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Luke 17:26-27</a:t>
            </a:r>
            <a:r>
              <a:rPr lang="en-US" sz="20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rPr>
              <a:t> </a:t>
            </a:r>
            <a:r>
              <a:rPr lang="en-US" sz="1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NIV</a:t>
            </a:r>
            <a:endParaRPr lang="en-US"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1802486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143000" y="914400"/>
            <a:ext cx="7086600" cy="5211555"/>
          </a:xfrm>
          <a:prstGeom prst="rect">
            <a:avLst/>
          </a:prstGeom>
          <a:noFill/>
          <a:ln w="25400">
            <a:noFill/>
          </a:ln>
          <a:effectLst>
            <a:glow rad="88900">
              <a:srgbClr val="000099">
                <a:alpha val="70000"/>
              </a:srgbClr>
            </a:glow>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white"/>
              </a:buClr>
              <a:buSzPct val="70000"/>
              <a:tabLst/>
            </a:pPr>
            <a:r>
              <a:rPr lang="en-US" sz="3700" dirty="0">
                <a:solidFill>
                  <a:schemeClr val="tx1"/>
                </a:solidFill>
                <a:latin typeface="Papyrus" panose="03070502060502030205" pitchFamily="66" charset="0"/>
                <a:cs typeface="Calibri" panose="020F0502020204030204" pitchFamily="34" charset="0"/>
              </a:rPr>
              <a:t>It was the same for Lot. </a:t>
            </a:r>
            <a:r>
              <a:rPr lang="en-US" sz="3700" b="1" dirty="0">
                <a:ln w="19050">
                  <a:solidFill>
                    <a:schemeClr val="tx1"/>
                  </a:solidFill>
                  <a:prstDash val="solid"/>
                </a:ln>
                <a:solidFill>
                  <a:srgbClr val="0A039B"/>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People were eating and drinking, buying and selling, planting and building. But the day Lot left Sodom, fire and sulfur rained down from heaven and destroyed them all.</a:t>
            </a:r>
          </a:p>
          <a:p>
            <a:pPr marL="0" lvl="0" indent="0">
              <a:lnSpc>
                <a:spcPct val="96000"/>
              </a:lnSpc>
              <a:spcAft>
                <a:spcPts val="0"/>
              </a:spcAft>
              <a:buClr>
                <a:prstClr val="white"/>
              </a:buClr>
              <a:buSzPct val="70000"/>
              <a:tabLst/>
            </a:pPr>
            <a:r>
              <a:rPr lang="en-US" sz="3900" b="1" dirty="0">
                <a:ln w="19050">
                  <a:solidFill>
                    <a:schemeClr val="tx1"/>
                  </a:solidFill>
                  <a:prstDash val="solid"/>
                </a:ln>
                <a:solidFill>
                  <a:schemeClr val="bg1"/>
                </a:solidFill>
                <a:effectLst>
                  <a:glow rad="114300">
                    <a:srgbClr val="000099">
                      <a:alpha val="97000"/>
                    </a:srgbClr>
                  </a:glow>
                  <a:outerShdw blurRad="50800" dist="50800" dir="2700000" algn="tl">
                    <a:srgbClr val="000000"/>
                  </a:outerShdw>
                </a:effectLst>
                <a:latin typeface="Papyrus" panose="03070502060502030205" pitchFamily="66" charset="0"/>
                <a:cs typeface="Calibri" panose="020F0502020204030204" pitchFamily="34" charset="0"/>
              </a:rPr>
              <a:t>It will be just like this on the day the Son of Man is revealed. </a:t>
            </a:r>
          </a:p>
          <a:p>
            <a:pPr marL="0" lvl="0" indent="0">
              <a:lnSpc>
                <a:spcPct val="90000"/>
              </a:lnSpc>
              <a:spcAft>
                <a:spcPts val="1200"/>
              </a:spcAft>
              <a:buClr>
                <a:prstClr val="white"/>
              </a:buClr>
              <a:buSzPct val="70000"/>
              <a:tabLst/>
            </a:pP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Luke 17:28-30 NIV</a:t>
            </a:r>
            <a:endParaRPr lang="en-US"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7780707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3313" y="91440"/>
            <a:ext cx="9144000" cy="6675120"/>
          </a:xfrm>
          <a:prstGeom prst="rect">
            <a:avLst/>
          </a:prstGeom>
        </p:spPr>
      </p:pic>
      <p:sp>
        <p:nvSpPr>
          <p:cNvPr id="6" name="Rectangle 2"/>
          <p:cNvSpPr>
            <a:spLocks noChangeArrowheads="1"/>
          </p:cNvSpPr>
          <p:nvPr/>
        </p:nvSpPr>
        <p:spPr bwMode="auto">
          <a:xfrm>
            <a:off x="1108420" y="1061562"/>
            <a:ext cx="6927160" cy="4862870"/>
          </a:xfrm>
          <a:prstGeom prst="rect">
            <a:avLst/>
          </a:prstGeom>
          <a:noFill/>
          <a:ln w="25400">
            <a:noFill/>
          </a:ln>
          <a:effectLst/>
          <a:scene3d>
            <a:camera prst="orthographicFront"/>
            <a:lightRig rig="threePt" dir="t"/>
          </a:scene3d>
          <a:sp3d>
            <a:bevelT w="165100" prst="coolSlant"/>
          </a:sp3d>
          <a:extLst/>
        </p:spPr>
        <p:txBody>
          <a:bodyPr wrap="square" lIns="205740" tIns="137160" rIns="13716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342900" rtl="0" eaLnBrk="1" fontAlgn="base" latinLnBrk="0" hangingPunct="0">
              <a:lnSpc>
                <a:spcPct val="100000"/>
              </a:lnSpc>
              <a:spcBef>
                <a:spcPts val="0"/>
              </a:spcBef>
              <a:spcAft>
                <a:spcPts val="1200"/>
              </a:spcAft>
              <a:buClr>
                <a:prstClr val="black"/>
              </a:buClr>
              <a:buSzPct val="80000"/>
              <a:buFont typeface="Times New Roman" panose="02020603050405020304" pitchFamily="18" charset="0"/>
              <a:buNone/>
              <a:tabLst/>
              <a:defRPr/>
            </a:pPr>
            <a:r>
              <a:rPr kumimoji="0" lang="en-US" sz="3600" b="0" i="0" u="none" strike="noStrike" kern="150" cap="none" spc="0" normalizeH="0" baseline="0" noProof="0" dirty="0">
                <a:ln>
                  <a:noFill/>
                </a:ln>
                <a:solidFill>
                  <a:prstClr val="black">
                    <a:lumMod val="85000"/>
                    <a:lumOff val="15000"/>
                  </a:prstClr>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So then, let us not be like others, who are</a:t>
            </a:r>
            <a:r>
              <a:rPr kumimoji="0" lang="en-US" sz="3600" b="1" i="0" u="none" strike="noStrike" kern="15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3600" b="1" i="0" u="none" strike="noStrike" kern="150" cap="none" spc="0" normalizeH="0" baseline="0" noProof="0" dirty="0">
                <a:ln w="9525">
                  <a:solidFill>
                    <a:prstClr val="black"/>
                  </a:solidFill>
                  <a:prstDash val="solid"/>
                </a:ln>
                <a:solidFill>
                  <a:srgbClr val="0A039B"/>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asleep… in the last days scoffers will come</a:t>
            </a:r>
            <a:r>
              <a:rPr kumimoji="0" lang="en-US" sz="3600" b="0" i="0" u="none" strike="noStrike" kern="150" cap="none" spc="0" normalizeH="0" baseline="0" noProof="0" dirty="0">
                <a:ln>
                  <a:noFill/>
                </a:ln>
                <a:solidFill>
                  <a:srgbClr val="0A039B"/>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a:t>
            </a:r>
            <a:r>
              <a:rPr kumimoji="0" lang="en-US" sz="3600" b="0" i="0" u="none" strike="noStrike" kern="150" cap="none" spc="0" normalizeH="0" baseline="0" noProof="0" dirty="0">
                <a:ln>
                  <a:noFill/>
                </a:ln>
                <a:solidFill>
                  <a:prstClr val="black">
                    <a:lumMod val="85000"/>
                    <a:lumOff val="15000"/>
                  </a:prstClr>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scoffing and following their own evil desires. </a:t>
            </a:r>
          </a:p>
          <a:p>
            <a:pPr marL="0" marR="0" lvl="0" indent="0" algn="l" defTabSz="342900" rtl="0" eaLnBrk="1" fontAlgn="base" latinLnBrk="0" hangingPunct="0">
              <a:lnSpc>
                <a:spcPct val="100000"/>
              </a:lnSpc>
              <a:spcBef>
                <a:spcPts val="0"/>
              </a:spcBef>
              <a:spcAft>
                <a:spcPts val="1200"/>
              </a:spcAft>
              <a:buClr>
                <a:prstClr val="black"/>
              </a:buClr>
              <a:buSzPct val="80000"/>
              <a:buFont typeface="Times New Roman" panose="02020603050405020304" pitchFamily="18" charset="0"/>
              <a:buNone/>
              <a:tabLst/>
              <a:defRPr/>
            </a:pPr>
            <a:r>
              <a:rPr kumimoji="0" lang="en-US" sz="3600" b="0" i="0" u="none" strike="noStrike" kern="150" cap="none" spc="0" normalizeH="0" baseline="0" noProof="0" dirty="0">
                <a:ln>
                  <a:noFill/>
                </a:ln>
                <a:solidFill>
                  <a:prstClr val="black">
                    <a:lumMod val="85000"/>
                    <a:lumOff val="15000"/>
                  </a:prstClr>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They will say, “Where is this ‘coming’ he promised... </a:t>
            </a:r>
            <a:r>
              <a:rPr kumimoji="0" lang="en-US" sz="3600" b="1" i="0" u="none" strike="noStrike" kern="150" cap="none" spc="0" normalizeH="0" baseline="0" noProof="0" dirty="0">
                <a:ln w="9525">
                  <a:solidFill>
                    <a:prstClr val="black"/>
                  </a:solidFill>
                  <a:prstDash val="solid"/>
                </a:ln>
                <a:solidFill>
                  <a:srgbClr val="0A039B"/>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everything goes on as it has since the beginning of creation.”</a:t>
            </a:r>
            <a:r>
              <a:rPr kumimoji="0" lang="en-US" sz="3600" b="1" i="0" u="none" strike="noStrike" kern="15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i="0" u="none" strike="noStrike" kern="150" cap="none" spc="0" normalizeH="0" baseline="0" noProof="0" dirty="0">
                <a:ln w="9525">
                  <a:solidFill>
                    <a:prstClr val="black"/>
                  </a:solidFill>
                  <a:prstDash val="solid"/>
                </a:ln>
                <a:solidFill>
                  <a:prstClr val="white"/>
                </a:solidFill>
                <a:uLnTx/>
                <a:uFillTx/>
                <a:latin typeface="Papyrus" panose="03070502060502030205" pitchFamily="66" charset="0"/>
                <a:ea typeface="Times New Roman" panose="02020603050405020304" pitchFamily="18" charset="0"/>
                <a:cs typeface="Times New Roman" panose="02020603050405020304" pitchFamily="18" charset="0"/>
                <a:hlinkClick r:id="rId4"/>
              </a:rPr>
              <a:t>II Peter 3:3-4 </a:t>
            </a:r>
            <a:r>
              <a:rPr kumimoji="0" lang="en-US" sz="1200" i="0" u="none" strike="noStrike" kern="150" cap="none" spc="0" normalizeH="0" baseline="0" noProof="0" dirty="0">
                <a:ln w="9525">
                  <a:solidFill>
                    <a:prstClr val="black"/>
                  </a:solidFill>
                  <a:prstDash val="solid"/>
                </a:ln>
                <a:solidFill>
                  <a:prstClr val="white"/>
                </a:solidFill>
                <a:uLnTx/>
                <a:uFillTx/>
                <a:latin typeface="Papyrus" panose="03070502060502030205" pitchFamily="66" charset="0"/>
                <a:ea typeface="Times New Roman" panose="02020603050405020304" pitchFamily="18" charset="0"/>
                <a:cs typeface="Times New Roman" panose="02020603050405020304" pitchFamily="18" charset="0"/>
                <a:hlinkClick r:id="rId4"/>
              </a:rPr>
              <a:t>NIV</a:t>
            </a:r>
            <a:endParaRPr kumimoji="0" lang="en-US" sz="1800" i="0" u="none" strike="noStrike" kern="150" cap="none" spc="0" normalizeH="0" baseline="0" noProof="0" dirty="0">
              <a:ln w="9525">
                <a:solidFill>
                  <a:prstClr val="black"/>
                </a:solidFill>
                <a:prstDash val="solid"/>
              </a:ln>
              <a:solidFill>
                <a:prstClr val="white"/>
              </a:solidFill>
              <a:uLnTx/>
              <a:uFillTx/>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620597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p:cNvSpPr>
            <a:spLocks noChangeArrowheads="1"/>
          </p:cNvSpPr>
          <p:nvPr/>
        </p:nvSpPr>
        <p:spPr bwMode="auto">
          <a:xfrm>
            <a:off x="217757" y="1645920"/>
            <a:ext cx="8708476" cy="4937760"/>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Bef>
                <a:spcPts val="0"/>
              </a:spcBef>
              <a:spcAft>
                <a:spcPts val="300"/>
              </a:spcAft>
              <a:buClr>
                <a:schemeClr val="bg1"/>
              </a:buClr>
              <a:buSzPct val="70000"/>
              <a:tabLst/>
            </a:pPr>
            <a:r>
              <a:rPr lang="en-US" sz="33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The sleepy carefree mood as Christians enter heaven, like a thief near the start of tribulation, doesn’t match the sheer terror and human extinction events that occur worldwide at the end of tribulation </a:t>
            </a:r>
          </a:p>
          <a:p>
            <a:pPr marL="0" indent="0">
              <a:lnSpc>
                <a:spcPct val="94000"/>
              </a:lnSpc>
              <a:spcBef>
                <a:spcPts val="0"/>
              </a:spcBef>
              <a:spcAft>
                <a:spcPts val="1000"/>
              </a:spcAft>
              <a:buClr>
                <a:schemeClr val="bg1"/>
              </a:buClr>
              <a:buSzPct val="70000"/>
              <a:tabLst/>
            </a:pPr>
            <a:r>
              <a:rPr lang="en-US" sz="33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(post-tribulation) where: </a:t>
            </a:r>
          </a:p>
          <a:p>
            <a:pPr marL="457200" indent="-457200">
              <a:lnSpc>
                <a:spcPct val="94000"/>
              </a:lnSpc>
              <a:spcBef>
                <a:spcPts val="0"/>
              </a:spcBef>
              <a:spcAft>
                <a:spcPts val="1000"/>
              </a:spcAft>
              <a:buClr>
                <a:schemeClr val="tx1"/>
              </a:buClr>
              <a:buSzPct val="65000"/>
              <a:buFont typeface="Wingdings" panose="05000000000000000000" pitchFamily="2" charset="2"/>
              <a:buChar char="Ø"/>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All peoples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faces are aflame</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p>
          <a:p>
            <a:pPr marL="457200" indent="-457200">
              <a:lnSpc>
                <a:spcPct val="94000"/>
              </a:lnSpc>
              <a:spcBef>
                <a:spcPts val="0"/>
              </a:spcBef>
              <a:spcAft>
                <a:spcPts val="1000"/>
              </a:spcAft>
              <a:buClr>
                <a:schemeClr val="tx1"/>
              </a:buClr>
              <a:buSzPct val="65000"/>
              <a:buFont typeface="Wingdings" panose="05000000000000000000" pitchFamily="2" charset="2"/>
              <a:buChar char="Ø"/>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Blessed are the dead</a:t>
            </a:r>
            <a:endPar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endParaRPr>
          </a:p>
          <a:p>
            <a:pPr marL="457200" indent="-457200">
              <a:lnSpc>
                <a:spcPct val="94000"/>
              </a:lnSpc>
              <a:spcBef>
                <a:spcPts val="0"/>
              </a:spcBef>
              <a:spcAft>
                <a:spcPts val="1000"/>
              </a:spcAft>
              <a:buClr>
                <a:schemeClr val="tx1"/>
              </a:buClr>
              <a:buSzPct val="65000"/>
              <a:buFont typeface="Wingdings" panose="05000000000000000000" pitchFamily="2" charset="2"/>
              <a:buChar char="Ø"/>
              <a:tabLst/>
            </a:pPr>
            <a:r>
              <a:rPr lang="en-US" sz="32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5"/>
              </a:rPr>
              <a:t>People are scarcer than pure gold</a:t>
            </a:r>
            <a:endParaRPr lang="en-US" sz="32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endParaRPr>
          </a:p>
        </p:txBody>
      </p:sp>
      <p:sp>
        <p:nvSpPr>
          <p:cNvPr id="8" name="Rectangle 2">
            <a:extLst>
              <a:ext uri="{FF2B5EF4-FFF2-40B4-BE49-F238E27FC236}">
                <a16:creationId xmlns:a16="http://schemas.microsoft.com/office/drawing/2014/main" id="{7FFA5F03-CAF4-4B9E-A41D-C7C7E8C52165}"/>
              </a:ext>
            </a:extLst>
          </p:cNvPr>
          <p:cNvSpPr>
            <a:spLocks noChangeArrowheads="1"/>
          </p:cNvSpPr>
          <p:nvPr/>
        </p:nvSpPr>
        <p:spPr bwMode="auto">
          <a:xfrm>
            <a:off x="110082" y="259080"/>
            <a:ext cx="8923825" cy="118872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
        <p:nvSpPr>
          <p:cNvPr id="4" name="Date Placeholder 2">
            <a:extLst>
              <a:ext uri="{FF2B5EF4-FFF2-40B4-BE49-F238E27FC236}">
                <a16:creationId xmlns:a16="http://schemas.microsoft.com/office/drawing/2014/main" id="{84EE508E-7AA5-4790-992A-C9ABDB9C1C7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7389828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90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par>
                          <p:cTn id="8" fill="hold">
                            <p:stCondLst>
                              <p:cond delay="11000"/>
                            </p:stCondLst>
                            <p:childTnLst>
                              <p:par>
                                <p:cTn id="9" presetID="26" presetClass="emph" presetSubtype="0" fill="hold" nodeType="afterEffect">
                                  <p:stCondLst>
                                    <p:cond delay="3000"/>
                                  </p:stCondLst>
                                  <p:childTnLst>
                                    <p:animEffect transition="out" filter="fade">
                                      <p:cBhvr>
                                        <p:cTn id="10" dur="2000" tmFilter="0, 0; .2, .5; .8, .5; 1, 0"/>
                                        <p:tgtEl>
                                          <p:spTgt spid="6">
                                            <p:txEl>
                                              <p:pRg st="4" end="4"/>
                                            </p:txEl>
                                          </p:spTgt>
                                        </p:tgtEl>
                                      </p:cBhvr>
                                    </p:animEffect>
                                    <p:animScale>
                                      <p:cBhvr>
                                        <p:cTn id="11" dur="1000" autoRev="1" fill="hold"/>
                                        <p:tgtEl>
                                          <p:spTgt spid="6">
                                            <p:txEl>
                                              <p:pRg st="4" end="4"/>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36219" y="1748242"/>
            <a:ext cx="8671560" cy="4924425"/>
          </a:xfrm>
          <a:prstGeom prst="rect">
            <a:avLst/>
          </a:prstGeom>
          <a:gradFill flip="none" rotWithShape="1">
            <a:gsLst>
              <a:gs pos="0">
                <a:schemeClr val="tx1"/>
              </a:gs>
              <a:gs pos="6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white"/>
              </a:buClr>
              <a:buSzPct val="80000"/>
              <a:defRPr/>
            </a:pPr>
            <a:r>
              <a:rPr lang="en-US" sz="3100" b="1" kern="150"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cs typeface="Arial" panose="020B0604020202020204" pitchFamily="34" charset="0"/>
              </a:rPr>
              <a:t>The unbiblical belief that all Christians must suffer through all horrific human extinction end time plagues, causes unnecessary extreme panic and terror in many Christians.</a:t>
            </a:r>
          </a:p>
          <a:p>
            <a:pPr marL="0" lvl="0" indent="0">
              <a:lnSpc>
                <a:spcPct val="100000"/>
              </a:lnSpc>
              <a:spcAft>
                <a:spcPts val="1800"/>
              </a:spcAft>
              <a:buClr>
                <a:prstClr val="white"/>
              </a:buClr>
              <a:buSzPct val="80000"/>
              <a:defRPr/>
            </a:pPr>
            <a:r>
              <a:rPr lang="en-US" sz="2960" b="1" dirty="0">
                <a:ln w="9525">
                  <a:solidFill>
                    <a:schemeClr val="bg1"/>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Millions then fall away from these church denominations into sin, drugs &amp; mental illness. </a:t>
            </a:r>
          </a:p>
          <a:p>
            <a:pPr marL="274320" lvl="0" indent="-274320">
              <a:lnSpc>
                <a:spcPct val="100000"/>
              </a:lnSpc>
              <a:spcAft>
                <a:spcPts val="1800"/>
              </a:spcAft>
              <a:buClr>
                <a:prstClr val="white"/>
              </a:buClr>
              <a:buSzPct val="65000"/>
              <a:buFont typeface="Wingdings" panose="05000000000000000000" pitchFamily="2" charset="2"/>
              <a:buChar char="Ø"/>
              <a:defRPr/>
            </a:pPr>
            <a:r>
              <a:rPr lang="en-US" sz="2960" b="1" dirty="0">
                <a:ln w="9525">
                  <a:solidFill>
                    <a:schemeClr val="bg1"/>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I write this book so Christians may rejoice in the truth, that Jesus will save them out of this. The same way Lot and Noah were saved.</a:t>
            </a:r>
            <a:endParaRPr kumimoji="0" lang="en-US" sz="2960" b="1" i="0" u="none" strike="noStrike" kern="1200" normalizeH="0" baseline="0" noProof="0" dirty="0">
              <a:ln w="9525">
                <a:solidFill>
                  <a:schemeClr val="bg1"/>
                </a:solidFill>
                <a:prstDash val="solid"/>
              </a:ln>
              <a:solidFill>
                <a:schemeClr val="tx1"/>
              </a:solidFill>
              <a:effectLst>
                <a:outerShdw blurRad="50800" dist="50800" dir="2700000" algn="tl" rotWithShape="0">
                  <a:schemeClr val="bg1">
                    <a:lumMod val="95000"/>
                    <a:lumOff val="5000"/>
                  </a:schemeClr>
                </a:outerShdw>
              </a:effectLst>
              <a:uLnTx/>
              <a:uFillTx/>
              <a:latin typeface="Calibri" panose="020F0502020204030204" pitchFamily="34" charset="0"/>
              <a:cs typeface="Calibri" panose="020F0502020204030204" pitchFamily="34" charset="0"/>
            </a:endParaRPr>
          </a:p>
        </p:txBody>
      </p:sp>
      <p:sp>
        <p:nvSpPr>
          <p:cNvPr id="6" name="Rectangle 2">
            <a:extLst>
              <a:ext uri="{FF2B5EF4-FFF2-40B4-BE49-F238E27FC236}">
                <a16:creationId xmlns:a16="http://schemas.microsoft.com/office/drawing/2014/main" id="{F8D65B36-639F-4A50-8DBA-5B0E5CD1AA55}"/>
              </a:ext>
            </a:extLst>
          </p:cNvPr>
          <p:cNvSpPr>
            <a:spLocks noChangeArrowheads="1"/>
          </p:cNvSpPr>
          <p:nvPr/>
        </p:nvSpPr>
        <p:spPr bwMode="auto">
          <a:xfrm>
            <a:off x="110871" y="381000"/>
            <a:ext cx="8922257"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Return of Jesus Post-Tribulation</a:t>
            </a:r>
          </a:p>
        </p:txBody>
      </p:sp>
      <p:sp>
        <p:nvSpPr>
          <p:cNvPr id="4" name="Date Placeholder 2">
            <a:extLst>
              <a:ext uri="{FF2B5EF4-FFF2-40B4-BE49-F238E27FC236}">
                <a16:creationId xmlns:a16="http://schemas.microsoft.com/office/drawing/2014/main" id="{BF15B75C-492D-4FAD-9E9C-8C26CEC33B4B}"/>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9946990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640080"/>
            <a:ext cx="9144000" cy="6126480"/>
          </a:xfrm>
          <a:prstGeom prst="rect">
            <a:avLst/>
          </a:prstGeom>
        </p:spPr>
      </p:pic>
      <p:sp>
        <p:nvSpPr>
          <p:cNvPr id="6" name="Rectangle 2"/>
          <p:cNvSpPr>
            <a:spLocks noChangeArrowheads="1"/>
          </p:cNvSpPr>
          <p:nvPr/>
        </p:nvSpPr>
        <p:spPr bwMode="auto">
          <a:xfrm>
            <a:off x="838200" y="1324401"/>
            <a:ext cx="7467600" cy="4893519"/>
          </a:xfrm>
          <a:prstGeom prst="rect">
            <a:avLst/>
          </a:prstGeom>
          <a:noFill/>
          <a:ln w="25400">
            <a:noFill/>
          </a:ln>
          <a:effectLst/>
          <a:scene3d>
            <a:camera prst="orthographicFront"/>
            <a:lightRig rig="threePt" dir="t"/>
          </a:scene3d>
          <a:sp3d>
            <a:bevelT w="165100" prst="coolSlant"/>
          </a:sp3d>
          <a:extLst/>
        </p:spPr>
        <p:txBody>
          <a:bodyPr wrap="square" lIns="27432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8000"/>
              </a:lnSpc>
              <a:spcAft>
                <a:spcPts val="1600"/>
              </a:spcAft>
              <a:buClr>
                <a:srgbClr val="C00000"/>
              </a:buClr>
            </a:pPr>
            <a:r>
              <a:rPr lang="en-US" altLang="en-US" sz="3700" dirty="0">
                <a:ln w="9525">
                  <a:solidFill>
                    <a:schemeClr val="tx1">
                      <a:lumMod val="95000"/>
                      <a:lumOff val="5000"/>
                    </a:schemeClr>
                  </a:solidFill>
                  <a:prstDash val="solid"/>
                </a:ln>
                <a:solidFill>
                  <a:schemeClr val="tx2">
                    <a:lumMod val="75000"/>
                    <a:lumOff val="25000"/>
                  </a:scheme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To see all end time events clearly, all prophesy verses are required. </a:t>
            </a:r>
          </a:p>
          <a:p>
            <a:pPr marL="0" indent="0">
              <a:lnSpc>
                <a:spcPct val="88000"/>
              </a:lnSpc>
              <a:spcAft>
                <a:spcPts val="1600"/>
              </a:spcAft>
              <a:buClr>
                <a:srgbClr val="C00000"/>
              </a:buClr>
            </a:pPr>
            <a:r>
              <a:rPr lang="en-US" altLang="en-US" sz="3700" dirty="0">
                <a:ln w="9525">
                  <a:solidFill>
                    <a:schemeClr val="tx1">
                      <a:lumMod val="95000"/>
                      <a:lumOff val="5000"/>
                    </a:schemeClr>
                  </a:solidFill>
                  <a:prstDash val="solid"/>
                </a:ln>
                <a:solidFill>
                  <a:schemeClr val="tx2">
                    <a:lumMod val="75000"/>
                    <a:lumOff val="25000"/>
                  </a:scheme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Each book of the Bible described the same end time events, but each book provided unique details.</a:t>
            </a:r>
          </a:p>
          <a:p>
            <a:pPr marL="0" indent="0">
              <a:lnSpc>
                <a:spcPct val="88000"/>
              </a:lnSpc>
              <a:spcAft>
                <a:spcPts val="1600"/>
              </a:spcAft>
              <a:buClr>
                <a:srgbClr val="C00000"/>
              </a:buClr>
            </a:pPr>
            <a:r>
              <a:rPr lang="en-US" altLang="en-US" sz="3700" dirty="0">
                <a:ln w="9525">
                  <a:solidFill>
                    <a:schemeClr val="tx1">
                      <a:lumMod val="95000"/>
                      <a:lumOff val="5000"/>
                    </a:schemeClr>
                  </a:solidFill>
                  <a:prstDash val="solid"/>
                </a:ln>
                <a:solidFill>
                  <a:schemeClr val="tx2">
                    <a:lumMod val="75000"/>
                    <a:lumOff val="25000"/>
                  </a:scheme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All pieces of the prophesy puzzle from every book of the Bible finally match, and everything is revealed.</a:t>
            </a:r>
          </a:p>
        </p:txBody>
      </p:sp>
      <p:sp>
        <p:nvSpPr>
          <p:cNvPr id="4" name="Text Box 2">
            <a:extLst>
              <a:ext uri="{FF2B5EF4-FFF2-40B4-BE49-F238E27FC236}">
                <a16:creationId xmlns:a16="http://schemas.microsoft.com/office/drawing/2014/main" id="{0E1B1035-0767-4BA3-9DD4-1CD1369829CC}"/>
              </a:ext>
            </a:extLst>
          </p:cNvPr>
          <p:cNvSpPr txBox="1">
            <a:spLocks noChangeArrowheads="1"/>
          </p:cNvSpPr>
          <p:nvPr/>
        </p:nvSpPr>
        <p:spPr bwMode="auto">
          <a:xfrm>
            <a:off x="1607820" y="198095"/>
            <a:ext cx="5928360" cy="64008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4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Tree>
    <p:extLst>
      <p:ext uri="{BB962C8B-B14F-4D97-AF65-F5344CB8AC3E}">
        <p14:creationId xmlns:p14="http://schemas.microsoft.com/office/powerpoint/2010/main" val="1700114348"/>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3313" y="91440"/>
            <a:ext cx="9144000" cy="6675120"/>
          </a:xfrm>
          <a:prstGeom prst="rect">
            <a:avLst/>
          </a:prstGeom>
        </p:spPr>
      </p:pic>
      <p:sp>
        <p:nvSpPr>
          <p:cNvPr id="6" name="Rectangle 2"/>
          <p:cNvSpPr>
            <a:spLocks noChangeArrowheads="1"/>
          </p:cNvSpPr>
          <p:nvPr/>
        </p:nvSpPr>
        <p:spPr bwMode="auto">
          <a:xfrm>
            <a:off x="1011410" y="1293972"/>
            <a:ext cx="7121180" cy="4493538"/>
          </a:xfrm>
          <a:prstGeom prst="rect">
            <a:avLst/>
          </a:prstGeom>
          <a:noFill/>
          <a:ln w="25400">
            <a:noFill/>
          </a:ln>
          <a:effectLst/>
          <a:scene3d>
            <a:camera prst="orthographicFront"/>
            <a:lightRig rig="threePt" dir="t"/>
          </a:scene3d>
          <a:sp3d>
            <a:bevelT w="165100" prst="coolSlant"/>
          </a:sp3d>
          <a:extLst/>
        </p:spPr>
        <p:txBody>
          <a:bodyPr wrap="square" lIns="205740" tIns="137160" rIns="13716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342900">
              <a:lnSpc>
                <a:spcPct val="100000"/>
              </a:lnSpc>
              <a:spcBef>
                <a:spcPts val="0"/>
              </a:spcBef>
              <a:spcAft>
                <a:spcPts val="1200"/>
              </a:spcAft>
              <a:buClr>
                <a:prstClr val="black"/>
              </a:buClr>
              <a:buSzPct val="80000"/>
              <a:tabLst/>
              <a:defRPr/>
            </a:pPr>
            <a:r>
              <a:rPr lang="en-US" sz="3600" kern="150" dirty="0">
                <a:solidFill>
                  <a:prstClr val="black">
                    <a:lumMod val="85000"/>
                    <a:lumOff val="15000"/>
                  </a:prstClr>
                </a:solidFill>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Then we which are alive and remain shall be </a:t>
            </a:r>
            <a:r>
              <a:rPr lang="en-US" sz="3800" b="1" kern="150"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caught up together with them in the clouds, to meet the Lord in the air: and so shall we ever be with the Lord.</a:t>
            </a:r>
          </a:p>
          <a:p>
            <a:pPr marL="0" lvl="0" indent="0" defTabSz="342900">
              <a:lnSpc>
                <a:spcPct val="100000"/>
              </a:lnSpc>
              <a:spcBef>
                <a:spcPts val="0"/>
              </a:spcBef>
              <a:spcAft>
                <a:spcPts val="1200"/>
              </a:spcAft>
              <a:buClr>
                <a:prstClr val="black"/>
              </a:buClr>
              <a:buSzPct val="80000"/>
              <a:tabLst/>
              <a:defRPr/>
            </a:pPr>
            <a:r>
              <a:rPr lang="en-US" sz="38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Wherefore comfort one another with these words</a:t>
            </a:r>
            <a:r>
              <a:rPr lang="en-US" sz="3800" kern="150" dirty="0">
                <a:solidFill>
                  <a:prstClr val="black">
                    <a:lumMod val="85000"/>
                    <a:lumOff val="15000"/>
                  </a:prstClr>
                </a:solidFill>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 </a:t>
            </a:r>
            <a:r>
              <a:rPr kumimoji="0" lang="en-US"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I Thess. 3:17-18</a:t>
            </a:r>
            <a:endParaRPr kumimoji="0" lang="en-US"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982438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p:cNvSpPr>
            <a:spLocks noChangeArrowheads="1"/>
          </p:cNvSpPr>
          <p:nvPr/>
        </p:nvSpPr>
        <p:spPr bwMode="auto">
          <a:xfrm>
            <a:off x="163702" y="1645920"/>
            <a:ext cx="8815857" cy="4751301"/>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Bef>
                <a:spcPts val="0"/>
              </a:spcBef>
              <a:spcAft>
                <a:spcPts val="1800"/>
              </a:spcAft>
              <a:buClr>
                <a:schemeClr val="bg1"/>
              </a:buClr>
              <a:buSzPct val="70000"/>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Jesus described why angels must gather the elect Christians like a thief in the night. </a:t>
            </a:r>
          </a:p>
          <a:p>
            <a:pPr marL="274320" lvl="0" indent="-274320">
              <a:lnSpc>
                <a:spcPct val="98000"/>
              </a:lnSpc>
              <a:spcBef>
                <a:spcPts val="0"/>
              </a:spcBef>
              <a:spcAft>
                <a:spcPts val="600"/>
              </a:spcAft>
              <a:buClr>
                <a:prstClr val="white"/>
              </a:buClr>
              <a:buSzPct val="70000"/>
              <a:buFont typeface="Wingdings" panose="05000000000000000000" pitchFamily="2" charset="2"/>
              <a:buChar char="Ø"/>
              <a:tabLst/>
            </a:pPr>
            <a:r>
              <a:rPr lang="en-US" sz="3000" kern="150" dirty="0">
                <a:solidFill>
                  <a:schemeClr val="tx1">
                    <a:lumMod val="65000"/>
                  </a:schemeClr>
                </a:solidFill>
                <a:cs typeface="Arial" panose="020B0604020202020204" pitchFamily="34" charset="0"/>
              </a:rPr>
              <a:t>“… you do not know on what day your Lord will come. But understand this: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If the owner of the house had known at what time of night the thief was coming, he would have kept watch and would not have let his house be broken into</a:t>
            </a: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3000" kern="150" dirty="0">
                <a:solidFill>
                  <a:schemeClr val="tx1">
                    <a:lumMod val="65000"/>
                  </a:schemeClr>
                </a:solidFill>
                <a:effectLst>
                  <a:outerShdw blurRad="38100" dist="38100" dir="2700000" algn="tl">
                    <a:srgbClr val="000000">
                      <a:alpha val="43137"/>
                    </a:srgbClr>
                  </a:outerShdw>
                </a:effectLst>
                <a:cs typeface="Arial" panose="020B0604020202020204" pitchFamily="34" charset="0"/>
              </a:rPr>
              <a:t>… the Son of Man will come at an hour when you do not expect him. </a:t>
            </a:r>
            <a:r>
              <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rPr>
              <a:t>Mat. 24:42-44 NIV</a:t>
            </a:r>
            <a:endParaRPr lang="en-US" b="1" kern="150"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p:txBody>
      </p:sp>
      <p:sp>
        <p:nvSpPr>
          <p:cNvPr id="8" name="Rectangle 2">
            <a:extLst>
              <a:ext uri="{FF2B5EF4-FFF2-40B4-BE49-F238E27FC236}">
                <a16:creationId xmlns:a16="http://schemas.microsoft.com/office/drawing/2014/main" id="{E191B2E9-F587-4F40-A1E7-C9B2942B970F}"/>
              </a:ext>
            </a:extLst>
          </p:cNvPr>
          <p:cNvSpPr>
            <a:spLocks noChangeArrowheads="1"/>
          </p:cNvSpPr>
          <p:nvPr/>
        </p:nvSpPr>
        <p:spPr bwMode="auto">
          <a:xfrm>
            <a:off x="109719" y="160920"/>
            <a:ext cx="8923825" cy="118872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
        <p:nvSpPr>
          <p:cNvPr id="4" name="Date Placeholder 2">
            <a:extLst>
              <a:ext uri="{FF2B5EF4-FFF2-40B4-BE49-F238E27FC236}">
                <a16:creationId xmlns:a16="http://schemas.microsoft.com/office/drawing/2014/main" id="{985528B5-B206-4C27-8387-222C884F7191}"/>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112682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p:cNvSpPr>
            <a:spLocks noChangeArrowheads="1"/>
          </p:cNvSpPr>
          <p:nvPr/>
        </p:nvSpPr>
        <p:spPr bwMode="auto">
          <a:xfrm>
            <a:off x="217690" y="1991951"/>
            <a:ext cx="8707890" cy="4370427"/>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Bef>
                <a:spcPts val="0"/>
              </a:spcBef>
              <a:spcAft>
                <a:spcPts val="1200"/>
              </a:spcAft>
              <a:buClr>
                <a:schemeClr val="bg1"/>
              </a:buClr>
              <a:buSzPct val="70000"/>
              <a:tabLst/>
            </a:pPr>
            <a:r>
              <a:rPr lang="en-US" sz="3000" kern="150" dirty="0">
                <a:solidFill>
                  <a:schemeClr val="tx1">
                    <a:lumMod val="65000"/>
                  </a:schemeClr>
                </a:solidFill>
                <a:cs typeface="Arial" panose="020B0604020202020204" pitchFamily="34" charset="0"/>
              </a:rPr>
              <a:t>But the day of the </a:t>
            </a:r>
            <a:r>
              <a:rPr lang="en-US" sz="3200" kern="150" dirty="0">
                <a:solidFill>
                  <a:schemeClr val="tx1">
                    <a:lumMod val="65000"/>
                  </a:schemeClr>
                </a:solidFill>
                <a:cs typeface="Arial" panose="020B0604020202020204" pitchFamily="34" charset="0"/>
              </a:rPr>
              <a:t>Lord will come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as a thief </a:t>
            </a:r>
            <a:r>
              <a:rPr lang="en-US" sz="3000" kern="150" dirty="0">
                <a:solidFill>
                  <a:schemeClr val="tx1">
                    <a:lumMod val="65000"/>
                  </a:schemeClr>
                </a:solidFill>
                <a:cs typeface="Arial" panose="020B0604020202020204" pitchFamily="34" charset="0"/>
              </a:rPr>
              <a:t>in the night</a:t>
            </a:r>
            <a:r>
              <a:rPr lang="en-US" sz="2800" kern="150" dirty="0">
                <a:solidFill>
                  <a:schemeClr val="tx1">
                    <a:lumMod val="65000"/>
                  </a:schemeClr>
                </a:solidFill>
                <a:effectLst>
                  <a:outerShdw blurRad="38100" dist="38100" dir="2700000" algn="tl">
                    <a:srgbClr val="000000">
                      <a:alpha val="43137"/>
                    </a:srgbClr>
                  </a:outerShdw>
                </a:effectLst>
                <a:cs typeface="Arial" panose="020B0604020202020204" pitchFamily="34" charset="0"/>
              </a:rPr>
              <a:t>…</a:t>
            </a:r>
            <a:r>
              <a:rPr lang="en-US" sz="3200" b="1" kern="150" dirty="0">
                <a:ln w="9525">
                  <a:solidFill>
                    <a:schemeClr val="bg1"/>
                  </a:solidFill>
                  <a:prstDash val="solid"/>
                </a:ln>
                <a:solidFill>
                  <a:schemeClr val="tx1">
                    <a:lumMod val="65000"/>
                  </a:schemeClr>
                </a:solidFill>
                <a:effectLst>
                  <a:outerShdw blurRad="38100" dist="38100" dir="2700000" algn="tl" rotWithShape="0">
                    <a:srgbClr val="000000">
                      <a:alpha val="43137"/>
                    </a:srgbClr>
                  </a:outerShdw>
                </a:effectLst>
                <a:cs typeface="Arial" panose="020B0604020202020204" pitchFamily="34" charset="0"/>
              </a:rPr>
              <a:t> </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II Peter 3:10 NIV</a:t>
            </a:r>
            <a:endPar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endParaRPr>
          </a:p>
          <a:p>
            <a:pPr marL="0" indent="0">
              <a:lnSpc>
                <a:spcPct val="100000"/>
              </a:lnSpc>
              <a:spcBef>
                <a:spcPts val="0"/>
              </a:spcBef>
              <a:spcAft>
                <a:spcPts val="1200"/>
              </a:spcAft>
              <a:buClr>
                <a:schemeClr val="bg1"/>
              </a:buClr>
              <a:buSzPct val="70000"/>
              <a:tabLst/>
            </a:pPr>
            <a:r>
              <a:rPr lang="en-US" sz="3000" kern="150" dirty="0">
                <a:solidFill>
                  <a:schemeClr val="tx1">
                    <a:lumMod val="65000"/>
                  </a:schemeClr>
                </a:solidFill>
                <a:cs typeface="Arial" panose="020B0604020202020204" pitchFamily="34" charset="0"/>
              </a:rPr>
              <a:t>… the day of the Lord will come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like a thief in the night</a:t>
            </a:r>
            <a:r>
              <a:rPr lang="en-US" sz="3000" kern="150" dirty="0">
                <a:solidFill>
                  <a:schemeClr val="tx1">
                    <a:lumMod val="65000"/>
                  </a:schemeClr>
                </a:solidFill>
                <a:effectLst>
                  <a:outerShdw blurRad="38100" dist="38100" dir="2700000" algn="tl">
                    <a:srgbClr val="000000">
                      <a:alpha val="43137"/>
                    </a:srgbClr>
                  </a:outerShdw>
                </a:effectLst>
                <a:cs typeface="Arial" panose="020B0604020202020204" pitchFamily="34" charset="0"/>
              </a:rPr>
              <a:t>… so that this day should </a:t>
            </a:r>
            <a:r>
              <a:rPr lang="en-US" sz="3000" kern="150" dirty="0">
                <a:solidFill>
                  <a:schemeClr val="tx1">
                    <a:lumMod val="65000"/>
                  </a:schemeClr>
                </a:solidFill>
                <a:cs typeface="Arial" panose="020B0604020202020204" pitchFamily="34" charset="0"/>
              </a:rPr>
              <a:t>surprise you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like a thief</a:t>
            </a:r>
            <a:r>
              <a:rPr lang="en-US" sz="3200" kern="150" dirty="0">
                <a:solidFill>
                  <a:schemeClr val="tx1">
                    <a:lumMod val="65000"/>
                  </a:schemeClr>
                </a:solidFill>
                <a:effectLst>
                  <a:outerShdw blurRad="38100" dist="38100" dir="2700000" algn="tl">
                    <a:srgbClr val="000000">
                      <a:alpha val="43137"/>
                    </a:srgbClr>
                  </a:outerShdw>
                </a:effectLst>
                <a:cs typeface="Arial" panose="020B0604020202020204" pitchFamily="34" charset="0"/>
              </a:rPr>
              <a:t>.</a:t>
            </a:r>
            <a:r>
              <a:rPr lang="en-US" sz="3200" kern="150" dirty="0">
                <a:solidFill>
                  <a:schemeClr val="tx1">
                    <a:lumMod val="65000"/>
                  </a:schemeClr>
                </a:solidFill>
                <a:cs typeface="Arial" panose="020B0604020202020204" pitchFamily="34" charset="0"/>
              </a:rPr>
              <a:t> </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4"/>
              </a:rPr>
              <a:t>I Thess. 5:1-4 NIV</a:t>
            </a:r>
            <a:endPar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endParaRPr>
          </a:p>
          <a:p>
            <a:pPr marL="0" indent="0">
              <a:lnSpc>
                <a:spcPct val="100000"/>
              </a:lnSpc>
              <a:spcBef>
                <a:spcPts val="0"/>
              </a:spcBef>
              <a:spcAft>
                <a:spcPts val="1200"/>
              </a:spcAft>
              <a:buClr>
                <a:schemeClr val="bg1"/>
              </a:buClr>
              <a:buSzPct val="70000"/>
              <a:tabLst/>
            </a:pPr>
            <a:r>
              <a:rPr lang="en-US" baseline="30000" dirty="0"/>
              <a:t> </a:t>
            </a:r>
            <a:r>
              <a:rPr lang="en-US" sz="2800" dirty="0">
                <a:solidFill>
                  <a:schemeClr val="tx1">
                    <a:lumMod val="65000"/>
                  </a:schemeClr>
                </a:solidFill>
              </a:rPr>
              <a:t>“Look,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rPr>
              <a:t>I come like a thief</a:t>
            </a:r>
            <a:r>
              <a:rPr lang="en-US" sz="2800" dirty="0">
                <a:solidFill>
                  <a:schemeClr val="tx1">
                    <a:lumMod val="65000"/>
                  </a:schemeClr>
                </a:solidFill>
              </a:rPr>
              <a:t>! Blessed is the one who stays awake and remains clothed, so as not to go naked and be shamefully exposed.”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hlinkClick r:id="rId5"/>
              </a:rPr>
              <a:t>Rev. 16:15 NIV</a:t>
            </a:r>
            <a:endParaRPr lang="en-US" sz="2800" b="1" kern="150" dirty="0">
              <a:ln w="9525">
                <a:solidFill>
                  <a:schemeClr val="bg1"/>
                </a:solidFill>
                <a:prstDash val="solid"/>
              </a:ln>
              <a:solidFill>
                <a:schemeClr val="tx1">
                  <a:lumMod val="65000"/>
                </a:schemeClr>
              </a:solidFill>
              <a:effectLst>
                <a:outerShdw blurRad="12700" dist="38100" dir="2700000" algn="tl" rotWithShape="0">
                  <a:schemeClr val="bg1">
                    <a:lumMod val="50000"/>
                  </a:schemeClr>
                </a:outerShdw>
              </a:effectLst>
              <a:cs typeface="Arial" panose="020B0604020202020204" pitchFamily="34" charset="0"/>
            </a:endParaRPr>
          </a:p>
        </p:txBody>
      </p:sp>
      <p:sp>
        <p:nvSpPr>
          <p:cNvPr id="4" name="Date Placeholder 2">
            <a:extLst>
              <a:ext uri="{FF2B5EF4-FFF2-40B4-BE49-F238E27FC236}">
                <a16:creationId xmlns:a16="http://schemas.microsoft.com/office/drawing/2014/main" id="{08496E12-3AD4-4230-82D1-E70053D6F30D}"/>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
        <p:nvSpPr>
          <p:cNvPr id="5" name="Rectangle 2">
            <a:extLst>
              <a:ext uri="{FF2B5EF4-FFF2-40B4-BE49-F238E27FC236}">
                <a16:creationId xmlns:a16="http://schemas.microsoft.com/office/drawing/2014/main" id="{CBD79D29-A9AE-42D8-A364-A44B9995C995}"/>
              </a:ext>
            </a:extLst>
          </p:cNvPr>
          <p:cNvSpPr>
            <a:spLocks noChangeArrowheads="1"/>
          </p:cNvSpPr>
          <p:nvPr/>
        </p:nvSpPr>
        <p:spPr bwMode="auto">
          <a:xfrm>
            <a:off x="109722" y="548640"/>
            <a:ext cx="8923825" cy="118872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Tree>
    <p:extLst>
      <p:ext uri="{BB962C8B-B14F-4D97-AF65-F5344CB8AC3E}">
        <p14:creationId xmlns:p14="http://schemas.microsoft.com/office/powerpoint/2010/main" val="8572402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a:hlinkClick r:id="rId3"/>
          </p:cNvPr>
          <p:cNvSpPr>
            <a:spLocks noChangeArrowheads="1"/>
          </p:cNvSpPr>
          <p:nvPr/>
        </p:nvSpPr>
        <p:spPr bwMode="auto">
          <a:xfrm>
            <a:off x="228235" y="1828800"/>
            <a:ext cx="8686800" cy="4647426"/>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182880" tIns="13716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Bef>
                <a:spcPts val="0"/>
              </a:spcBef>
              <a:spcAft>
                <a:spcPts val="1200"/>
              </a:spcAft>
              <a:buClr>
                <a:schemeClr val="bg1"/>
              </a:buClr>
              <a:buSzPct val="70000"/>
              <a:tabLst/>
            </a:pPr>
            <a:r>
              <a:rPr lang="en-US" altLang="en-US" sz="3400" kern="150" dirty="0">
                <a:solidFill>
                  <a:schemeClr val="tx1">
                    <a:lumMod val="75000"/>
                  </a:schemeClr>
                </a:solidFill>
                <a:effectLst>
                  <a:outerShdw blurRad="38100" dist="38100" dir="2700000" algn="tl">
                    <a:srgbClr val="000000">
                      <a:alpha val="43137"/>
                    </a:srgbClr>
                  </a:outerShdw>
                </a:effectLst>
                <a:cs typeface="Arial" panose="020B0604020202020204" pitchFamily="34" charset="0"/>
              </a:rPr>
              <a:t>An angel stated </a:t>
            </a:r>
            <a:r>
              <a:rPr lang="en-US" sz="3400" kern="150" dirty="0">
                <a:solidFill>
                  <a:schemeClr val="tx1">
                    <a:lumMod val="75000"/>
                  </a:schemeClr>
                </a:solidFill>
                <a:effectLst>
                  <a:outerShdw blurRad="38100" dist="38100" dir="2700000" algn="tl">
                    <a:srgbClr val="000000">
                      <a:alpha val="43137"/>
                    </a:srgbClr>
                  </a:outerShdw>
                </a:effectLst>
                <a:cs typeface="Arial" panose="020B0604020202020204" pitchFamily="34" charset="0"/>
              </a:rPr>
              <a:t>in Revelation: </a:t>
            </a:r>
          </a:p>
          <a:p>
            <a:pPr marL="365760" indent="-365760">
              <a:lnSpc>
                <a:spcPct val="100000"/>
              </a:lnSpc>
              <a:spcBef>
                <a:spcPts val="0"/>
              </a:spcBef>
              <a:spcAft>
                <a:spcPts val="1800"/>
              </a:spcAft>
              <a:buClr>
                <a:schemeClr val="tx1">
                  <a:lumMod val="75000"/>
                </a:schemeClr>
              </a:buClr>
              <a:buSzPct val="70000"/>
              <a:buFont typeface="Wingdings" panose="05000000000000000000" pitchFamily="2" charset="2"/>
              <a:buChar char="Ø"/>
              <a:tabLst/>
            </a:pPr>
            <a:r>
              <a:rPr lang="en-US" sz="3000" kern="150" dirty="0">
                <a:solidFill>
                  <a:schemeClr val="tx1">
                    <a:lumMod val="75000"/>
                  </a:schemeClr>
                </a:solidFill>
                <a:effectLst>
                  <a:outerShdw blurRad="38100" dist="38100" dir="2700000" algn="tl">
                    <a:srgbClr val="000000">
                      <a:alpha val="43137"/>
                    </a:srgbClr>
                  </a:outerShdw>
                </a:effectLst>
                <a:cs typeface="Arial" panose="020B0604020202020204" pitchFamily="34" charset="0"/>
              </a:rPr>
              <a:t>I warn everyone who hears the words of the prophecy of this scroll: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If anyone adds anything to them, God will add to that person the plagues described in this scroll. </a:t>
            </a:r>
            <a:r>
              <a:rPr lang="en-US" kern="150" dirty="0">
                <a:solidFill>
                  <a:schemeClr val="tx1"/>
                </a:solidFill>
                <a:cs typeface="Arial" panose="020B0604020202020204" pitchFamily="34" charset="0"/>
                <a:hlinkClick r:id="rId4"/>
              </a:rPr>
              <a:t>Rev. 22:18 NIV</a:t>
            </a:r>
            <a:endPar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endParaRPr>
          </a:p>
          <a:p>
            <a:pPr marL="274320" indent="-274320">
              <a:lnSpc>
                <a:spcPct val="100000"/>
              </a:lnSpc>
              <a:spcBef>
                <a:spcPts val="0"/>
              </a:spcBef>
              <a:spcAft>
                <a:spcPts val="1800"/>
              </a:spcAft>
              <a:buClr>
                <a:schemeClr val="tx1"/>
              </a:buClr>
              <a:buSzPct val="70000"/>
              <a:buFont typeface="Wingdings" panose="05000000000000000000" pitchFamily="2" charset="2"/>
              <a:buChar char="Ø"/>
              <a:tabLst/>
            </a:pPr>
            <a:r>
              <a:rPr lang="en-US" sz="30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This proves that elect Christians, who follow this rule, and don’t change Bible prophesy words, will not suffer the end time plagues.</a:t>
            </a:r>
          </a:p>
        </p:txBody>
      </p:sp>
      <p:sp>
        <p:nvSpPr>
          <p:cNvPr id="4" name="Date Placeholder 2">
            <a:extLst>
              <a:ext uri="{FF2B5EF4-FFF2-40B4-BE49-F238E27FC236}">
                <a16:creationId xmlns:a16="http://schemas.microsoft.com/office/drawing/2014/main" id="{5CD16E28-DB79-4D0A-B253-DA2D883982FF}"/>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
        <p:nvSpPr>
          <p:cNvPr id="5" name="Rectangle 2">
            <a:extLst>
              <a:ext uri="{FF2B5EF4-FFF2-40B4-BE49-F238E27FC236}">
                <a16:creationId xmlns:a16="http://schemas.microsoft.com/office/drawing/2014/main" id="{09C01DD3-3C17-433F-85FC-A6809C5C8C0A}"/>
              </a:ext>
            </a:extLst>
          </p:cNvPr>
          <p:cNvSpPr>
            <a:spLocks noChangeArrowheads="1"/>
          </p:cNvSpPr>
          <p:nvPr/>
        </p:nvSpPr>
        <p:spPr bwMode="auto">
          <a:xfrm>
            <a:off x="109722" y="457200"/>
            <a:ext cx="8923825" cy="118872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Tree>
    <p:extLst>
      <p:ext uri="{BB962C8B-B14F-4D97-AF65-F5344CB8AC3E}">
        <p14:creationId xmlns:p14="http://schemas.microsoft.com/office/powerpoint/2010/main" val="24362548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7500"/>
                                  </p:stCondLst>
                                  <p:childTnLst>
                                    <p:animEffect transition="out" filter="fade">
                                      <p:cBhvr>
                                        <p:cTn id="6" dur="1500" tmFilter="0, 0; .2, .5; .8, .5; 1, 0"/>
                                        <p:tgtEl>
                                          <p:spTgt spid="6">
                                            <p:txEl>
                                              <p:pRg st="2" end="2"/>
                                            </p:txEl>
                                          </p:spTgt>
                                        </p:tgtEl>
                                      </p:cBhvr>
                                    </p:animEffect>
                                    <p:animScale>
                                      <p:cBhvr>
                                        <p:cTn id="7" dur="75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86907" y="1676067"/>
            <a:ext cx="8986748" cy="4755148"/>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2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rPr>
              <a:t>T</a:t>
            </a:r>
            <a:r>
              <a:rPr kumimoji="0" lang="en-US" sz="33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hlinkClick r:id="rId3" action="ppaction://hlinksldjump"/>
              </a:rPr>
              <a:t>hose who believe Jesus returns post-tribulation, illegally throw out or change many Bible verses.</a:t>
            </a:r>
            <a:endParaRPr kumimoji="0" lang="en-US" sz="33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0000"/>
              </a:lnSpc>
              <a:spcBef>
                <a:spcPct val="0"/>
              </a:spcBef>
              <a:spcAft>
                <a:spcPts val="12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They illegally throw out verses stating that the elect are worthy to escape all end time plagues.</a:t>
            </a:r>
          </a:p>
          <a:p>
            <a:pPr marL="274320" lvl="0" indent="-274320">
              <a:lnSpc>
                <a:spcPct val="90000"/>
              </a:lnSpc>
              <a:spcAft>
                <a:spcPts val="1200"/>
              </a:spcAft>
              <a:buClr>
                <a:prstClr val="black"/>
              </a:buClr>
              <a:buSzPct val="70000"/>
              <a:buFont typeface="Wingdings" panose="05000000000000000000" pitchFamily="2" charset="2"/>
              <a:buChar char="Ø"/>
              <a:defRPr/>
            </a:pPr>
            <a:r>
              <a:rPr lang="en-US" sz="3200" dirty="0">
                <a:solidFill>
                  <a:prstClr val="black"/>
                </a:solidFill>
                <a:latin typeface="Calibri" panose="020F0502020204030204" pitchFamily="34" charset="0"/>
                <a:cs typeface="Calibri" panose="020F0502020204030204" pitchFamily="34" charset="0"/>
              </a:rPr>
              <a:t>They emphasize some Bible verses, but ignore many others that disprove their assumptions.</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0000"/>
              </a:lnSpc>
              <a:spcBef>
                <a:spcPct val="0"/>
              </a:spcBef>
              <a:spcAft>
                <a:spcPts val="12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book </a:t>
            </a:r>
            <a:r>
              <a:rPr kumimoji="0" lang="en-US" sz="3000" b="1" i="1"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rPr>
              <a:t>Evolution Is Not Science</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proves that all Bible verses were correct, none can be thrown out due to human ignorance.</a:t>
            </a:r>
          </a:p>
        </p:txBody>
      </p:sp>
      <p:sp>
        <p:nvSpPr>
          <p:cNvPr id="6" name="Rectangle 2">
            <a:extLst>
              <a:ext uri="{FF2B5EF4-FFF2-40B4-BE49-F238E27FC236}">
                <a16:creationId xmlns:a16="http://schemas.microsoft.com/office/drawing/2014/main" id="{186C9CA1-30FF-4698-BC09-CC4D6CAF3779}"/>
              </a:ext>
            </a:extLst>
          </p:cNvPr>
          <p:cNvSpPr>
            <a:spLocks noChangeArrowheads="1"/>
          </p:cNvSpPr>
          <p:nvPr/>
        </p:nvSpPr>
        <p:spPr bwMode="auto">
          <a:xfrm>
            <a:off x="119153" y="274320"/>
            <a:ext cx="8922257" cy="118872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Return of Jesus Post-Tribulation</a:t>
            </a:r>
          </a:p>
        </p:txBody>
      </p:sp>
      <p:sp>
        <p:nvSpPr>
          <p:cNvPr id="4" name="Date Placeholder 2">
            <a:extLst>
              <a:ext uri="{FF2B5EF4-FFF2-40B4-BE49-F238E27FC236}">
                <a16:creationId xmlns:a16="http://schemas.microsoft.com/office/drawing/2014/main" id="{4A0169AE-1CFC-4BBA-961D-6C52FA4445A4}"/>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205338612"/>
      </p:ext>
    </p:extLst>
  </p:cSld>
  <p:clrMapOvr>
    <a:masterClrMapping/>
  </p:clrMapOvr>
  <mc:AlternateContent xmlns:mc="http://schemas.openxmlformats.org/markup-compatibility/2006" xmlns:p14="http://schemas.microsoft.com/office/powerpoint/2010/main">
    <mc:Choice Requires="p14">
      <p:transition p14:dur="10" advTm="26000"/>
    </mc:Choice>
    <mc:Fallback xmlns="">
      <p:transition advTm="26000"/>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86907" y="1494609"/>
            <a:ext cx="8986748" cy="5114477"/>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342900">
              <a:lnSpc>
                <a:spcPct val="94000"/>
              </a:lnSpc>
              <a:spcAft>
                <a:spcPts val="800"/>
              </a:spcAft>
              <a:buClr>
                <a:prstClr val="white"/>
              </a:buClr>
              <a:buSzPct val="70000"/>
              <a:tabLst/>
              <a:defRPr/>
            </a:pPr>
            <a:r>
              <a:rPr lang="en-US" sz="3000" b="1" kern="150"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cs typeface="Arial" panose="020B0604020202020204" pitchFamily="34" charset="0"/>
              </a:rPr>
              <a:t>If you need to illegally rewrite 10% of the Bible for your post-tribulation “interpretation”, this proves your interpretation is illegal and wrong. </a:t>
            </a:r>
          </a:p>
          <a:p>
            <a:pPr marL="0" lvl="0" indent="0" defTabSz="342900">
              <a:lnSpc>
                <a:spcPct val="94000"/>
              </a:lnSpc>
              <a:spcAft>
                <a:spcPts val="800"/>
              </a:spcAft>
              <a:buClr>
                <a:prstClr val="white"/>
              </a:buClr>
              <a:buSzPct val="70000"/>
              <a:tabLst/>
              <a:defRPr/>
            </a:pPr>
            <a:r>
              <a:rPr lang="en-US" sz="2900" dirty="0">
                <a:solidFill>
                  <a:prstClr val="black"/>
                </a:solidFill>
                <a:latin typeface="Calibri" panose="020F0502020204030204" pitchFamily="34" charset="0"/>
                <a:cs typeface="Calibri" panose="020F0502020204030204" pitchFamily="34" charset="0"/>
              </a:rPr>
              <a:t>Post-tribulation proponents illegally delete many Bible verses stating that when Christians are taken to Heaven people are: asleep, joyous, eating, drinking and marrying.</a:t>
            </a:r>
          </a:p>
          <a:p>
            <a:pPr marL="205740" lvl="0" indent="-205740" defTabSz="342900">
              <a:lnSpc>
                <a:spcPct val="94000"/>
              </a:lnSpc>
              <a:spcAft>
                <a:spcPts val="800"/>
              </a:spcAft>
              <a:buClr>
                <a:prstClr val="black"/>
              </a:buClr>
              <a:buSzPct val="70000"/>
              <a:buFont typeface="Wingdings" panose="05000000000000000000" pitchFamily="2" charset="2"/>
              <a:buChar char="Ø"/>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lang="en-US" sz="2900" dirty="0">
                <a:solidFill>
                  <a:prstClr val="black"/>
                </a:solidFill>
                <a:latin typeface="Calibri" panose="020F0502020204030204" pitchFamily="34" charset="0"/>
                <a:cs typeface="Calibri" panose="020F0502020204030204" pitchFamily="34" charset="0"/>
              </a:rPr>
              <a:t>They also illegally replace hundreds of the words Jew or Israel in the Bible with their church name, in unbiblical Jewish Replacement Theology. </a:t>
            </a:r>
          </a:p>
          <a:p>
            <a:pPr marL="205740" lvl="0" indent="-205740" defTabSz="342900">
              <a:lnSpc>
                <a:spcPct val="90000"/>
              </a:lnSpc>
              <a:spcAft>
                <a:spcPts val="800"/>
              </a:spcAft>
              <a:buClr>
                <a:prstClr val="black"/>
              </a:buClr>
              <a:buSzPct val="70000"/>
              <a:buFont typeface="Wingdings" panose="05000000000000000000" pitchFamily="2" charset="2"/>
              <a:buChar char="Ø"/>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lang="en-US" sz="2900" dirty="0">
                <a:solidFill>
                  <a:prstClr val="black"/>
                </a:solidFill>
                <a:latin typeface="Calibri" panose="020F0502020204030204" pitchFamily="34" charset="0"/>
                <a:cs typeface="Calibri" panose="020F0502020204030204" pitchFamily="34" charset="0"/>
              </a:rPr>
              <a:t>They also delete end time verses about the left behind five unwise virgins, and comparisons to Lot’s wife.</a:t>
            </a:r>
          </a:p>
        </p:txBody>
      </p:sp>
      <p:sp>
        <p:nvSpPr>
          <p:cNvPr id="6" name="Rectangle 2">
            <a:extLst>
              <a:ext uri="{FF2B5EF4-FFF2-40B4-BE49-F238E27FC236}">
                <a16:creationId xmlns:a16="http://schemas.microsoft.com/office/drawing/2014/main" id="{186C9CA1-30FF-4698-BC09-CC4D6CAF3779}"/>
              </a:ext>
            </a:extLst>
          </p:cNvPr>
          <p:cNvSpPr>
            <a:spLocks noChangeArrowheads="1"/>
          </p:cNvSpPr>
          <p:nvPr/>
        </p:nvSpPr>
        <p:spPr bwMode="auto">
          <a:xfrm>
            <a:off x="110871" y="152400"/>
            <a:ext cx="8922257"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Return of Jesus Post-Tribulation</a:t>
            </a:r>
          </a:p>
        </p:txBody>
      </p:sp>
      <p:sp>
        <p:nvSpPr>
          <p:cNvPr id="4" name="Date Placeholder 2">
            <a:extLst>
              <a:ext uri="{FF2B5EF4-FFF2-40B4-BE49-F238E27FC236}">
                <a16:creationId xmlns:a16="http://schemas.microsoft.com/office/drawing/2014/main" id="{4A0169AE-1CFC-4BBA-961D-6C52FA4445A4}"/>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6662594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24569" y="1468566"/>
            <a:ext cx="8915405" cy="519046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ts val="0"/>
              </a:spcBef>
              <a:spcAft>
                <a:spcPts val="1200"/>
              </a:spcAft>
              <a:buClr>
                <a:prstClr val="black"/>
              </a:buClr>
              <a:buSzPct val="80000"/>
              <a:buFont typeface="Times New Roman" panose="02020603050405020304" pitchFamily="18" charset="0"/>
              <a:buNone/>
              <a:tabLst/>
              <a:defRPr/>
            </a:pPr>
            <a:r>
              <a:rPr kumimoji="0" lang="en-US" sz="32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Post-tribulation Christians </a:t>
            </a:r>
            <a:r>
              <a:rPr kumimoji="0" lang="en-US" sz="3400" b="1" i="0" u="none" strike="noStrike" kern="150" normalizeH="0" baseline="0" noProof="0" dirty="0">
                <a:ln w="9525">
                  <a:solidFill>
                    <a:schemeClr val="bg1"/>
                  </a:solidFill>
                  <a:prstDash val="solid"/>
                </a:ln>
                <a:solidFill>
                  <a:schemeClr val="tx1"/>
                </a:solidFill>
                <a:effectLst>
                  <a:glow rad="114300">
                    <a:srgbClr val="670801"/>
                  </a:glow>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believe that Christians can’t rise into the clouds pre-tribulation, because then Jesus returns to Earth twice. </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hlinkClick r:id="rId3"/>
              </a:rPr>
              <a:t>[836]</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hlinkClick r:id="rId4"/>
              </a:rPr>
              <a:t>[837]</a:t>
            </a:r>
            <a:endParaRPr kumimoji="0" lang="en-US" b="0" i="0" u="none" strike="noStrike" kern="15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65760" marR="0" lvl="0" indent="-365760" algn="l" defTabSz="457200" rtl="0" eaLnBrk="1" fontAlgn="base" latinLnBrk="0" hangingPunct="0">
              <a:lnSpc>
                <a:spcPct val="96000"/>
              </a:lnSpc>
              <a:spcBef>
                <a:spcPts val="0"/>
              </a:spcBef>
              <a:spcAft>
                <a:spcPts val="1200"/>
              </a:spcAft>
              <a:buClr>
                <a:schemeClr val="tx1"/>
              </a:buClr>
              <a:buSzPct val="65000"/>
              <a:buFont typeface="Wingdings" panose="05000000000000000000" pitchFamily="2" charset="2"/>
              <a:buChar char="Ø"/>
              <a:tabLst/>
              <a:defRPr/>
            </a:pPr>
            <a:r>
              <a:rPr kumimoji="0" lang="en-US" sz="3200" b="1" i="0" u="none" strike="noStrike" kern="150" cap="none" spc="0" normalizeH="0" baseline="0" noProof="0" dirty="0">
                <a:ln w="9525">
                  <a:solidFill>
                    <a:prstClr val="black"/>
                  </a:solidFill>
                  <a:prstDash val="solid"/>
                </a:ln>
                <a:solidFill>
                  <a:prstClr val="white"/>
                </a:solidFill>
                <a:effectLst>
                  <a:glow rad="114300">
                    <a:srgbClr val="670801"/>
                  </a:glow>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rPr>
              <a:t>But, Jesus never stated that He would put His feet on Earth at this point. Jesus only remains in the clouds, and sends His angels to Earth </a:t>
            </a:r>
            <a:r>
              <a:rPr kumimoji="0" lang="en-US" sz="3000" b="0" i="0" u="none" strike="noStrike" kern="15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rPr>
              <a:t>to take the elect as a thief in the night, per the Bible. </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rPr>
              <a:t> </a:t>
            </a:r>
          </a:p>
          <a:p>
            <a:pPr marL="365760" marR="0" lvl="0" indent="-365760" algn="l" defTabSz="457200" rtl="0" eaLnBrk="1" fontAlgn="base" latinLnBrk="0" hangingPunct="0">
              <a:lnSpc>
                <a:spcPct val="96000"/>
              </a:lnSpc>
              <a:spcBef>
                <a:spcPts val="0"/>
              </a:spcBef>
              <a:spcAft>
                <a:spcPts val="1200"/>
              </a:spcAft>
              <a:buClr>
                <a:schemeClr val="bg1"/>
              </a:buClr>
              <a:buSzPct val="70000"/>
              <a:buFont typeface="Wingdings" panose="05000000000000000000" pitchFamily="2" charset="2"/>
              <a:buChar char="Ø"/>
              <a:tabLst/>
              <a:defRPr/>
            </a:pPr>
            <a:r>
              <a:rPr kumimoji="0" lang="en-US" sz="3000" i="0" u="none" strike="noStrike" kern="150" normalizeH="0" baseline="0" noProof="0" dirty="0">
                <a:solidFill>
                  <a:schemeClr val="bg1"/>
                </a:solidFill>
                <a:uLnTx/>
                <a:uFillTx/>
                <a:latin typeface="Calibri" panose="020F0502020204030204" pitchFamily="34" charset="0"/>
                <a:ea typeface="Times New Roman" panose="02020603050405020304" pitchFamily="18" charset="0"/>
                <a:cs typeface="Times New Roman" panose="02020603050405020304" pitchFamily="18" charset="0"/>
              </a:rPr>
              <a:t>This is the same as at Sodom and Gomorrah.</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rPr>
              <a:t> </a:t>
            </a: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Angels were sent into Sodom to remove Lot’s family. But, God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didn’t</a:t>
            </a: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Times New Roman" panose="02020603050405020304" pitchFamily="18" charset="0"/>
              </a:rPr>
              <a:t> enter that wicked city to take Lot.</a:t>
            </a:r>
            <a:endParaRPr kumimoji="0" lang="en-US" sz="3000" b="0" i="0" u="none" strike="noStrike" kern="15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Rectangle 2">
            <a:extLst>
              <a:ext uri="{FF2B5EF4-FFF2-40B4-BE49-F238E27FC236}">
                <a16:creationId xmlns:a16="http://schemas.microsoft.com/office/drawing/2014/main" id="{186C9CA1-30FF-4698-BC09-CC4D6CAF3779}"/>
              </a:ext>
            </a:extLst>
          </p:cNvPr>
          <p:cNvSpPr>
            <a:spLocks noChangeArrowheads="1"/>
          </p:cNvSpPr>
          <p:nvPr/>
        </p:nvSpPr>
        <p:spPr bwMode="auto">
          <a:xfrm>
            <a:off x="110865" y="228600"/>
            <a:ext cx="8922257" cy="109728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Return of Jesus Post-Tribulation</a:t>
            </a:r>
          </a:p>
        </p:txBody>
      </p:sp>
      <p:sp>
        <p:nvSpPr>
          <p:cNvPr id="4" name="Date Placeholder 2">
            <a:extLst>
              <a:ext uri="{FF2B5EF4-FFF2-40B4-BE49-F238E27FC236}">
                <a16:creationId xmlns:a16="http://schemas.microsoft.com/office/drawing/2014/main" id="{9F2D7CAE-CBCC-497C-A305-FD1795186C3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269638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244017" y="1846588"/>
            <a:ext cx="8686801" cy="4570482"/>
          </a:xfrm>
          <a:prstGeom prst="rect">
            <a:avLst/>
          </a:prstGeom>
          <a:gradFill flip="none" rotWithShape="1">
            <a:gsLst>
              <a:gs pos="4425">
                <a:schemeClr val="bg1"/>
              </a:gs>
              <a:gs pos="17000">
                <a:schemeClr val="bg1"/>
              </a:gs>
              <a:gs pos="48000">
                <a:schemeClr val="accent1">
                  <a:lumMod val="75000"/>
                </a:schemeClr>
              </a:gs>
              <a:gs pos="95575">
                <a:schemeClr val="bg1">
                  <a:lumMod val="95000"/>
                  <a:lumOff val="5000"/>
                </a:schemeClr>
              </a:gs>
              <a:gs pos="84000">
                <a:schemeClr val="bg1">
                  <a:lumMod val="95000"/>
                  <a:lumOff val="5000"/>
                </a:schemeClr>
              </a:gs>
            </a:gsLst>
            <a:lin ang="2700000" scaled="1"/>
            <a:tileRect/>
          </a:gradFill>
          <a:ln w="57150">
            <a:noFill/>
          </a:ln>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Bef>
                <a:spcPts val="0"/>
              </a:spcBef>
              <a:spcAft>
                <a:spcPts val="1800"/>
              </a:spcAft>
              <a:buClr>
                <a:schemeClr val="bg1"/>
              </a:buClr>
              <a:buSzPct val="70000"/>
              <a:tabLst/>
            </a:pPr>
            <a:r>
              <a:rPr lang="en-US" sz="34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Jesus never stated that He would land on Earth when He gathers the elect as a thief. The Bible only stated that Jesus is in the clouds at this point.</a:t>
            </a:r>
          </a:p>
          <a:p>
            <a:pPr marL="274320" indent="-274320">
              <a:lnSpc>
                <a:spcPct val="100000"/>
              </a:lnSpc>
              <a:spcBef>
                <a:spcPts val="0"/>
              </a:spcBef>
              <a:spcAft>
                <a:spcPts val="1800"/>
              </a:spcAft>
              <a:buClr>
                <a:schemeClr val="tx1"/>
              </a:buClr>
              <a:buSzPct val="70000"/>
              <a:buFont typeface="Wingdings" panose="05000000000000000000" pitchFamily="2" charset="2"/>
              <a:buChar char="Ø"/>
              <a:tabLst/>
            </a:pPr>
            <a:r>
              <a:rPr lang="en-US" sz="32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There are not two returns of Jesus to Earth, only one return to Earth, that occurs in two sequential steps, per literal Bible descriptions.</a:t>
            </a:r>
          </a:p>
        </p:txBody>
      </p:sp>
      <p:sp>
        <p:nvSpPr>
          <p:cNvPr id="4" name="Date Placeholder 2">
            <a:extLst>
              <a:ext uri="{FF2B5EF4-FFF2-40B4-BE49-F238E27FC236}">
                <a16:creationId xmlns:a16="http://schemas.microsoft.com/office/drawing/2014/main" id="{40A9A2B2-4A16-4D2F-99D1-22AADDFE6A6E}"/>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
        <p:nvSpPr>
          <p:cNvPr id="8" name="Rectangle 2">
            <a:extLst>
              <a:ext uri="{FF2B5EF4-FFF2-40B4-BE49-F238E27FC236}">
                <a16:creationId xmlns:a16="http://schemas.microsoft.com/office/drawing/2014/main" id="{E0A7DECA-3B98-49D6-B916-04802D775ADC}"/>
              </a:ext>
            </a:extLst>
          </p:cNvPr>
          <p:cNvSpPr>
            <a:spLocks noChangeArrowheads="1"/>
          </p:cNvSpPr>
          <p:nvPr/>
        </p:nvSpPr>
        <p:spPr bwMode="auto">
          <a:xfrm>
            <a:off x="110087" y="548640"/>
            <a:ext cx="8923825"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Tree>
    <p:extLst>
      <p:ext uri="{BB962C8B-B14F-4D97-AF65-F5344CB8AC3E}">
        <p14:creationId xmlns:p14="http://schemas.microsoft.com/office/powerpoint/2010/main" val="1576491103"/>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6000"/>
                                  </p:stCondLst>
                                  <p:childTnLst>
                                    <p:animEffect transition="out" filter="fade">
                                      <p:cBhvr>
                                        <p:cTn id="6" dur="2000" tmFilter="0, 0; .2, .5; .8, .5; 1, 0"/>
                                        <p:tgtEl>
                                          <p:spTgt spid="5">
                                            <p:txEl>
                                              <p:pRg st="0" end="0"/>
                                            </p:txEl>
                                          </p:spTgt>
                                        </p:tgtEl>
                                      </p:cBhvr>
                                    </p:animEffect>
                                    <p:animScale>
                                      <p:cBhvr>
                                        <p:cTn id="7" dur="1000" autoRev="1" fill="hold"/>
                                        <p:tgtEl>
                                          <p:spTgt spid="5">
                                            <p:txEl>
                                              <p:pRg st="0" end="0"/>
                                            </p:txEl>
                                          </p:spTgt>
                                        </p:tgtEl>
                                      </p:cBhvr>
                                      <p:by x="105000" y="105000"/>
                                    </p:animScale>
                                  </p:childTnLst>
                                </p:cTn>
                              </p:par>
                            </p:childTnLst>
                          </p:cTn>
                        </p:par>
                        <p:par>
                          <p:cTn id="8" fill="hold">
                            <p:stCondLst>
                              <p:cond delay="8000"/>
                            </p:stCondLst>
                            <p:childTnLst>
                              <p:par>
                                <p:cTn id="9" presetID="26" presetClass="emph" presetSubtype="0" fill="hold" nodeType="afterEffect">
                                  <p:stCondLst>
                                    <p:cond delay="6000"/>
                                  </p:stCondLst>
                                  <p:childTnLst>
                                    <p:animEffect transition="out" filter="fade">
                                      <p:cBhvr>
                                        <p:cTn id="10" dur="2000" tmFilter="0, 0; .2, .5; .8, .5; 1, 0"/>
                                        <p:tgtEl>
                                          <p:spTgt spid="5">
                                            <p:txEl>
                                              <p:pRg st="1" end="1"/>
                                            </p:txEl>
                                          </p:spTgt>
                                        </p:tgtEl>
                                      </p:cBhvr>
                                    </p:animEffect>
                                    <p:animScale>
                                      <p:cBhvr>
                                        <p:cTn id="11" dur="1000" autoRev="1" fill="hold"/>
                                        <p:tgtEl>
                                          <p:spTgt spid="5">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83580" y="4480560"/>
            <a:ext cx="8923825" cy="2132250"/>
          </a:xfrm>
          <a:prstGeom prst="rect">
            <a:avLst/>
          </a:prstGeom>
          <a:gradFill flip="none" rotWithShape="1">
            <a:gsLst>
              <a:gs pos="17000">
                <a:schemeClr val="bg1"/>
              </a:gs>
              <a:gs pos="48000">
                <a:schemeClr val="accent1">
                  <a:lumMod val="75000"/>
                </a:schemeClr>
              </a:gs>
              <a:gs pos="84000">
                <a:schemeClr val="bg1">
                  <a:lumMod val="95000"/>
                  <a:lumOff val="5000"/>
                </a:schemeClr>
              </a:gs>
            </a:gsLst>
            <a:lin ang="2700000" scaled="1"/>
            <a:tileRect/>
          </a:gradFill>
          <a:ln w="57150">
            <a:noFill/>
          </a:ln>
          <a:effectLst>
            <a:glow rad="139700">
              <a:schemeClr val="accent5">
                <a:satMod val="175000"/>
                <a:alpha val="40000"/>
              </a:schemeClr>
            </a:glow>
          </a:effectLst>
          <a:scene3d>
            <a:camera prst="orthographicFront"/>
            <a:lightRig rig="threePt" dir="t"/>
          </a:scene3d>
          <a:sp3d>
            <a:bevelT/>
          </a:sp3d>
          <a:extLst/>
        </p:spPr>
        <p:txBody>
          <a:bodyPr wrap="square" lIns="182880" tIns="9144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Bef>
                <a:spcPts val="0"/>
              </a:spcBef>
              <a:spcAft>
                <a:spcPts val="600"/>
              </a:spcAft>
              <a:buClr>
                <a:schemeClr val="bg1"/>
              </a:buClr>
              <a:buSzPct val="70000"/>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 first step of the return of Jesus to Earth: </a:t>
            </a:r>
          </a:p>
          <a:p>
            <a:pPr marL="274320" indent="-274320">
              <a:lnSpc>
                <a:spcPct val="94000"/>
              </a:lnSpc>
              <a:spcBef>
                <a:spcPts val="0"/>
              </a:spcBef>
              <a:spcAft>
                <a:spcPts val="600"/>
              </a:spcAft>
              <a:buClr>
                <a:schemeClr val="tx1"/>
              </a:buClr>
              <a:buSzPct val="70000"/>
              <a:buFont typeface="Wingdings" panose="05000000000000000000" pitchFamily="2" charset="2"/>
              <a:buChar char="Ø"/>
              <a:tabLst/>
            </a:pPr>
            <a:r>
              <a:rPr lang="en-US" sz="32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He descends from Heaven to the clouds. </a:t>
            </a:r>
          </a:p>
          <a:p>
            <a:pPr marL="274320" indent="-274320">
              <a:lnSpc>
                <a:spcPct val="94000"/>
              </a:lnSpc>
              <a:spcBef>
                <a:spcPts val="0"/>
              </a:spcBef>
              <a:spcAft>
                <a:spcPts val="1200"/>
              </a:spcAft>
              <a:buClr>
                <a:schemeClr val="tx1"/>
              </a:buClr>
              <a:buSzPct val="70000"/>
              <a:buFont typeface="Wingdings" panose="05000000000000000000" pitchFamily="2" charset="2"/>
              <a:buChar char="Ø"/>
              <a:tabLst/>
            </a:pPr>
            <a:r>
              <a:rPr lang="en-US" sz="30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Jesus will meet elect like a thief in the night, in the clouds. The elect remain in the clouds. </a:t>
            </a:r>
          </a:p>
        </p:txBody>
      </p:sp>
      <p:pic>
        <p:nvPicPr>
          <p:cNvPr id="8" name="Picture 7">
            <a:extLst>
              <a:ext uri="{FF2B5EF4-FFF2-40B4-BE49-F238E27FC236}">
                <a16:creationId xmlns:a16="http://schemas.microsoft.com/office/drawing/2014/main" id="{45820C3E-E7AB-4BB1-93EE-FE72924F06E0}"/>
              </a:ext>
            </a:extLst>
          </p:cNvPr>
          <p:cNvPicPr>
            <a:picLocks noChangeAspect="1"/>
          </p:cNvPicPr>
          <p:nvPr/>
        </p:nvPicPr>
        <p:blipFill rotWithShape="1">
          <a:blip r:embed="rId3">
            <a:extLst>
              <a:ext uri="{28A0092B-C50C-407E-A947-70E740481C1C}">
                <a14:useLocalDpi xmlns:a14="http://schemas.microsoft.com/office/drawing/2010/main" val="0"/>
              </a:ext>
            </a:extLst>
          </a:blip>
          <a:srcRect b="16666"/>
          <a:stretch/>
        </p:blipFill>
        <p:spPr>
          <a:xfrm>
            <a:off x="1761690" y="1427333"/>
            <a:ext cx="5567604" cy="2926080"/>
          </a:xfrm>
          <a:prstGeom prst="rect">
            <a:avLst/>
          </a:prstGeom>
          <a:scene3d>
            <a:camera prst="orthographicFront"/>
            <a:lightRig rig="threePt" dir="t"/>
          </a:scene3d>
          <a:sp3d>
            <a:bevelT/>
          </a:sp3d>
        </p:spPr>
      </p:pic>
      <p:sp>
        <p:nvSpPr>
          <p:cNvPr id="7" name="Date Placeholder 2">
            <a:extLst>
              <a:ext uri="{FF2B5EF4-FFF2-40B4-BE49-F238E27FC236}">
                <a16:creationId xmlns:a16="http://schemas.microsoft.com/office/drawing/2014/main" id="{B0EF2500-B571-44A8-AC18-9C7A938B22BD}"/>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
        <p:nvSpPr>
          <p:cNvPr id="10" name="Rectangle 2">
            <a:extLst>
              <a:ext uri="{FF2B5EF4-FFF2-40B4-BE49-F238E27FC236}">
                <a16:creationId xmlns:a16="http://schemas.microsoft.com/office/drawing/2014/main" id="{C6BCA978-480D-47D6-A7FC-AEB206DEA0C7}"/>
              </a:ext>
            </a:extLst>
          </p:cNvPr>
          <p:cNvSpPr>
            <a:spLocks noChangeArrowheads="1"/>
          </p:cNvSpPr>
          <p:nvPr/>
        </p:nvSpPr>
        <p:spPr bwMode="auto">
          <a:xfrm>
            <a:off x="110087" y="182880"/>
            <a:ext cx="8923825"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Tree>
    <p:extLst>
      <p:ext uri="{BB962C8B-B14F-4D97-AF65-F5344CB8AC3E}">
        <p14:creationId xmlns:p14="http://schemas.microsoft.com/office/powerpoint/2010/main" val="1860894518"/>
      </p:ext>
    </p:extLst>
  </p:cSld>
  <p:clrMapOvr>
    <a:masterClrMapping/>
  </p:clrMapOvr>
  <mc:AlternateContent xmlns:mc="http://schemas.openxmlformats.org/markup-compatibility/2006" xmlns:p15="http://schemas.microsoft.com/office/powerpoint/2012/main">
    <mc:Choice Requires="p15">
      <p:transition spd="slow" advTm="14000">
        <p15:prstTrans prst="pageCurlDouble"/>
      </p:transition>
    </mc:Choice>
    <mc:Fallback xmlns="">
      <p:transition spd="slow" advTm="14000">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Date Placeholder 2">
            <a:extLst>
              <a:ext uri="{FF2B5EF4-FFF2-40B4-BE49-F238E27FC236}">
                <a16:creationId xmlns:a16="http://schemas.microsoft.com/office/drawing/2014/main" id="{A51FF925-FBD9-4422-8982-A89B97E37E97}"/>
              </a:ext>
            </a:extLst>
          </p:cNvPr>
          <p:cNvSpPr>
            <a:spLocks noGrp="1"/>
          </p:cNvSpPr>
          <p:nvPr>
            <p:ph type="dt" sz="half" idx="10"/>
          </p:nvPr>
        </p:nvSpPr>
        <p:spPr>
          <a:xfrm>
            <a:off x="3429000" y="6647848"/>
            <a:ext cx="2971800" cy="274320"/>
          </a:xfrm>
        </p:spPr>
        <p:txBody>
          <a:bodyPr/>
          <a:lstStyle/>
          <a:p>
            <a:pPr lvl="0" algn="l">
              <a:defRPr/>
            </a:pPr>
            <a:r>
              <a:rPr lang="en-US" altLang="en-US" sz="1000" dirty="0">
                <a:solidFill>
                  <a:prstClr val="white">
                    <a:tint val="75000"/>
                  </a:prstClr>
                </a:solidFill>
              </a:rPr>
              <a:t>End Time Events, Heaven &amp; Hell, Jeff Woodward</a:t>
            </a:r>
          </a:p>
        </p:txBody>
      </p:sp>
      <p:sp>
        <p:nvSpPr>
          <p:cNvPr id="12" name="Rectangle 2">
            <a:extLst>
              <a:ext uri="{FF2B5EF4-FFF2-40B4-BE49-F238E27FC236}">
                <a16:creationId xmlns:a16="http://schemas.microsoft.com/office/drawing/2014/main" id="{B8F46CEF-0121-4F4D-9808-EC0921C3C188}"/>
              </a:ext>
            </a:extLst>
          </p:cNvPr>
          <p:cNvSpPr>
            <a:spLocks noChangeArrowheads="1"/>
          </p:cNvSpPr>
          <p:nvPr/>
        </p:nvSpPr>
        <p:spPr bwMode="auto">
          <a:xfrm>
            <a:off x="110087" y="274320"/>
            <a:ext cx="8923825"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pic>
        <p:nvPicPr>
          <p:cNvPr id="2" name="Picture 1">
            <a:extLst>
              <a:ext uri="{FF2B5EF4-FFF2-40B4-BE49-F238E27FC236}">
                <a16:creationId xmlns:a16="http://schemas.microsoft.com/office/drawing/2014/main" id="{8D571153-706B-4CFD-8627-214F8D872F6D}"/>
              </a:ext>
            </a:extLst>
          </p:cNvPr>
          <p:cNvPicPr>
            <a:picLocks noChangeAspect="1"/>
          </p:cNvPicPr>
          <p:nvPr/>
        </p:nvPicPr>
        <p:blipFill>
          <a:blip r:embed="rId4"/>
          <a:stretch>
            <a:fillRect/>
          </a:stretch>
        </p:blipFill>
        <p:spPr>
          <a:xfrm>
            <a:off x="727132" y="1362210"/>
            <a:ext cx="7605106" cy="4754880"/>
          </a:xfrm>
          <a:prstGeom prst="rect">
            <a:avLst/>
          </a:prstGeom>
        </p:spPr>
      </p:pic>
      <p:sp>
        <p:nvSpPr>
          <p:cNvPr id="11" name="TextBox 10">
            <a:extLst>
              <a:ext uri="{FF2B5EF4-FFF2-40B4-BE49-F238E27FC236}">
                <a16:creationId xmlns:a16="http://schemas.microsoft.com/office/drawing/2014/main" id="{BD6DD911-B2F1-4F77-A4D4-682F7058C268}"/>
              </a:ext>
            </a:extLst>
          </p:cNvPr>
          <p:cNvSpPr txBox="1"/>
          <p:nvPr/>
        </p:nvSpPr>
        <p:spPr bwMode="auto">
          <a:xfrm>
            <a:off x="110086" y="6127029"/>
            <a:ext cx="8839199" cy="548640"/>
          </a:xfrm>
          <a:prstGeom prst="rect">
            <a:avLst/>
          </a:prstGeom>
          <a:blipFill dpi="0" rotWithShape="0">
            <a:blip r:embed="rId5"/>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lang="en-US" sz="2800" b="1" kern="150" dirty="0">
                <a:solidFill>
                  <a:srgbClr val="E7E6E6">
                    <a:lumMod val="25000"/>
                  </a:srgbClr>
                </a:solidFill>
                <a:latin typeface="Times New Roman" panose="02020603050405020304" pitchFamily="18" charset="0"/>
                <a:ea typeface="SimSun" panose="02010600030101010101" pitchFamily="2" charset="-122"/>
                <a:cs typeface="Times New Roman" panose="02020603050405020304" pitchFamily="18" charset="0"/>
              </a:rPr>
              <a:t>First</a:t>
            </a:r>
            <a:r>
              <a:rPr kumimoji="0" lang="en-US" sz="2800" b="1" i="0" u="none" strike="noStrike" kern="150" cap="none" spc="0" normalizeH="0" baseline="0" noProof="0" dirty="0">
                <a:ln>
                  <a:noFill/>
                </a:ln>
                <a:solidFill>
                  <a:srgbClr val="E7E6E6">
                    <a:lumMod val="25000"/>
                  </a:srgbClr>
                </a:solidFill>
                <a:effectLst/>
                <a:uLnTx/>
                <a:uFillTx/>
                <a:latin typeface="Times New Roman" panose="02020603050405020304" pitchFamily="18" charset="0"/>
                <a:ea typeface="SimSun" panose="02010600030101010101" pitchFamily="2" charset="-122"/>
                <a:cs typeface="Times New Roman" panose="02020603050405020304" pitchFamily="18" charset="0"/>
              </a:rPr>
              <a:t> step: Jesus is in clouds, angels gather elect on Earth.</a:t>
            </a:r>
          </a:p>
        </p:txBody>
      </p:sp>
    </p:spTree>
    <p:extLst>
      <p:ext uri="{BB962C8B-B14F-4D97-AF65-F5344CB8AC3E}">
        <p14:creationId xmlns:p14="http://schemas.microsoft.com/office/powerpoint/2010/main" val="2592955600"/>
      </p:ext>
    </p:extLst>
  </p:cSld>
  <p:clrMapOvr>
    <a:masterClrMapping/>
  </p:clrMapOvr>
  <p:transition spd="med" advTm="10000">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640080"/>
            <a:ext cx="9144000" cy="6126480"/>
          </a:xfrm>
          <a:prstGeom prst="rect">
            <a:avLst/>
          </a:prstGeom>
        </p:spPr>
      </p:pic>
      <p:sp>
        <p:nvSpPr>
          <p:cNvPr id="6" name="Rectangle 2"/>
          <p:cNvSpPr>
            <a:spLocks noChangeArrowheads="1"/>
          </p:cNvSpPr>
          <p:nvPr/>
        </p:nvSpPr>
        <p:spPr bwMode="auto">
          <a:xfrm>
            <a:off x="914400" y="1241634"/>
            <a:ext cx="7315200" cy="5135252"/>
          </a:xfrm>
          <a:prstGeom prst="rect">
            <a:avLst/>
          </a:prstGeom>
          <a:noFill/>
          <a:ln w="25400">
            <a:no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1000"/>
              </a:spcAft>
              <a:buClr>
                <a:srgbClr val="C00000"/>
              </a:buClr>
              <a:defRPr/>
            </a:pPr>
            <a:r>
              <a:rPr kumimoji="0" lang="en-US" altLang="en-US" sz="3600" b="0" i="0" u="none" strike="noStrike" kern="1200" cap="none" spc="0" normalizeH="0" baseline="0" noProof="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This book explains the specific actions and rules that Jesus stated were </a:t>
            </a:r>
            <a:r>
              <a:rPr lang="en-US" altLang="en-US" sz="4000" b="1"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glow rad="114300">
                    <a:srgbClr val="808080">
                      <a:lumMod val="75000"/>
                      <a:alpha val="40000"/>
                    </a:srgbClr>
                  </a:glow>
                  <a:outerShdw blurRad="50800" dist="50800" dir="2700000" algn="ctr" rotWithShape="0">
                    <a:srgbClr val="000000">
                      <a:lumMod val="95000"/>
                      <a:lumOff val="5000"/>
                    </a:srgbClr>
                  </a:outerShdw>
                </a:effectLst>
                <a:latin typeface="Papyrus" panose="03070502060502030205" pitchFamily="66" charset="0"/>
                <a:cs typeface="Arial" panose="020B0604020202020204" pitchFamily="34" charset="0"/>
              </a:rPr>
              <a:t>required</a:t>
            </a:r>
            <a:r>
              <a:rPr kumimoji="0" lang="en-US" altLang="en-US" sz="3600" b="0" i="0" u="none" strike="noStrike" kern="1200" cap="none" spc="0" normalizeH="0" baseline="0" noProof="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 for Christians to enter heaven </a:t>
            </a:r>
            <a:r>
              <a:rPr kumimoji="0" lang="en-US" altLang="en-US" sz="4000" b="1" i="0" strike="noStrike" kern="120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glow rad="114300">
                    <a:schemeClr val="bg2">
                      <a:lumMod val="75000"/>
                      <a:alpha val="40000"/>
                    </a:schemeClr>
                  </a:glow>
                  <a:outerShdw blurRad="50800" dist="50800" dir="2700000" algn="ctr" rotWithShape="0">
                    <a:schemeClr val="tx1">
                      <a:lumMod val="95000"/>
                      <a:lumOff val="5000"/>
                    </a:schemeClr>
                  </a:outerShdw>
                </a:effectLst>
                <a:uLnTx/>
                <a:uFillTx/>
                <a:latin typeface="Papyrus" panose="03070502060502030205" pitchFamily="66" charset="0"/>
                <a:ea typeface="Microsoft YaHei" panose="020B0503020204020204" pitchFamily="34" charset="-122"/>
                <a:cs typeface="Arial" panose="020B0604020202020204" pitchFamily="34" charset="0"/>
              </a:rPr>
              <a:t>at only the end time</a:t>
            </a:r>
            <a:r>
              <a:rPr kumimoji="0" lang="en-US" altLang="en-US" sz="3600" b="0" i="0" u="none" strike="noStrike" kern="1200" cap="none" spc="0" normalizeH="0" baseline="0" noProof="0" dirty="0">
                <a:ln w="9525">
                  <a:solidFill>
                    <a:srgbClr val="000000">
                      <a:lumMod val="95000"/>
                      <a:lumOff val="5000"/>
                    </a:srgbClr>
                  </a:solidFill>
                  <a:prstDash val="solid"/>
                </a:ln>
                <a:solidFill>
                  <a:srgbClr val="000000">
                    <a:lumMod val="75000"/>
                    <a:lumOff val="25000"/>
                  </a:srgbClr>
                </a:solidFill>
                <a:effectLst>
                  <a:glow rad="114300">
                    <a:schemeClr val="bg2">
                      <a:lumMod val="75000"/>
                      <a:alpha val="40000"/>
                    </a:schemeClr>
                  </a:glow>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 </a:t>
            </a:r>
          </a:p>
          <a:p>
            <a:pPr marL="0" marR="0" lvl="0" indent="0" algn="l" defTabSz="457200" rtl="0" eaLnBrk="1" fontAlgn="base" latinLnBrk="0" hangingPunct="0">
              <a:lnSpc>
                <a:spcPct val="88000"/>
              </a:lnSpc>
              <a:spcBef>
                <a:spcPct val="0"/>
              </a:spcBef>
              <a:spcAft>
                <a:spcPts val="1200"/>
              </a:spcAft>
              <a:buClr>
                <a:srgbClr val="C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0" i="0" u="none" strike="noStrike" kern="1200" cap="none" spc="0" normalizeH="0" baseline="0" noProof="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But, most Christians today are unaware of these rules! </a:t>
            </a:r>
            <a:r>
              <a:rPr lang="en-US" altLang="en-US" sz="360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Prophesy errors could cause millions of Christians to miss heaven! I write this book so that none are lost.</a:t>
            </a:r>
          </a:p>
        </p:txBody>
      </p:sp>
      <p:sp>
        <p:nvSpPr>
          <p:cNvPr id="4" name="Text Box 2">
            <a:extLst>
              <a:ext uri="{FF2B5EF4-FFF2-40B4-BE49-F238E27FC236}">
                <a16:creationId xmlns:a16="http://schemas.microsoft.com/office/drawing/2014/main" id="{8D0226AE-217B-4CC7-B19A-B6F07C0060FD}"/>
              </a:ext>
            </a:extLst>
          </p:cNvPr>
          <p:cNvSpPr txBox="1">
            <a:spLocks noChangeArrowheads="1"/>
          </p:cNvSpPr>
          <p:nvPr/>
        </p:nvSpPr>
        <p:spPr bwMode="auto">
          <a:xfrm>
            <a:off x="1607820" y="198095"/>
            <a:ext cx="5928360" cy="64008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4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Tree>
    <p:extLst>
      <p:ext uri="{BB962C8B-B14F-4D97-AF65-F5344CB8AC3E}">
        <p14:creationId xmlns:p14="http://schemas.microsoft.com/office/powerpoint/2010/main" val="342964388"/>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110087" y="1737360"/>
            <a:ext cx="8869680" cy="4803751"/>
          </a:xfrm>
          <a:prstGeom prst="rect">
            <a:avLst/>
          </a:prstGeom>
          <a:gradFill flip="none" rotWithShape="1">
            <a:gsLst>
              <a:gs pos="885">
                <a:schemeClr val="bg1"/>
              </a:gs>
              <a:gs pos="885">
                <a:schemeClr val="bg1"/>
              </a:gs>
              <a:gs pos="19000">
                <a:schemeClr val="bg1"/>
              </a:gs>
              <a:gs pos="48000">
                <a:srgbClr val="0A039B"/>
              </a:gs>
              <a:gs pos="96460">
                <a:schemeClr val="bg1">
                  <a:lumMod val="95000"/>
                  <a:lumOff val="5000"/>
                </a:schemeClr>
              </a:gs>
              <a:gs pos="78000">
                <a:schemeClr val="bg1">
                  <a:lumMod val="95000"/>
                  <a:lumOff val="5000"/>
                </a:schemeClr>
              </a:gs>
            </a:gsLst>
            <a:lin ang="2700000" scaled="1"/>
            <a:tileRect/>
          </a:gradFill>
          <a:ln w="57150">
            <a:solidFill>
              <a:srgbClr val="0A039B"/>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black"/>
              </a:buClr>
              <a:buSzPct val="80000"/>
              <a:tabLst/>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Jesus is seen in early tribulation by the elect Christians </a:t>
            </a:r>
            <a:r>
              <a:rPr lang="en-US" sz="3400" b="1"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in a cloud, not on Earth. </a:t>
            </a:r>
          </a:p>
          <a:p>
            <a:pPr marL="365760" lvl="0" indent="-365760">
              <a:lnSpc>
                <a:spcPct val="96000"/>
              </a:lnSpc>
              <a:spcAft>
                <a:spcPts val="1200"/>
              </a:spcAft>
              <a:buClr>
                <a:schemeClr val="tx1"/>
              </a:buClr>
              <a:buSzPct val="80000"/>
              <a:buFont typeface="Wingdings" panose="05000000000000000000" pitchFamily="2" charset="2"/>
              <a:buChar char="Ø"/>
              <a:tabLst/>
            </a:pPr>
            <a:r>
              <a:rPr lang="en-US" sz="3000" dirty="0">
                <a:solidFill>
                  <a:schemeClr val="tx1">
                    <a:lumMod val="65000"/>
                  </a:schemeClr>
                </a:solidFill>
                <a:cs typeface="Arial" panose="020B0604020202020204" pitchFamily="34" charset="0"/>
              </a:rPr>
              <a:t>And there </a:t>
            </a:r>
            <a:r>
              <a:rPr lang="en-US" sz="3000" dirty="0">
                <a:solidFill>
                  <a:schemeClr val="tx1">
                    <a:lumMod val="75000"/>
                  </a:schemeClr>
                </a:solidFill>
                <a:cs typeface="Arial" panose="020B0604020202020204" pitchFamily="34" charset="0"/>
              </a:rPr>
              <a:t>shall be signs </a:t>
            </a:r>
            <a:r>
              <a:rPr lang="en-US" sz="3000" dirty="0">
                <a:solidFill>
                  <a:schemeClr val="tx1">
                    <a:lumMod val="65000"/>
                  </a:schemeClr>
                </a:solidFill>
                <a:cs typeface="Arial" panose="020B0604020202020204" pitchFamily="34" charset="0"/>
              </a:rPr>
              <a:t>in the sun, and in the moon, and in the stars; and… distress of nations… the sea and the waves roaring; Men's hearts failing them for fear... And</a:t>
            </a:r>
            <a:r>
              <a:rPr lang="en-US" sz="3000" b="1" dirty="0">
                <a:ln w="22225">
                  <a:solidFill>
                    <a:schemeClr val="accent2"/>
                  </a:solidFill>
                  <a:prstDash val="solid"/>
                </a:ln>
                <a:solidFill>
                  <a:schemeClr val="accent2">
                    <a:lumMod val="40000"/>
                    <a:lumOff val="60000"/>
                  </a:schemeClr>
                </a:solidFill>
                <a:cs typeface="Arial" panose="020B0604020202020204" pitchFamily="34" charset="0"/>
              </a:rPr>
              <a:t> </a:t>
            </a:r>
            <a:r>
              <a:rPr lang="en-US" sz="3600" b="1"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then shall they see the Son of man coming in a cloud </a:t>
            </a:r>
            <a:r>
              <a:rPr lang="en-US" sz="3000" dirty="0">
                <a:solidFill>
                  <a:schemeClr val="tx1">
                    <a:lumMod val="65000"/>
                  </a:schemeClr>
                </a:solidFill>
                <a:cs typeface="Arial" panose="020B0604020202020204" pitchFamily="34" charset="0"/>
              </a:rPr>
              <a:t>with power and great glory… then look up… for your redemption draweth nigh. </a:t>
            </a:r>
            <a:r>
              <a:rPr lang="en-US" dirty="0">
                <a:solidFill>
                  <a:schemeClr val="bg1"/>
                </a:solidFill>
                <a:effectLst>
                  <a:outerShdw blurRad="38100" dist="38100" dir="2700000" algn="tl">
                    <a:srgbClr val="000000">
                      <a:alpha val="43137"/>
                    </a:srgbClr>
                  </a:outerShdw>
                </a:effectLst>
                <a:cs typeface="Arial" panose="020B0604020202020204" pitchFamily="34" charset="0"/>
                <a:hlinkClick r:id="rId4"/>
              </a:rPr>
              <a:t>Luke 21:25-28</a:t>
            </a:r>
            <a:endParaRPr lang="en-US" sz="2400" dirty="0">
              <a:solidFill>
                <a:schemeClr val="bg1"/>
              </a:solidFill>
              <a:effectLst>
                <a:outerShdw blurRad="38100" dist="38100" dir="2700000" algn="tl">
                  <a:srgbClr val="000000">
                    <a:alpha val="43137"/>
                  </a:srgbClr>
                </a:outerShdw>
              </a:effectLst>
              <a:cs typeface="Arial" panose="020B0604020202020204" pitchFamily="34" charset="0"/>
            </a:endParaRPr>
          </a:p>
        </p:txBody>
      </p:sp>
      <p:sp>
        <p:nvSpPr>
          <p:cNvPr id="4" name="Date Placeholder 2">
            <a:extLst>
              <a:ext uri="{FF2B5EF4-FFF2-40B4-BE49-F238E27FC236}">
                <a16:creationId xmlns:a16="http://schemas.microsoft.com/office/drawing/2014/main" id="{C146846C-7C4F-4DAC-8101-2C3592DE28B2}"/>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
        <p:nvSpPr>
          <p:cNvPr id="7" name="Rectangle 2">
            <a:extLst>
              <a:ext uri="{FF2B5EF4-FFF2-40B4-BE49-F238E27FC236}">
                <a16:creationId xmlns:a16="http://schemas.microsoft.com/office/drawing/2014/main" id="{3F92BC68-225D-4934-9756-371A8773E270}"/>
              </a:ext>
            </a:extLst>
          </p:cNvPr>
          <p:cNvSpPr>
            <a:spLocks noChangeArrowheads="1"/>
          </p:cNvSpPr>
          <p:nvPr/>
        </p:nvSpPr>
        <p:spPr bwMode="auto">
          <a:xfrm>
            <a:off x="110087" y="457200"/>
            <a:ext cx="8923825" cy="109728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Tree>
    <p:extLst>
      <p:ext uri="{BB962C8B-B14F-4D97-AF65-F5344CB8AC3E}">
        <p14:creationId xmlns:p14="http://schemas.microsoft.com/office/powerpoint/2010/main" val="3410283632"/>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110085" y="1371600"/>
            <a:ext cx="8923825" cy="5173724"/>
          </a:xfrm>
          <a:prstGeom prst="rect">
            <a:avLst/>
          </a:prstGeom>
          <a:gradFill flip="none" rotWithShape="1">
            <a:gsLst>
              <a:gs pos="17000">
                <a:schemeClr val="bg1"/>
              </a:gs>
              <a:gs pos="48000">
                <a:srgbClr val="0A039B"/>
              </a:gs>
              <a:gs pos="85000">
                <a:schemeClr val="bg1">
                  <a:lumMod val="95000"/>
                  <a:lumOff val="5000"/>
                </a:schemeClr>
              </a:gs>
            </a:gsLst>
            <a:lin ang="2700000" scaled="1"/>
            <a:tileRect/>
          </a:gradFill>
          <a:ln w="57150">
            <a:solidFill>
              <a:srgbClr val="0A039B"/>
            </a:solidFill>
          </a:ln>
          <a:effectLst/>
          <a:scene3d>
            <a:camera prst="orthographicFront"/>
            <a:lightRig rig="threePt" dir="t"/>
          </a:scene3d>
          <a:sp3d>
            <a:bevelT/>
          </a:sp3d>
          <a:extLst/>
        </p:spPr>
        <p:txBody>
          <a:bodyPr wrap="square" lIns="182880" tIns="18288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Bef>
                <a:spcPts val="0"/>
              </a:spcBef>
              <a:spcAft>
                <a:spcPts val="1200"/>
              </a:spcAft>
              <a:buClr>
                <a:schemeClr val="bg1"/>
              </a:buClr>
              <a:buSzPct val="70000"/>
              <a:tabLst/>
            </a:pPr>
            <a:r>
              <a:rPr lang="en-US" sz="3200" kern="150" dirty="0">
                <a:solidFill>
                  <a:schemeClr val="tx1">
                    <a:lumMod val="65000"/>
                  </a:schemeClr>
                </a:solidFill>
                <a:ea typeface="Times New Roman" panose="02020603050405020304" pitchFamily="18" charset="0"/>
                <a:cs typeface="Arial" panose="020B0604020202020204" pitchFamily="34" charset="0"/>
              </a:rPr>
              <a:t>The elect are first separated into the wilderness. Then all people who are left behind will hear the trumpets and see great signs of Jesus in the clouds as the elect are taken into the clouds. </a:t>
            </a:r>
          </a:p>
          <a:p>
            <a:pPr marL="274320" indent="-274320">
              <a:lnSpc>
                <a:spcPct val="90000"/>
              </a:lnSpc>
              <a:spcBef>
                <a:spcPts val="0"/>
              </a:spcBef>
              <a:spcAft>
                <a:spcPts val="1200"/>
              </a:spcAft>
              <a:buClr>
                <a:schemeClr val="tx1"/>
              </a:buClr>
              <a:buSzPct val="65000"/>
              <a:buFont typeface="Wingdings" panose="05000000000000000000" pitchFamily="2" charset="2"/>
              <a:buChar char="Ø"/>
              <a:tabLst/>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The left behind will all loudly cry out and mourn </a:t>
            </a:r>
            <a:r>
              <a:rPr lang="en-US" sz="30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as</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this happens. The same as the 5 foolish virgins who came too late. This will not be a silent event.</a:t>
            </a:r>
          </a:p>
          <a:p>
            <a:pPr marL="274320" indent="-274320">
              <a:lnSpc>
                <a:spcPct val="90000"/>
              </a:lnSpc>
              <a:spcBef>
                <a:spcPts val="0"/>
              </a:spcBef>
              <a:spcAft>
                <a:spcPts val="1200"/>
              </a:spcAft>
              <a:buClr>
                <a:schemeClr val="tx1"/>
              </a:buClr>
              <a:buSzPct val="65000"/>
              <a:buFont typeface="Wingdings" panose="05000000000000000000" pitchFamily="2" charset="2"/>
              <a:buChar char="Ø"/>
              <a:tabLst/>
            </a:pPr>
            <a:r>
              <a:rPr lang="en-US" sz="30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But, this event will happen both as a thief and with loud trumpets blaring, and worldwide mourning. All the Bible verses were correct.</a:t>
            </a:r>
          </a:p>
        </p:txBody>
      </p:sp>
      <p:sp>
        <p:nvSpPr>
          <p:cNvPr id="4" name="Date Placeholder 2">
            <a:extLst>
              <a:ext uri="{FF2B5EF4-FFF2-40B4-BE49-F238E27FC236}">
                <a16:creationId xmlns:a16="http://schemas.microsoft.com/office/drawing/2014/main" id="{ADAEDE93-BCCC-4554-84F1-447DAEC3300E}"/>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
        <p:nvSpPr>
          <p:cNvPr id="6" name="Rectangle 2">
            <a:extLst>
              <a:ext uri="{FF2B5EF4-FFF2-40B4-BE49-F238E27FC236}">
                <a16:creationId xmlns:a16="http://schemas.microsoft.com/office/drawing/2014/main" id="{79BB018C-45CD-4DD3-81EA-8F05410BE82F}"/>
              </a:ext>
            </a:extLst>
          </p:cNvPr>
          <p:cNvSpPr>
            <a:spLocks noChangeArrowheads="1"/>
          </p:cNvSpPr>
          <p:nvPr/>
        </p:nvSpPr>
        <p:spPr bwMode="auto">
          <a:xfrm>
            <a:off x="110085" y="91440"/>
            <a:ext cx="8923825"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Tree>
    <p:extLst>
      <p:ext uri="{BB962C8B-B14F-4D97-AF65-F5344CB8AC3E}">
        <p14:creationId xmlns:p14="http://schemas.microsoft.com/office/powerpoint/2010/main" val="1682506755"/>
      </p:ext>
    </p:extLst>
  </p:cSld>
  <p:clrMapOvr>
    <a:masterClrMapping/>
  </p:clrMapOvr>
  <mc:AlternateContent xmlns:mc="http://schemas.openxmlformats.org/markup-compatibility/2006" xmlns:p15="http://schemas.microsoft.com/office/powerpoint/2012/main">
    <mc:Choice Requires="p15">
      <p:transition spd="slow"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2000"/>
                                  </p:stCondLst>
                                  <p:childTnLst>
                                    <p:animEffect transition="out" filter="fade">
                                      <p:cBhvr>
                                        <p:cTn id="6" dur="2000" tmFilter="0, 0; .2, .5; .8, .5; 1, 0"/>
                                        <p:tgtEl>
                                          <p:spTgt spid="5">
                                            <p:txEl>
                                              <p:pRg st="2" end="2"/>
                                            </p:txEl>
                                          </p:spTgt>
                                        </p:tgtEl>
                                      </p:cBhvr>
                                    </p:animEffect>
                                    <p:animScale>
                                      <p:cBhvr>
                                        <p:cTn id="7" dur="1000" autoRev="1" fill="hold"/>
                                        <p:tgtEl>
                                          <p:spTgt spid="5">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96592" y="1463040"/>
            <a:ext cx="8750089" cy="5120640"/>
          </a:xfrm>
          <a:prstGeom prst="rect">
            <a:avLst/>
          </a:prstGeom>
          <a:gradFill flip="none" rotWithShape="1">
            <a:gsLst>
              <a:gs pos="17000">
                <a:schemeClr val="bg1"/>
              </a:gs>
              <a:gs pos="48000">
                <a:srgbClr val="0A039B"/>
              </a:gs>
              <a:gs pos="85000">
                <a:schemeClr val="bg1">
                  <a:lumMod val="95000"/>
                  <a:lumOff val="5000"/>
                </a:schemeClr>
              </a:gs>
            </a:gsLst>
            <a:lin ang="2700000" scaled="1"/>
            <a:tileRect/>
          </a:gradFill>
          <a:ln w="57150">
            <a:solidFill>
              <a:srgbClr val="0A039B"/>
            </a:solidFill>
          </a:ln>
          <a:effectLst/>
          <a:scene3d>
            <a:camera prst="orthographicFront"/>
            <a:lightRig rig="threePt" dir="t"/>
          </a:scene3d>
          <a:sp3d>
            <a:bevelT/>
          </a:sp3d>
          <a:extLst/>
        </p:spPr>
        <p:txBody>
          <a:bodyPr wrap="square" lIns="182880" tIns="182880" rIns="18288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Bef>
                <a:spcPts val="0"/>
              </a:spcBef>
              <a:spcAft>
                <a:spcPts val="1200"/>
              </a:spcAft>
              <a:buClr>
                <a:schemeClr val="bg1"/>
              </a:buClr>
              <a:buSzPct val="70000"/>
              <a:tabLst/>
            </a:pPr>
            <a:r>
              <a:rPr lang="en-US" sz="34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The elect meet Jesus in the clouds, not on Earth. Jesus is not on Earth yet.</a:t>
            </a:r>
          </a:p>
          <a:p>
            <a:pPr marL="274320" indent="-274320">
              <a:lnSpc>
                <a:spcPct val="94000"/>
              </a:lnSpc>
              <a:spcBef>
                <a:spcPts val="0"/>
              </a:spcBef>
              <a:spcAft>
                <a:spcPts val="1200"/>
              </a:spcAft>
              <a:buClr>
                <a:schemeClr val="tx1"/>
              </a:buClr>
              <a:buSzPct val="70000"/>
              <a:buFont typeface="Wingdings" panose="05000000000000000000" pitchFamily="2" charset="2"/>
              <a:buChar char="Ø"/>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3000" kern="150" dirty="0">
                <a:solidFill>
                  <a:schemeClr val="tx1">
                    <a:lumMod val="65000"/>
                  </a:schemeClr>
                </a:solidFill>
                <a:cs typeface="Arial" panose="020B0604020202020204" pitchFamily="34" charset="0"/>
              </a:rPr>
              <a:t>Lord himself shall descend from heaven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with a shout</a:t>
            </a:r>
            <a:r>
              <a:rPr lang="en-US" sz="3000" kern="150" dirty="0">
                <a:solidFill>
                  <a:schemeClr val="tx1">
                    <a:lumMod val="65000"/>
                  </a:schemeClr>
                </a:solidFill>
                <a:cs typeface="Arial" panose="020B0604020202020204" pitchFamily="34" charset="0"/>
              </a:rPr>
              <a:t>, with the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voice of the archangel</a:t>
            </a:r>
            <a:r>
              <a:rPr lang="en-US" sz="3000" kern="150" dirty="0">
                <a:solidFill>
                  <a:schemeClr val="tx1">
                    <a:lumMod val="65000"/>
                  </a:schemeClr>
                </a:solidFill>
                <a:cs typeface="Arial" panose="020B0604020202020204" pitchFamily="34" charset="0"/>
              </a:rPr>
              <a:t>, and with the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trump of God</a:t>
            </a:r>
            <a:r>
              <a:rPr lang="en-US" sz="3000" kern="150" dirty="0">
                <a:solidFill>
                  <a:schemeClr val="tx1">
                    <a:lumMod val="65000"/>
                  </a:schemeClr>
                </a:solidFill>
                <a:cs typeface="Arial" panose="020B0604020202020204" pitchFamily="34" charset="0"/>
              </a:rPr>
              <a:t>: and the dead in Christ shall rise first: </a:t>
            </a:r>
          </a:p>
          <a:p>
            <a:pPr marL="274320" indent="-274320">
              <a:lnSpc>
                <a:spcPct val="94000"/>
              </a:lnSpc>
              <a:spcBef>
                <a:spcPts val="0"/>
              </a:spcBef>
              <a:spcAft>
                <a:spcPts val="1200"/>
              </a:spcAft>
              <a:buClr>
                <a:schemeClr val="tx1"/>
              </a:buClr>
              <a:buSzPct val="70000"/>
              <a:buFont typeface="Wingdings" panose="05000000000000000000" pitchFamily="2" charset="2"/>
              <a:buChar char="Ø"/>
              <a:tabLst/>
            </a:pPr>
            <a:r>
              <a:rPr lang="en-US" sz="3000" kern="150" dirty="0">
                <a:solidFill>
                  <a:schemeClr val="tx1">
                    <a:lumMod val="65000"/>
                  </a:schemeClr>
                </a:solidFill>
                <a:cs typeface="Arial" panose="020B0604020202020204" pitchFamily="34" charset="0"/>
              </a:rPr>
              <a:t>Then we which are alive and remain shall be caught up together with them </a:t>
            </a:r>
            <a:r>
              <a:rPr lang="en-US" sz="32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in the clouds, to meet the Lord in the </a:t>
            </a:r>
            <a:r>
              <a:rPr lang="en-US" sz="36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air</a:t>
            </a:r>
            <a:r>
              <a:rPr lang="en-US" sz="3200" b="1" kern="150" dirty="0">
                <a:ln w="9525">
                  <a:solidFill>
                    <a:schemeClr val="bg1"/>
                  </a:solidFill>
                  <a:prstDash val="solid"/>
                </a:ln>
                <a:solidFill>
                  <a:schemeClr val="tx1"/>
                </a:solidFill>
                <a:effectLst>
                  <a:glow rad="114300">
                    <a:srgbClr val="C00000">
                      <a:alpha val="70000"/>
                    </a:srgbClr>
                  </a:glow>
                  <a:outerShdw blurRad="12700" dist="38100" dir="2700000" algn="tl" rotWithShape="0">
                    <a:schemeClr val="bg1">
                      <a:lumMod val="50000"/>
                    </a:schemeClr>
                  </a:outerShdw>
                </a:effectLst>
                <a:cs typeface="Arial" panose="020B0604020202020204" pitchFamily="34" charset="0"/>
              </a:rPr>
              <a:t>: and so shall we ever be with the Lord. </a:t>
            </a:r>
            <a:r>
              <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1 Thess. 4: 16-17</a:t>
            </a:r>
            <a:endPar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endParaRPr>
          </a:p>
        </p:txBody>
      </p:sp>
      <p:sp>
        <p:nvSpPr>
          <p:cNvPr id="4" name="Date Placeholder 2">
            <a:extLst>
              <a:ext uri="{FF2B5EF4-FFF2-40B4-BE49-F238E27FC236}">
                <a16:creationId xmlns:a16="http://schemas.microsoft.com/office/drawing/2014/main" id="{DA30559D-EDB4-44AE-B74E-85B1A6DFE73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
        <p:nvSpPr>
          <p:cNvPr id="5" name="Rectangle 2">
            <a:extLst>
              <a:ext uri="{FF2B5EF4-FFF2-40B4-BE49-F238E27FC236}">
                <a16:creationId xmlns:a16="http://schemas.microsoft.com/office/drawing/2014/main" id="{108A620D-A46B-4A04-8CF8-2863008CD309}"/>
              </a:ext>
            </a:extLst>
          </p:cNvPr>
          <p:cNvSpPr>
            <a:spLocks noChangeArrowheads="1"/>
          </p:cNvSpPr>
          <p:nvPr/>
        </p:nvSpPr>
        <p:spPr bwMode="auto">
          <a:xfrm>
            <a:off x="109723" y="182880"/>
            <a:ext cx="8923825"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4000"/>
              </a:lnSpc>
              <a:spcAft>
                <a:spcPts val="0"/>
              </a:spcAft>
              <a:buClr>
                <a:prstClr val="black"/>
              </a:buClr>
              <a:buSzPct val="125000"/>
              <a:tabLst/>
            </a:pPr>
            <a:r>
              <a:rPr lang="en-US" altLang="en-US" sz="33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Elect Rise Into the Clouds, Same as 5 Past Events, First Step of Single Return of Jesus</a:t>
            </a:r>
          </a:p>
        </p:txBody>
      </p:sp>
    </p:spTree>
    <p:extLst>
      <p:ext uri="{BB962C8B-B14F-4D97-AF65-F5344CB8AC3E}">
        <p14:creationId xmlns:p14="http://schemas.microsoft.com/office/powerpoint/2010/main" val="2291643396"/>
      </p:ext>
    </p:extLst>
  </p:cSld>
  <p:clrMapOvr>
    <a:masterClrMapping/>
  </p:clrMapOvr>
  <mc:AlternateContent xmlns:mc="http://schemas.openxmlformats.org/markup-compatibility/2006" xmlns:p14="http://schemas.microsoft.com/office/powerpoint/2010/main">
    <mc:Choice Requires="p14">
      <p:transition p14:dur="10" advTm="32000"/>
    </mc:Choice>
    <mc:Fallback xmlns="">
      <p:transition advTm="3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6500"/>
                                  </p:stCondLst>
                                  <p:childTnLst>
                                    <p:animEffect transition="out" filter="fade">
                                      <p:cBhvr>
                                        <p:cTn id="6" dur="2000" tmFilter="0, 0; .2, .5; .8, .5; 1, 0"/>
                                        <p:tgtEl>
                                          <p:spTgt spid="8">
                                            <p:txEl>
                                              <p:pRg st="0" end="0"/>
                                            </p:txEl>
                                          </p:spTgt>
                                        </p:tgtEl>
                                      </p:cBhvr>
                                    </p:animEffect>
                                    <p:animScale>
                                      <p:cBhvr>
                                        <p:cTn id="7" dur="1000" autoRev="1" fill="hold"/>
                                        <p:tgtEl>
                                          <p:spTgt spid="8">
                                            <p:txEl>
                                              <p:pRg st="0" end="0"/>
                                            </p:txEl>
                                          </p:spTgt>
                                        </p:tgtEl>
                                      </p:cBhvr>
                                      <p:by x="105000" y="105000"/>
                                    </p:animScale>
                                  </p:childTnLst>
                                </p:cTn>
                              </p:par>
                            </p:childTnLst>
                          </p:cTn>
                        </p:par>
                        <p:par>
                          <p:cTn id="8" fill="hold">
                            <p:stCondLst>
                              <p:cond delay="8500"/>
                            </p:stCondLst>
                            <p:childTnLst>
                              <p:par>
                                <p:cTn id="9" presetID="26" presetClass="emph" presetSubtype="0" fill="hold" nodeType="afterEffect">
                                  <p:stCondLst>
                                    <p:cond delay="18000"/>
                                  </p:stCondLst>
                                  <p:childTnLst>
                                    <p:animEffect transition="out" filter="fade">
                                      <p:cBhvr>
                                        <p:cTn id="10" dur="1000" tmFilter="0, 0; .2, .5; .8, .5; 1, 0"/>
                                        <p:tgtEl>
                                          <p:spTgt spid="8">
                                            <p:txEl>
                                              <p:pRg st="2" end="2"/>
                                            </p:txEl>
                                          </p:spTgt>
                                        </p:tgtEl>
                                      </p:cBhvr>
                                    </p:animEffect>
                                    <p:animScale>
                                      <p:cBhvr>
                                        <p:cTn id="11" dur="500" autoRev="1" fill="hold"/>
                                        <p:tgtEl>
                                          <p:spTgt spid="8">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781704"/>
            <a:ext cx="7467600" cy="529459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buClr>
                <a:prstClr val="black"/>
              </a:buClr>
              <a:buSzPct val="70000"/>
              <a:tabLst/>
            </a:pPr>
            <a:r>
              <a:rPr lang="en-US" sz="4000" kern="150" dirty="0">
                <a:solidFill>
                  <a:schemeClr val="tx1"/>
                </a:solidFill>
                <a:latin typeface="Papyrus" panose="03070502060502030205" pitchFamily="66" charset="0"/>
                <a:cs typeface="Arial" panose="020B0604020202020204" pitchFamily="34" charset="0"/>
              </a:rPr>
              <a:t>And many of them that </a:t>
            </a:r>
            <a:r>
              <a:rPr lang="en-US" sz="4000" b="1" kern="150" dirty="0">
                <a:ln w="12700" cmpd="sng">
                  <a:solidFill>
                    <a:schemeClr val="tx1"/>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90500" dist="50800" dir="5400000" algn="ctr" rotWithShape="0">
                    <a:schemeClr val="tx1"/>
                  </a:outerShdw>
                </a:effectLst>
                <a:latin typeface="Papyrus" panose="03070502060502030205" pitchFamily="66" charset="0"/>
                <a:cs typeface="Arial" panose="020B0604020202020204" pitchFamily="34" charset="0"/>
              </a:rPr>
              <a:t>sleep</a:t>
            </a:r>
            <a:r>
              <a:rPr lang="en-US" sz="4000" kern="150" dirty="0">
                <a:solidFill>
                  <a:schemeClr val="tx1"/>
                </a:solidFill>
                <a:latin typeface="Papyrus" panose="03070502060502030205" pitchFamily="66" charset="0"/>
                <a:cs typeface="Arial" panose="020B0604020202020204" pitchFamily="34" charset="0"/>
              </a:rPr>
              <a:t> in the dust of the earth shall awake, some to everlasting life, and some to shame and </a:t>
            </a:r>
            <a:r>
              <a:rPr lang="en-US" sz="4000" b="1" kern="150" dirty="0">
                <a:ln w="12700" cmpd="sng">
                  <a:solidFill>
                    <a:schemeClr val="tx1"/>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90500" dist="50800" dir="5400000" algn="ctr" rotWithShape="0">
                    <a:schemeClr val="tx1"/>
                  </a:outerShdw>
                </a:effectLst>
                <a:latin typeface="Papyrus" panose="03070502060502030205" pitchFamily="66" charset="0"/>
                <a:cs typeface="Arial" panose="020B0604020202020204" pitchFamily="34" charset="0"/>
              </a:rPr>
              <a:t>everlasting</a:t>
            </a:r>
            <a:r>
              <a:rPr lang="en-US" sz="4000" kern="150" dirty="0">
                <a:solidFill>
                  <a:schemeClr val="tx1"/>
                </a:solidFill>
                <a:latin typeface="Papyrus" panose="03070502060502030205" pitchFamily="66" charset="0"/>
                <a:cs typeface="Arial" panose="020B0604020202020204" pitchFamily="34" charset="0"/>
              </a:rPr>
              <a:t> contempt. </a:t>
            </a:r>
            <a:r>
              <a:rPr lang="en-US" kern="150" dirty="0">
                <a:ln w="9525">
                  <a:solidFill>
                    <a:prstClr val="black"/>
                  </a:solidFill>
                  <a:prstDash val="solid"/>
                </a:ln>
                <a:solidFill>
                  <a:schemeClr val="tx1"/>
                </a:solidFill>
                <a:latin typeface="Papyrus" panose="03070502060502030205" pitchFamily="66" charset="0"/>
                <a:cs typeface="Arial" panose="020B0604020202020204" pitchFamily="34" charset="0"/>
                <a:hlinkClick r:id="rId4"/>
              </a:rPr>
              <a:t>Dan. 12:2 &amp; John 11:11</a:t>
            </a:r>
            <a:endParaRPr lang="en-US" kern="150" dirty="0">
              <a:ln w="9525">
                <a:solidFill>
                  <a:prstClr val="black"/>
                </a:solidFill>
                <a:prstDash val="solid"/>
              </a:ln>
              <a:solidFill>
                <a:schemeClr val="tx1"/>
              </a:solidFill>
              <a:latin typeface="Papyrus" panose="03070502060502030205" pitchFamily="66" charset="0"/>
              <a:cs typeface="Arial" panose="020B0604020202020204" pitchFamily="34" charset="0"/>
            </a:endParaRPr>
          </a:p>
          <a:p>
            <a:pPr marL="0" lvl="0" indent="0">
              <a:lnSpc>
                <a:spcPct val="90000"/>
              </a:lnSpc>
              <a:spcAft>
                <a:spcPts val="600"/>
              </a:spcAft>
              <a:buClr>
                <a:prstClr val="black"/>
              </a:buClr>
              <a:buSzPct val="80000"/>
              <a:tabLst/>
              <a:defRPr/>
            </a:pPr>
            <a:r>
              <a:rPr lang="en-US" sz="4000" kern="150" dirty="0">
                <a:solidFill>
                  <a:schemeClr val="tx1"/>
                </a:solidFill>
                <a:latin typeface="Papyrus" panose="03070502060502030205" pitchFamily="66" charset="0"/>
                <a:ea typeface="SimSun" panose="02010600030101010101" pitchFamily="2" charset="-122"/>
                <a:cs typeface="Calibri" panose="020F0502020204030204" pitchFamily="34" charset="0"/>
              </a:rPr>
              <a:t>Blessed and holy is he that hath part in the </a:t>
            </a:r>
            <a:r>
              <a:rPr lang="en-US" sz="4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90500" dist="50800" dir="5400000" algn="ctr" rotWithShape="0">
                    <a:srgbClr val="000000"/>
                  </a:outerShdw>
                </a:effectLst>
                <a:latin typeface="Papyrus" panose="03070502060502030205" pitchFamily="66" charset="0"/>
                <a:ea typeface="SimSun" panose="02010600030101010101" pitchFamily="2" charset="-122"/>
                <a:cs typeface="Calibri" panose="020F0502020204030204" pitchFamily="34" charset="0"/>
              </a:rPr>
              <a:t>first resurrection (of the “worthy” “elect”) </a:t>
            </a:r>
            <a:r>
              <a:rPr lang="en-US" sz="4000" kern="150" dirty="0">
                <a:latin typeface="Papyrus" panose="03070502060502030205" pitchFamily="66" charset="0"/>
                <a:ea typeface="SimSun" panose="02010600030101010101" pitchFamily="2" charset="-122"/>
                <a:cs typeface="Calibri" panose="020F0502020204030204" pitchFamily="34" charset="0"/>
              </a:rPr>
              <a:t>…</a:t>
            </a:r>
            <a:r>
              <a:rPr lang="en-US" kern="150" dirty="0">
                <a:ln w="0"/>
                <a:solidFill>
                  <a:srgbClr val="FFFFFF"/>
                </a:solidFill>
                <a:effectLst>
                  <a:outerShdw blurRad="38100" dist="19050" dir="2700000" algn="tl" rotWithShape="0">
                    <a:srgbClr val="000000">
                      <a:alpha val="40000"/>
                    </a:srgbClr>
                  </a:outerShdw>
                </a:effectLst>
                <a:latin typeface="Papyrus" panose="03070502060502030205" pitchFamily="66" charset="0"/>
                <a:ea typeface="SimSun" panose="02010600030101010101" pitchFamily="2" charset="-122"/>
                <a:cs typeface="Calibri" panose="020F0502020204030204" pitchFamily="34" charset="0"/>
              </a:rPr>
              <a:t> </a:t>
            </a:r>
          </a:p>
          <a:p>
            <a:pPr marL="0" lvl="0" indent="0">
              <a:spcAft>
                <a:spcPts val="0"/>
              </a:spcAft>
              <a:buClr>
                <a:prstClr val="black"/>
              </a:buClr>
              <a:buSzPct val="80000"/>
              <a:tabLst/>
              <a:defRPr/>
            </a:pP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5"/>
              </a:rPr>
              <a:t>Rev. 20:6-10</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rPr>
              <a:t>,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hlinkClick r:id="rId6"/>
              </a:rPr>
              <a:t>Mat. 24:31 NIV</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rPr>
              <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hlinkClick r:id="rId7"/>
              </a:rPr>
              <a:t>Luke 21:25-27,31-36</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rPr>
              <a:t> </a:t>
            </a:r>
          </a:p>
        </p:txBody>
      </p:sp>
    </p:spTree>
    <p:extLst>
      <p:ext uri="{BB962C8B-B14F-4D97-AF65-F5344CB8AC3E}">
        <p14:creationId xmlns:p14="http://schemas.microsoft.com/office/powerpoint/2010/main" val="2118781354"/>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28587" y="2088216"/>
            <a:ext cx="8686799" cy="4201086"/>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Clr>
                <a:prstClr val="white"/>
              </a:buClr>
              <a:buSzPct val="70000"/>
              <a:tabLst/>
              <a:defRPr/>
            </a:pPr>
            <a:r>
              <a:rPr lang="en-US" sz="3200" b="1" kern="150" dirty="0">
                <a:ln w="9525">
                  <a:solidFill>
                    <a:schemeClr val="bg1"/>
                  </a:solidFill>
                  <a:prstDash val="solid"/>
                </a:ln>
                <a:solidFill>
                  <a:schemeClr val="tx1"/>
                </a:solidFill>
                <a:effectLst>
                  <a:glow rad="114300">
                    <a:srgbClr val="860000">
                      <a:alpha val="70000"/>
                    </a:srgbClr>
                  </a:glow>
                  <a:outerShdw blurRad="12700" dist="38100" dir="2700000" algn="tl" rotWithShape="0">
                    <a:schemeClr val="bg1">
                      <a:lumMod val="50000"/>
                    </a:schemeClr>
                  </a:outerShdw>
                </a:effectLst>
                <a:cs typeface="Arial" panose="020B0604020202020204" pitchFamily="34" charset="0"/>
              </a:rPr>
              <a:t>The second step of the single return of Jesus occurs later, at the end of tribulation</a:t>
            </a:r>
            <a:r>
              <a:rPr lang="en-US" sz="3200" b="1" kern="150"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cs typeface="Arial" panose="020B0604020202020204" pitchFamily="34" charset="0"/>
              </a:rPr>
              <a:t>. </a:t>
            </a:r>
          </a:p>
          <a:p>
            <a:pPr marL="365760" lvl="0" indent="-365760">
              <a:lnSpc>
                <a:spcPct val="94000"/>
              </a:lnSpc>
              <a:spcBef>
                <a:spcPts val="0"/>
              </a:spcBef>
              <a:spcAft>
                <a:spcPts val="1200"/>
              </a:spcAft>
              <a:buClr>
                <a:prstClr val="white"/>
              </a:buClr>
              <a:buSzPct val="70000"/>
              <a:buFont typeface="Wingdings" panose="05000000000000000000" pitchFamily="2" charset="2"/>
              <a:buChar char="Ø"/>
              <a:tabLst/>
            </a:pPr>
            <a:r>
              <a:rPr lang="en-US" sz="3000" b="1" kern="150"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cs typeface="Arial" panose="020B0604020202020204" pitchFamily="34" charset="0"/>
              </a:rPr>
              <a:t>Jesus then descends from the clouds to physically land on Earth, and place His feet on the Mount of Olives.</a:t>
            </a:r>
            <a:r>
              <a:rPr lang="en-US" sz="3200" b="1" kern="150"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cs typeface="Arial" panose="020B0604020202020204" pitchFamily="34" charset="0"/>
              </a:rPr>
              <a:t> </a:t>
            </a:r>
            <a:r>
              <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rPr>
              <a:t>(Zech. 14:3-4)</a:t>
            </a:r>
            <a:endParaRPr lang="en-US" sz="3200" b="1" kern="150"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a:p>
            <a:pPr marL="274320" lvl="0" indent="-274320">
              <a:lnSpc>
                <a:spcPct val="94000"/>
              </a:lnSpc>
              <a:spcBef>
                <a:spcPts val="0"/>
              </a:spcBef>
              <a:spcAft>
                <a:spcPts val="1200"/>
              </a:spcAft>
              <a:buClr>
                <a:prstClr val="white"/>
              </a:buClr>
              <a:buSzPct val="70000"/>
              <a:buFont typeface="Wingdings" panose="05000000000000000000" pitchFamily="2" charset="2"/>
              <a:buChar char="Ø"/>
              <a:tabLst/>
              <a:defRPr/>
            </a:pP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Then every eye shall see Jesus, because they all fight against Him. Jesus defeats the beasts and all their evil armies.</a:t>
            </a:r>
          </a:p>
        </p:txBody>
      </p:sp>
      <p:sp>
        <p:nvSpPr>
          <p:cNvPr id="6" name="Rectangle 2">
            <a:extLst>
              <a:ext uri="{FF2B5EF4-FFF2-40B4-BE49-F238E27FC236}">
                <a16:creationId xmlns:a16="http://schemas.microsoft.com/office/drawing/2014/main" id="{186C9CA1-30FF-4698-BC09-CC4D6CAF3779}"/>
              </a:ext>
            </a:extLst>
          </p:cNvPr>
          <p:cNvSpPr>
            <a:spLocks noChangeArrowheads="1"/>
          </p:cNvSpPr>
          <p:nvPr/>
        </p:nvSpPr>
        <p:spPr bwMode="auto">
          <a:xfrm>
            <a:off x="110857" y="548640"/>
            <a:ext cx="8922257" cy="118872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Return of Jesus Post-Tribulation</a:t>
            </a:r>
          </a:p>
        </p:txBody>
      </p:sp>
      <p:sp>
        <p:nvSpPr>
          <p:cNvPr id="4" name="Date Placeholder 2">
            <a:extLst>
              <a:ext uri="{FF2B5EF4-FFF2-40B4-BE49-F238E27FC236}">
                <a16:creationId xmlns:a16="http://schemas.microsoft.com/office/drawing/2014/main" id="{C85CD979-E670-4E23-9C42-2172BEE70623}"/>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876853578"/>
      </p:ext>
    </p:extLst>
  </p:cSld>
  <p:clrMapOvr>
    <a:masterClrMapping/>
  </p:clrMapOvr>
  <mc:AlternateContent xmlns:mc="http://schemas.openxmlformats.org/markup-compatibility/2006" xmlns:p14="http://schemas.microsoft.com/office/powerpoint/2010/main">
    <mc:Choice Requires="p14">
      <p:transition p14:dur="10" advTm="20000"/>
    </mc:Choice>
    <mc:Fallback xmlns="">
      <p:transition advTm="20000"/>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Box 2">
            <a:extLst>
              <a:ext uri="{FF2B5EF4-FFF2-40B4-BE49-F238E27FC236}">
                <a16:creationId xmlns:a16="http://schemas.microsoft.com/office/drawing/2014/main" id="{04610BDD-CE6E-41EE-9B2C-B991AFA4F388}"/>
              </a:ext>
            </a:extLst>
          </p:cNvPr>
          <p:cNvSpPr txBox="1">
            <a:spLocks noChangeArrowheads="1"/>
          </p:cNvSpPr>
          <p:nvPr/>
        </p:nvSpPr>
        <p:spPr bwMode="auto">
          <a:xfrm>
            <a:off x="91440" y="192058"/>
            <a:ext cx="896112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Three Distinct Groups of Christians are Saved Out of the Tribulation Era</a:t>
            </a:r>
          </a:p>
        </p:txBody>
      </p:sp>
      <p:sp>
        <p:nvSpPr>
          <p:cNvPr id="14" name="Date Placeholder 2">
            <a:extLst>
              <a:ext uri="{FF2B5EF4-FFF2-40B4-BE49-F238E27FC236}">
                <a16:creationId xmlns:a16="http://schemas.microsoft.com/office/drawing/2014/main" id="{DF32C621-7A46-4C43-A6C7-5002A7E550EC}"/>
              </a:ext>
            </a:extLst>
          </p:cNvPr>
          <p:cNvSpPr>
            <a:spLocks noGrp="1"/>
          </p:cNvSpPr>
          <p:nvPr>
            <p:ph type="dt" sz="half" idx="10"/>
          </p:nvPr>
        </p:nvSpPr>
        <p:spPr>
          <a:xfrm>
            <a:off x="5918362" y="6662629"/>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 name="Picture 1">
            <a:extLst>
              <a:ext uri="{FF2B5EF4-FFF2-40B4-BE49-F238E27FC236}">
                <a16:creationId xmlns:a16="http://schemas.microsoft.com/office/drawing/2014/main" id="{B781FBEA-FA42-45ED-9CD4-E5B42FAF18BD}"/>
              </a:ext>
            </a:extLst>
          </p:cNvPr>
          <p:cNvPicPr>
            <a:picLocks noChangeAspect="1"/>
          </p:cNvPicPr>
          <p:nvPr/>
        </p:nvPicPr>
        <p:blipFill rotWithShape="1">
          <a:blip r:embed="rId4"/>
          <a:srcRect r="870"/>
          <a:stretch/>
        </p:blipFill>
        <p:spPr>
          <a:xfrm>
            <a:off x="7360256" y="1632155"/>
            <a:ext cx="1737360" cy="5033787"/>
          </a:xfrm>
          <a:prstGeom prst="rect">
            <a:avLst/>
          </a:prstGeom>
        </p:spPr>
      </p:pic>
      <p:sp>
        <p:nvSpPr>
          <p:cNvPr id="6" name="Rectangle 1">
            <a:extLst>
              <a:ext uri="{FF2B5EF4-FFF2-40B4-BE49-F238E27FC236}">
                <a16:creationId xmlns:a16="http://schemas.microsoft.com/office/drawing/2014/main" id="{9C560E7C-392F-4F4B-AAB6-4A9B00990411}"/>
              </a:ext>
            </a:extLst>
          </p:cNvPr>
          <p:cNvSpPr>
            <a:spLocks noChangeArrowheads="1"/>
          </p:cNvSpPr>
          <p:nvPr/>
        </p:nvSpPr>
        <p:spPr bwMode="auto">
          <a:xfrm>
            <a:off x="227334" y="1388618"/>
            <a:ext cx="7909560" cy="5212080"/>
          </a:xfrm>
          <a:prstGeom prst="rect">
            <a:avLst/>
          </a:prstGeom>
          <a:gradFill>
            <a:gsLst>
              <a:gs pos="13000">
                <a:srgbClr val="000099"/>
              </a:gs>
              <a:gs pos="47000">
                <a:srgbClr val="0A039B"/>
              </a:gs>
              <a:gs pos="9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9144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5000"/>
              </a:lnSpc>
              <a:spcBef>
                <a:spcPct val="0"/>
              </a:spcBef>
              <a:spcAft>
                <a:spcPts val="600"/>
              </a:spcAft>
              <a:buClr>
                <a:srgbClr val="002060"/>
              </a:buClr>
              <a:buSzPct val="100000"/>
              <a:buFont typeface="Times New Roman" panose="02020603050405020304" pitchFamily="18" charset="0"/>
              <a:buNone/>
              <a:tabLst/>
              <a:defRPr/>
            </a:pP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First Group Saved </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[998]</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(pg. 381)</a:t>
            </a:r>
          </a:p>
          <a:p>
            <a:pPr marL="0" marR="0" lvl="0" indent="0" algn="l" defTabSz="457200" rtl="0" eaLnBrk="1" fontAlgn="base" latinLnBrk="0" hangingPunct="0">
              <a:lnSpc>
                <a:spcPct val="105000"/>
              </a:lnSpc>
              <a:spcBef>
                <a:spcPct val="0"/>
              </a:spcBef>
              <a:spcAft>
                <a:spcPts val="800"/>
              </a:spcAft>
              <a:buClr>
                <a:srgbClr val="002060"/>
              </a:buClr>
              <a:buSzPct val="10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early tribulation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6th seal</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rising into the clouds of the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ction="ppaction://hlinksldjump"/>
              </a:rPr>
              <a:t>elect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ction="ppaction://hlinksldjump"/>
              </a:rPr>
              <a:t>worthy</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Christians,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9" action="ppaction://hlinksldjump"/>
              </a:rPr>
              <a:t>like a thief, when “everything goes on as it has since the beginning</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the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0" action="ppaction://hlinksldjump"/>
              </a:rPr>
              <a:t>voice of the archangel, and at the first "trump of God</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when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1" action="ppaction://hlinksldjump"/>
              </a:rPr>
              <a:t>every mountain</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on Earth is moved. </a:t>
            </a:r>
          </a:p>
          <a:p>
            <a:pPr marL="0" marR="0" lvl="0" indent="0" algn="l" defTabSz="457200" rtl="0" eaLnBrk="1" fontAlgn="base" latinLnBrk="0" hangingPunct="0">
              <a:lnSpc>
                <a:spcPct val="105000"/>
              </a:lnSpc>
              <a:spcBef>
                <a:spcPct val="0"/>
              </a:spcBef>
              <a:spcAft>
                <a:spcPts val="1800"/>
              </a:spcAft>
              <a:buClr>
                <a:srgbClr val="002060"/>
              </a:buClr>
              <a:buSzPct val="10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They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2" action="ppaction://hlinksldjump"/>
              </a:rPr>
              <a:t>escape all these things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of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2" action="ppaction://hlinksldjump"/>
              </a:rPr>
              <a:t>the end times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3" action="ppaction://hlinksldjump"/>
              </a:rPr>
              <a:t>in the clouds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like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4"/>
              </a:rPr>
              <a:t>lightning from the east to the west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all over the world, so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5" action="ppaction://hlinksldjump"/>
              </a:rPr>
              <a:t>numerous that no one can count, in Rev. 7.</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p>
        </p:txBody>
      </p:sp>
      <p:sp>
        <p:nvSpPr>
          <p:cNvPr id="7" name="Date Placeholder 2">
            <a:extLst>
              <a:ext uri="{FF2B5EF4-FFF2-40B4-BE49-F238E27FC236}">
                <a16:creationId xmlns:a16="http://schemas.microsoft.com/office/drawing/2014/main" id="{76B4201C-1A70-409F-88DC-610553E0FF3D}"/>
              </a:ext>
            </a:extLst>
          </p:cNvPr>
          <p:cNvSpPr txBox="1">
            <a:spLocks/>
          </p:cNvSpPr>
          <p:nvPr/>
        </p:nvSpPr>
        <p:spPr>
          <a:xfrm>
            <a:off x="253839" y="6662371"/>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1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See proof in underlined links</a:t>
            </a:r>
          </a:p>
        </p:txBody>
      </p:sp>
    </p:spTree>
    <p:extLst>
      <p:ext uri="{BB962C8B-B14F-4D97-AF65-F5344CB8AC3E}">
        <p14:creationId xmlns:p14="http://schemas.microsoft.com/office/powerpoint/2010/main" val="4883519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72147" y="2275999"/>
            <a:ext cx="5730240" cy="4297680"/>
          </a:xfrm>
          <a:prstGeom prst="rect">
            <a:avLst/>
          </a:prstGeom>
        </p:spPr>
      </p:pic>
      <p:sp>
        <p:nvSpPr>
          <p:cNvPr id="10" name="Rectangle 2"/>
          <p:cNvSpPr>
            <a:spLocks noChangeArrowheads="1"/>
          </p:cNvSpPr>
          <p:nvPr/>
        </p:nvSpPr>
        <p:spPr bwMode="auto">
          <a:xfrm>
            <a:off x="152400" y="365760"/>
            <a:ext cx="8839200" cy="210519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rgbClr val="C00000"/>
              </a:buClr>
              <a:buSzPct val="90000"/>
            </a:pPr>
            <a:r>
              <a:rPr lang="en-US" altLang="en-US" sz="44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 Bible Literally Stated 9 Times that Tribulation is 7 Years with Two 3.5 Year Halves</a:t>
            </a:r>
          </a:p>
        </p:txBody>
      </p:sp>
      <p:sp>
        <p:nvSpPr>
          <p:cNvPr id="4" name="Date Placeholder 2">
            <a:extLst>
              <a:ext uri="{FF2B5EF4-FFF2-40B4-BE49-F238E27FC236}">
                <a16:creationId xmlns:a16="http://schemas.microsoft.com/office/drawing/2014/main" id="{684070BC-09D9-4FEC-8293-86C7EAE3245E}"/>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92485766"/>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232409" y="2119036"/>
            <a:ext cx="8679180" cy="4247317"/>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outerShdw blurRad="50800" dist="38100" algn="l" rotWithShape="0">
              <a:prstClr val="black">
                <a:alpha val="40000"/>
              </a:prstClr>
            </a:outerShdw>
          </a:effectLst>
          <a:scene3d>
            <a:camera prst="orthographicFront"/>
            <a:lightRig rig="threePt" dir="t"/>
          </a:scene3d>
          <a:sp3d>
            <a:bevelT/>
          </a:sp3d>
          <a:extLst/>
        </p:spPr>
        <p:txBody>
          <a:bodyPr wrap="square" lIns="182880" tIns="182880" rIns="91440" bIns="182880">
            <a:spAutoFit/>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1800"/>
              </a:spcAft>
              <a:buClr>
                <a:srgbClr val="C00000"/>
              </a:buClr>
            </a:pPr>
            <a:r>
              <a:rPr lang="en-US" sz="3600" b="1" dirty="0">
                <a:ln w="9525">
                  <a:solidFill>
                    <a:schemeClr val="bg1"/>
                  </a:solidFill>
                  <a:prstDash val="solid"/>
                </a:ln>
                <a:gradFill flip="none" rotWithShape="1">
                  <a:gsLst>
                    <a:gs pos="0">
                      <a:schemeClr val="bg1">
                        <a:lumMod val="50000"/>
                        <a:lumOff val="50000"/>
                      </a:schemeClr>
                    </a:gs>
                    <a:gs pos="50000">
                      <a:schemeClr val="tx1">
                        <a:lumMod val="65000"/>
                      </a:schemeClr>
                    </a:gs>
                    <a:gs pos="100000">
                      <a:schemeClr val="tx1">
                        <a:shade val="100000"/>
                        <a:satMod val="115000"/>
                      </a:schemeClr>
                    </a:gs>
                  </a:gsLst>
                  <a:lin ang="16200000" scaled="1"/>
                  <a:tileRect/>
                </a:gradFill>
                <a:effectLst>
                  <a:outerShdw blurRad="50800" dist="50800" dir="2700000" algn="tl" rotWithShape="0">
                    <a:schemeClr val="bg1">
                      <a:lumMod val="50000"/>
                    </a:schemeClr>
                  </a:outerShdw>
                </a:effectLst>
                <a:cs typeface="Arial" panose="020B0604020202020204" pitchFamily="34" charset="0"/>
              </a:rPr>
              <a:t>7 Year Great Tribulation per Ezekiel:</a:t>
            </a:r>
          </a:p>
          <a:p>
            <a:pPr marL="457200" indent="-457200">
              <a:lnSpc>
                <a:spcPct val="100000"/>
              </a:lnSpc>
              <a:spcAft>
                <a:spcPts val="1800"/>
              </a:spcAft>
              <a:buClr>
                <a:schemeClr val="bg1"/>
              </a:buClr>
              <a:buSzPct val="80000"/>
              <a:buFont typeface="Wingdings" panose="05000000000000000000" pitchFamily="2" charset="2"/>
              <a:buChar char="Ø"/>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And they that dwell in the cities of Israel shall go forth, and shall set on fire and burn the weapons … </a:t>
            </a:r>
            <a:r>
              <a:rPr lang="en-US" sz="3600" b="1" dirty="0">
                <a:ln w="9525">
                  <a:solidFill>
                    <a:prstClr val="black"/>
                  </a:solidFill>
                  <a:prstDash val="solid"/>
                </a:ln>
                <a:gradFill flip="none" rotWithShape="1">
                  <a:gsLst>
                    <a:gs pos="0">
                      <a:prstClr val="black">
                        <a:lumMod val="50000"/>
                        <a:lumOff val="50000"/>
                      </a:prstClr>
                    </a:gs>
                    <a:gs pos="51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with fire seven years</a:t>
            </a:r>
            <a:r>
              <a:rPr lang="en-US" sz="3000" dirty="0">
                <a:solidFill>
                  <a:schemeClr val="bg1"/>
                </a:solidFill>
                <a:cs typeface="Arial" panose="020B0604020202020204" pitchFamily="34" charset="0"/>
              </a:rPr>
              <a:t>:</a:t>
            </a:r>
            <a:endParaRPr lang="en-US" sz="3000" b="1" dirty="0">
              <a:ln w="9525">
                <a:solidFill>
                  <a:schemeClr val="bg1"/>
                </a:solidFill>
                <a:prstDash val="solid"/>
              </a:ln>
              <a:solidFill>
                <a:schemeClr val="bg1"/>
              </a:solidFill>
              <a:effectLst>
                <a:outerShdw blurRad="12700" dist="38100" dir="2700000" algn="tl" rotWithShape="0">
                  <a:schemeClr val="bg1">
                    <a:lumMod val="50000"/>
                  </a:schemeClr>
                </a:outerShdw>
              </a:effectLst>
              <a:cs typeface="Arial" panose="020B0604020202020204" pitchFamily="34" charset="0"/>
            </a:endParaRPr>
          </a:p>
          <a:p>
            <a:pPr marL="457200" indent="-457200">
              <a:lnSpc>
                <a:spcPct val="100000"/>
              </a:lnSpc>
              <a:spcAft>
                <a:spcPts val="600"/>
              </a:spcAft>
              <a:buClr>
                <a:schemeClr val="bg1"/>
              </a:buClr>
              <a:buSzPct val="80000"/>
              <a:buFont typeface="Wingdings" panose="05000000000000000000" pitchFamily="2" charset="2"/>
              <a:buChar char="Ø"/>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 I will give unto Gog a place there of graves in Israel … they bury Gog and all his multitude… </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Ezekiel 39: 9-12</a:t>
            </a:r>
            <a:endParaRPr lang="en-US" sz="2400" dirty="0">
              <a:solidFill>
                <a:schemeClr val="bg1"/>
              </a:solidFill>
              <a:effectLst>
                <a:outerShdw blurRad="38100" dist="38100" dir="2700000" algn="tl">
                  <a:srgbClr val="000000">
                    <a:alpha val="43137"/>
                  </a:srgbClr>
                </a:outerShdw>
              </a:effectLst>
              <a:cs typeface="Arial" panose="020B0604020202020204" pitchFamily="34" charset="0"/>
            </a:endParaRPr>
          </a:p>
        </p:txBody>
      </p:sp>
      <p:sp>
        <p:nvSpPr>
          <p:cNvPr id="7" name="Rectangle 2">
            <a:extLst>
              <a:ext uri="{FF2B5EF4-FFF2-40B4-BE49-F238E27FC236}">
                <a16:creationId xmlns:a16="http://schemas.microsoft.com/office/drawing/2014/main" id="{36ABD47F-F027-4C75-98C1-1221DBF0EFCC}"/>
              </a:ext>
            </a:extLst>
          </p:cNvPr>
          <p:cNvSpPr>
            <a:spLocks noChangeArrowheads="1"/>
          </p:cNvSpPr>
          <p:nvPr/>
        </p:nvSpPr>
        <p:spPr bwMode="auto">
          <a:xfrm>
            <a:off x="137159" y="494960"/>
            <a:ext cx="8869680" cy="124649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rgbClr val="C00000"/>
              </a:buClr>
              <a:buSzPct val="90000"/>
            </a:pPr>
            <a:r>
              <a:rPr lang="en-US" altLang="en-US" sz="35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 Bible Stated 9 Times that Tribulation is 7 Years, with Two 3.5 Year Halves</a:t>
            </a:r>
          </a:p>
        </p:txBody>
      </p:sp>
      <p:sp>
        <p:nvSpPr>
          <p:cNvPr id="4" name="Date Placeholder 2">
            <a:extLst>
              <a:ext uri="{FF2B5EF4-FFF2-40B4-BE49-F238E27FC236}">
                <a16:creationId xmlns:a16="http://schemas.microsoft.com/office/drawing/2014/main" id="{CE0B2147-96EC-4FB4-95AF-B13F701F594A}"/>
              </a:ext>
            </a:extLst>
          </p:cNvPr>
          <p:cNvSpPr>
            <a:spLocks noGrp="1"/>
          </p:cNvSpPr>
          <p:nvPr>
            <p:ph type="dt" sz="half" idx="10"/>
          </p:nvPr>
        </p:nvSpPr>
        <p:spPr>
          <a:xfrm>
            <a:off x="5715000" y="6618316"/>
            <a:ext cx="3192780" cy="303706"/>
          </a:xfrm>
        </p:spPr>
        <p:txBody>
          <a:bodyPr/>
          <a:lstStyle/>
          <a:p>
            <a:pPr lvl="0" algn="l">
              <a:defRPr/>
            </a:pPr>
            <a:r>
              <a:rPr lang="en-US" altLang="en-US" sz="1000" b="1" dirty="0">
                <a:solidFill>
                  <a:schemeClr val="bg1"/>
                </a:solidFill>
              </a:rPr>
              <a:t>End Time Events, Heaven &amp; Hell, Jeff Woodward</a:t>
            </a:r>
          </a:p>
        </p:txBody>
      </p:sp>
      <p:sp>
        <p:nvSpPr>
          <p:cNvPr id="6" name="Date Placeholder 2">
            <a:extLst>
              <a:ext uri="{FF2B5EF4-FFF2-40B4-BE49-F238E27FC236}">
                <a16:creationId xmlns:a16="http://schemas.microsoft.com/office/drawing/2014/main" id="{50F05A3C-2401-467B-8184-1BA57E3DA162}"/>
              </a:ext>
            </a:extLst>
          </p:cNvPr>
          <p:cNvSpPr txBox="1">
            <a:spLocks/>
          </p:cNvSpPr>
          <p:nvPr/>
        </p:nvSpPr>
        <p:spPr>
          <a:xfrm>
            <a:off x="5874566" y="663640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894158218"/>
      </p:ext>
    </p:extLst>
  </p:cSld>
  <p:clrMapOvr>
    <a:masterClrMapping/>
  </p:clrMapOvr>
  <mc:AlternateContent xmlns:mc="http://schemas.openxmlformats.org/markup-compatibility/2006" xmlns:p15="http://schemas.microsoft.com/office/powerpoint/2012/main">
    <mc:Choice Requires="p15">
      <p:transition spd="slow" advTm="17000">
        <p15:prstTrans prst="pageCurlDouble"/>
      </p:transition>
    </mc:Choice>
    <mc:Fallback xmlns="">
      <p:transition spd="slow" advTm="17000">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137159" y="230226"/>
            <a:ext cx="8869680" cy="118872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States 9 Times that Tribulation is 7 Years, with Two 3.5 Year Halves</a:t>
            </a:r>
          </a:p>
        </p:txBody>
      </p:sp>
      <p:sp>
        <p:nvSpPr>
          <p:cNvPr id="14" name="Date Placeholder 2">
            <a:extLst>
              <a:ext uri="{FF2B5EF4-FFF2-40B4-BE49-F238E27FC236}">
                <a16:creationId xmlns:a16="http://schemas.microsoft.com/office/drawing/2014/main" id="{F6EA5239-E05A-43DC-8547-339C0242833D}"/>
              </a:ext>
            </a:extLst>
          </p:cNvPr>
          <p:cNvSpPr>
            <a:spLocks noGrp="1"/>
          </p:cNvSpPr>
          <p:nvPr>
            <p:ph type="dt" sz="half" idx="10"/>
          </p:nvPr>
        </p:nvSpPr>
        <p:spPr>
          <a:xfrm>
            <a:off x="5874566" y="6625692"/>
            <a:ext cx="3259164"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5" name="Date Placeholder 2">
            <a:extLst>
              <a:ext uri="{FF2B5EF4-FFF2-40B4-BE49-F238E27FC236}">
                <a16:creationId xmlns:a16="http://schemas.microsoft.com/office/drawing/2014/main" id="{F91970DA-BA0B-4E52-BB5C-07016B100B5E}"/>
              </a:ext>
            </a:extLst>
          </p:cNvPr>
          <p:cNvSpPr txBox="1">
            <a:spLocks/>
          </p:cNvSpPr>
          <p:nvPr/>
        </p:nvSpPr>
        <p:spPr>
          <a:xfrm>
            <a:off x="5874566" y="663640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 name="Picture 1">
            <a:extLst>
              <a:ext uri="{FF2B5EF4-FFF2-40B4-BE49-F238E27FC236}">
                <a16:creationId xmlns:a16="http://schemas.microsoft.com/office/drawing/2014/main" id="{5996BF61-86C0-417E-8F55-B040B2599DD3}"/>
              </a:ext>
            </a:extLst>
          </p:cNvPr>
          <p:cNvPicPr>
            <a:picLocks noChangeAspect="1"/>
          </p:cNvPicPr>
          <p:nvPr/>
        </p:nvPicPr>
        <p:blipFill>
          <a:blip r:embed="rId3"/>
          <a:stretch>
            <a:fillRect/>
          </a:stretch>
        </p:blipFill>
        <p:spPr>
          <a:xfrm>
            <a:off x="109728" y="1564626"/>
            <a:ext cx="8961120" cy="5103418"/>
          </a:xfrm>
          <a:prstGeom prst="rect">
            <a:avLst/>
          </a:prstGeom>
        </p:spPr>
      </p:pic>
    </p:spTree>
    <p:extLst>
      <p:ext uri="{BB962C8B-B14F-4D97-AF65-F5344CB8AC3E}">
        <p14:creationId xmlns:p14="http://schemas.microsoft.com/office/powerpoint/2010/main" val="1406838481"/>
      </p:ext>
    </p:extLst>
  </p:cSld>
  <p:clrMapOvr>
    <a:masterClrMapping/>
  </p:clrMapOvr>
  <mc:AlternateContent xmlns:mc="http://schemas.openxmlformats.org/markup-compatibility/2006" xmlns:p15="http://schemas.microsoft.com/office/powerpoint/2012/main">
    <mc:Choice Requires="p15">
      <p:transition spd="slow" advTm="27000">
        <p15:prstTrans prst="pageCurlDouble"/>
      </p:transition>
    </mc:Choice>
    <mc:Fallback xmlns="">
      <p:transition spd="slow" advTm="27000">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F5EBB183-B42E-4187-83C6-809DF07BC77B}"/>
              </a:ext>
            </a:extLst>
          </p:cNvPr>
          <p:cNvSpPr>
            <a:spLocks noChangeArrowheads="1"/>
          </p:cNvSpPr>
          <p:nvPr/>
        </p:nvSpPr>
        <p:spPr bwMode="auto">
          <a:xfrm>
            <a:off x="182880" y="1969978"/>
            <a:ext cx="8778240" cy="4640438"/>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4000"/>
              </a:lnSpc>
              <a:spcBef>
                <a:spcPts val="0"/>
              </a:spcBef>
              <a:spcAft>
                <a:spcPts val="12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200" b="0" i="0" u="none" strike="noStrike" kern="1200" cap="none" spc="0" normalizeH="0" baseline="0" noProof="0" dirty="0">
                <a:ln>
                  <a:noFill/>
                </a:ln>
                <a:solidFill>
                  <a:prstClr val="black">
                    <a:lumMod val="95000"/>
                    <a:lumOff val="5000"/>
                  </a:prstClr>
                </a:solidFill>
                <a:effectLst/>
                <a:uLnTx/>
                <a:uFillTx/>
                <a:latin typeface="Calibri" pitchFamily="34"/>
                <a:ea typeface="Microsoft YaHei" pitchFamily="1"/>
                <a:cs typeface="Times New Roman" pitchFamily="18"/>
              </a:rPr>
              <a:t>Some people claim the end time events </a:t>
            </a:r>
            <a:r>
              <a:rPr lang="en-US" sz="3200" dirty="0">
                <a:solidFill>
                  <a:prstClr val="black">
                    <a:lumMod val="95000"/>
                    <a:lumOff val="5000"/>
                  </a:prstClr>
                </a:solidFill>
                <a:latin typeface="Calibri" pitchFamily="34"/>
                <a:ea typeface="Microsoft YaHei" pitchFamily="1"/>
                <a:cs typeface="Times New Roman" pitchFamily="18"/>
              </a:rPr>
              <a:t>chronology in </a:t>
            </a:r>
            <a:r>
              <a:rPr kumimoji="0" lang="en-US" sz="3200" b="0" i="0" u="none" strike="noStrike" kern="1200" cap="none" spc="0" normalizeH="0" baseline="0" noProof="0" dirty="0">
                <a:ln>
                  <a:noFill/>
                </a:ln>
                <a:solidFill>
                  <a:prstClr val="black">
                    <a:lumMod val="95000"/>
                    <a:lumOff val="5000"/>
                  </a:prstClr>
                </a:solidFill>
                <a:effectLst/>
                <a:uLnTx/>
                <a:uFillTx/>
                <a:latin typeface="Calibri" pitchFamily="34"/>
                <a:ea typeface="Microsoft YaHei" pitchFamily="1"/>
                <a:cs typeface="Times New Roman" pitchFamily="18"/>
              </a:rPr>
              <a:t>Revelation </a:t>
            </a:r>
            <a:r>
              <a:rPr lang="en-US" sz="3200" dirty="0">
                <a:solidFill>
                  <a:prstClr val="black">
                    <a:lumMod val="95000"/>
                    <a:lumOff val="5000"/>
                  </a:prstClr>
                </a:solidFill>
                <a:latin typeface="Calibri" pitchFamily="34"/>
                <a:ea typeface="Microsoft YaHei" pitchFamily="1"/>
                <a:cs typeface="Times New Roman" pitchFamily="18"/>
              </a:rPr>
              <a:t>is</a:t>
            </a:r>
            <a:r>
              <a:rPr kumimoji="0" lang="en-US" sz="3200" b="0" i="0" u="none" strike="noStrike" kern="1200" cap="none" spc="0" normalizeH="0" baseline="0" noProof="0" dirty="0">
                <a:ln>
                  <a:noFill/>
                </a:ln>
                <a:solidFill>
                  <a:prstClr val="black">
                    <a:lumMod val="95000"/>
                    <a:lumOff val="5000"/>
                  </a:prstClr>
                </a:solidFill>
                <a:effectLst/>
                <a:uLnTx/>
                <a:uFillTx/>
                <a:latin typeface="Calibri" pitchFamily="34"/>
                <a:ea typeface="Microsoft YaHei" pitchFamily="1"/>
                <a:cs typeface="Times New Roman" pitchFamily="18"/>
              </a:rPr>
              <a:t> in error and must be changed:</a:t>
            </a:r>
          </a:p>
          <a:p>
            <a:pPr marL="274320" lvl="0" indent="-274320" hangingPunct="1">
              <a:lnSpc>
                <a:spcPct val="94000"/>
              </a:lnSpc>
              <a:spcBef>
                <a:spcPts val="0"/>
              </a:spcBef>
              <a:spcAft>
                <a:spcPts val="1200"/>
              </a:spcAft>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200" b="0" i="0" u="none" strike="noStrike" kern="1200" cap="none" spc="0" normalizeH="0" baseline="0" noProof="0" dirty="0">
                <a:ln>
                  <a:noFill/>
                </a:ln>
                <a:solidFill>
                  <a:prstClr val="black">
                    <a:lumMod val="95000"/>
                    <a:lumOff val="5000"/>
                  </a:prstClr>
                </a:solidFill>
                <a:effectLst/>
                <a:uLnTx/>
                <a:uFillTx/>
                <a:latin typeface="Calibri" pitchFamily="34"/>
                <a:ea typeface="Microsoft YaHei" pitchFamily="1"/>
                <a:cs typeface="Times New Roman" pitchFamily="18"/>
              </a:rPr>
              <a:t>But, the </a:t>
            </a:r>
            <a:r>
              <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chronology of sequentially numbered seals, trumpets, woes, angels and vials clarifies the sequence that scientifically matches the progressively increasing damage </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itchFamily="34"/>
                <a:ea typeface="Microsoft YaHei" pitchFamily="1"/>
                <a:cs typeface="Times New Roman" pitchFamily="18"/>
              </a:rPr>
              <a:t>described to</a:t>
            </a:r>
            <a:r>
              <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Earth from each plague including</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a:t>
            </a:r>
            <a:r>
              <a:rPr kumimoji="0" lang="en-US" sz="3200" b="0" i="0" u="none" strike="noStrike" kern="1200" cap="none" spc="0" normalizeH="0" baseline="0" noProof="0" dirty="0">
                <a:ln>
                  <a:noFill/>
                </a:ln>
                <a:solidFill>
                  <a:prstClr val="black">
                    <a:lumMod val="95000"/>
                    <a:lumOff val="5000"/>
                  </a:prstClr>
                </a:solidFill>
                <a:effectLst/>
                <a:uLnTx/>
                <a:uFillTx/>
                <a:latin typeface="Calibri" pitchFamily="34"/>
                <a:ea typeface="Microsoft YaHei" pitchFamily="1"/>
                <a:cs typeface="Times New Roman" pitchFamily="18"/>
              </a:rPr>
              <a:t> </a:t>
            </a:r>
            <a:r>
              <a:rPr kumimoji="0" lang="en-US" sz="3100" b="0" i="0" u="none" strike="noStrike" kern="1200" cap="none" spc="0" normalizeH="0" baseline="0" noProof="0" dirty="0">
                <a:ln>
                  <a:noFill/>
                </a:ln>
                <a:solidFill>
                  <a:prstClr val="black">
                    <a:lumMod val="95000"/>
                    <a:lumOff val="5000"/>
                  </a:prstClr>
                </a:solidFill>
                <a:effectLst/>
                <a:uLnTx/>
                <a:uFillTx/>
                <a:latin typeface="Calibri" pitchFamily="34"/>
                <a:ea typeface="Microsoft YaHei" pitchFamily="1"/>
                <a:cs typeface="Times New Roman" pitchFamily="18"/>
              </a:rPr>
              <a:t>destroyed cities, trees, oceans, mountains, islands, decreasing human population, decreasing sunlight, etc.</a:t>
            </a:r>
          </a:p>
        </p:txBody>
      </p:sp>
      <p:sp>
        <p:nvSpPr>
          <p:cNvPr id="9" name="Rectangle 2">
            <a:extLst>
              <a:ext uri="{FF2B5EF4-FFF2-40B4-BE49-F238E27FC236}">
                <a16:creationId xmlns:a16="http://schemas.microsoft.com/office/drawing/2014/main" id="{2E236CEB-6915-44BE-A9EC-365DFD8C70AF}"/>
              </a:ext>
            </a:extLst>
          </p:cNvPr>
          <p:cNvSpPr>
            <a:spLocks noChangeArrowheads="1"/>
          </p:cNvSpPr>
          <p:nvPr/>
        </p:nvSpPr>
        <p:spPr bwMode="auto">
          <a:xfrm>
            <a:off x="243840" y="533400"/>
            <a:ext cx="8595360"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End Time Sequence of Events</a:t>
            </a:r>
          </a:p>
        </p:txBody>
      </p:sp>
      <p:sp>
        <p:nvSpPr>
          <p:cNvPr id="4" name="Date Placeholder 2">
            <a:extLst>
              <a:ext uri="{FF2B5EF4-FFF2-40B4-BE49-F238E27FC236}">
                <a16:creationId xmlns:a16="http://schemas.microsoft.com/office/drawing/2014/main" id="{F07AB7C9-DC69-412D-AAD0-1C1087962FB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290811503"/>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726427"/>
            <a:ext cx="9144000" cy="6126480"/>
          </a:xfrm>
          <a:prstGeom prst="rect">
            <a:avLst/>
          </a:prstGeom>
        </p:spPr>
      </p:pic>
      <p:sp>
        <p:nvSpPr>
          <p:cNvPr id="6" name="Rectangle 2"/>
          <p:cNvSpPr>
            <a:spLocks noChangeArrowheads="1"/>
          </p:cNvSpPr>
          <p:nvPr/>
        </p:nvSpPr>
        <p:spPr bwMode="auto">
          <a:xfrm>
            <a:off x="1104900" y="1353192"/>
            <a:ext cx="6934200" cy="498469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200"/>
              </a:spcAft>
              <a:buClr>
                <a:srgbClr val="C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0" i="0" u="none" strike="noStrike" kern="1200" cap="none" spc="0" normalizeH="0" baseline="0" noProof="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If you refuse to follow these end time instructions, Jesus stated:</a:t>
            </a:r>
          </a:p>
          <a:p>
            <a:pPr marL="182880" lvl="0" indent="-182880">
              <a:lnSpc>
                <a:spcPct val="92000"/>
              </a:lnSpc>
              <a:spcAft>
                <a:spcPts val="300"/>
              </a:spcAft>
              <a:buClr>
                <a:srgbClr val="000000">
                  <a:lumMod val="75000"/>
                  <a:lumOff val="25000"/>
                </a:srgbClr>
              </a:buClr>
              <a:buSzPct val="75000"/>
              <a:buFont typeface="Arial" panose="020B0604020202020204" pitchFamily="34" charset="0"/>
              <a:buChar char="•"/>
              <a:defRPr/>
            </a:pPr>
            <a:r>
              <a:rPr lang="en-US" altLang="en-US" sz="3800" b="1" dirty="0">
                <a:ln w="12700" cmpd="sng">
                  <a:solidFill>
                    <a:schemeClr val="tx1">
                      <a:lumMod val="95000"/>
                      <a:lumOff val="5000"/>
                    </a:schemeClr>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glow rad="114300">
                    <a:srgbClr val="808080">
                      <a:lumMod val="75000"/>
                      <a:alpha val="40000"/>
                    </a:srgbClr>
                  </a:glow>
                  <a:outerShdw blurRad="50800" dist="50800" dir="2700000" algn="ctr" rotWithShape="0">
                    <a:schemeClr val="tx1"/>
                  </a:outerShdw>
                </a:effectLst>
                <a:latin typeface="Papyrus" panose="03070502060502030205" pitchFamily="66" charset="0"/>
                <a:cs typeface="Arial" panose="020B0604020202020204" pitchFamily="34" charset="0"/>
              </a:rPr>
              <a:t>The door will be shut to you. </a:t>
            </a:r>
            <a:r>
              <a:rPr kumimoji="0" lang="en-US" altLang="en-US" sz="3800" b="1" i="0" u="none" strike="noStrike" kern="1200" normalizeH="0" baseline="0" noProof="0" dirty="0">
                <a:ln w="12700" cmpd="sng">
                  <a:solidFill>
                    <a:schemeClr val="tx1">
                      <a:lumMod val="95000"/>
                      <a:lumOff val="5000"/>
                    </a:schemeClr>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 </a:t>
            </a:r>
          </a:p>
          <a:p>
            <a:pPr marL="182880" lvl="0" indent="-182880">
              <a:lnSpc>
                <a:spcPct val="92000"/>
              </a:lnSpc>
              <a:spcAft>
                <a:spcPts val="1200"/>
              </a:spcAft>
              <a:buClr>
                <a:srgbClr val="000000">
                  <a:lumMod val="75000"/>
                  <a:lumOff val="25000"/>
                </a:srgbClr>
              </a:buClr>
              <a:buSzPct val="75000"/>
              <a:buFont typeface="Arial" panose="020B0604020202020204" pitchFamily="34" charset="0"/>
              <a:buChar char="•"/>
              <a:defRPr/>
            </a:pPr>
            <a:r>
              <a:rPr lang="en-US" altLang="en-US" sz="3800" b="1" dirty="0">
                <a:ln w="12700" cmpd="sng">
                  <a:solidFill>
                    <a:schemeClr val="tx1">
                      <a:lumMod val="95000"/>
                      <a:lumOff val="5000"/>
                    </a:schemeClr>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glow rad="114300">
                    <a:srgbClr val="808080">
                      <a:lumMod val="75000"/>
                      <a:alpha val="40000"/>
                    </a:srgbClr>
                  </a:glow>
                  <a:outerShdw blurRad="50800" dist="50800" dir="2700000" algn="ctr" rotWithShape="0">
                    <a:schemeClr val="tx1"/>
                  </a:outerShdw>
                </a:effectLst>
                <a:latin typeface="Papyrus" panose="03070502060502030205" pitchFamily="66" charset="0"/>
                <a:cs typeface="Arial" panose="020B0604020202020204" pitchFamily="34" charset="0"/>
              </a:rPr>
              <a:t>He never knew you. </a:t>
            </a:r>
          </a:p>
          <a:p>
            <a:pPr marL="0" lvl="0" indent="0">
              <a:lnSpc>
                <a:spcPct val="92000"/>
              </a:lnSpc>
              <a:spcAft>
                <a:spcPts val="1200"/>
              </a:spcAft>
              <a:buClr>
                <a:srgbClr val="000000">
                  <a:lumMod val="75000"/>
                  <a:lumOff val="25000"/>
                </a:srgbClr>
              </a:buClr>
              <a:buSzPct val="75000"/>
              <a:defRPr/>
            </a:pPr>
            <a:r>
              <a:rPr kumimoji="0" lang="en-US" altLang="en-US" sz="3600" b="0" i="0" u="none" strike="noStrike" kern="1200" cap="none" spc="0" normalizeH="0" baseline="0" noProof="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Arial" panose="020B0604020202020204" pitchFamily="34" charset="0"/>
              </a:rPr>
              <a:t>An angel with Jesus said that </a:t>
            </a:r>
            <a:r>
              <a:rPr lang="en-US" altLang="en-US" sz="3800" b="1" dirty="0">
                <a:ln w="12700" cmpd="sng">
                  <a:solidFill>
                    <a:schemeClr val="tx1"/>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glow rad="114300">
                    <a:srgbClr val="808080">
                      <a:lumMod val="75000"/>
                      <a:alpha val="40000"/>
                    </a:srgbClr>
                  </a:glow>
                  <a:outerShdw blurRad="50800" dist="38100" dir="2700000" algn="ctr" rotWithShape="0">
                    <a:srgbClr val="000000">
                      <a:lumMod val="95000"/>
                      <a:lumOff val="5000"/>
                    </a:srgbClr>
                  </a:outerShdw>
                </a:effectLst>
                <a:latin typeface="Papyrus" panose="03070502060502030205" pitchFamily="66" charset="0"/>
                <a:cs typeface="Arial" panose="020B0604020202020204" pitchFamily="34" charset="0"/>
              </a:rPr>
              <a:t>you will be subjected to all end time plagues unnecessarily and removed from the book of life. </a:t>
            </a:r>
            <a:endParaRPr kumimoji="0" lang="en-US" altLang="en-US" sz="3800" b="1" i="0" strike="noStrike" kern="1200" cap="none" spc="0" normalizeH="0" baseline="0" noProof="0" dirty="0">
              <a:ln w="12700" cmpd="sng">
                <a:solidFill>
                  <a:schemeClr val="tx1"/>
                </a:solidFill>
                <a:prstDash val="solid"/>
              </a:ln>
              <a:solidFill>
                <a:schemeClr val="bg1"/>
              </a:solidFill>
              <a:effectLst>
                <a:glow rad="114300">
                  <a:srgbClr val="808080">
                    <a:lumMod val="75000"/>
                    <a:alpha val="40000"/>
                  </a:srgbClr>
                </a:glow>
                <a:outerShdw blurRad="50800" dist="38100" dir="2700000" algn="ctr" rotWithShape="0">
                  <a:srgbClr val="000000">
                    <a:lumMod val="95000"/>
                    <a:lumOff val="5000"/>
                  </a:srgbClr>
                </a:outerShdw>
              </a:effectLst>
              <a:uLnTx/>
              <a:uFillTx/>
              <a:latin typeface="Papyrus" panose="03070502060502030205" pitchFamily="66" charset="0"/>
              <a:ea typeface="Microsoft YaHei" panose="020B0503020204020204" pitchFamily="34" charset="-122"/>
              <a:cs typeface="Arial" panose="020B0604020202020204" pitchFamily="34" charset="0"/>
            </a:endParaRPr>
          </a:p>
        </p:txBody>
      </p:sp>
      <p:sp>
        <p:nvSpPr>
          <p:cNvPr id="4" name="Text Box 2">
            <a:extLst>
              <a:ext uri="{FF2B5EF4-FFF2-40B4-BE49-F238E27FC236}">
                <a16:creationId xmlns:a16="http://schemas.microsoft.com/office/drawing/2014/main" id="{27697DB0-8682-4426-9FF7-03E2C726C212}"/>
              </a:ext>
            </a:extLst>
          </p:cNvPr>
          <p:cNvSpPr txBox="1">
            <a:spLocks noChangeArrowheads="1"/>
          </p:cNvSpPr>
          <p:nvPr/>
        </p:nvSpPr>
        <p:spPr bwMode="auto">
          <a:xfrm>
            <a:off x="1607820" y="198095"/>
            <a:ext cx="5928360" cy="64008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4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Tree>
    <p:extLst>
      <p:ext uri="{BB962C8B-B14F-4D97-AF65-F5344CB8AC3E}">
        <p14:creationId xmlns:p14="http://schemas.microsoft.com/office/powerpoint/2010/main" val="2036212418"/>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1"/>
          <p:cNvSpPr txBox="1">
            <a:spLocks noChangeArrowheads="1"/>
          </p:cNvSpPr>
          <p:nvPr/>
        </p:nvSpPr>
        <p:spPr bwMode="auto">
          <a:xfrm>
            <a:off x="174994" y="274320"/>
            <a:ext cx="8816606" cy="2073837"/>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spcAft>
                <a:spcPts val="0"/>
              </a:spcAft>
              <a:buClr>
                <a:srgbClr val="0000FF"/>
              </a:buClr>
            </a:pPr>
            <a:r>
              <a:rPr lang="en-US" sz="4400" b="1" dirty="0">
                <a:ln w="9525">
                  <a:solidFill>
                    <a:schemeClr val="bg1"/>
                  </a:solidFill>
                  <a:prstDash val="solid"/>
                </a:ln>
                <a:solidFill>
                  <a:schemeClr val="accent5"/>
                </a:solidFill>
                <a:effectLst>
                  <a:outerShdw blurRad="12700" dist="38100" dir="2700000" algn="tl" rotWithShape="0">
                    <a:schemeClr val="bg1">
                      <a:lumMod val="50000"/>
                    </a:schemeClr>
                  </a:outerShdw>
                </a:effectLst>
              </a:rPr>
              <a:t>First Half of Tribulation: </a:t>
            </a:r>
          </a:p>
          <a:p>
            <a:pPr marL="0" lvl="0" indent="0" algn="ctr">
              <a:spcAft>
                <a:spcPts val="0"/>
              </a:spcAft>
              <a:buClr>
                <a:srgbClr val="0000FF"/>
              </a:buClr>
            </a:pPr>
            <a:r>
              <a:rPr lang="en-US" sz="4400" b="1" dirty="0">
                <a:ln w="9525">
                  <a:solidFill>
                    <a:schemeClr val="bg1"/>
                  </a:solidFill>
                  <a:prstDash val="solid"/>
                </a:ln>
                <a:solidFill>
                  <a:schemeClr val="accent5"/>
                </a:solidFill>
                <a:effectLst>
                  <a:outerShdw blurRad="12700" dist="38100" dir="2700000" algn="tl" rotWithShape="0">
                    <a:schemeClr val="bg1">
                      <a:lumMod val="50000"/>
                    </a:schemeClr>
                  </a:outerShdw>
                </a:effectLst>
              </a:rPr>
              <a:t>Muslim War</a:t>
            </a:r>
            <a:r>
              <a:rPr lang="en-US" sz="4400" b="1">
                <a:ln w="9525">
                  <a:solidFill>
                    <a:schemeClr val="bg1"/>
                  </a:solidFill>
                  <a:prstDash val="solid"/>
                </a:ln>
                <a:solidFill>
                  <a:schemeClr val="accent5"/>
                </a:solidFill>
                <a:effectLst>
                  <a:outerShdw blurRad="12700" dist="38100" dir="2700000" algn="tl" rotWithShape="0">
                    <a:schemeClr val="bg1">
                      <a:lumMod val="50000"/>
                    </a:schemeClr>
                  </a:outerShdw>
                </a:effectLst>
              </a:rPr>
              <a:t>, Asteroid Impact, </a:t>
            </a:r>
            <a:endParaRPr lang="en-US" sz="4400" b="1" dirty="0">
              <a:ln w="9525">
                <a:solidFill>
                  <a:schemeClr val="bg1"/>
                </a:solidFill>
                <a:prstDash val="solid"/>
              </a:ln>
              <a:solidFill>
                <a:schemeClr val="accent5"/>
              </a:solidFill>
              <a:effectLst>
                <a:outerShdw blurRad="12700" dist="38100" dir="2700000" algn="tl" rotWithShape="0">
                  <a:schemeClr val="bg1">
                    <a:lumMod val="50000"/>
                  </a:schemeClr>
                </a:outerShdw>
              </a:effectLst>
            </a:endParaRPr>
          </a:p>
          <a:p>
            <a:pPr marL="0" lvl="0" indent="0" algn="ctr">
              <a:spcAft>
                <a:spcPts val="0"/>
              </a:spcAft>
              <a:buClr>
                <a:srgbClr val="0000FF"/>
              </a:buClr>
            </a:pPr>
            <a:r>
              <a:rPr lang="en-US" sz="4400" b="1" dirty="0">
                <a:ln w="9525">
                  <a:solidFill>
                    <a:schemeClr val="bg1"/>
                  </a:solidFill>
                  <a:prstDash val="solid"/>
                </a:ln>
                <a:solidFill>
                  <a:schemeClr val="accent5"/>
                </a:solidFill>
                <a:effectLst>
                  <a:outerShdw blurRad="12700" dist="38100" dir="2700000" algn="tl" rotWithShape="0">
                    <a:schemeClr val="bg1">
                      <a:lumMod val="50000"/>
                    </a:schemeClr>
                  </a:outerShdw>
                </a:effectLst>
              </a:rPr>
              <a:t>2 Witnesses, 200 Million War </a:t>
            </a:r>
          </a:p>
        </p:txBody>
      </p:sp>
      <p:sp>
        <p:nvSpPr>
          <p:cNvPr id="8" name="Date Placeholder 2">
            <a:extLst>
              <a:ext uri="{FF2B5EF4-FFF2-40B4-BE49-F238E27FC236}">
                <a16:creationId xmlns:a16="http://schemas.microsoft.com/office/drawing/2014/main" id="{ABA5566A-CA6E-4CAD-AE29-DEF16AEB493E}"/>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pic>
        <p:nvPicPr>
          <p:cNvPr id="2" name="Picture 1">
            <a:extLst>
              <a:ext uri="{FF2B5EF4-FFF2-40B4-BE49-F238E27FC236}">
                <a16:creationId xmlns:a16="http://schemas.microsoft.com/office/drawing/2014/main" id="{1C479100-831B-4BE4-9BF5-9051F3FEDE6A}"/>
              </a:ext>
            </a:extLst>
          </p:cNvPr>
          <p:cNvPicPr>
            <a:picLocks noChangeAspect="1"/>
          </p:cNvPicPr>
          <p:nvPr/>
        </p:nvPicPr>
        <p:blipFill>
          <a:blip r:embed="rId4"/>
          <a:stretch>
            <a:fillRect/>
          </a:stretch>
        </p:blipFill>
        <p:spPr>
          <a:xfrm>
            <a:off x="191878" y="2406724"/>
            <a:ext cx="8782837" cy="4206240"/>
          </a:xfrm>
          <a:prstGeom prst="rect">
            <a:avLst/>
          </a:prstGeom>
        </p:spPr>
      </p:pic>
    </p:spTree>
    <p:extLst>
      <p:ext uri="{BB962C8B-B14F-4D97-AF65-F5344CB8AC3E}">
        <p14:creationId xmlns:p14="http://schemas.microsoft.com/office/powerpoint/2010/main" val="1685529786"/>
      </p:ext>
    </p:extLst>
  </p:cSld>
  <p:clrMapOvr>
    <a:masterClrMapping/>
  </p:clrMapOvr>
  <mc:AlternateContent xmlns:mc="http://schemas.openxmlformats.org/markup-compatibility/2006" xmlns:p15="http://schemas.microsoft.com/office/powerpoint/2012/main">
    <mc:Choice Requires="p15">
      <p:transition spd="slow" advTm="14000">
        <p15:prstTrans prst="pageCurlDouble"/>
      </p:transition>
    </mc:Choice>
    <mc:Fallback xmlns="">
      <p:transition spd="slow" advTm="14000">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364477"/>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Tree>
    <p:extLst>
      <p:ext uri="{BB962C8B-B14F-4D97-AF65-F5344CB8AC3E}">
        <p14:creationId xmlns:p14="http://schemas.microsoft.com/office/powerpoint/2010/main" val="14801359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4DA33D7-DBA0-44E8-8DB4-ED4C05D0B2B8}"/>
              </a:ext>
            </a:extLst>
          </p:cNvPr>
          <p:cNvPicPr>
            <a:picLocks noChangeAspect="1"/>
          </p:cNvPicPr>
          <p:nvPr/>
        </p:nvPicPr>
        <p:blipFill rotWithShape="1">
          <a:blip r:embed="rId2"/>
          <a:srcRect b="400"/>
          <a:stretch/>
        </p:blipFill>
        <p:spPr>
          <a:xfrm>
            <a:off x="0" y="0"/>
            <a:ext cx="9144000" cy="6858000"/>
          </a:xfrm>
          <a:prstGeom prst="rect">
            <a:avLst/>
          </a:prstGeom>
        </p:spPr>
      </p:pic>
      <p:sp>
        <p:nvSpPr>
          <p:cNvPr id="5" name="Isosceles Triangle 4">
            <a:extLst>
              <a:ext uri="{FF2B5EF4-FFF2-40B4-BE49-F238E27FC236}">
                <a16:creationId xmlns:a16="http://schemas.microsoft.com/office/drawing/2014/main" id="{6DA42A30-78F1-4A47-B6A3-124DF937F52D}"/>
              </a:ext>
            </a:extLst>
          </p:cNvPr>
          <p:cNvSpPr>
            <a:spLocks noChangeAspect="1"/>
          </p:cNvSpPr>
          <p:nvPr/>
        </p:nvSpPr>
        <p:spPr bwMode="auto">
          <a:xfrm rot="10800000">
            <a:off x="76197"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indent="-342900" algn="ctr">
              <a:lnSpc>
                <a:spcPct val="90000"/>
              </a:lnSpc>
              <a:spcBef>
                <a:spcPts val="0"/>
              </a:spcBef>
              <a:spcAft>
                <a:spcPts val="600"/>
              </a:spcAft>
              <a:buClr>
                <a:schemeClr val="bg1"/>
              </a:buClr>
              <a:buSzPct val="80000"/>
              <a:buFont typeface="Wingdings" panose="05000000000000000000" pitchFamily="2" charset="2"/>
              <a:buChar char="Ø"/>
              <a:tabLst/>
            </a:pPr>
            <a:endParaRPr lang="en-US" sz="34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11898499"/>
      </p:ext>
    </p:extLst>
  </p:cSld>
  <p:clrMapOvr>
    <a:masterClrMapping/>
  </p:clrMapOvr>
  <mc:AlternateContent xmlns:mc="http://schemas.openxmlformats.org/markup-compatibility/2006" xmlns:p14="http://schemas.microsoft.com/office/powerpoint/2010/main">
    <mc:Choice Requires="p14">
      <p:transition spd="slow" p14:dur="1500" advTm="24000"/>
    </mc:Choice>
    <mc:Fallback xmlns="">
      <p:transition spd="slow" advTm="2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2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ppt_x</p:attrName>
                                        </p:attrNameLst>
                                      </p:cBhvr>
                                      <p:tavLst>
                                        <p:tav tm="0">
                                          <p:val>
                                            <p:strVal val="#ppt_x"/>
                                          </p:val>
                                        </p:tav>
                                        <p:tav tm="100000">
                                          <p:val>
                                            <p:strVal val="#ppt_x"/>
                                          </p:val>
                                        </p:tav>
                                      </p:tavLst>
                                    </p:anim>
                                    <p:anim calcmode="lin" valueType="num">
                                      <p:cBhvr>
                                        <p:cTn id="9" dur="2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B7914F5D-D2F4-4689-87D6-DD3F48D43672}"/>
              </a:ext>
            </a:extLst>
          </p:cNvPr>
          <p:cNvPicPr>
            <a:picLocks noChangeAspect="1"/>
          </p:cNvPicPr>
          <p:nvPr/>
        </p:nvPicPr>
        <p:blipFill>
          <a:blip r:embed="rId3"/>
          <a:stretch>
            <a:fillRect/>
          </a:stretch>
        </p:blipFill>
        <p:spPr>
          <a:xfrm>
            <a:off x="34260" y="1447801"/>
            <a:ext cx="9101396" cy="5410200"/>
          </a:xfrm>
          <a:prstGeom prst="rect">
            <a:avLst/>
          </a:prstGeom>
        </p:spPr>
      </p:pic>
      <p:sp>
        <p:nvSpPr>
          <p:cNvPr id="14" name="Text Box 1"/>
          <p:cNvSpPr txBox="1">
            <a:spLocks noChangeArrowheads="1"/>
          </p:cNvSpPr>
          <p:nvPr/>
        </p:nvSpPr>
        <p:spPr bwMode="auto">
          <a:xfrm>
            <a:off x="151758" y="347051"/>
            <a:ext cx="8816606" cy="81439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defRPr/>
            </a:pPr>
            <a:r>
              <a:rPr kumimoji="0" lang="en-US" sz="4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Half of 7 Year Tribulation</a:t>
            </a:r>
          </a:p>
        </p:txBody>
      </p:sp>
      <p:pic>
        <p:nvPicPr>
          <p:cNvPr id="44" name="Picture 43">
            <a:extLst>
              <a:ext uri="{FF2B5EF4-FFF2-40B4-BE49-F238E27FC236}">
                <a16:creationId xmlns:a16="http://schemas.microsoft.com/office/drawing/2014/main" id="{95C7F361-4112-4189-8EE5-C428BF3C4045}"/>
              </a:ext>
            </a:extLst>
          </p:cNvPr>
          <p:cNvPicPr>
            <a:picLocks/>
          </p:cNvPicPr>
          <p:nvPr/>
        </p:nvPicPr>
        <p:blipFill rotWithShape="1">
          <a:blip r:embed="rId5" cstate="print">
            <a:extLst>
              <a:ext uri="{28A0092B-C50C-407E-A947-70E740481C1C}">
                <a14:useLocalDpi xmlns:a14="http://schemas.microsoft.com/office/drawing/2010/main" val="0"/>
              </a:ext>
            </a:extLst>
          </a:blip>
          <a:srcRect l="6598" r="9370"/>
          <a:stretch/>
        </p:blipFill>
        <p:spPr>
          <a:xfrm>
            <a:off x="91440" y="2441448"/>
            <a:ext cx="2212848" cy="1664208"/>
          </a:xfrm>
          <a:prstGeom prst="rect">
            <a:avLst/>
          </a:prstGeom>
          <a:ln w="63500">
            <a:solidFill>
              <a:srgbClr val="C00000"/>
            </a:solidFill>
          </a:ln>
        </p:spPr>
      </p:pic>
      <p:pic>
        <p:nvPicPr>
          <p:cNvPr id="45" name="Picture 44">
            <a:extLst>
              <a:ext uri="{FF2B5EF4-FFF2-40B4-BE49-F238E27FC236}">
                <a16:creationId xmlns:a16="http://schemas.microsoft.com/office/drawing/2014/main" id="{E481E6FF-6DDB-4706-96CE-C6346B00FBC0}"/>
              </a:ext>
            </a:extLst>
          </p:cNvPr>
          <p:cNvPicPr>
            <a:picLocks/>
          </p:cNvPicPr>
          <p:nvPr/>
        </p:nvPicPr>
        <p:blipFill rotWithShape="1">
          <a:blip r:embed="rId6"/>
          <a:srcRect l="54380" t="2493" r="16896" b="9315"/>
          <a:stretch/>
        </p:blipFill>
        <p:spPr>
          <a:xfrm>
            <a:off x="1463040" y="5221224"/>
            <a:ext cx="768096" cy="1417320"/>
          </a:xfrm>
          <a:prstGeom prst="rect">
            <a:avLst/>
          </a:prstGeom>
          <a:ln w="50800">
            <a:noFill/>
          </a:ln>
        </p:spPr>
      </p:pic>
      <p:sp>
        <p:nvSpPr>
          <p:cNvPr id="46" name="TextBox 45">
            <a:extLst>
              <a:ext uri="{FF2B5EF4-FFF2-40B4-BE49-F238E27FC236}">
                <a16:creationId xmlns:a16="http://schemas.microsoft.com/office/drawing/2014/main" id="{50B09EA4-714E-4503-8494-7B0529348374}"/>
              </a:ext>
            </a:extLst>
          </p:cNvPr>
          <p:cNvSpPr txBox="1"/>
          <p:nvPr/>
        </p:nvSpPr>
        <p:spPr bwMode="auto">
          <a:xfrm>
            <a:off x="114901" y="5212080"/>
            <a:ext cx="1374472" cy="1463040"/>
          </a:xfrm>
          <a:prstGeom prst="rect">
            <a:avLst/>
          </a:prstGeom>
          <a:solidFill>
            <a:schemeClr val="tx1"/>
          </a:solidFill>
          <a:ln w="635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lvl="0" indent="0" algn="l" defTabSz="457200" rtl="0" eaLnBrk="1" fontAlgn="base" latinLnBrk="0" hangingPunct="0">
              <a:lnSpc>
                <a:spcPct val="90000"/>
              </a:lnSpc>
              <a:spcBef>
                <a:spcPts val="1000"/>
              </a:spcBef>
              <a:spcAft>
                <a:spcPts val="0"/>
              </a:spcAft>
              <a:buClr>
                <a:srgbClr val="000000"/>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Elect Rise Into Clouds</a:t>
            </a:r>
            <a:endParaRPr kumimoji="0" lang="en-US" sz="28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ea typeface="Microsoft YaHei" panose="020B0503020204020204" pitchFamily="34" charset="-122"/>
              <a:cs typeface="+mn-cs"/>
            </a:endParaRPr>
          </a:p>
        </p:txBody>
      </p:sp>
      <p:sp>
        <p:nvSpPr>
          <p:cNvPr id="48" name="TextBox 47">
            <a:extLst>
              <a:ext uri="{FF2B5EF4-FFF2-40B4-BE49-F238E27FC236}">
                <a16:creationId xmlns:a16="http://schemas.microsoft.com/office/drawing/2014/main" id="{37668313-C3C6-4699-A953-FEEAF557584B}"/>
              </a:ext>
            </a:extLst>
          </p:cNvPr>
          <p:cNvSpPr txBox="1"/>
          <p:nvPr/>
        </p:nvSpPr>
        <p:spPr bwMode="auto">
          <a:xfrm>
            <a:off x="91945" y="6461349"/>
            <a:ext cx="2172327" cy="332399"/>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lvl="0" indent="0" algn="l" defTabSz="457200" rtl="0" eaLnBrk="1" fontAlgn="base" latinLnBrk="0" hangingPunct="0">
              <a:lnSpc>
                <a:spcPct val="90000"/>
              </a:lnSpc>
              <a:spcBef>
                <a:spcPts val="1000"/>
              </a:spcBef>
              <a:spcAft>
                <a:spcPts val="0"/>
              </a:spcAft>
              <a:buClr>
                <a:srgbClr val="000000"/>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400" b="1" i="0" u="none" strike="noStrike" kern="1200" cap="none" spc="0" normalizeH="0" baseline="0" noProof="0" dirty="0">
                <a:ln w="9525">
                  <a:solidFill>
                    <a:srgbClr val="FF0000"/>
                  </a:solidFill>
                  <a:prstDash val="solid"/>
                </a:ln>
                <a:solidFill>
                  <a:schemeClr val="tx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Date Unknown</a:t>
            </a:r>
            <a:endParaRPr kumimoji="0" lang="en-US" sz="3600" b="1" i="0" u="none" strike="noStrike" kern="1200" cap="none" spc="0" normalizeH="0" baseline="0" noProof="0" dirty="0">
              <a:ln w="9525">
                <a:solidFill>
                  <a:srgbClr val="FF0000"/>
                </a:solidFill>
                <a:prstDash val="solid"/>
              </a:ln>
              <a:solidFill>
                <a:schemeClr val="tx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endParaRPr>
          </a:p>
        </p:txBody>
      </p:sp>
    </p:spTree>
    <p:extLst>
      <p:ext uri="{BB962C8B-B14F-4D97-AF65-F5344CB8AC3E}">
        <p14:creationId xmlns:p14="http://schemas.microsoft.com/office/powerpoint/2010/main" val="5823441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000"/>
                                  </p:stCondLst>
                                  <p:childTnLst>
                                    <p:animEffect transition="out" filter="fade">
                                      <p:cBhvr>
                                        <p:cTn id="6" dur="2500" tmFilter="0, 0; .2, .5; .8, .5; 1, 0"/>
                                        <p:tgtEl>
                                          <p:spTgt spid="44"/>
                                        </p:tgtEl>
                                      </p:cBhvr>
                                    </p:animEffect>
                                    <p:animScale>
                                      <p:cBhvr>
                                        <p:cTn id="7" dur="1250" autoRev="1" fill="hold"/>
                                        <p:tgtEl>
                                          <p:spTgt spid="44"/>
                                        </p:tgtEl>
                                      </p:cBhvr>
                                      <p:by x="105000" y="105000"/>
                                    </p:animScale>
                                  </p:childTnLst>
                                </p:cTn>
                              </p:par>
                            </p:childTnLst>
                          </p:cTn>
                        </p:par>
                        <p:par>
                          <p:cTn id="8" fill="hold">
                            <p:stCondLst>
                              <p:cond delay="4500"/>
                            </p:stCondLst>
                            <p:childTnLst>
                              <p:par>
                                <p:cTn id="9" presetID="56" presetClass="path" presetSubtype="0" accel="50000" decel="50000" fill="hold" nodeType="afterEffect">
                                  <p:stCondLst>
                                    <p:cond delay="1500"/>
                                  </p:stCondLst>
                                  <p:childTnLst>
                                    <p:animMotion origin="layout" path="M 2.77778E-7 -3.33333E-6 L -0.16215 -0.75347 " pathEditMode="relative" rAng="0" ptsTypes="AA">
                                      <p:cBhvr>
                                        <p:cTn id="10" dur="2500" fill="hold"/>
                                        <p:tgtEl>
                                          <p:spTgt spid="45"/>
                                        </p:tgtEl>
                                        <p:attrNameLst>
                                          <p:attrName>ppt_x</p:attrName>
                                          <p:attrName>ppt_y</p:attrName>
                                        </p:attrNameLst>
                                      </p:cBhvr>
                                      <p:rCtr x="-8108" y="-37685"/>
                                    </p:animMotion>
                                  </p:childTnLst>
                                </p:cTn>
                              </p:par>
                            </p:childTnLst>
                          </p:cTn>
                        </p:par>
                        <p:par>
                          <p:cTn id="11" fill="hold">
                            <p:stCondLst>
                              <p:cond delay="8500"/>
                            </p:stCondLst>
                            <p:childTnLst>
                              <p:par>
                                <p:cTn id="12" presetID="27" presetClass="emph" presetSubtype="0" fill="remove" grpId="0" nodeType="afterEffect">
                                  <p:stCondLst>
                                    <p:cond delay="1500"/>
                                  </p:stCondLst>
                                  <p:childTnLst>
                                    <p:animClr clrSpc="rgb" dir="cw">
                                      <p:cBhvr override="childStyle">
                                        <p:cTn id="13" dur="1250" autoRev="1" fill="remove"/>
                                        <p:tgtEl>
                                          <p:spTgt spid="46"/>
                                        </p:tgtEl>
                                        <p:attrNameLst>
                                          <p:attrName>style.color</p:attrName>
                                        </p:attrNameLst>
                                      </p:cBhvr>
                                      <p:to>
                                        <a:srgbClr val="C00000"/>
                                      </p:to>
                                    </p:animClr>
                                    <p:animClr clrSpc="rgb" dir="cw">
                                      <p:cBhvr>
                                        <p:cTn id="14" dur="1250" autoRev="1" fill="remove"/>
                                        <p:tgtEl>
                                          <p:spTgt spid="46"/>
                                        </p:tgtEl>
                                        <p:attrNameLst>
                                          <p:attrName>fillcolor</p:attrName>
                                        </p:attrNameLst>
                                      </p:cBhvr>
                                      <p:to>
                                        <a:srgbClr val="C00000"/>
                                      </p:to>
                                    </p:animClr>
                                    <p:set>
                                      <p:cBhvr>
                                        <p:cTn id="15" dur="1250" autoRev="1" fill="remove"/>
                                        <p:tgtEl>
                                          <p:spTgt spid="46"/>
                                        </p:tgtEl>
                                        <p:attrNameLst>
                                          <p:attrName>fill.type</p:attrName>
                                        </p:attrNameLst>
                                      </p:cBhvr>
                                      <p:to>
                                        <p:strVal val="solid"/>
                                      </p:to>
                                    </p:set>
                                    <p:set>
                                      <p:cBhvr>
                                        <p:cTn id="16" dur="1250" autoRev="1" fill="remove"/>
                                        <p:tgtEl>
                                          <p:spTgt spid="46"/>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85155" y="2091508"/>
            <a:ext cx="8778240" cy="4180696"/>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Bef>
                <a:spcPts val="0"/>
              </a:spcBef>
              <a:spcAft>
                <a:spcPts val="1200"/>
              </a:spcAft>
              <a:buClr>
                <a:srgbClr val="FFFFFF"/>
              </a:buClr>
              <a:buSzPct val="65000"/>
              <a:tabLst/>
              <a:defRPr/>
            </a:pPr>
            <a:r>
              <a:rPr lang="en-US" sz="32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God knows that many wise people will turn to God when times are good, and the test is easy. </a:t>
            </a:r>
          </a:p>
          <a:p>
            <a:pPr marL="0" lvl="0" indent="0">
              <a:lnSpc>
                <a:spcPct val="110000"/>
              </a:lnSpc>
              <a:spcBef>
                <a:spcPts val="0"/>
              </a:spcBef>
              <a:spcAft>
                <a:spcPts val="1200"/>
              </a:spcAft>
              <a:buClr>
                <a:srgbClr val="FFFFFF"/>
              </a:buClr>
              <a:buSzPct val="65000"/>
              <a:tabLst/>
              <a:defRPr/>
            </a:pPr>
            <a:r>
              <a:rPr lang="en-US" sz="32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But many other evil people with hardened and hate filled hearts, will only turn to God when they go through extremely hard times, hit rock bottom or face death. </a:t>
            </a:r>
            <a:endParaRPr kumimoji="0" lang="en-US" sz="3200" b="1" i="0" u="none" strike="noStrike" kern="150" normalizeH="0" baseline="0" noProof="0" dirty="0">
              <a:ln w="19050" cmpd="sng">
                <a:solidFill>
                  <a:srgbClr val="000000">
                    <a:lumMod val="95000"/>
                    <a:lumOff val="5000"/>
                  </a:srgbClr>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5400000" algn="ctr" rotWithShape="0">
                  <a:srgbClr val="000000"/>
                </a:outerShdw>
              </a:effectLst>
              <a:uLnTx/>
              <a:uFillTx/>
              <a:ea typeface="SimSun" panose="02010600030101010101" pitchFamily="2" charset="-122"/>
              <a:cs typeface="Arial" panose="020B0604020202020204" pitchFamily="34" charset="0"/>
            </a:endParaRPr>
          </a:p>
        </p:txBody>
      </p:sp>
      <p:sp>
        <p:nvSpPr>
          <p:cNvPr id="7" name="Text Box 1">
            <a:extLst>
              <a:ext uri="{FF2B5EF4-FFF2-40B4-BE49-F238E27FC236}">
                <a16:creationId xmlns:a16="http://schemas.microsoft.com/office/drawing/2014/main" id="{694F0426-01FA-4365-AF4E-43ABCB49F9FC}"/>
              </a:ext>
            </a:extLst>
          </p:cNvPr>
          <p:cNvSpPr txBox="1">
            <a:spLocks noChangeArrowheads="1"/>
          </p:cNvSpPr>
          <p:nvPr/>
        </p:nvSpPr>
        <p:spPr bwMode="auto">
          <a:xfrm>
            <a:off x="185155" y="609600"/>
            <a:ext cx="8778240" cy="109728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182880" tIns="91440" rIns="18288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600"/>
              </a:spcAft>
              <a:buClr>
                <a:srgbClr val="0000FF"/>
              </a:buClr>
              <a:buSzPct val="100000"/>
              <a:buFont typeface="Times New Roman" panose="02020603050405020304" pitchFamily="18" charset="0"/>
              <a:buNone/>
              <a:tabLst/>
              <a:defRPr/>
            </a:pPr>
            <a:r>
              <a:rPr kumimoji="0" lang="en-US" sz="3600" b="1" i="0" u="none" strike="noStrike" kern="1200" cap="none" spc="0" normalizeH="0" baseline="0" noProof="0"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The Reason For The Tribulation is That Some Will be Saved</a:t>
            </a:r>
          </a:p>
        </p:txBody>
      </p:sp>
      <p:sp>
        <p:nvSpPr>
          <p:cNvPr id="4" name="Date Placeholder 2">
            <a:extLst>
              <a:ext uri="{FF2B5EF4-FFF2-40B4-BE49-F238E27FC236}">
                <a16:creationId xmlns:a16="http://schemas.microsoft.com/office/drawing/2014/main" id="{7AA879FD-D66B-4164-A0BC-869458D678D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3385304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373744" y="2319555"/>
            <a:ext cx="8396506" cy="4339650"/>
          </a:xfrm>
          <a:prstGeom prst="rect">
            <a:avLst/>
          </a:prstGeom>
          <a:gradFill flip="none" rotWithShape="1">
            <a:gsLst>
              <a:gs pos="0">
                <a:schemeClr val="accent2">
                  <a:lumMod val="0"/>
                  <a:lumOff val="100000"/>
                </a:schemeClr>
              </a:gs>
              <a:gs pos="35000">
                <a:srgbClr val="CFB077"/>
              </a:gs>
              <a:gs pos="100000">
                <a:srgbClr val="8C5212"/>
              </a:gs>
            </a:gsLst>
            <a:path path="circle">
              <a:fillToRect l="50000" t="-80000" r="50000" b="18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black"/>
              </a:buClr>
              <a:buSzPct val="80000"/>
              <a:tabLst/>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Bible prophesy was fulfilled by the return of Israel after nearly 2,000 years.</a:t>
            </a:r>
          </a:p>
          <a:p>
            <a:pPr marL="365760" lvl="0" indent="-365760">
              <a:lnSpc>
                <a:spcPct val="100000"/>
              </a:lnSpc>
              <a:spcAft>
                <a:spcPts val="600"/>
              </a:spcAft>
              <a:buClr>
                <a:schemeClr val="tx1"/>
              </a:buClr>
              <a:buSzPct val="70000"/>
              <a:buFont typeface="Wingdings" panose="05000000000000000000" pitchFamily="2" charset="2"/>
              <a:buChar char="Ø"/>
              <a:tabLst/>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Many fulfilled Bible prophesies describe the return of Jewish people to the land, mountains and cities of Israel,</a:t>
            </a:r>
            <a:r>
              <a:rPr lang="en-US" sz="3200" dirty="0">
                <a:solidFill>
                  <a:schemeClr val="bg1"/>
                </a:solidFill>
                <a:cs typeface="Arial" panose="020B0604020202020204" pitchFamily="34" charset="0"/>
              </a:rPr>
              <a:t> </a:t>
            </a:r>
            <a:r>
              <a:rPr lang="en-US" sz="3000" dirty="0">
                <a:solidFill>
                  <a:schemeClr val="bg1"/>
                </a:solidFill>
                <a:cs typeface="Arial" panose="020B0604020202020204" pitchFamily="34" charset="0"/>
              </a:rPr>
              <a:t>after living in exile in many nations where Jews suffered heavy persecution. </a:t>
            </a:r>
          </a:p>
          <a:p>
            <a:pPr marL="365760" lvl="0" indent="0">
              <a:lnSpc>
                <a:spcPct val="100000"/>
              </a:lnSpc>
              <a:spcAft>
                <a:spcPts val="600"/>
              </a:spcAft>
              <a:buClr>
                <a:prstClr val="black"/>
              </a:buClr>
              <a:buSzPct val="70000"/>
              <a:tabLst/>
            </a:pPr>
            <a:r>
              <a:rPr lang="en-US" u="sng" dirty="0">
                <a:solidFill>
                  <a:srgbClr val="0000FF"/>
                </a:solidFill>
                <a:ea typeface="DengXian"/>
                <a:cs typeface="Arial" panose="020B0604020202020204" pitchFamily="34" charset="0"/>
                <a:hlinkClick r:id="rId4"/>
              </a:rPr>
              <a:t>[32]</a:t>
            </a:r>
            <a:r>
              <a:rPr lang="en-US" u="sng" dirty="0">
                <a:solidFill>
                  <a:srgbClr val="FFFFFF"/>
                </a:solidFill>
                <a:ea typeface="DengXian"/>
                <a:cs typeface="Arial" panose="020B0604020202020204" pitchFamily="34" charset="0"/>
                <a:hlinkClick r:id="rId5"/>
              </a:rPr>
              <a:t>[33]</a:t>
            </a:r>
            <a:r>
              <a:rPr lang="en-US" dirty="0">
                <a:solidFill>
                  <a:schemeClr val="bg1"/>
                </a:solidFill>
                <a:effectLst>
                  <a:outerShdw blurRad="38100" dist="38100" dir="2700000" algn="tl">
                    <a:srgbClr val="000000">
                      <a:alpha val="43137"/>
                    </a:srgbClr>
                  </a:outerShdw>
                </a:effectLst>
                <a:ea typeface="DengXian"/>
                <a:cs typeface="Arial" panose="020B0604020202020204" pitchFamily="34" charset="0"/>
              </a:rPr>
              <a:t>, </a:t>
            </a:r>
            <a:r>
              <a:rPr lang="en-US" dirty="0">
                <a:solidFill>
                  <a:schemeClr val="bg1"/>
                </a:solidFill>
                <a:effectLst>
                  <a:outerShdw blurRad="38100" dist="38100" dir="2700000" algn="tl">
                    <a:srgbClr val="000000">
                      <a:alpha val="43137"/>
                    </a:srgbClr>
                  </a:outerShdw>
                </a:effectLst>
                <a:cs typeface="Arial" panose="020B0604020202020204" pitchFamily="34" charset="0"/>
                <a:hlinkClick r:id="rId6"/>
              </a:rPr>
              <a:t>Ez. 11:17</a:t>
            </a:r>
            <a:r>
              <a:rPr lang="en-US" dirty="0">
                <a:solidFill>
                  <a:schemeClr val="bg1"/>
                </a:solidFill>
                <a:effectLst>
                  <a:outerShdw blurRad="38100" dist="38100" dir="2700000" algn="tl">
                    <a:srgbClr val="000000">
                      <a:alpha val="43137"/>
                    </a:srgbClr>
                  </a:outerShdw>
                </a:effectLst>
                <a:cs typeface="Arial" panose="020B0604020202020204" pitchFamily="34" charset="0"/>
              </a:rPr>
              <a:t>, </a:t>
            </a:r>
            <a:r>
              <a:rPr lang="en-US" dirty="0">
                <a:solidFill>
                  <a:schemeClr val="bg1"/>
                </a:solidFill>
                <a:effectLst>
                  <a:outerShdw blurRad="38100" dist="38100" dir="2700000" algn="tl">
                    <a:srgbClr val="000000">
                      <a:alpha val="43137"/>
                    </a:srgbClr>
                  </a:outerShdw>
                </a:effectLst>
                <a:cs typeface="Arial" panose="020B0604020202020204" pitchFamily="34" charset="0"/>
                <a:hlinkClick r:id="rId7"/>
              </a:rPr>
              <a:t>34:11-13</a:t>
            </a:r>
            <a:r>
              <a:rPr lang="en-US" dirty="0">
                <a:solidFill>
                  <a:schemeClr val="bg1"/>
                </a:solidFill>
                <a:effectLst>
                  <a:outerShdw blurRad="38100" dist="38100" dir="2700000" algn="tl">
                    <a:srgbClr val="000000">
                      <a:alpha val="43137"/>
                    </a:srgbClr>
                  </a:outerShdw>
                </a:effectLst>
                <a:cs typeface="Arial" panose="020B0604020202020204" pitchFamily="34" charset="0"/>
              </a:rPr>
              <a:t>, </a:t>
            </a:r>
            <a:r>
              <a:rPr lang="en-US" dirty="0">
                <a:solidFill>
                  <a:schemeClr val="bg1"/>
                </a:solidFill>
                <a:effectLst>
                  <a:outerShdw blurRad="38100" dist="38100" dir="2700000" algn="tl">
                    <a:srgbClr val="000000">
                      <a:alpha val="43137"/>
                    </a:srgbClr>
                  </a:outerShdw>
                </a:effectLst>
                <a:cs typeface="Arial" panose="020B0604020202020204" pitchFamily="34" charset="0"/>
                <a:hlinkClick r:id="rId8"/>
              </a:rPr>
              <a:t>38:8</a:t>
            </a:r>
            <a:r>
              <a:rPr lang="en-US" dirty="0">
                <a:solidFill>
                  <a:schemeClr val="bg1"/>
                </a:solidFill>
                <a:effectLst>
                  <a:outerShdw blurRad="38100" dist="38100" dir="2700000" algn="tl">
                    <a:srgbClr val="000000">
                      <a:alpha val="43137"/>
                    </a:srgbClr>
                  </a:outerShdw>
                </a:effectLst>
                <a:cs typeface="Arial" panose="020B0604020202020204" pitchFamily="34" charset="0"/>
              </a:rPr>
              <a:t>, </a:t>
            </a:r>
            <a:r>
              <a:rPr lang="en-US" dirty="0">
                <a:solidFill>
                  <a:schemeClr val="bg1"/>
                </a:solidFill>
                <a:effectLst>
                  <a:outerShdw blurRad="38100" dist="38100" dir="2700000" algn="tl">
                    <a:srgbClr val="000000">
                      <a:alpha val="43137"/>
                    </a:srgbClr>
                  </a:outerShdw>
                </a:effectLst>
                <a:cs typeface="Arial" panose="020B0604020202020204" pitchFamily="34" charset="0"/>
                <a:hlinkClick r:id="rId9"/>
              </a:rPr>
              <a:t>Is. 61:4</a:t>
            </a:r>
            <a:r>
              <a:rPr lang="en-US" dirty="0">
                <a:solidFill>
                  <a:schemeClr val="bg1"/>
                </a:solidFill>
                <a:effectLst>
                  <a:outerShdw blurRad="38100" dist="38100" dir="2700000" algn="tl">
                    <a:srgbClr val="000000">
                      <a:alpha val="43137"/>
                    </a:srgbClr>
                  </a:outerShdw>
                </a:effectLst>
                <a:cs typeface="Arial" panose="020B0604020202020204" pitchFamily="34" charset="0"/>
              </a:rPr>
              <a:t>, </a:t>
            </a:r>
            <a:r>
              <a:rPr lang="en-US" dirty="0">
                <a:solidFill>
                  <a:schemeClr val="bg1"/>
                </a:solidFill>
                <a:effectLst>
                  <a:outerShdw blurRad="38100" dist="38100" dir="2700000" algn="tl">
                    <a:srgbClr val="000000">
                      <a:alpha val="43137"/>
                    </a:srgbClr>
                  </a:outerShdw>
                </a:effectLst>
                <a:cs typeface="Arial" panose="020B0604020202020204" pitchFamily="34" charset="0"/>
                <a:hlinkClick r:id="rId10"/>
              </a:rPr>
              <a:t>66:8</a:t>
            </a:r>
            <a:r>
              <a:rPr lang="en-US" dirty="0">
                <a:solidFill>
                  <a:schemeClr val="bg1"/>
                </a:solidFill>
                <a:effectLst>
                  <a:outerShdw blurRad="38100" dist="38100" dir="2700000" algn="tl">
                    <a:srgbClr val="000000">
                      <a:alpha val="43137"/>
                    </a:srgbClr>
                  </a:outerShdw>
                </a:effectLst>
                <a:cs typeface="Arial" panose="020B0604020202020204" pitchFamily="34" charset="0"/>
              </a:rPr>
              <a:t>, </a:t>
            </a:r>
            <a:r>
              <a:rPr lang="en-US" dirty="0">
                <a:solidFill>
                  <a:schemeClr val="bg1"/>
                </a:solidFill>
                <a:effectLst>
                  <a:outerShdw blurRad="38100" dist="38100" dir="2700000" algn="tl">
                    <a:srgbClr val="000000">
                      <a:alpha val="43137"/>
                    </a:srgbClr>
                  </a:outerShdw>
                </a:effectLst>
                <a:cs typeface="Arial" panose="020B0604020202020204" pitchFamily="34" charset="0"/>
                <a:hlinkClick r:id="rId11"/>
              </a:rPr>
              <a:t>Ez. 36:24-36 </a:t>
            </a:r>
            <a:r>
              <a:rPr lang="en-US" sz="1600" dirty="0">
                <a:solidFill>
                  <a:schemeClr val="bg1"/>
                </a:solidFill>
                <a:effectLst>
                  <a:outerShdw blurRad="38100" dist="38100" dir="2700000" algn="tl">
                    <a:srgbClr val="000000">
                      <a:alpha val="43137"/>
                    </a:srgbClr>
                  </a:outerShdw>
                </a:effectLst>
                <a:cs typeface="Arial" panose="020B0604020202020204" pitchFamily="34" charset="0"/>
                <a:hlinkClick r:id="rId11"/>
              </a:rPr>
              <a:t>NIV</a:t>
            </a:r>
            <a:endParaRPr lang="en-US" dirty="0">
              <a:solidFill>
                <a:schemeClr val="bg1"/>
              </a:solidFill>
              <a:effectLst>
                <a:outerShdw blurRad="38100" dist="38100" dir="2700000" algn="tl">
                  <a:srgbClr val="000000">
                    <a:alpha val="43137"/>
                  </a:srgbClr>
                </a:outerShdw>
              </a:effectLst>
              <a:cs typeface="Arial" panose="020B0604020202020204" pitchFamily="34" charset="0"/>
            </a:endParaRP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364477"/>
            <a:ext cx="8715806" cy="1195968"/>
          </a:xfrm>
          <a:prstGeom prst="rect">
            <a:avLst/>
          </a:prstGeom>
          <a:blipFill dpi="0" rotWithShape="0">
            <a:blip r:embed="rId12"/>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6" name="Date Placeholder 2">
            <a:extLst>
              <a:ext uri="{FF2B5EF4-FFF2-40B4-BE49-F238E27FC236}">
                <a16:creationId xmlns:a16="http://schemas.microsoft.com/office/drawing/2014/main" id="{99A0CA8A-2824-4B51-B6FB-4A2414D3CD9F}"/>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schemeClr val="tx1"/>
                </a:solidFill>
              </a:rPr>
              <a:t>End Time Events, Heaven &amp; Hell, Jeff Woodward</a:t>
            </a:r>
            <a:endParaRPr lang="en-US" altLang="en-US" sz="1000" dirty="0">
              <a:solidFill>
                <a:schemeClr val="tx1"/>
              </a:solidFill>
            </a:endParaRPr>
          </a:p>
        </p:txBody>
      </p:sp>
      <p:sp>
        <p:nvSpPr>
          <p:cNvPr id="7" name="Date Placeholder 2">
            <a:extLst>
              <a:ext uri="{FF2B5EF4-FFF2-40B4-BE49-F238E27FC236}">
                <a16:creationId xmlns:a16="http://schemas.microsoft.com/office/drawing/2014/main" id="{D366E102-1C42-4E6C-82EB-135120C4F70A}"/>
              </a:ext>
            </a:extLst>
          </p:cNvPr>
          <p:cNvSpPr txBox="1">
            <a:spLocks/>
          </p:cNvSpPr>
          <p:nvPr/>
        </p:nvSpPr>
        <p:spPr>
          <a:xfrm>
            <a:off x="6019800" y="67635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schemeClr val="tx1"/>
                </a:solidFill>
              </a:rPr>
              <a:t>End Time Events, Heaven &amp; Hell, Jeff Woodward</a:t>
            </a:r>
            <a:endParaRPr lang="en-US" altLang="en-US" sz="1000" dirty="0">
              <a:solidFill>
                <a:schemeClr val="tx1"/>
              </a:solidFill>
            </a:endParaRPr>
          </a:p>
        </p:txBody>
      </p:sp>
    </p:spTree>
    <p:extLst>
      <p:ext uri="{BB962C8B-B14F-4D97-AF65-F5344CB8AC3E}">
        <p14:creationId xmlns:p14="http://schemas.microsoft.com/office/powerpoint/2010/main" val="34297564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214094" y="2834640"/>
            <a:ext cx="8715806" cy="3749040"/>
          </a:xfrm>
          <a:prstGeom prst="rect">
            <a:avLst/>
          </a:prstGeom>
          <a:gradFill flip="none" rotWithShape="1">
            <a:gsLst>
              <a:gs pos="0">
                <a:schemeClr val="accent2">
                  <a:lumMod val="0"/>
                  <a:lumOff val="100000"/>
                </a:schemeClr>
              </a:gs>
              <a:gs pos="35000">
                <a:srgbClr val="CFB077"/>
              </a:gs>
              <a:gs pos="100000">
                <a:srgbClr val="8C5212"/>
              </a:gs>
            </a:gsLst>
            <a:path path="circle">
              <a:fillToRect l="50000" t="-80000" r="50000" b="18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94000"/>
              </a:lnSpc>
              <a:spcAft>
                <a:spcPts val="0"/>
              </a:spcAft>
              <a:buClr>
                <a:schemeClr val="tx1"/>
              </a:buClr>
              <a:buSzPct val="70000"/>
              <a:buFont typeface="Wingdings" panose="05000000000000000000" pitchFamily="2" charset="2"/>
              <a:buChar char="Ø"/>
              <a:tabLst/>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in the latter years </a:t>
            </a:r>
            <a:r>
              <a:rPr lang="en-US" sz="3400" dirty="0">
                <a:solidFill>
                  <a:schemeClr val="bg1"/>
                </a:solidFill>
                <a:latin typeface="Calibri" panose="020F0502020204030204" pitchFamily="34" charset="0"/>
                <a:cs typeface="Calibri" panose="020F0502020204030204" pitchFamily="34" charset="0"/>
              </a:rPr>
              <a:t>thou shalt come into the land that is brought back from the sword, and is gathered out of many people,</a:t>
            </a:r>
            <a:r>
              <a:rPr lang="en-US" sz="3600"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against the mountains of Israel, which have been always waste</a:t>
            </a:r>
            <a:r>
              <a:rPr lang="en-US" sz="3400" dirty="0">
                <a:solidFill>
                  <a:schemeClr val="bg1"/>
                </a:solidFill>
                <a:latin typeface="Calibri" panose="020F0502020204030204" pitchFamily="34" charset="0"/>
                <a:cs typeface="Calibri" panose="020F0502020204030204" pitchFamily="34" charset="0"/>
              </a:rPr>
              <a:t>... but it is brought forth out of the nations, and they shall dwell safely all of them. </a:t>
            </a:r>
            <a:r>
              <a:rPr lang="en-US" sz="2000"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4"/>
              </a:rPr>
              <a:t>Ezekiel 38:8 NIV</a:t>
            </a:r>
            <a:endParaRPr lang="en-US" sz="2800"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8" name="Text Box 1">
            <a:extLst>
              <a:ext uri="{FF2B5EF4-FFF2-40B4-BE49-F238E27FC236}">
                <a16:creationId xmlns:a16="http://schemas.microsoft.com/office/drawing/2014/main" id="{9750F98D-F14C-45F2-81A3-87469B37D790}"/>
              </a:ext>
            </a:extLst>
          </p:cNvPr>
          <p:cNvSpPr txBox="1">
            <a:spLocks noChangeArrowheads="1"/>
          </p:cNvSpPr>
          <p:nvPr/>
        </p:nvSpPr>
        <p:spPr bwMode="auto">
          <a:xfrm>
            <a:off x="214094" y="364477"/>
            <a:ext cx="8715806" cy="1195968"/>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5" name="Date Placeholder 2">
            <a:extLst>
              <a:ext uri="{FF2B5EF4-FFF2-40B4-BE49-F238E27FC236}">
                <a16:creationId xmlns:a16="http://schemas.microsoft.com/office/drawing/2014/main" id="{CCE18CDC-32EB-4456-8EC6-F9242FD87110}"/>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8312254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214094" y="2049692"/>
            <a:ext cx="8715806" cy="4558107"/>
          </a:xfrm>
          <a:prstGeom prst="rect">
            <a:avLst/>
          </a:prstGeom>
          <a:gradFill flip="none" rotWithShape="1">
            <a:gsLst>
              <a:gs pos="0">
                <a:schemeClr val="accent2">
                  <a:lumMod val="0"/>
                  <a:lumOff val="100000"/>
                </a:schemeClr>
              </a:gs>
              <a:gs pos="35000">
                <a:srgbClr val="CFB077"/>
              </a:gs>
              <a:gs pos="100000">
                <a:srgbClr val="8C5212"/>
              </a:gs>
            </a:gsLst>
            <a:path path="circle">
              <a:fillToRect l="50000" t="-80000" r="50000" b="18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800"/>
              </a:spcAft>
              <a:buClrTx/>
              <a:buSzPct val="70000"/>
              <a:tabLst/>
              <a:defRPr/>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Fulfilling end time prophesy, the preserved intact, final 10 lost tribes of ancient Israel are found today </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hidden in Tunisia, India, Burma, Afghanistan, Uzbekistan and Ethiopia. A few were also found in China. </a:t>
            </a:r>
            <a:r>
              <a:rPr lang="en-US" altLang="en-US"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4"/>
              </a:rPr>
              <a:t>[992]</a:t>
            </a:r>
            <a:endParaRPr lang="en-US" altLang="en-US" dirty="0">
              <a:ln w="9525">
                <a:solidFill>
                  <a:prstClr val="black"/>
                </a:solidFill>
                <a:prstDash val="solid"/>
              </a:ln>
              <a:solidFill>
                <a:prstClr val="white"/>
              </a:solidFill>
              <a:ea typeface="Times New Roman" panose="02020603050405020304" pitchFamily="18" charset="0"/>
              <a:cs typeface="Arial" panose="020B0604020202020204" pitchFamily="34" charset="0"/>
            </a:endParaRPr>
          </a:p>
          <a:p>
            <a:pPr marL="0" lvl="0" indent="0" defTabSz="914400" eaLnBrk="0">
              <a:lnSpc>
                <a:spcPct val="94000"/>
              </a:lnSpc>
              <a:spcAft>
                <a:spcPts val="1800"/>
              </a:spcAft>
              <a:buClrTx/>
              <a:buSzPct val="70000"/>
              <a:tabLst/>
              <a:defRPr/>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Many have returned to Israel </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and were certified by rabbi leaders as authentic lost tribe Jews. They have followed the Torah and Jewish rules and customs for thousands of years.</a:t>
            </a:r>
            <a:r>
              <a:rPr lang="en-US" altLang="en-US" sz="3200" dirty="0">
                <a:solidFill>
                  <a:prstClr val="black">
                    <a:lumMod val="95000"/>
                    <a:lumOff val="5000"/>
                  </a:prstClr>
                </a:solidFill>
                <a:ea typeface="Times New Roman" panose="02020603050405020304" pitchFamily="18" charset="0"/>
                <a:cs typeface="Arial" panose="020B0604020202020204" pitchFamily="34" charset="0"/>
              </a:rPr>
              <a:t> </a:t>
            </a:r>
            <a:r>
              <a:rPr lang="en-US" altLang="en-US"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4"/>
              </a:rPr>
              <a:t>[992]</a:t>
            </a:r>
            <a:endParaRPr lang="en-US" altLang="en-US" dirty="0">
              <a:solidFill>
                <a:prstClr val="black">
                  <a:lumMod val="95000"/>
                  <a:lumOff val="5000"/>
                </a:prstClr>
              </a:solidFill>
              <a:ea typeface="Times New Roman" panose="02020603050405020304" pitchFamily="18" charset="0"/>
              <a:cs typeface="Arial" panose="020B0604020202020204" pitchFamily="34" charset="0"/>
            </a:endParaRPr>
          </a:p>
        </p:txBody>
      </p:sp>
      <p:sp>
        <p:nvSpPr>
          <p:cNvPr id="8" name="Text Box 1">
            <a:extLst>
              <a:ext uri="{FF2B5EF4-FFF2-40B4-BE49-F238E27FC236}">
                <a16:creationId xmlns:a16="http://schemas.microsoft.com/office/drawing/2014/main" id="{9750F98D-F14C-45F2-81A3-87469B37D790}"/>
              </a:ext>
            </a:extLst>
          </p:cNvPr>
          <p:cNvSpPr txBox="1">
            <a:spLocks noChangeArrowheads="1"/>
          </p:cNvSpPr>
          <p:nvPr/>
        </p:nvSpPr>
        <p:spPr bwMode="auto">
          <a:xfrm>
            <a:off x="214094" y="364477"/>
            <a:ext cx="8715806" cy="1195968"/>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5" name="Date Placeholder 2">
            <a:extLst>
              <a:ext uri="{FF2B5EF4-FFF2-40B4-BE49-F238E27FC236}">
                <a16:creationId xmlns:a16="http://schemas.microsoft.com/office/drawing/2014/main" id="{CCE18CDC-32EB-4456-8EC6-F9242FD87110}"/>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1811045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91437" y="1851924"/>
            <a:ext cx="8961120" cy="4889352"/>
          </a:xfrm>
          <a:prstGeom prst="rect">
            <a:avLst/>
          </a:prstGeom>
          <a:gradFill flip="none" rotWithShape="1">
            <a:gsLst>
              <a:gs pos="0">
                <a:schemeClr val="accent2">
                  <a:lumMod val="0"/>
                  <a:lumOff val="100000"/>
                </a:schemeClr>
              </a:gs>
              <a:gs pos="35000">
                <a:srgbClr val="CFB077"/>
              </a:gs>
              <a:gs pos="100000">
                <a:srgbClr val="8C5212"/>
              </a:gs>
            </a:gsLst>
            <a:path path="circle">
              <a:fillToRect l="50000" t="-80000" r="50000" b="180000"/>
            </a:path>
            <a:tileRect/>
          </a:gradFill>
          <a:ln w="25400">
            <a:solidFill>
              <a:schemeClr val="bg1"/>
            </a:solidFill>
          </a:ln>
          <a:effectLst/>
          <a:scene3d>
            <a:camera prst="orthographicFront"/>
            <a:lightRig rig="threePt" dir="t"/>
          </a:scene3d>
          <a:sp3d>
            <a:bevelT w="165100" prst="coolSlant"/>
          </a:sp3d>
          <a:extLst/>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200"/>
              </a:spcAft>
              <a:buClrTx/>
              <a:buSzPct val="70000"/>
              <a:tabLst/>
              <a:defRPr/>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Videos: </a:t>
            </a:r>
            <a:r>
              <a:rPr lang="en-US" sz="35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All 10 lost tribes of Israel found, many return to Israel, fulfilling end time prophesy. </a:t>
            </a:r>
            <a:endParaRPr lang="en-US" altLang="en-US" sz="35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endParaRPr>
          </a:p>
          <a:p>
            <a:pPr marL="274320" lvl="0" indent="-274320" defTabSz="914400" eaLnBrk="0">
              <a:lnSpc>
                <a:spcPct val="94000"/>
              </a:lnSpc>
              <a:spcAft>
                <a:spcPts val="1200"/>
              </a:spcAft>
              <a:buClrTx/>
              <a:buSzPct val="70000"/>
              <a:buFont typeface="+mj-lt"/>
              <a:buAutoNum type="arabicPeriod"/>
              <a:tabLst/>
              <a:defRPr/>
            </a:pP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Quest for the lost tribes of Israel</a:t>
            </a:r>
            <a:r>
              <a:rPr lang="en-US" altLang="en-US" sz="1400" dirty="0">
                <a:solidFill>
                  <a:schemeClr val="bg1"/>
                </a:solidFill>
                <a:ea typeface="Times New Roman" panose="02020603050405020304" pitchFamily="18" charset="0"/>
                <a:cs typeface="Arial" panose="020B0604020202020204" pitchFamily="34" charset="0"/>
              </a:rPr>
              <a:t>©</a:t>
            </a:r>
            <a:r>
              <a:rPr lang="en-US" alt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
              </a:rPr>
              <a:t>  </a:t>
            </a:r>
            <a:r>
              <a:rPr lang="en-US" altLang="en-US"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4"/>
              </a:rPr>
              <a:t>https://www.youtube.com/watch?v=66meHwaVLM8</a:t>
            </a:r>
            <a:endParaRPr lang="en-US" altLang="en-US" sz="2000"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5"/>
            </a:endParaRPr>
          </a:p>
          <a:p>
            <a:pPr marL="274320" lvl="0" indent="0" defTabSz="914400" eaLnBrk="0">
              <a:lnSpc>
                <a:spcPct val="94000"/>
              </a:lnSpc>
              <a:spcAft>
                <a:spcPts val="1200"/>
              </a:spcAft>
              <a:buClrTx/>
              <a:buSzPct val="70000"/>
              <a:tabLst/>
              <a:defRPr/>
            </a:pPr>
            <a:r>
              <a:rPr lang="en-US" altLang="en-US"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6"/>
              </a:rPr>
              <a:t>https://sermons-online.org/sid-roth/we-found-the-lost-tribes-of-israel-rick-amato-sid-roth-s-it-s-supernatural-january-06-2019</a:t>
            </a:r>
            <a:endPar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endParaRPr>
          </a:p>
          <a:p>
            <a:pPr marL="274320" lvl="0" indent="-274320" defTabSz="914400" eaLnBrk="0">
              <a:lnSpc>
                <a:spcPct val="94000"/>
              </a:lnSpc>
              <a:spcAft>
                <a:spcPts val="300"/>
              </a:spcAft>
              <a:buClrTx/>
              <a:buSzPct val="70000"/>
              <a:buFont typeface="+mj-lt"/>
              <a:buAutoNum type="arabicPeriod" startAt="2"/>
              <a:tabLst/>
              <a:defRPr/>
            </a:pP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Against All Odds</a:t>
            </a:r>
            <a:r>
              <a:rPr lang="en-US" altLang="en-US" sz="1600" dirty="0">
                <a:solidFill>
                  <a:schemeClr val="bg1"/>
                </a:solidFill>
                <a:ea typeface="Times New Roman" panose="02020603050405020304" pitchFamily="18" charset="0"/>
                <a:cs typeface="Arial" panose="020B0604020202020204" pitchFamily="34" charset="0"/>
              </a:rPr>
              <a:t>©</a:t>
            </a:r>
            <a:endParaRPr lang="en-US" alt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5"/>
            </a:endParaRPr>
          </a:p>
          <a:p>
            <a:pPr marL="274320" lvl="0" indent="0" defTabSz="914400" eaLnBrk="0">
              <a:lnSpc>
                <a:spcPct val="94000"/>
              </a:lnSpc>
              <a:spcAft>
                <a:spcPts val="1200"/>
              </a:spcAft>
              <a:buClrTx/>
              <a:buSzPct val="70000"/>
              <a:tabLst/>
              <a:defRPr/>
            </a:pPr>
            <a:r>
              <a:rPr lang="en-US" altLang="en-US"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5"/>
              </a:rPr>
              <a:t>https://www.youtube.com/watch?v=UTM43psES7c</a:t>
            </a:r>
            <a:endParaRPr lang="en-US" alt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5"/>
            </a:endParaRPr>
          </a:p>
          <a:p>
            <a:pPr marL="274320" lvl="0" indent="0" defTabSz="914400" eaLnBrk="0">
              <a:lnSpc>
                <a:spcPct val="94000"/>
              </a:lnSpc>
              <a:spcAft>
                <a:spcPts val="1200"/>
              </a:spcAft>
              <a:buClrTx/>
              <a:buSzPct val="70000"/>
              <a:tabLst/>
              <a:defRPr/>
            </a:pPr>
            <a:r>
              <a:rPr lang="en-US" altLang="en-US"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5"/>
              </a:rPr>
              <a:t>https://www.youtube.com/watch?v=bDegLGJr2c4</a:t>
            </a:r>
            <a:endParaRPr lang="en-US" altLang="en-US" sz="2000" dirty="0">
              <a:ln w="9525">
                <a:solidFill>
                  <a:prstClr val="black"/>
                </a:solidFill>
                <a:prstDash val="solid"/>
              </a:ln>
              <a:solidFill>
                <a:prstClr val="white"/>
              </a:solidFill>
              <a:ea typeface="Times New Roman" panose="02020603050405020304" pitchFamily="18" charset="0"/>
              <a:cs typeface="Arial" panose="020B0604020202020204" pitchFamily="34" charset="0"/>
            </a:endParaRPr>
          </a:p>
          <a:p>
            <a:pPr marL="274320" lvl="0" indent="-274320" defTabSz="914400" eaLnBrk="0">
              <a:lnSpc>
                <a:spcPct val="94000"/>
              </a:lnSpc>
              <a:spcAft>
                <a:spcPts val="1000"/>
              </a:spcAft>
              <a:buClrTx/>
              <a:buSzPct val="70000"/>
              <a:buFont typeface="+mj-lt"/>
              <a:buAutoNum type="arabicPeriod" startAt="3"/>
              <a:tabLst/>
              <a:defRPr/>
            </a:pPr>
            <a:r>
              <a:rPr lang="en-US" altLang="en-US" sz="29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Water in the desert </a:t>
            </a:r>
            <a:r>
              <a:rPr lang="en-US" altLang="en-US"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7"/>
              </a:rPr>
              <a:t>https://www.youtube.com/watch?v=x7G9v6JdYwc</a:t>
            </a:r>
            <a:endParaRPr lang="en-US" altLang="en-US" dirty="0">
              <a:ln w="9525">
                <a:solidFill>
                  <a:prstClr val="black"/>
                </a:solidFill>
                <a:prstDash val="solid"/>
              </a:ln>
              <a:solidFill>
                <a:prstClr val="white"/>
              </a:solidFill>
              <a:ea typeface="Times New Roman" panose="02020603050405020304" pitchFamily="18" charset="0"/>
              <a:cs typeface="Arial" panose="020B0604020202020204" pitchFamily="34" charset="0"/>
            </a:endParaRPr>
          </a:p>
        </p:txBody>
      </p:sp>
      <p:sp>
        <p:nvSpPr>
          <p:cNvPr id="8" name="Text Box 1">
            <a:extLst>
              <a:ext uri="{FF2B5EF4-FFF2-40B4-BE49-F238E27FC236}">
                <a16:creationId xmlns:a16="http://schemas.microsoft.com/office/drawing/2014/main" id="{9750F98D-F14C-45F2-81A3-87469B37D790}"/>
              </a:ext>
            </a:extLst>
          </p:cNvPr>
          <p:cNvSpPr txBox="1">
            <a:spLocks noChangeArrowheads="1"/>
          </p:cNvSpPr>
          <p:nvPr/>
        </p:nvSpPr>
        <p:spPr bwMode="auto">
          <a:xfrm>
            <a:off x="214094" y="152400"/>
            <a:ext cx="8715806" cy="1195968"/>
          </a:xfrm>
          <a:prstGeom prst="rect">
            <a:avLst/>
          </a:prstGeom>
          <a:blipFill dpi="0" rotWithShape="0">
            <a:blip r:embed="rId8"/>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5" name="Date Placeholder 2">
            <a:extLst>
              <a:ext uri="{FF2B5EF4-FFF2-40B4-BE49-F238E27FC236}">
                <a16:creationId xmlns:a16="http://schemas.microsoft.com/office/drawing/2014/main" id="{CCE18CDC-32EB-4456-8EC6-F9242FD87110}"/>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6703762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113156" y="2268748"/>
            <a:ext cx="8917681" cy="4389120"/>
          </a:xfrm>
          <a:prstGeom prst="rect">
            <a:avLst/>
          </a:prstGeom>
          <a:gradFill flip="none" rotWithShape="1">
            <a:gsLst>
              <a:gs pos="0">
                <a:schemeClr val="accent2">
                  <a:lumMod val="0"/>
                  <a:lumOff val="100000"/>
                </a:schemeClr>
              </a:gs>
              <a:gs pos="35000">
                <a:srgbClr val="CFB077"/>
              </a:gs>
              <a:gs pos="100000">
                <a:srgbClr val="8C5212"/>
              </a:gs>
            </a:gsLst>
            <a:path path="circle">
              <a:fillToRect l="50000" t="-80000" r="50000" b="18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600"/>
              </a:spcAft>
              <a:buClr>
                <a:prstClr val="black"/>
              </a:buClr>
              <a:buSzPct val="80000"/>
              <a:tabLst/>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Prophesy describes the first nuclear end times war between Israel and Iran, with many Muslim allies. </a:t>
            </a:r>
            <a:r>
              <a:rPr lang="en-US" u="sng" dirty="0">
                <a:solidFill>
                  <a:srgbClr val="0000FF"/>
                </a:solidFill>
                <a:latin typeface="Calibri" panose="020F0502020204030204" pitchFamily="34" charset="0"/>
                <a:ea typeface="DengXian"/>
                <a:cs typeface="Times New Roman" panose="02020603050405020304" pitchFamily="18" charset="0"/>
                <a:hlinkClick r:id="rId4"/>
              </a:rPr>
              <a:t>[32]</a:t>
            </a:r>
            <a:r>
              <a:rPr lang="en-US" u="sng" dirty="0">
                <a:solidFill>
                  <a:srgbClr val="FFFFFF"/>
                </a:solidFill>
                <a:latin typeface="Calibri" panose="020F0502020204030204" pitchFamily="34" charset="0"/>
                <a:ea typeface="DengXian"/>
                <a:cs typeface="Calibri" panose="020F0502020204030204" pitchFamily="34" charset="0"/>
                <a:hlinkClick r:id="rId5"/>
              </a:rPr>
              <a:t>[33]</a:t>
            </a:r>
            <a:r>
              <a:rPr lang="en-US" dirty="0">
                <a:solidFill>
                  <a:prstClr val="white"/>
                </a:solidFill>
                <a:latin typeface="Calibri" panose="020F0502020204030204" pitchFamily="34" charset="0"/>
                <a:ea typeface="DengXian"/>
                <a:cs typeface="Times New Roman" panose="02020603050405020304" pitchFamily="18" charset="0"/>
                <a:hlinkClick r:id="rId6"/>
              </a:rPr>
              <a:t>[867]</a:t>
            </a:r>
            <a:r>
              <a:rPr lang="en-US" dirty="0">
                <a:solidFill>
                  <a:prstClr val="white"/>
                </a:solidFill>
                <a:latin typeface="Calibri" panose="020F0502020204030204" pitchFamily="34" charset="0"/>
                <a:ea typeface="DengXian"/>
                <a:cs typeface="Times New Roman" panose="02020603050405020304" pitchFamily="18" charset="0"/>
                <a:hlinkClick r:id="rId7"/>
              </a:rPr>
              <a:t>[1002]</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7"/>
              </a:rPr>
              <a:t>  </a:t>
            </a:r>
            <a:endPar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365760" lvl="0" indent="-365760">
              <a:lnSpc>
                <a:spcPct val="90000"/>
              </a:lnSpc>
              <a:spcAft>
                <a:spcPts val="600"/>
              </a:spcAft>
              <a:buClr>
                <a:schemeClr val="tx1"/>
              </a:buClr>
              <a:buSzPct val="70000"/>
              <a:buFont typeface="Wingdings" panose="05000000000000000000" pitchFamily="2" charset="2"/>
              <a:buChar char="Ø"/>
              <a:tabLst/>
            </a:pP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Iran has never attacked modern day Israel</a:t>
            </a:r>
            <a:r>
              <a:rPr lang="en-US" sz="3400" dirty="0">
                <a:solidFill>
                  <a:schemeClr val="bg1"/>
                </a:solidFill>
                <a:latin typeface="Calibri" panose="020F0502020204030204" pitchFamily="34" charset="0"/>
                <a:cs typeface="Calibri" panose="020F0502020204030204" pitchFamily="34" charset="0"/>
              </a:rPr>
              <a:t>, </a:t>
            </a:r>
            <a:r>
              <a:rPr lang="en-US" sz="3300" dirty="0">
                <a:solidFill>
                  <a:schemeClr val="bg1"/>
                </a:solidFill>
                <a:latin typeface="Calibri" panose="020F0502020204030204" pitchFamily="34" charset="0"/>
                <a:cs typeface="Calibri" panose="020F0502020204030204" pitchFamily="34" charset="0"/>
              </a:rPr>
              <a:t>since it became a nation in 1948. </a:t>
            </a:r>
            <a:r>
              <a:rPr lang="en-US" u="sng" dirty="0">
                <a:solidFill>
                  <a:schemeClr val="tx1"/>
                </a:solidFill>
                <a:latin typeface="Calibri" panose="020F0502020204030204" pitchFamily="34" charset="0"/>
                <a:ea typeface="DengXian"/>
                <a:cs typeface="Times New Roman" panose="02020603050405020304" pitchFamily="18" charset="0"/>
                <a:hlinkClick r:id="rId4"/>
              </a:rPr>
              <a:t>[32]</a:t>
            </a:r>
            <a:r>
              <a:rPr lang="en-US" u="sng" dirty="0">
                <a:solidFill>
                  <a:schemeClr val="tx1"/>
                </a:solidFill>
                <a:latin typeface="Calibri" panose="020F0502020204030204" pitchFamily="34" charset="0"/>
                <a:ea typeface="DengXian"/>
                <a:cs typeface="Calibri" panose="020F0502020204030204" pitchFamily="34" charset="0"/>
                <a:hlinkClick r:id="rId5"/>
              </a:rPr>
              <a:t>[33]</a:t>
            </a:r>
            <a:r>
              <a:rPr lang="en-US" dirty="0">
                <a:solidFill>
                  <a:schemeClr val="tx1"/>
                </a:solidFill>
                <a:latin typeface="Calibri" panose="020F0502020204030204" pitchFamily="34" charset="0"/>
                <a:cs typeface="Calibri" panose="020F0502020204030204" pitchFamily="34" charset="0"/>
                <a:hlinkClick r:id="rId8"/>
              </a:rPr>
              <a:t>[858]</a:t>
            </a:r>
            <a:r>
              <a:rPr lang="en-US" dirty="0">
                <a:solidFill>
                  <a:schemeClr val="tx1"/>
                </a:solidFill>
                <a:latin typeface="Calibri" panose="020F0502020204030204" pitchFamily="34" charset="0"/>
                <a:cs typeface="Calibri" panose="020F0502020204030204" pitchFamily="34" charset="0"/>
                <a:hlinkClick r:id="rId9"/>
              </a:rPr>
              <a:t>[859] </a:t>
            </a:r>
            <a:endParaRPr lang="en-US" sz="2800" dirty="0">
              <a:solidFill>
                <a:schemeClr val="tx1"/>
              </a:solidFill>
              <a:latin typeface="Calibri" panose="020F0502020204030204" pitchFamily="34" charset="0"/>
              <a:cs typeface="Calibri" panose="020F0502020204030204" pitchFamily="34" charset="0"/>
            </a:endParaRPr>
          </a:p>
          <a:p>
            <a:pPr marL="365760" lvl="0" indent="-365760">
              <a:lnSpc>
                <a:spcPct val="90000"/>
              </a:lnSpc>
              <a:spcAft>
                <a:spcPts val="600"/>
              </a:spcAft>
              <a:buClr>
                <a:schemeClr val="bg1"/>
              </a:buClr>
              <a:buSzPct val="70000"/>
              <a:buFont typeface="Wingdings" panose="05000000000000000000" pitchFamily="2" charset="2"/>
              <a:buChar char="Ø"/>
              <a:tabLst/>
            </a:pPr>
            <a:r>
              <a:rPr lang="en-US" sz="3300" dirty="0">
                <a:solidFill>
                  <a:schemeClr val="bg1"/>
                </a:solidFill>
                <a:latin typeface="Calibri" panose="020F0502020204030204" pitchFamily="34" charset="0"/>
                <a:cs typeface="Calibri" panose="020F0502020204030204" pitchFamily="34" charset="0"/>
              </a:rPr>
              <a:t>This Bible prophesy could only be fulfilled after Israel returned as a nation in 1948. </a:t>
            </a:r>
            <a:r>
              <a:rPr lang="en-US" u="sng" dirty="0">
                <a:solidFill>
                  <a:srgbClr val="0000FF"/>
                </a:solidFill>
                <a:latin typeface="Calibri" panose="020F0502020204030204" pitchFamily="34" charset="0"/>
                <a:ea typeface="DengXian"/>
                <a:cs typeface="Times New Roman" panose="02020603050405020304" pitchFamily="18" charset="0"/>
                <a:hlinkClick r:id="rId4"/>
              </a:rPr>
              <a:t>[32]</a:t>
            </a:r>
            <a:r>
              <a:rPr lang="en-US" u="sng" dirty="0">
                <a:solidFill>
                  <a:srgbClr val="FFFFFF"/>
                </a:solidFill>
                <a:latin typeface="Calibri" panose="020F0502020204030204" pitchFamily="34" charset="0"/>
                <a:ea typeface="DengXian"/>
                <a:cs typeface="Calibri" panose="020F0502020204030204" pitchFamily="34" charset="0"/>
                <a:hlinkClick r:id="rId5"/>
              </a:rPr>
              <a:t>[33]</a:t>
            </a:r>
            <a:endParaRPr lang="en-US" u="sng" dirty="0">
              <a:solidFill>
                <a:srgbClr val="FFFFFF"/>
              </a:solidFill>
              <a:latin typeface="Calibri" panose="020F0502020204030204" pitchFamily="34" charset="0"/>
              <a:ea typeface="DengXian"/>
              <a:cs typeface="Calibri" panose="020F0502020204030204" pitchFamily="34" charset="0"/>
            </a:endParaRPr>
          </a:p>
          <a:p>
            <a:pPr marL="365760" lvl="0" indent="-365760">
              <a:lnSpc>
                <a:spcPct val="90000"/>
              </a:lnSpc>
              <a:spcAft>
                <a:spcPts val="1800"/>
              </a:spcAft>
              <a:buClr>
                <a:schemeClr val="bg1"/>
              </a:buClr>
              <a:buSzPct val="70000"/>
              <a:buFont typeface="Wingdings" panose="05000000000000000000" pitchFamily="2" charset="2"/>
              <a:buChar char="Ø"/>
              <a:tabLst/>
            </a:pPr>
            <a:r>
              <a:rPr lang="en-US" sz="3300" dirty="0">
                <a:solidFill>
                  <a:prstClr val="black"/>
                </a:solidFill>
                <a:latin typeface="Calibri" panose="020F0502020204030204" pitchFamily="34" charset="0"/>
                <a:cs typeface="Calibri" panose="020F0502020204030204" pitchFamily="34" charset="0"/>
              </a:rPr>
              <a:t>Iran was named Persia until 1935.</a:t>
            </a:r>
            <a:endParaRPr lang="en-US" sz="3300" dirty="0">
              <a:solidFill>
                <a:prstClr val="black"/>
              </a:solidFill>
              <a:effectLst>
                <a:outerShdw blurRad="38100" dist="38100" dir="2700000" algn="tl">
                  <a:srgbClr val="000000">
                    <a:alpha val="43137"/>
                  </a:srgbClr>
                </a:outerShdw>
              </a:effectLst>
              <a:cs typeface="Arial" panose="020B0604020202020204" pitchFamily="34" charset="0"/>
            </a:endParaRPr>
          </a:p>
        </p:txBody>
      </p:sp>
      <p:sp>
        <p:nvSpPr>
          <p:cNvPr id="8" name="Text Box 1">
            <a:extLst>
              <a:ext uri="{FF2B5EF4-FFF2-40B4-BE49-F238E27FC236}">
                <a16:creationId xmlns:a16="http://schemas.microsoft.com/office/drawing/2014/main" id="{4CE80120-FCF2-480C-8642-5BA684BD9731}"/>
              </a:ext>
            </a:extLst>
          </p:cNvPr>
          <p:cNvSpPr txBox="1">
            <a:spLocks noChangeArrowheads="1"/>
          </p:cNvSpPr>
          <p:nvPr/>
        </p:nvSpPr>
        <p:spPr bwMode="auto">
          <a:xfrm>
            <a:off x="214094" y="217243"/>
            <a:ext cx="8715806" cy="1195968"/>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5" name="Date Placeholder 2">
            <a:extLst>
              <a:ext uri="{FF2B5EF4-FFF2-40B4-BE49-F238E27FC236}">
                <a16:creationId xmlns:a16="http://schemas.microsoft.com/office/drawing/2014/main" id="{8B690D59-3243-44BE-BD9E-66BBD814295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0825428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640080"/>
            <a:ext cx="9144000" cy="6126480"/>
          </a:xfrm>
          <a:prstGeom prst="rect">
            <a:avLst/>
          </a:prstGeom>
        </p:spPr>
      </p:pic>
      <p:sp>
        <p:nvSpPr>
          <p:cNvPr id="6" name="Rectangle 2"/>
          <p:cNvSpPr>
            <a:spLocks noChangeArrowheads="1"/>
          </p:cNvSpPr>
          <p:nvPr/>
        </p:nvSpPr>
        <p:spPr bwMode="auto">
          <a:xfrm>
            <a:off x="914400" y="1503084"/>
            <a:ext cx="7200900" cy="4598567"/>
          </a:xfrm>
          <a:prstGeom prst="rect">
            <a:avLst/>
          </a:prstGeom>
          <a:noFill/>
          <a:ln w="25400">
            <a:noFill/>
          </a:ln>
          <a:effectLst/>
          <a:scene3d>
            <a:camera prst="orthographicFront"/>
            <a:lightRig rig="threePt" dir="t"/>
          </a:scene3d>
          <a:sp3d>
            <a:bevelT w="165100" prst="coolSlant"/>
          </a:sp3d>
          <a:extLst/>
        </p:spPr>
        <p:txBody>
          <a:bodyPr wrap="square" lIns="27432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spcBef>
                <a:spcPct val="0"/>
              </a:spcBef>
              <a:spcAft>
                <a:spcPts val="1200"/>
              </a:spcAft>
              <a:buClr>
                <a:srgbClr val="C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i="0" u="none" strike="noStrike" kern="1200" cap="none" spc="0" normalizeH="0" baseline="0" noProof="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uLnTx/>
                <a:uFillTx/>
                <a:latin typeface="Papyrus" panose="03070502060502030205" pitchFamily="66" charset="0"/>
                <a:cs typeface="Arial" panose="020B0604020202020204" pitchFamily="34" charset="0"/>
              </a:rPr>
              <a:t>This book also </a:t>
            </a:r>
            <a:r>
              <a:rPr lang="en-US" altLang="en-US" sz="360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corrects</a:t>
            </a:r>
            <a:r>
              <a:rPr kumimoji="0" lang="en-US" altLang="en-US" sz="3600" i="0" u="none" strike="noStrike" kern="1200" cap="none" spc="0" normalizeH="0" baseline="0" noProof="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uLnTx/>
                <a:uFillTx/>
                <a:latin typeface="Papyrus" panose="03070502060502030205" pitchFamily="66" charset="0"/>
                <a:cs typeface="Arial" panose="020B0604020202020204" pitchFamily="34" charset="0"/>
              </a:rPr>
              <a:t> end time prophesy errors (on green pages) in many church denominations, that didn’t come from God or the Bible. </a:t>
            </a:r>
          </a:p>
          <a:p>
            <a:pPr marL="0" marR="0" lvl="0" indent="0" algn="l" defTabSz="457200" rtl="0" eaLnBrk="1" fontAlgn="base" latinLnBrk="0" hangingPunct="0">
              <a:spcBef>
                <a:spcPct val="0"/>
              </a:spcBef>
              <a:spcAft>
                <a:spcPts val="1200"/>
              </a:spcAft>
              <a:buClr>
                <a:srgbClr val="C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solidFill>
                  <a:schemeClr val="tx1">
                    <a:lumMod val="95000"/>
                    <a:lumOff val="5000"/>
                  </a:schemeClr>
                </a:solidFill>
                <a:effectLst>
                  <a:outerShdw blurRad="38100" dist="38100" dir="2700000" algn="tl">
                    <a:srgbClr val="000000">
                      <a:alpha val="43137"/>
                    </a:srgbClr>
                  </a:outerShdw>
                </a:effectLst>
                <a:uLnTx/>
                <a:uFillTx/>
                <a:latin typeface="Papyrus" panose="03070502060502030205" pitchFamily="66" charset="0"/>
                <a:cs typeface="Arial" panose="020B0604020202020204" pitchFamily="34" charset="0"/>
              </a:rPr>
              <a:t>Extensive research proves </a:t>
            </a:r>
            <a:r>
              <a:rPr lang="en-US" altLang="en-US" sz="3600" b="1" dirty="0">
                <a:solidFill>
                  <a:schemeClr val="tx1">
                    <a:lumMod val="95000"/>
                    <a:lumOff val="5000"/>
                  </a:scheme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they often </a:t>
            </a:r>
            <a:r>
              <a:rPr kumimoji="0" lang="en-US" altLang="en-US" sz="3600" b="1" i="0" u="none" strike="noStrike" kern="1200" normalizeH="0" baseline="0" noProof="0" dirty="0">
                <a:solidFill>
                  <a:schemeClr val="tx1">
                    <a:lumMod val="95000"/>
                    <a:lumOff val="5000"/>
                  </a:schemeClr>
                </a:solidFill>
                <a:effectLst>
                  <a:outerShdw blurRad="38100" dist="38100" dir="2700000" algn="tl">
                    <a:srgbClr val="000000">
                      <a:alpha val="43137"/>
                    </a:srgbClr>
                  </a:outerShdw>
                </a:effectLst>
                <a:uLnTx/>
                <a:uFillTx/>
                <a:latin typeface="Papyrus" panose="03070502060502030205" pitchFamily="66" charset="0"/>
                <a:cs typeface="Arial" panose="020B0604020202020204" pitchFamily="34" charset="0"/>
              </a:rPr>
              <a:t>came from human gossip, prophesy popularity polls,</a:t>
            </a:r>
            <a:r>
              <a:rPr lang="en-US" altLang="en-US" sz="3600" b="1" dirty="0">
                <a:solidFill>
                  <a:schemeClr val="tx1">
                    <a:lumMod val="95000"/>
                    <a:lumOff val="5000"/>
                  </a:scheme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and ancient apostate or evil sources</a:t>
            </a:r>
            <a:r>
              <a:rPr kumimoji="0" lang="en-US" altLang="en-US" sz="3600" b="1" i="0" u="none" strike="noStrike" kern="1200" normalizeH="0" baseline="0" noProof="0" dirty="0">
                <a:solidFill>
                  <a:schemeClr val="tx1">
                    <a:lumMod val="95000"/>
                    <a:lumOff val="5000"/>
                  </a:schemeClr>
                </a:solidFill>
                <a:effectLst>
                  <a:outerShdw blurRad="38100" dist="38100" dir="2700000" algn="tl">
                    <a:srgbClr val="000000">
                      <a:alpha val="43137"/>
                    </a:srgbClr>
                  </a:outerShdw>
                </a:effectLst>
                <a:uLnTx/>
                <a:uFillTx/>
                <a:latin typeface="Papyrus" panose="03070502060502030205" pitchFamily="66" charset="0"/>
                <a:cs typeface="Arial" panose="020B0604020202020204" pitchFamily="34" charset="0"/>
              </a:rPr>
              <a:t>. </a:t>
            </a:r>
          </a:p>
        </p:txBody>
      </p:sp>
      <p:sp>
        <p:nvSpPr>
          <p:cNvPr id="4" name="Text Box 2">
            <a:extLst>
              <a:ext uri="{FF2B5EF4-FFF2-40B4-BE49-F238E27FC236}">
                <a16:creationId xmlns:a16="http://schemas.microsoft.com/office/drawing/2014/main" id="{48334F7B-4C65-4586-B2AD-247375E3DFDA}"/>
              </a:ext>
            </a:extLst>
          </p:cNvPr>
          <p:cNvSpPr txBox="1">
            <a:spLocks noChangeArrowheads="1"/>
          </p:cNvSpPr>
          <p:nvPr/>
        </p:nvSpPr>
        <p:spPr bwMode="auto">
          <a:xfrm>
            <a:off x="1607820" y="198095"/>
            <a:ext cx="5928360" cy="64008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4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Tree>
    <p:extLst>
      <p:ext uri="{BB962C8B-B14F-4D97-AF65-F5344CB8AC3E}">
        <p14:creationId xmlns:p14="http://schemas.microsoft.com/office/powerpoint/2010/main" val="1057760907"/>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91437" y="1463040"/>
            <a:ext cx="8961120" cy="5244321"/>
          </a:xfrm>
          <a:prstGeom prst="rect">
            <a:avLst/>
          </a:prstGeom>
          <a:gradFill flip="none" rotWithShape="1">
            <a:gsLst>
              <a:gs pos="0">
                <a:schemeClr val="accent2">
                  <a:lumMod val="0"/>
                  <a:lumOff val="100000"/>
                </a:schemeClr>
              </a:gs>
              <a:gs pos="35000">
                <a:srgbClr val="CFB077"/>
              </a:gs>
              <a:gs pos="100000">
                <a:srgbClr val="8C5212"/>
              </a:gs>
            </a:gsLst>
            <a:path path="circle">
              <a:fillToRect l="50000" t="-80000" r="50000" b="180000"/>
            </a:path>
            <a:tileRect/>
          </a:gradFill>
          <a:ln w="25400">
            <a:solidFill>
              <a:schemeClr val="bg1"/>
            </a:solidFill>
          </a:ln>
          <a:effectLst/>
          <a:scene3d>
            <a:camera prst="orthographicFront"/>
            <a:lightRig rig="threePt" dir="t"/>
          </a:scene3d>
          <a:sp3d>
            <a:bevelT w="165100" prst="coolSlant"/>
          </a:sp3d>
          <a:extLst/>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1000"/>
              </a:spcAft>
              <a:buClr>
                <a:prstClr val="black"/>
              </a:buClr>
              <a:buSzPct val="80000"/>
              <a:tabLst/>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Iran has dominated the daily news for a decade with almost weekly threats of an attack to destroy Israel and the United States. </a:t>
            </a:r>
            <a:r>
              <a:rPr lang="en-US" sz="1600" u="sng" dirty="0">
                <a:solidFill>
                  <a:srgbClr val="0000FF"/>
                </a:solidFill>
                <a:latin typeface="Calibri" panose="020F0502020204030204" pitchFamily="34" charset="0"/>
                <a:ea typeface="DengXian"/>
                <a:cs typeface="Times New Roman" panose="02020603050405020304" pitchFamily="18" charset="0"/>
                <a:hlinkClick r:id="rId4"/>
              </a:rPr>
              <a:t>[32]</a:t>
            </a:r>
            <a:r>
              <a:rPr lang="en-US" sz="1600" u="sng" dirty="0">
                <a:solidFill>
                  <a:srgbClr val="FFFFFF"/>
                </a:solidFill>
                <a:latin typeface="Calibri" panose="020F0502020204030204" pitchFamily="34" charset="0"/>
                <a:ea typeface="DengXian"/>
                <a:cs typeface="Calibri" panose="020F0502020204030204" pitchFamily="34" charset="0"/>
                <a:hlinkClick r:id="rId5"/>
              </a:rPr>
              <a:t>[33]</a:t>
            </a:r>
            <a:r>
              <a:rPr lang="en-US" sz="1600" dirty="0">
                <a:solidFill>
                  <a:prstClr val="black"/>
                </a:solidFill>
                <a:latin typeface="Calibri" panose="020F0502020204030204" pitchFamily="34" charset="0"/>
                <a:cs typeface="Calibri" panose="020F0502020204030204" pitchFamily="34" charset="0"/>
                <a:hlinkClick r:id="rId6"/>
              </a:rPr>
              <a:t>[351]</a:t>
            </a:r>
            <a:r>
              <a:rPr lang="en-US" sz="1600" dirty="0">
                <a:solidFill>
                  <a:prstClr val="black"/>
                </a:solidFill>
                <a:latin typeface="Calibri" panose="020F0502020204030204" pitchFamily="34" charset="0"/>
                <a:cs typeface="Calibri" panose="020F0502020204030204" pitchFamily="34" charset="0"/>
                <a:hlinkClick r:id="rId7"/>
              </a:rPr>
              <a:t>[352]</a:t>
            </a:r>
            <a:r>
              <a:rPr lang="en-US" sz="1600" dirty="0">
                <a:solidFill>
                  <a:prstClr val="black"/>
                </a:solidFill>
                <a:latin typeface="Calibri" panose="020F0502020204030204" pitchFamily="34" charset="0"/>
                <a:cs typeface="Calibri" panose="020F0502020204030204" pitchFamily="34" charset="0"/>
                <a:hlinkClick r:id="rId8"/>
              </a:rPr>
              <a:t>[353]</a:t>
            </a:r>
            <a:r>
              <a:rPr lang="en-US" sz="1600" dirty="0">
                <a:solidFill>
                  <a:prstClr val="black"/>
                </a:solidFill>
                <a:latin typeface="Calibri" panose="020F0502020204030204" pitchFamily="34" charset="0"/>
                <a:cs typeface="Calibri" panose="020F0502020204030204" pitchFamily="34" charset="0"/>
                <a:hlinkClick r:id="rId9"/>
              </a:rPr>
              <a:t>[355]</a:t>
            </a:r>
            <a:r>
              <a:rPr lang="en-US" sz="1600" dirty="0">
                <a:solidFill>
                  <a:prstClr val="black"/>
                </a:solidFill>
                <a:latin typeface="Calibri" panose="020F0502020204030204" pitchFamily="34" charset="0"/>
                <a:cs typeface="Calibri" panose="020F0502020204030204" pitchFamily="34" charset="0"/>
                <a:hlinkClick r:id="rId10"/>
              </a:rPr>
              <a:t>[356]</a:t>
            </a:r>
            <a:r>
              <a:rPr lang="en-US" sz="1600" dirty="0">
                <a:solidFill>
                  <a:prstClr val="white"/>
                </a:solidFill>
                <a:latin typeface="Calibri" panose="020F0502020204030204" pitchFamily="34" charset="0"/>
                <a:ea typeface="DengXian"/>
                <a:cs typeface="Times New Roman" panose="02020603050405020304" pitchFamily="18" charset="0"/>
                <a:hlinkClick r:id="rId11"/>
              </a:rPr>
              <a:t>[1002]</a:t>
            </a:r>
            <a:r>
              <a:rPr lang="en-US" sz="1600" dirty="0">
                <a:solidFill>
                  <a:prstClr val="black"/>
                </a:solidFill>
                <a:latin typeface="Calibri" panose="020F0502020204030204" pitchFamily="34" charset="0"/>
                <a:cs typeface="Calibri" panose="020F0502020204030204" pitchFamily="34" charset="0"/>
              </a:rPr>
              <a:t> </a:t>
            </a:r>
          </a:p>
          <a:p>
            <a:pPr marL="274320" lvl="0" indent="-274320">
              <a:lnSpc>
                <a:spcPct val="85000"/>
              </a:lnSpc>
              <a:spcAft>
                <a:spcPts val="1000"/>
              </a:spcAft>
              <a:buClr>
                <a:prstClr val="black"/>
              </a:buClr>
              <a:buSzPct val="80000"/>
              <a:buFont typeface="Wingdings" panose="05000000000000000000" pitchFamily="2" charset="2"/>
              <a:buChar char="Ø"/>
              <a:tabLst/>
            </a:pPr>
            <a:r>
              <a:rPr lang="en-US" sz="2700" dirty="0">
                <a:solidFill>
                  <a:prstClr val="black"/>
                </a:solidFill>
                <a:latin typeface="Calibri" panose="020F0502020204030204" pitchFamily="34" charset="0"/>
                <a:cs typeface="Calibri" panose="020F0502020204030204" pitchFamily="34" charset="0"/>
              </a:rPr>
              <a:t>(2012) </a:t>
            </a:r>
            <a:r>
              <a:rPr lang="en-US" sz="2800" dirty="0">
                <a:solidFill>
                  <a:prstClr val="black"/>
                </a:solidFill>
                <a:latin typeface="Calibri" panose="020F0502020204030204" pitchFamily="34" charset="0"/>
                <a:cs typeface="Calibri" panose="020F0502020204030204" pitchFamily="34" charset="0"/>
              </a:rPr>
              <a:t>“…Iran is continuing to prepare itself for war against the West, and now is warning of a coming great event. ‘… divine promise by almighty god (Allah Satan), the Zionists (Israel) and the Great Satan (their name for Christian USA) will soon be defeated,' Ayatollah Khamenei...” </a:t>
            </a:r>
            <a:r>
              <a:rPr lang="en-US" dirty="0">
                <a:solidFill>
                  <a:prstClr val="black"/>
                </a:solidFill>
                <a:latin typeface="Calibri" panose="020F0502020204030204" pitchFamily="34" charset="0"/>
                <a:cs typeface="Calibri" panose="020F0502020204030204" pitchFamily="34" charset="0"/>
                <a:hlinkClick r:id="rId9"/>
              </a:rPr>
              <a:t>[355]</a:t>
            </a:r>
            <a:endParaRPr lang="en-US" dirty="0">
              <a:solidFill>
                <a:prstClr val="black"/>
              </a:solidFill>
              <a:latin typeface="Calibri" panose="020F0502020204030204" pitchFamily="34" charset="0"/>
              <a:cs typeface="Calibri" panose="020F0502020204030204" pitchFamily="34" charset="0"/>
            </a:endParaRPr>
          </a:p>
          <a:p>
            <a:pPr marL="274320" lvl="0" indent="-274320">
              <a:lnSpc>
                <a:spcPct val="85000"/>
              </a:lnSpc>
              <a:spcAft>
                <a:spcPts val="1200"/>
              </a:spcAft>
              <a:buClr>
                <a:schemeClr val="tx1"/>
              </a:buClr>
              <a:buSzPct val="65000"/>
              <a:buFont typeface="Wingdings" panose="05000000000000000000" pitchFamily="2" charset="2"/>
              <a:buChar char="Ø"/>
              <a:tabLst/>
            </a:pP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(2019) </a:t>
            </a:r>
            <a:r>
              <a:rPr lang="en-US" sz="29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“…Iran's planned launch of satellites into space is … cover for the regime's continued testing of advanced missile technology capable of carrying a nuclear warhead, (per) Secretary of State Mike Pompeo...” </a:t>
            </a:r>
            <a:r>
              <a:rPr lang="en-US" dirty="0">
                <a:solidFill>
                  <a:prstClr val="white"/>
                </a:solidFill>
                <a:latin typeface="Calibri" panose="020F0502020204030204" pitchFamily="34" charset="0"/>
                <a:ea typeface="DengXian"/>
                <a:cs typeface="Times New Roman" panose="02020603050405020304" pitchFamily="18" charset="0"/>
                <a:hlinkClick r:id="rId11"/>
              </a:rPr>
              <a:t>[1002]</a:t>
            </a:r>
            <a:r>
              <a:rPr lang="en-US" dirty="0">
                <a:solidFill>
                  <a:prstClr val="black"/>
                </a:solidFill>
                <a:latin typeface="Calibri" panose="020F0502020204030204" pitchFamily="34" charset="0"/>
                <a:cs typeface="Calibri" panose="020F0502020204030204" pitchFamily="34" charset="0"/>
              </a:rPr>
              <a:t> </a:t>
            </a: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8" name="Text Box 1">
            <a:extLst>
              <a:ext uri="{FF2B5EF4-FFF2-40B4-BE49-F238E27FC236}">
                <a16:creationId xmlns:a16="http://schemas.microsoft.com/office/drawing/2014/main" id="{4CE80120-FCF2-480C-8642-5BA684BD9731}"/>
              </a:ext>
            </a:extLst>
          </p:cNvPr>
          <p:cNvSpPr txBox="1">
            <a:spLocks noChangeArrowheads="1"/>
          </p:cNvSpPr>
          <p:nvPr/>
        </p:nvSpPr>
        <p:spPr bwMode="auto">
          <a:xfrm>
            <a:off x="214094" y="217243"/>
            <a:ext cx="8715806" cy="1139414"/>
          </a:xfrm>
          <a:prstGeom prst="rect">
            <a:avLst/>
          </a:prstGeom>
          <a:blipFill dpi="0" rotWithShape="0">
            <a:blip r:embed="rId12"/>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5" name="Date Placeholder 2">
            <a:extLst>
              <a:ext uri="{FF2B5EF4-FFF2-40B4-BE49-F238E27FC236}">
                <a16:creationId xmlns:a16="http://schemas.microsoft.com/office/drawing/2014/main" id="{8B690D59-3243-44BE-BD9E-66BBD814295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39122585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113156" y="1790699"/>
            <a:ext cx="8917681" cy="4653518"/>
          </a:xfrm>
          <a:prstGeom prst="rect">
            <a:avLst/>
          </a:prstGeom>
          <a:gradFill flip="none" rotWithShape="1">
            <a:gsLst>
              <a:gs pos="0">
                <a:schemeClr val="accent2">
                  <a:lumMod val="0"/>
                  <a:lumOff val="100000"/>
                </a:schemeClr>
              </a:gs>
              <a:gs pos="35000">
                <a:srgbClr val="CFB077"/>
              </a:gs>
              <a:gs pos="100000">
                <a:srgbClr val="8C5212"/>
              </a:gs>
            </a:gsLst>
            <a:path path="circle">
              <a:fillToRect l="50000" t="-80000" r="50000" b="18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1200"/>
              </a:spcAft>
              <a:buClr>
                <a:prstClr val="black"/>
              </a:buClr>
              <a:buSzPct val="70000"/>
              <a:tabLst/>
            </a:pP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Recently, for the first time in nearly 2,000 years, Iran is beginning to attack Israel directly. </a:t>
            </a:r>
          </a:p>
          <a:p>
            <a:pPr marL="365760" lvl="0" indent="-365760">
              <a:lnSpc>
                <a:spcPct val="85000"/>
              </a:lnSpc>
              <a:spcAft>
                <a:spcPts val="1200"/>
              </a:spcAft>
              <a:buClr>
                <a:prstClr val="black"/>
              </a:buClr>
              <a:buSzPct val="70000"/>
              <a:buFont typeface="Wingdings" panose="05000000000000000000" pitchFamily="2" charset="2"/>
              <a:buChar char="Ø"/>
              <a:tabLst/>
            </a:pPr>
            <a:r>
              <a:rPr lang="en-US" sz="3200" dirty="0">
                <a:solidFill>
                  <a:prstClr val="black"/>
                </a:solidFill>
                <a:latin typeface="Calibri" panose="020F0502020204030204" pitchFamily="34" charset="0"/>
                <a:cs typeface="Calibri" panose="020F0502020204030204" pitchFamily="34" charset="0"/>
              </a:rPr>
              <a:t>Israel is using aircraft to attack Iranian soldiers and military targets in Syria.</a:t>
            </a:r>
            <a:r>
              <a:rPr lang="en-US" sz="3300" dirty="0">
                <a:solidFill>
                  <a:prstClr val="black"/>
                </a:solidFill>
                <a:latin typeface="Calibri" panose="020F0502020204030204" pitchFamily="34" charset="0"/>
                <a:cs typeface="Calibri" panose="020F0502020204030204" pitchFamily="34" charset="0"/>
              </a:rPr>
              <a:t> </a:t>
            </a:r>
            <a:r>
              <a:rPr lang="en-US" u="sng" dirty="0">
                <a:solidFill>
                  <a:srgbClr val="0000FF"/>
                </a:solidFill>
                <a:latin typeface="Calibri" panose="020F0502020204030204" pitchFamily="34" charset="0"/>
                <a:ea typeface="DengXian"/>
                <a:cs typeface="Times New Roman" panose="02020603050405020304" pitchFamily="18" charset="0"/>
                <a:hlinkClick r:id="rId4"/>
              </a:rPr>
              <a:t>[32]</a:t>
            </a:r>
            <a:r>
              <a:rPr lang="en-US" u="sng" dirty="0">
                <a:solidFill>
                  <a:srgbClr val="FFFFFF"/>
                </a:solidFill>
                <a:latin typeface="Calibri" panose="020F0502020204030204" pitchFamily="34" charset="0"/>
                <a:ea typeface="DengXian"/>
                <a:cs typeface="Calibri" panose="020F0502020204030204" pitchFamily="34" charset="0"/>
                <a:hlinkClick r:id="rId5"/>
              </a:rPr>
              <a:t>[33]</a:t>
            </a:r>
            <a:r>
              <a:rPr lang="en-US" dirty="0">
                <a:solidFill>
                  <a:prstClr val="black"/>
                </a:solidFill>
                <a:latin typeface="Calibri" panose="020F0502020204030204" pitchFamily="34" charset="0"/>
                <a:cs typeface="Calibri" panose="020F0502020204030204" pitchFamily="34" charset="0"/>
                <a:hlinkClick r:id="rId6"/>
              </a:rPr>
              <a:t>[852]</a:t>
            </a:r>
            <a:r>
              <a:rPr lang="en-US" dirty="0">
                <a:solidFill>
                  <a:prstClr val="white"/>
                </a:solidFill>
                <a:latin typeface="Calibri" panose="020F0502020204030204" pitchFamily="34" charset="0"/>
                <a:cs typeface="Calibri" panose="020F0502020204030204" pitchFamily="34" charset="0"/>
                <a:hlinkClick r:id="rId7"/>
              </a:rPr>
              <a:t>[882]</a:t>
            </a:r>
            <a:endParaRPr lang="en-US" dirty="0">
              <a:solidFill>
                <a:prstClr val="black"/>
              </a:solidFill>
              <a:latin typeface="Calibri" panose="020F0502020204030204" pitchFamily="34" charset="0"/>
              <a:cs typeface="Calibri" panose="020F0502020204030204" pitchFamily="34" charset="0"/>
            </a:endParaRPr>
          </a:p>
          <a:p>
            <a:pPr marL="274320" lvl="0" indent="-274320">
              <a:lnSpc>
                <a:spcPct val="85000"/>
              </a:lnSpc>
              <a:spcAft>
                <a:spcPts val="1200"/>
              </a:spcAft>
              <a:buClr>
                <a:prstClr val="black"/>
              </a:buClr>
              <a:buSzPct val="70000"/>
              <a:buFont typeface="Wingdings" panose="05000000000000000000" pitchFamily="2" charset="2"/>
              <a:buChar char="Ø"/>
              <a:tabLst/>
            </a:pPr>
            <a:r>
              <a:rPr lang="en-US" sz="3200" dirty="0">
                <a:solidFill>
                  <a:prstClr val="black"/>
                </a:solidFill>
                <a:latin typeface="Calibri" panose="020F0502020204030204" pitchFamily="34" charset="0"/>
                <a:cs typeface="Calibri" panose="020F0502020204030204" pitchFamily="34" charset="0"/>
              </a:rPr>
              <a:t>Russian soldiers and warships are also today fighting in Syria, supporting Iran’s soldiers.  </a:t>
            </a:r>
          </a:p>
          <a:p>
            <a:pPr marL="365760" lvl="0" indent="-365760">
              <a:lnSpc>
                <a:spcPct val="85000"/>
              </a:lnSpc>
              <a:spcAft>
                <a:spcPts val="1200"/>
              </a:spcAft>
              <a:buClr>
                <a:prstClr val="white"/>
              </a:buClr>
              <a:buSzPct val="60000"/>
              <a:buFont typeface="Wingdings" panose="05000000000000000000" pitchFamily="2" charset="2"/>
              <a:buChar char="Ø"/>
              <a:tabLst/>
            </a:pP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Russia is also threatening </a:t>
            </a:r>
            <a:r>
              <a:rPr lang="en-US" sz="3200" dirty="0">
                <a:solidFill>
                  <a:prstClr val="black"/>
                </a:solidFill>
                <a:latin typeface="Calibri" panose="020F0502020204030204" pitchFamily="34" charset="0"/>
                <a:cs typeface="Calibri" panose="020F0502020204030204" pitchFamily="34" charset="0"/>
              </a:rPr>
              <a:t>nuclear war with the US on an increasingly frequent basis, </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to blow up the world with their </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8"/>
              </a:rPr>
              <a:t>Satan missiles</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u="sng" dirty="0">
                <a:solidFill>
                  <a:srgbClr val="0000FF"/>
                </a:solidFill>
                <a:latin typeface="Calibri" panose="020F0502020204030204" pitchFamily="34" charset="0"/>
                <a:ea typeface="DengXian"/>
                <a:cs typeface="Times New Roman" panose="02020603050405020304" pitchFamily="18" charset="0"/>
                <a:hlinkClick r:id="rId4"/>
              </a:rPr>
              <a:t>[32]</a:t>
            </a:r>
            <a:r>
              <a:rPr lang="en-US" u="sng" dirty="0">
                <a:solidFill>
                  <a:srgbClr val="FFFFFF"/>
                </a:solidFill>
                <a:latin typeface="Calibri" panose="020F0502020204030204" pitchFamily="34" charset="0"/>
                <a:ea typeface="DengXian"/>
                <a:cs typeface="Calibri" panose="020F0502020204030204" pitchFamily="34" charset="0"/>
                <a:hlinkClick r:id="rId5"/>
              </a:rPr>
              <a:t>[33]</a:t>
            </a:r>
            <a:r>
              <a:rPr lang="en-US" dirty="0">
                <a:solidFill>
                  <a:prstClr val="black"/>
                </a:solidFill>
                <a:latin typeface="Calibri" panose="020F0502020204030204" pitchFamily="34" charset="0"/>
                <a:ea typeface="DengXian"/>
                <a:cs typeface="Calibri" panose="020F0502020204030204" pitchFamily="34" charset="0"/>
                <a:hlinkClick r:id="rId9"/>
              </a:rPr>
              <a:t>[846]</a:t>
            </a:r>
            <a:r>
              <a:rPr lang="en-US" dirty="0">
                <a:solidFill>
                  <a:prstClr val="black"/>
                </a:solidFill>
                <a:latin typeface="Calibri" panose="020F0502020204030204" pitchFamily="34" charset="0"/>
                <a:cs typeface="Calibri" panose="020F0502020204030204" pitchFamily="34" charset="0"/>
              </a:rPr>
              <a:t> </a:t>
            </a:r>
            <a:endParaRPr lang="en-US" b="1" dirty="0">
              <a:ln w="9525">
                <a:solidFill>
                  <a:prstClr val="black"/>
                </a:solidFill>
                <a:prstDash val="solid"/>
              </a:ln>
              <a:solidFill>
                <a:prstClr val="black"/>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8" name="Text Box 1">
            <a:extLst>
              <a:ext uri="{FF2B5EF4-FFF2-40B4-BE49-F238E27FC236}">
                <a16:creationId xmlns:a16="http://schemas.microsoft.com/office/drawing/2014/main" id="{4CE80120-FCF2-480C-8642-5BA684BD9731}"/>
              </a:ext>
            </a:extLst>
          </p:cNvPr>
          <p:cNvSpPr txBox="1">
            <a:spLocks noChangeArrowheads="1"/>
          </p:cNvSpPr>
          <p:nvPr/>
        </p:nvSpPr>
        <p:spPr bwMode="auto">
          <a:xfrm>
            <a:off x="214094" y="217243"/>
            <a:ext cx="8715806" cy="1195968"/>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5" name="Date Placeholder 2">
            <a:extLst>
              <a:ext uri="{FF2B5EF4-FFF2-40B4-BE49-F238E27FC236}">
                <a16:creationId xmlns:a16="http://schemas.microsoft.com/office/drawing/2014/main" id="{8B690D59-3243-44BE-BD9E-66BBD814295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31327920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37" y="1581912"/>
            <a:ext cx="8961120" cy="5127045"/>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600"/>
              </a:spcAft>
              <a:buClr>
                <a:prstClr val="black"/>
              </a:buClr>
              <a:buSzPct val="70000"/>
              <a:tabLst/>
            </a:pPr>
            <a:r>
              <a:rPr 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rPr>
              <a:t>Bible prophesy says Damascus Syria will become a ruinous heap and taken away from being a city </a:t>
            </a:r>
            <a:r>
              <a:rPr lang="en-US" sz="34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when “there is terror”.</a:t>
            </a:r>
          </a:p>
          <a:p>
            <a:pPr marL="0" lvl="0" indent="0">
              <a:lnSpc>
                <a:spcPct val="94000"/>
              </a:lnSpc>
              <a:spcAft>
                <a:spcPts val="600"/>
              </a:spcAft>
              <a:buClr>
                <a:prstClr val="black"/>
              </a:buClr>
              <a:buSzPct val="70000"/>
              <a:tabLst/>
            </a:pPr>
            <a:r>
              <a:rPr lang="en-US" sz="3000" dirty="0">
                <a:solidFill>
                  <a:schemeClr val="bg1"/>
                </a:solidFill>
              </a:rPr>
              <a:t>This has not happened in the 5,000 year continuous history of Damascus. </a:t>
            </a:r>
            <a:r>
              <a:rPr lang="en-US" sz="2000" u="sng" dirty="0">
                <a:solidFill>
                  <a:schemeClr val="bg1"/>
                </a:solidFill>
                <a:hlinkClick r:id="rId3"/>
              </a:rPr>
              <a:t>Is. 17:1-5</a:t>
            </a:r>
            <a:r>
              <a:rPr lang="en-US" sz="2000" u="sng" dirty="0">
                <a:solidFill>
                  <a:srgbClr val="0000FF"/>
                </a:solidFill>
                <a:latin typeface="Calibri" panose="020F0502020204030204" pitchFamily="34" charset="0"/>
                <a:ea typeface="DengXian"/>
                <a:cs typeface="Times New Roman" panose="02020603050405020304" pitchFamily="18" charset="0"/>
                <a:hlinkClick r:id="rId4"/>
              </a:rPr>
              <a:t> [32]</a:t>
            </a:r>
            <a:r>
              <a:rPr lang="en-US" sz="2000" u="sng" dirty="0">
                <a:solidFill>
                  <a:srgbClr val="FFFFFF"/>
                </a:solidFill>
                <a:latin typeface="Calibri" panose="020F0502020204030204" pitchFamily="34" charset="0"/>
                <a:ea typeface="DengXian"/>
                <a:cs typeface="Calibri" panose="020F0502020204030204" pitchFamily="34" charset="0"/>
                <a:hlinkClick r:id="rId5"/>
              </a:rPr>
              <a:t>[33]</a:t>
            </a:r>
            <a:endParaRPr lang="en-US" sz="3000" b="1" u="sng" dirty="0">
              <a:ln w="9525">
                <a:solidFill>
                  <a:schemeClr val="bg1"/>
                </a:solidFill>
                <a:prstDash val="solid"/>
              </a:ln>
              <a:solidFill>
                <a:schemeClr val="bg1"/>
              </a:solidFill>
              <a:effectLst>
                <a:outerShdw blurRad="12700" dist="38100" dir="2700000" algn="tl" rotWithShape="0">
                  <a:schemeClr val="bg1">
                    <a:lumMod val="50000"/>
                  </a:schemeClr>
                </a:outerShdw>
              </a:effectLst>
            </a:endParaRPr>
          </a:p>
          <a:p>
            <a:pPr marL="274320" lvl="0" indent="-274320">
              <a:lnSpc>
                <a:spcPct val="94000"/>
              </a:lnSpc>
              <a:spcAft>
                <a:spcPts val="1200"/>
              </a:spcAft>
              <a:buClr>
                <a:schemeClr val="tx1"/>
              </a:buClr>
              <a:buSzPct val="60000"/>
              <a:buFont typeface="Wingdings" panose="05000000000000000000" pitchFamily="2" charset="2"/>
              <a:buChar char="Ø"/>
              <a:tabLst/>
            </a:pP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 Bible written thousands of years ago predicts the exact events in the world today. </a:t>
            </a:r>
          </a:p>
          <a:p>
            <a:pPr marL="274320" lvl="0" indent="-274320">
              <a:lnSpc>
                <a:spcPct val="94000"/>
              </a:lnSpc>
              <a:spcAft>
                <a:spcPts val="1200"/>
              </a:spcAft>
              <a:buClr>
                <a:prstClr val="black"/>
              </a:buClr>
              <a:buSzPct val="70000"/>
              <a:buFont typeface="Wingdings" panose="05000000000000000000" pitchFamily="2" charset="2"/>
              <a:buChar char="Ø"/>
              <a:tabLst/>
            </a:pPr>
            <a:r>
              <a:rPr lang="en-US" sz="3000" dirty="0">
                <a:solidFill>
                  <a:schemeClr val="bg1"/>
                </a:solidFill>
                <a:cs typeface="Arial" panose="020B0604020202020204" pitchFamily="34" charset="0"/>
              </a:rPr>
              <a:t>Years of civil war and ISIS terrorism in Syria caused millions of refugees to flee Syria and flood the EU &amp; USA with radical Muslim refugees. </a:t>
            </a:r>
            <a:r>
              <a:rPr lang="en-US" sz="1600" u="sng" dirty="0">
                <a:solidFill>
                  <a:srgbClr val="0000FF"/>
                </a:solidFill>
                <a:latin typeface="Calibri" panose="020F0502020204030204" pitchFamily="34" charset="0"/>
                <a:ea typeface="DengXian"/>
                <a:cs typeface="Times New Roman" panose="02020603050405020304" pitchFamily="18" charset="0"/>
                <a:hlinkClick r:id="rId4"/>
              </a:rPr>
              <a:t>[32]</a:t>
            </a:r>
            <a:r>
              <a:rPr lang="en-US" sz="1600" u="sng" dirty="0">
                <a:solidFill>
                  <a:srgbClr val="FFFFFF"/>
                </a:solidFill>
                <a:latin typeface="Calibri" panose="020F0502020204030204" pitchFamily="34" charset="0"/>
                <a:ea typeface="DengXian"/>
                <a:cs typeface="Calibri" panose="020F0502020204030204" pitchFamily="34" charset="0"/>
                <a:hlinkClick r:id="rId5"/>
              </a:rPr>
              <a:t>[33]</a:t>
            </a:r>
            <a:endParaRPr lang="en-US" sz="3200" dirty="0">
              <a:solidFill>
                <a:prstClr val="black"/>
              </a:solidFill>
              <a:effectLst>
                <a:outerShdw blurRad="38100" dist="38100" dir="2700000" algn="tl">
                  <a:srgbClr val="000000">
                    <a:alpha val="43137"/>
                  </a:srgbClr>
                </a:outerShdw>
              </a:effectLst>
              <a:cs typeface="Arial" panose="020B0604020202020204" pitchFamily="34" charset="0"/>
            </a:endParaRPr>
          </a:p>
        </p:txBody>
      </p:sp>
      <p:sp>
        <p:nvSpPr>
          <p:cNvPr id="5" name="Text Box 1">
            <a:extLst>
              <a:ext uri="{FF2B5EF4-FFF2-40B4-BE49-F238E27FC236}">
                <a16:creationId xmlns:a16="http://schemas.microsoft.com/office/drawing/2014/main" id="{4FB1FDAA-72CC-4C2F-8D89-710296E2DD1F}"/>
              </a:ext>
            </a:extLst>
          </p:cNvPr>
          <p:cNvSpPr txBox="1">
            <a:spLocks noChangeArrowheads="1"/>
          </p:cNvSpPr>
          <p:nvPr/>
        </p:nvSpPr>
        <p:spPr bwMode="auto">
          <a:xfrm>
            <a:off x="214094" y="165038"/>
            <a:ext cx="8715806" cy="1195968"/>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58B0AEB5-6912-4617-8DAC-9A744B615CFF}"/>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091774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28700" y="832327"/>
            <a:ext cx="7086600" cy="519334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000"/>
              </a:spcAft>
              <a:buClr>
                <a:prstClr val="black"/>
              </a:buClr>
              <a:buSzPct val="80000"/>
              <a:defRPr/>
            </a:pPr>
            <a:r>
              <a:rPr lang="en-US" sz="3000" dirty="0">
                <a:solidFill>
                  <a:prstClr val="black"/>
                </a:solidFill>
                <a:latin typeface="Papyrus" panose="03070502060502030205" pitchFamily="66" charset="0"/>
                <a:cs typeface="Arial" panose="020B0604020202020204" pitchFamily="34" charset="0"/>
              </a:rPr>
              <a:t>… “Behold, I am against you, O </a:t>
            </a:r>
            <a:r>
              <a:rPr lang="en-US" sz="32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88900" dist="50800" dir="5400000" algn="ctr" rotWithShape="0">
                    <a:schemeClr val="tx1">
                      <a:lumMod val="95000"/>
                      <a:lumOff val="5000"/>
                    </a:schemeClr>
                  </a:outerShdw>
                </a:effectLst>
                <a:latin typeface="Papyrus" panose="03070502060502030205" pitchFamily="66" charset="0"/>
                <a:cs typeface="Arial" panose="020B0604020202020204" pitchFamily="34" charset="0"/>
              </a:rPr>
              <a:t>Gog, prince of Rosh, Meshech and Tubal.</a:t>
            </a:r>
            <a:r>
              <a:rPr lang="en-US" sz="4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88900" dist="50800" dir="5400000" algn="ctr" rotWithShape="0">
                    <a:schemeClr val="tx1">
                      <a:lumMod val="95000"/>
                      <a:lumOff val="5000"/>
                    </a:schemeClr>
                  </a:outerShdw>
                </a:effectLst>
                <a:latin typeface="Papyrus" panose="03070502060502030205" pitchFamily="66" charset="0"/>
                <a:cs typeface="Arial" panose="020B0604020202020204" pitchFamily="34" charset="0"/>
              </a:rPr>
              <a:t> </a:t>
            </a:r>
            <a:r>
              <a:rPr lang="en-US" sz="3000" dirty="0">
                <a:solidFill>
                  <a:srgbClr val="000099"/>
                </a:solidFill>
                <a:effectLst>
                  <a:outerShdw blurRad="88900" dist="50800" dir="5400000" algn="ctr" rotWithShape="0">
                    <a:schemeClr val="tx1">
                      <a:lumMod val="95000"/>
                      <a:lumOff val="5000"/>
                    </a:schemeClr>
                  </a:outerShdw>
                </a:effectLst>
                <a:latin typeface="Papyrus" panose="03070502060502030205" pitchFamily="66" charset="0"/>
                <a:cs typeface="Arial" panose="020B0604020202020204" pitchFamily="34" charset="0"/>
              </a:rPr>
              <a:t> </a:t>
            </a:r>
            <a:r>
              <a:rPr lang="en-US" sz="3000" dirty="0">
                <a:solidFill>
                  <a:prstClr val="black"/>
                </a:solidFill>
                <a:latin typeface="Papyrus" panose="03070502060502030205" pitchFamily="66" charset="0"/>
                <a:cs typeface="Arial" panose="020B0604020202020204" pitchFamily="34" charset="0"/>
              </a:rPr>
              <a:t>I will turn you about and put hooks into your jaws, and I will </a:t>
            </a: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01600" dist="50800" dir="5400000" algn="ctr" rotWithShape="0">
                    <a:schemeClr val="tx1">
                      <a:lumMod val="95000"/>
                      <a:lumOff val="5000"/>
                    </a:schemeClr>
                  </a:outerShdw>
                </a:effectLst>
                <a:latin typeface="Papyrus" panose="03070502060502030205" pitchFamily="66" charset="0"/>
                <a:cs typeface="Arial" panose="020B0604020202020204" pitchFamily="34" charset="0"/>
              </a:rPr>
              <a:t>bring you out, and all your army… a great company with buckler and shield… </a:t>
            </a:r>
            <a:r>
              <a:rPr lang="en-US" sz="3400" b="1" dirty="0">
                <a:ln w="9525">
                  <a:solidFill>
                    <a:prstClr val="black"/>
                  </a:solidFill>
                  <a:prstDash val="solid"/>
                </a:ln>
                <a:solidFill>
                  <a:prstClr val="white"/>
                </a:solidFill>
                <a:effectLst>
                  <a:outerShdw blurRad="101600" dist="50800" dir="5400000" algn="ctr" rotWithShape="0">
                    <a:schemeClr val="tx1">
                      <a:lumMod val="95000"/>
                      <a:lumOff val="5000"/>
                    </a:schemeClr>
                  </a:outerShdw>
                </a:effectLst>
                <a:latin typeface="Papyrus" panose="03070502060502030205" pitchFamily="66" charset="0"/>
                <a:cs typeface="Arial" panose="020B0604020202020204" pitchFamily="34" charset="0"/>
              </a:rPr>
              <a:t> </a:t>
            </a: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01600" dist="50800" dir="5400000" algn="ctr" rotWithShape="0">
                    <a:schemeClr val="tx1">
                      <a:lumMod val="95000"/>
                      <a:lumOff val="5000"/>
                    </a:schemeClr>
                  </a:outerShdw>
                </a:effectLst>
                <a:latin typeface="Papyrus" panose="03070502060502030205" pitchFamily="66" charset="0"/>
                <a:cs typeface="Arial" panose="020B0604020202020204" pitchFamily="34" charset="0"/>
              </a:rPr>
              <a:t>Persia, Ethiopia, and Libya with them;</a:t>
            </a:r>
            <a:r>
              <a:rPr lang="en-US" sz="3000" dirty="0">
                <a:solidFill>
                  <a:prstClr val="black"/>
                </a:solidFill>
                <a:effectLst>
                  <a:outerShdw blurRad="101600" dist="50800" dir="5400000" algn="ctr" rotWithShape="0">
                    <a:schemeClr val="tx1">
                      <a:lumMod val="95000"/>
                      <a:lumOff val="5000"/>
                    </a:schemeClr>
                  </a:outerShdw>
                </a:effectLst>
                <a:latin typeface="Papyrus" panose="03070502060502030205" pitchFamily="66" charset="0"/>
                <a:cs typeface="Arial" panose="020B0604020202020204" pitchFamily="34" charset="0"/>
              </a:rPr>
              <a:t> </a:t>
            </a:r>
            <a:r>
              <a:rPr lang="en-US" sz="3000" dirty="0">
                <a:solidFill>
                  <a:prstClr val="black"/>
                </a:solidFill>
                <a:latin typeface="Papyrus" panose="03070502060502030205" pitchFamily="66" charset="0"/>
                <a:cs typeface="Arial" panose="020B0604020202020204" pitchFamily="34" charset="0"/>
              </a:rPr>
              <a:t>all of them with shield and helmet: </a:t>
            </a: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01600" dist="50800" dir="5400000" algn="ctr" rotWithShape="0">
                    <a:srgbClr val="000000"/>
                  </a:outerShdw>
                </a:effectLst>
                <a:latin typeface="Papyrus" panose="03070502060502030205" pitchFamily="66" charset="0"/>
                <a:cs typeface="Arial" panose="020B0604020202020204" pitchFamily="34" charset="0"/>
              </a:rPr>
              <a:t>Gomer,</a:t>
            </a: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90500" dist="50800" dir="5400000" algn="ctr" rotWithShape="0">
                    <a:srgbClr val="000000"/>
                  </a:outerShdw>
                </a:effectLst>
                <a:latin typeface="Papyrus" panose="03070502060502030205" pitchFamily="66" charset="0"/>
                <a:cs typeface="Arial" panose="020B0604020202020204" pitchFamily="34" charset="0"/>
              </a:rPr>
              <a:t> </a:t>
            </a:r>
            <a:r>
              <a:rPr lang="en-US" sz="3000" dirty="0">
                <a:solidFill>
                  <a:prstClr val="black"/>
                </a:solidFill>
                <a:latin typeface="Papyrus" panose="03070502060502030205" pitchFamily="66" charset="0"/>
                <a:cs typeface="Arial" panose="020B0604020202020204" pitchFamily="34" charset="0"/>
              </a:rPr>
              <a:t>and all his bands; the house of </a:t>
            </a: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01600" dist="50800" dir="5400000" algn="ctr" rotWithShape="0">
                    <a:srgbClr val="000000"/>
                  </a:outerShdw>
                </a:effectLst>
                <a:latin typeface="Papyrus" panose="03070502060502030205" pitchFamily="66" charset="0"/>
                <a:cs typeface="Arial" panose="020B0604020202020204" pitchFamily="34" charset="0"/>
              </a:rPr>
              <a:t>Togarmah of the north quarters</a:t>
            </a: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90500" dist="50800" dir="5400000" algn="ctr" rotWithShape="0">
                    <a:srgbClr val="000000"/>
                  </a:outerShdw>
                </a:effectLst>
                <a:latin typeface="Papyrus" panose="03070502060502030205" pitchFamily="66" charset="0"/>
                <a:cs typeface="Arial" panose="020B0604020202020204" pitchFamily="34" charset="0"/>
              </a:rPr>
              <a:t>...</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 </a:t>
            </a:r>
            <a:r>
              <a:rPr lang="en-US" sz="16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Ez. 38:3-4 </a:t>
            </a:r>
            <a:r>
              <a:rPr lang="en-US" sz="12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NASV</a:t>
            </a:r>
            <a:r>
              <a:rPr lang="en-US" sz="1600" dirty="0">
                <a:ln w="9525">
                  <a:solidFill>
                    <a:prstClr val="black"/>
                  </a:solidFill>
                  <a:prstDash val="solid"/>
                </a:ln>
                <a:solidFill>
                  <a:prstClr val="white"/>
                </a:solidFill>
                <a:latin typeface="Papyrus" panose="03070502060502030205" pitchFamily="66" charset="0"/>
                <a:cs typeface="Arial" panose="020B0604020202020204" pitchFamily="34" charset="0"/>
              </a:rPr>
              <a:t>, </a:t>
            </a:r>
            <a:r>
              <a:rPr lang="en-US" sz="16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5"/>
              </a:rPr>
              <a:t>38:5-6</a:t>
            </a:r>
            <a:r>
              <a:rPr lang="en-US" sz="1600" dirty="0">
                <a:ln w="9525">
                  <a:solidFill>
                    <a:prstClr val="black"/>
                  </a:solidFill>
                  <a:prstDash val="solid"/>
                </a:ln>
                <a:solidFill>
                  <a:prstClr val="white"/>
                </a:solidFill>
                <a:latin typeface="Papyrus" panose="03070502060502030205" pitchFamily="66" charset="0"/>
                <a:cs typeface="Arial" panose="020B0604020202020204" pitchFamily="34" charset="0"/>
              </a:rPr>
              <a:t> </a:t>
            </a:r>
            <a:endParaRPr lang="en-US" sz="2400" dirty="0">
              <a:ln w="9525">
                <a:solidFill>
                  <a:prstClr val="black"/>
                </a:solidFill>
                <a:prstDash val="solid"/>
              </a:ln>
              <a:solidFill>
                <a:prstClr val="white"/>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21507989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143000" y="963709"/>
            <a:ext cx="7086600" cy="505369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600"/>
              </a:spcAft>
              <a:buClr>
                <a:prstClr val="black"/>
              </a:buClr>
              <a:defRPr/>
            </a:pPr>
            <a:r>
              <a:rPr lang="en-US" sz="3200" dirty="0">
                <a:solidFill>
                  <a:prstClr val="black"/>
                </a:solidFill>
                <a:latin typeface="Papyrus" panose="03070502060502030205" pitchFamily="66" charset="0"/>
                <a:cs typeface="Calibri" panose="020F0502020204030204" pitchFamily="34" charset="0"/>
              </a:rPr>
              <a:t>And thou shalt come from thy place </a:t>
            </a:r>
            <a:r>
              <a:rPr lang="en-US" sz="36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88900" dist="50800" dir="5400000" algn="ctr" rotWithShape="0">
                    <a:srgbClr val="000000">
                      <a:lumMod val="95000"/>
                      <a:lumOff val="5000"/>
                    </a:srgbClr>
                  </a:outerShdw>
                </a:effectLst>
                <a:latin typeface="Papyrus" panose="03070502060502030205" pitchFamily="66" charset="0"/>
                <a:cs typeface="Arial" panose="020B0604020202020204" pitchFamily="34" charset="0"/>
              </a:rPr>
              <a:t>out of the north parts… a great company, and a mighty army: And thou shalt come up against my people of Israel, as a cloud to cover the land; it shall be in the latter days, </a:t>
            </a:r>
            <a:r>
              <a:rPr lang="en-US" sz="4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sz="3200" dirty="0">
                <a:solidFill>
                  <a:prstClr val="black"/>
                </a:solidFill>
                <a:latin typeface="Papyrus" panose="03070502060502030205" pitchFamily="66" charset="0"/>
                <a:cs typeface="Calibri" panose="020F0502020204030204" pitchFamily="34" charset="0"/>
              </a:rPr>
              <a:t>and I will bring thee </a:t>
            </a:r>
            <a:r>
              <a:rPr lang="en-US" sz="36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88900" dist="50800" dir="5400000" algn="ctr" rotWithShape="0">
                    <a:srgbClr val="000000">
                      <a:lumMod val="95000"/>
                      <a:lumOff val="5000"/>
                    </a:srgbClr>
                  </a:outerShdw>
                </a:effectLst>
                <a:latin typeface="Papyrus" panose="03070502060502030205" pitchFamily="66" charset="0"/>
                <a:cs typeface="Arial" panose="020B0604020202020204" pitchFamily="34" charset="0"/>
              </a:rPr>
              <a:t>against my land</a:t>
            </a:r>
            <a:r>
              <a:rPr lang="en-US" sz="3200" dirty="0">
                <a:solidFill>
                  <a:prstClr val="black"/>
                </a:solidFill>
                <a:latin typeface="Papyrus" panose="03070502060502030205" pitchFamily="66" charset="0"/>
                <a:cs typeface="Calibri" panose="020F0502020204030204" pitchFamily="34" charset="0"/>
              </a:rPr>
              <a:t>, that the heathen may know me... </a:t>
            </a:r>
            <a:r>
              <a:rPr lang="en-US"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Ezekiel 38:14-16</a:t>
            </a:r>
            <a:endParaRPr lang="en-US" sz="2400" dirty="0">
              <a:ln w="9525">
                <a:solidFill>
                  <a:prstClr val="black"/>
                </a:solidFill>
                <a:prstDash val="solid"/>
              </a:ln>
              <a:solidFill>
                <a:prstClr val="white"/>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3386358688"/>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1">
            <a:extLst>
              <a:ext uri="{FF2B5EF4-FFF2-40B4-BE49-F238E27FC236}">
                <a16:creationId xmlns:a16="http://schemas.microsoft.com/office/drawing/2014/main" id="{3BE93428-9A24-4643-99C0-EC022FBA6B4E}"/>
              </a:ext>
            </a:extLst>
          </p:cNvPr>
          <p:cNvSpPr txBox="1">
            <a:spLocks noChangeArrowheads="1"/>
          </p:cNvSpPr>
          <p:nvPr/>
        </p:nvSpPr>
        <p:spPr bwMode="auto">
          <a:xfrm>
            <a:off x="214097" y="113411"/>
            <a:ext cx="8715806" cy="1195968"/>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3" name="Rectangle 2">
            <a:extLst>
              <a:ext uri="{FF2B5EF4-FFF2-40B4-BE49-F238E27FC236}">
                <a16:creationId xmlns:a16="http://schemas.microsoft.com/office/drawing/2014/main" id="{BC301A3A-21DB-4CE6-9A9B-F9997684973F}"/>
              </a:ext>
            </a:extLst>
          </p:cNvPr>
          <p:cNvSpPr/>
          <p:nvPr/>
        </p:nvSpPr>
        <p:spPr>
          <a:xfrm>
            <a:off x="2209800" y="6370855"/>
            <a:ext cx="5029200" cy="410177"/>
          </a:xfrm>
          <a:prstGeom prst="rect">
            <a:avLst/>
          </a:prstGeom>
        </p:spPr>
        <p:txBody>
          <a:bodyPr wrap="square" lIns="0" tIns="0" rIns="0" bIns="0">
            <a:spAutoFit/>
          </a:bodyPr>
          <a:lstStyle/>
          <a:p>
            <a:pPr marL="0" marR="0" lvl="0" indent="0" defTabSz="457200" rtl="0" eaLnBrk="1" fontAlgn="base" latinLnBrk="0" hangingPunct="0">
              <a:lnSpc>
                <a:spcPct val="83000"/>
              </a:lnSpc>
              <a:spcBef>
                <a:spcPct val="0"/>
              </a:spcBef>
              <a:spcAft>
                <a:spcPts val="0"/>
              </a:spcAft>
              <a:buClr>
                <a:srgbClr val="002060"/>
              </a:buClr>
              <a:buSzPct val="70000"/>
              <a:buFont typeface="Times New Roman" panose="02020603050405020304" pitchFamily="18" charset="0"/>
              <a:buNone/>
              <a:tabLst/>
              <a:defRPr/>
            </a:pPr>
            <a:r>
              <a:rPr kumimoji="0" lang="es-MX" sz="1600" i="0" u="none" strike="noStrike" kern="1200" normalizeH="0" baseline="0" noProof="0" dirty="0">
                <a:solidFill>
                  <a:schemeClr val="tx1"/>
                </a:solidFill>
                <a:uLnTx/>
                <a:uFillTx/>
                <a:latin typeface="Calibri" panose="020F0502020204030204" pitchFamily="34" charset="0"/>
                <a:ea typeface="DengXian"/>
                <a:cs typeface="Calibri" panose="020F0502020204030204" pitchFamily="34" charset="0"/>
                <a:hlinkClick r:id="rId4"/>
              </a:rPr>
              <a:t>[</a:t>
            </a:r>
            <a:r>
              <a:rPr kumimoji="0" lang="es-MX"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4"/>
              </a:rPr>
              <a:t>32]</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rPr>
              <a:t>(1/19/2011 &amp; 2/25/2018) </a:t>
            </a:r>
            <a:r>
              <a:rPr kumimoji="0" lang="es-MX" sz="1600" i="0" u="sng"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5" action="ppaction://hlinkfile"/>
              </a:rPr>
              <a:t>[33]</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6"/>
              </a:rPr>
              <a:t>[357]</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7"/>
              </a:rPr>
              <a:t>[358]</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8"/>
              </a:rPr>
              <a:t>[359]</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9"/>
              </a:rPr>
              <a:t>[360]</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rPr>
              <a:t> </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10"/>
              </a:rPr>
              <a:t>[361]</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11"/>
              </a:rPr>
              <a:t>[834]</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12"/>
              </a:rPr>
              <a:t>[835]</a:t>
            </a:r>
            <a:r>
              <a:rPr kumimoji="0" lang="en-US" sz="1600" i="0" u="none" strike="noStrike" kern="1200" cap="none" spc="0" normalizeH="0" baseline="0" noProof="0" dirty="0">
                <a:ln>
                  <a:noFill/>
                </a:ln>
                <a:solidFill>
                  <a:prstClr val="white"/>
                </a:solidFill>
                <a:uLnTx/>
                <a:uFillTx/>
                <a:latin typeface="Calibri" panose="020F0502020204030204" pitchFamily="34" charset="0"/>
                <a:cs typeface="Calibri" panose="020F0502020204030204" pitchFamily="34" charset="0"/>
                <a:hlinkClick r:id="rId13"/>
              </a:rPr>
              <a:t>[853]</a:t>
            </a:r>
            <a:r>
              <a:rPr kumimoji="0" lang="en-US" sz="1600" i="0" u="none" strike="noStrike" kern="1200" cap="none" spc="0" normalizeH="0" baseline="0" noProof="0" dirty="0">
                <a:ln>
                  <a:noFill/>
                </a:ln>
                <a:solidFill>
                  <a:prstClr val="white"/>
                </a:solidFill>
                <a:uLnTx/>
                <a:uFillTx/>
                <a:latin typeface="Calibri" panose="020F0502020204030204" pitchFamily="34" charset="0"/>
                <a:cs typeface="Calibri" panose="020F0502020204030204" pitchFamily="34" charset="0"/>
                <a:hlinkClick r:id="rId14"/>
              </a:rPr>
              <a:t>[854]</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15"/>
              </a:rPr>
              <a:t>[856]</a:t>
            </a:r>
            <a:r>
              <a:rPr kumimoji="0" lang="en-US" sz="1600" i="0" u="none" strike="noStrike" kern="1200" cap="none" spc="0" normalizeH="0" baseline="0" noProof="0" dirty="0">
                <a:ln>
                  <a:noFill/>
                </a:ln>
                <a:solidFill>
                  <a:prstClr val="white"/>
                </a:solidFill>
                <a:uLnTx/>
                <a:uFillTx/>
                <a:latin typeface="Calibri" panose="020F0502020204030204" pitchFamily="34" charset="0"/>
                <a:ea typeface="DengXian"/>
                <a:cs typeface="Calibri" panose="020F0502020204030204" pitchFamily="34" charset="0"/>
                <a:hlinkClick r:id="rId16"/>
              </a:rPr>
              <a:t>[857]</a:t>
            </a:r>
            <a:r>
              <a:rPr kumimoji="0" lang="en-US" sz="1600" i="0" u="none" strike="noStrike" kern="1200" cap="none" spc="0" normalizeH="0" baseline="0" noProof="0" dirty="0">
                <a:ln>
                  <a:noFill/>
                </a:ln>
                <a:solidFill>
                  <a:prstClr val="white"/>
                </a:solidFill>
                <a:uLnTx/>
                <a:uFillTx/>
                <a:latin typeface="Calibri" panose="020F0502020204030204" pitchFamily="34" charset="0"/>
                <a:cs typeface="Calibri" panose="020F0502020204030204" pitchFamily="34" charset="0"/>
                <a:hlinkClick r:id="rId17"/>
              </a:rPr>
              <a:t>[861]</a:t>
            </a:r>
            <a:r>
              <a:rPr kumimoji="0" lang="en-US" sz="1600" i="0" u="none" strike="noStrike" kern="1200" cap="none" spc="0" normalizeH="0" baseline="0" noProof="0" dirty="0">
                <a:ln>
                  <a:noFill/>
                </a:ln>
                <a:solidFill>
                  <a:prstClr val="white"/>
                </a:solidFill>
                <a:uLnTx/>
                <a:uFillTx/>
                <a:latin typeface="Calibri" panose="020F0502020204030204" pitchFamily="34" charset="0"/>
                <a:cs typeface="Calibri" panose="020F0502020204030204" pitchFamily="34" charset="0"/>
                <a:hlinkClick r:id="rId18"/>
              </a:rPr>
              <a:t>[862]</a:t>
            </a:r>
            <a:r>
              <a:rPr lang="en-US" sz="1600" dirty="0">
                <a:solidFill>
                  <a:schemeClr val="tx1"/>
                </a:solidFill>
                <a:latin typeface="Calibri" panose="020F0502020204030204" pitchFamily="34" charset="0"/>
                <a:cs typeface="Calibri" panose="020F0502020204030204" pitchFamily="34" charset="0"/>
                <a:hlinkClick r:id="rId19"/>
              </a:rPr>
              <a:t>[998]</a:t>
            </a:r>
            <a:r>
              <a:rPr lang="en-US" sz="1600" dirty="0">
                <a:solidFill>
                  <a:schemeClr val="tx1"/>
                </a:solidFill>
                <a:latin typeface="Calibri" panose="020F0502020204030204" pitchFamily="34" charset="0"/>
                <a:cs typeface="Calibri" panose="020F0502020204030204" pitchFamily="34" charset="0"/>
              </a:rPr>
              <a:t>(pg. 94)</a:t>
            </a:r>
            <a:endPar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A8CD1924-C30D-4FD1-A7BC-43B042B4B64D}"/>
              </a:ext>
            </a:extLst>
          </p:cNvPr>
          <p:cNvPicPr>
            <a:picLocks noChangeAspect="1"/>
          </p:cNvPicPr>
          <p:nvPr/>
        </p:nvPicPr>
        <p:blipFill>
          <a:blip r:embed="rId20"/>
          <a:stretch>
            <a:fillRect/>
          </a:stretch>
        </p:blipFill>
        <p:spPr>
          <a:xfrm>
            <a:off x="214098" y="1481399"/>
            <a:ext cx="8715805" cy="4839184"/>
          </a:xfrm>
          <a:prstGeom prst="rect">
            <a:avLst/>
          </a:prstGeom>
        </p:spPr>
      </p:pic>
    </p:spTree>
    <p:extLst>
      <p:ext uri="{BB962C8B-B14F-4D97-AF65-F5344CB8AC3E}">
        <p14:creationId xmlns:p14="http://schemas.microsoft.com/office/powerpoint/2010/main" val="1594529218"/>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113156" y="2003493"/>
            <a:ext cx="8917681" cy="4574714"/>
          </a:xfrm>
          <a:prstGeom prst="rect">
            <a:avLst/>
          </a:prstGeom>
          <a:gradFill flip="none" rotWithShape="1">
            <a:gsLst>
              <a:gs pos="0">
                <a:schemeClr val="accent2">
                  <a:lumMod val="0"/>
                  <a:lumOff val="100000"/>
                </a:schemeClr>
              </a:gs>
              <a:gs pos="35000">
                <a:srgbClr val="CFB077"/>
              </a:gs>
              <a:gs pos="100000">
                <a:srgbClr val="8C5212"/>
              </a:gs>
            </a:gsLst>
            <a:path path="circle">
              <a:fillToRect l="50000" t="-80000" r="50000" b="18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0"/>
              </a:spcAft>
              <a:buClr>
                <a:prstClr val="black"/>
              </a:buClr>
              <a:buSzPct val="70000"/>
              <a:tabLst/>
              <a:defRPr/>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Moscow Russia is located directly far north of Israel</a:t>
            </a:r>
            <a:r>
              <a:rPr lang="en-US" sz="3400" dirty="0">
                <a:solidFill>
                  <a:prstClr val="black"/>
                </a:solidFill>
                <a:latin typeface="Calibri" panose="020F0502020204030204" pitchFamily="34" charset="0"/>
                <a:cs typeface="Calibri" panose="020F0502020204030204" pitchFamily="34" charset="0"/>
              </a:rPr>
              <a:t>, exactly as the Bible described in several verses. </a:t>
            </a:r>
            <a:r>
              <a:rPr lang="en-US" dirty="0">
                <a:solidFill>
                  <a:prstClr val="white"/>
                </a:solidFill>
                <a:latin typeface="Calibri" panose="020F0502020204030204" pitchFamily="34" charset="0"/>
                <a:cs typeface="Calibri" panose="020F0502020204030204" pitchFamily="34" charset="0"/>
                <a:hlinkClick r:id="rId4"/>
              </a:rPr>
              <a:t>Ez. 38:14-16</a:t>
            </a:r>
            <a:r>
              <a:rPr lang="en-US" dirty="0">
                <a:solidFill>
                  <a:prstClr val="white"/>
                </a:solidFill>
                <a:latin typeface="Calibri" panose="020F0502020204030204" pitchFamily="34" charset="0"/>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5"/>
              </a:rPr>
              <a:t>39:1-4 NIV</a:t>
            </a:r>
            <a:r>
              <a:rPr lang="en-US" dirty="0">
                <a:solidFill>
                  <a:prstClr val="white"/>
                </a:solidFill>
                <a:latin typeface="Calibri" panose="020F0502020204030204" pitchFamily="34" charset="0"/>
                <a:cs typeface="Calibri" panose="020F0502020204030204" pitchFamily="34" charset="0"/>
              </a:rPr>
              <a:t>, </a:t>
            </a:r>
            <a:r>
              <a:rPr lang="en-US" dirty="0">
                <a:solidFill>
                  <a:prstClr val="white"/>
                </a:solidFill>
                <a:cs typeface="Arial" panose="020B0604020202020204" pitchFamily="34" charset="0"/>
                <a:hlinkClick r:id="rId6"/>
              </a:rPr>
              <a:t>Dan. 11 NIV</a:t>
            </a:r>
            <a:r>
              <a:rPr lang="en-US" dirty="0">
                <a:solidFill>
                  <a:prstClr val="white"/>
                </a:solidFill>
                <a:cs typeface="Arial" panose="020B0604020202020204" pitchFamily="34" charset="0"/>
              </a:rPr>
              <a:t>, </a:t>
            </a:r>
            <a:r>
              <a:rPr lang="es-MX" dirty="0">
                <a:solidFill>
                  <a:prstClr val="white"/>
                </a:solidFill>
                <a:latin typeface="Calibri" panose="020F0502020204030204" pitchFamily="34" charset="0"/>
                <a:ea typeface="DengXian"/>
                <a:cs typeface="Calibri" panose="020F0502020204030204" pitchFamily="34" charset="0"/>
                <a:hlinkClick r:id="rId7"/>
              </a:rPr>
              <a:t>[32]</a:t>
            </a:r>
            <a:r>
              <a:rPr lang="es-MX" dirty="0">
                <a:solidFill>
                  <a:prstClr val="white"/>
                </a:solidFill>
                <a:latin typeface="Calibri" panose="020F0502020204030204" pitchFamily="34" charset="0"/>
                <a:ea typeface="DengXian"/>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rPr>
              <a:t>(1/19/2011 &amp; 2/25/2018) </a:t>
            </a:r>
            <a:r>
              <a:rPr lang="es-MX" u="sng" dirty="0">
                <a:solidFill>
                  <a:prstClr val="white"/>
                </a:solidFill>
                <a:latin typeface="Calibri" panose="020F0502020204030204" pitchFamily="34" charset="0"/>
                <a:ea typeface="DengXian"/>
                <a:cs typeface="Calibri" panose="020F0502020204030204" pitchFamily="34" charset="0"/>
                <a:hlinkClick r:id="rId8" action="ppaction://hlinkfile"/>
              </a:rPr>
              <a:t>[33</a:t>
            </a:r>
            <a:r>
              <a:rPr lang="es-MX" u="sng" dirty="0">
                <a:solidFill>
                  <a:prstClr val="black"/>
                </a:solidFill>
                <a:latin typeface="Calibri" panose="020F0502020204030204" pitchFamily="34" charset="0"/>
                <a:ea typeface="DengXian"/>
                <a:cs typeface="Calibri" panose="020F0502020204030204" pitchFamily="34" charset="0"/>
                <a:hlinkClick r:id="rId8" action="ppaction://hlinkfile"/>
              </a:rPr>
              <a:t>]</a:t>
            </a:r>
            <a:r>
              <a:rPr lang="en-US" dirty="0">
                <a:solidFill>
                  <a:prstClr val="white"/>
                </a:solidFill>
                <a:latin typeface="Calibri" panose="020F0502020204030204" pitchFamily="34" charset="0"/>
                <a:cs typeface="Calibri" panose="020F0502020204030204" pitchFamily="34" charset="0"/>
              </a:rPr>
              <a:t>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p>
          <a:p>
            <a:pPr marL="365760" lvl="0" indent="-365760">
              <a:lnSpc>
                <a:spcPct val="85000"/>
              </a:lnSpc>
              <a:spcAft>
                <a:spcPts val="1200"/>
              </a:spcAft>
              <a:buClr>
                <a:prstClr val="black"/>
              </a:buClr>
              <a:buSzPct val="70000"/>
              <a:buFont typeface="Wingdings" panose="05000000000000000000" pitchFamily="2" charset="2"/>
              <a:buChar char="Ø"/>
              <a:tabLst/>
              <a:defRPr/>
            </a:pPr>
            <a:r>
              <a:rPr lang="en-US" sz="3200" dirty="0">
                <a:solidFill>
                  <a:prstClr val="black"/>
                </a:solidFill>
                <a:latin typeface="Calibri" panose="020F0502020204030204" pitchFamily="34" charset="0"/>
                <a:cs typeface="Calibri" panose="020F0502020204030204" pitchFamily="34" charset="0"/>
              </a:rPr>
              <a:t>The list of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nations publicly planning to attack Israel today</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is the same as what the Bible prophesized nearly 2,000 years ago</a:t>
            </a:r>
            <a:r>
              <a:rPr lang="en-US" sz="3100" dirty="0">
                <a:solidFill>
                  <a:prstClr val="black"/>
                </a:solidFill>
                <a:latin typeface="Calibri" panose="020F0502020204030204" pitchFamily="34" charset="0"/>
                <a:cs typeface="Calibri" panose="020F0502020204030204" pitchFamily="34" charset="0"/>
              </a:rPr>
              <a:t>. </a:t>
            </a:r>
            <a:r>
              <a:rPr lang="en-US" u="sng" dirty="0">
                <a:solidFill>
                  <a:srgbClr val="0000FF"/>
                </a:solidFill>
                <a:latin typeface="Calibri" panose="020F0502020204030204" pitchFamily="34" charset="0"/>
                <a:ea typeface="DengXian"/>
                <a:cs typeface="Times New Roman" panose="02020603050405020304" pitchFamily="18" charset="0"/>
                <a:hlinkClick r:id="rId7"/>
              </a:rPr>
              <a:t>[32]</a:t>
            </a:r>
            <a:r>
              <a:rPr lang="en-US" u="sng" dirty="0">
                <a:solidFill>
                  <a:srgbClr val="FFFFFF"/>
                </a:solidFill>
                <a:latin typeface="Calibri" panose="020F0502020204030204" pitchFamily="34" charset="0"/>
                <a:ea typeface="DengXian"/>
                <a:cs typeface="Calibri" panose="020F0502020204030204" pitchFamily="34" charset="0"/>
                <a:hlinkClick r:id="rId9"/>
              </a:rPr>
              <a:t>[33</a:t>
            </a:r>
            <a:r>
              <a:rPr lang="en-US" u="sng" dirty="0">
                <a:solidFill>
                  <a:schemeClr val="tx1"/>
                </a:solidFill>
                <a:latin typeface="Calibri" panose="020F0502020204030204" pitchFamily="34" charset="0"/>
                <a:ea typeface="DengXian"/>
                <a:cs typeface="Calibri" panose="020F0502020204030204" pitchFamily="34" charset="0"/>
                <a:hlinkClick r:id="rId9"/>
              </a:rPr>
              <a:t>]</a:t>
            </a:r>
            <a:r>
              <a:rPr lang="en-US" dirty="0">
                <a:solidFill>
                  <a:schemeClr val="tx1"/>
                </a:solidFill>
                <a:ea typeface="DengXian"/>
                <a:cs typeface="Arial" panose="020B0604020202020204" pitchFamily="34" charset="0"/>
                <a:hlinkClick r:id="rId10"/>
              </a:rPr>
              <a:t>[864]</a:t>
            </a:r>
            <a:endParaRPr lang="en-US" dirty="0">
              <a:solidFill>
                <a:schemeClr val="tx1"/>
              </a:solidFill>
              <a:latin typeface="Calibri" panose="020F0502020204030204" pitchFamily="34" charset="0"/>
              <a:cs typeface="Calibri" panose="020F0502020204030204" pitchFamily="34" charset="0"/>
            </a:endParaRPr>
          </a:p>
          <a:p>
            <a:pPr marL="365760" lvl="0" indent="-365760">
              <a:lnSpc>
                <a:spcPct val="94000"/>
              </a:lnSpc>
              <a:spcAft>
                <a:spcPts val="1200"/>
              </a:spcAft>
              <a:buClr>
                <a:prstClr val="white"/>
              </a:buClr>
              <a:buSzPct val="65000"/>
              <a:buFont typeface="Wingdings" panose="05000000000000000000" pitchFamily="2" charset="2"/>
              <a:buChar char="Ø"/>
              <a:tabLst/>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For the first time, newly radicalized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Muslim Turkey is also threatening to attack the new nation of Israel, as the Bible predicted. </a:t>
            </a:r>
            <a:r>
              <a:rPr lang="en-US" u="sng" dirty="0">
                <a:solidFill>
                  <a:prstClr val="white"/>
                </a:solidFill>
                <a:latin typeface="Calibri" panose="020F0502020204030204" pitchFamily="34" charset="0"/>
                <a:ea typeface="DengXian"/>
                <a:cs typeface="Times New Roman" panose="02020603050405020304" pitchFamily="18" charset="0"/>
                <a:hlinkClick r:id="rId7"/>
              </a:rPr>
              <a:t>[32]</a:t>
            </a:r>
            <a:r>
              <a:rPr lang="en-US" u="sng" dirty="0">
                <a:solidFill>
                  <a:prstClr val="white"/>
                </a:solidFill>
                <a:latin typeface="Calibri" panose="020F0502020204030204" pitchFamily="34" charset="0"/>
                <a:ea typeface="DengXian"/>
                <a:cs typeface="Calibri" panose="020F0502020204030204" pitchFamily="34" charset="0"/>
                <a:hlinkClick r:id="rId9"/>
              </a:rPr>
              <a:t>[33]</a:t>
            </a:r>
            <a:r>
              <a:rPr lang="en-US" dirty="0">
                <a:solidFill>
                  <a:prstClr val="white"/>
                </a:solidFill>
                <a:latin typeface="Calibri" panose="020F0502020204030204" pitchFamily="34" charset="0"/>
                <a:ea typeface="DengXian"/>
                <a:cs typeface="Calibri" panose="020F0502020204030204" pitchFamily="34" charset="0"/>
                <a:hlinkClick r:id="rId10"/>
              </a:rPr>
              <a:t>[864]</a:t>
            </a:r>
            <a:endParaRPr lang="en-US" dirty="0">
              <a:solidFill>
                <a:prstClr val="black"/>
              </a:solidFill>
              <a:effectLst>
                <a:outerShdw blurRad="38100" dist="38100" dir="2700000" algn="tl">
                  <a:srgbClr val="000000">
                    <a:alpha val="43137"/>
                  </a:srgbClr>
                </a:outerShdw>
              </a:effectLst>
              <a:cs typeface="Arial" panose="020B0604020202020204" pitchFamily="34" charset="0"/>
            </a:endParaRPr>
          </a:p>
        </p:txBody>
      </p:sp>
      <p:sp>
        <p:nvSpPr>
          <p:cNvPr id="8" name="Text Box 1">
            <a:extLst>
              <a:ext uri="{FF2B5EF4-FFF2-40B4-BE49-F238E27FC236}">
                <a16:creationId xmlns:a16="http://schemas.microsoft.com/office/drawing/2014/main" id="{4CE80120-FCF2-480C-8642-5BA684BD9731}"/>
              </a:ext>
            </a:extLst>
          </p:cNvPr>
          <p:cNvSpPr txBox="1">
            <a:spLocks noChangeArrowheads="1"/>
          </p:cNvSpPr>
          <p:nvPr/>
        </p:nvSpPr>
        <p:spPr bwMode="auto">
          <a:xfrm>
            <a:off x="214094" y="217243"/>
            <a:ext cx="8715806" cy="1195968"/>
          </a:xfrm>
          <a:prstGeom prst="rect">
            <a:avLst/>
          </a:prstGeom>
          <a:blipFill dpi="0" rotWithShape="0">
            <a:blip r:embed="rId11"/>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5" name="Date Placeholder 2">
            <a:extLst>
              <a:ext uri="{FF2B5EF4-FFF2-40B4-BE49-F238E27FC236}">
                <a16:creationId xmlns:a16="http://schemas.microsoft.com/office/drawing/2014/main" id="{8B690D59-3243-44BE-BD9E-66BBD8142957}"/>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0310474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09296" y="1548188"/>
            <a:ext cx="8925400" cy="5062924"/>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black"/>
              </a:buClr>
              <a:buSzPct val="80000"/>
              <a:defRPr/>
            </a:pPr>
            <a:r>
              <a:rPr lang="en-US" sz="2800" dirty="0">
                <a:solidFill>
                  <a:prstClr val="black"/>
                </a:solidFill>
                <a:cs typeface="Arial" panose="020B0604020202020204" pitchFamily="34" charset="0"/>
              </a:rPr>
              <a:t>(</a:t>
            </a: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2017) “… the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Turkish daily… close to Erdoğan</a:t>
            </a: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 published … ‘A Call for Urgent Action,’… ‘What If an Army of Islam Was Formed against Israel?’ ” </a:t>
            </a:r>
            <a:r>
              <a:rPr lang="en-US" sz="1600" b="1" dirty="0">
                <a:ln w="9525">
                  <a:solidFill>
                    <a:prstClr val="black"/>
                  </a:solidFill>
                  <a:prstDash val="solid"/>
                </a:ln>
                <a:solidFill>
                  <a:prstClr val="white"/>
                </a:solidFill>
                <a:ea typeface="DengXian"/>
                <a:cs typeface="Arial" panose="020B0604020202020204" pitchFamily="34" charset="0"/>
                <a:hlinkClick r:id="rId3"/>
              </a:rPr>
              <a:t>[864]</a:t>
            </a:r>
            <a:endParaRPr kumimoji="0" lang="en-US" sz="2800" b="0" i="0" u="none" strike="noStrike" kern="1200" cap="none" spc="0" normalizeH="0" baseline="0" noProof="0" dirty="0">
              <a:ln>
                <a:noFill/>
              </a:ln>
              <a:solidFill>
                <a:prstClr val="black"/>
              </a:solidFill>
              <a:effectLst/>
              <a:uLnTx/>
              <a:uFillTx/>
              <a:cs typeface="Arial" panose="020B0604020202020204" pitchFamily="34" charset="0"/>
            </a:endParaRPr>
          </a:p>
          <a:p>
            <a:pPr marL="274320" lvl="0" indent="-274320">
              <a:lnSpc>
                <a:spcPct val="94000"/>
              </a:lnSpc>
              <a:spcAft>
                <a:spcPts val="1200"/>
              </a:spcAft>
              <a:buClr>
                <a:schemeClr val="tx1"/>
              </a:buClr>
              <a:buSzPct val="70000"/>
              <a:buFont typeface="Wingdings" panose="05000000000000000000" pitchFamily="2" charset="2"/>
              <a:buChar char="Ø"/>
              <a:defRPr/>
            </a:pPr>
            <a:r>
              <a:rPr lang="en-US" sz="30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 (It) called on the 57 member states of the OIC to form a joint ‘Army of Islam’ to besiege and attack the state of Israel … a joint army will greatly exceed the Israeli army ...” </a:t>
            </a:r>
            <a:r>
              <a:rPr lang="en-US" sz="1600" b="1" dirty="0">
                <a:ln w="9525">
                  <a:solidFill>
                    <a:prstClr val="black"/>
                  </a:solidFill>
                  <a:prstDash val="solid"/>
                </a:ln>
                <a:solidFill>
                  <a:prstClr val="white"/>
                </a:solidFill>
                <a:ea typeface="DengXian"/>
                <a:cs typeface="Arial" panose="020B0604020202020204" pitchFamily="34" charset="0"/>
                <a:hlinkClick r:id="rId3"/>
              </a:rPr>
              <a:t>[864]</a:t>
            </a:r>
            <a:endParaRPr lang="en-US" sz="30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endParaRPr>
          </a:p>
          <a:p>
            <a:pPr marL="274320" lvl="0" indent="-274320">
              <a:lnSpc>
                <a:spcPct val="90000"/>
              </a:lnSpc>
              <a:spcAft>
                <a:spcPts val="1200"/>
              </a:spcAft>
              <a:buClr>
                <a:schemeClr val="bg1"/>
              </a:buClr>
              <a:buSzPct val="70000"/>
              <a:buFont typeface="Wingdings" panose="05000000000000000000" pitchFamily="2" charset="2"/>
              <a:buChar char="Ø"/>
              <a:defRPr/>
            </a:pP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“It also advocates establishing joint bases for the army’s … forces that will arrive from all over the Muslim world to besiege Israel… Pakistan, as the only nuclear country, has ‘a special status’...” </a:t>
            </a:r>
            <a:r>
              <a:rPr kumimoji="0" lang="en-US" sz="1600" b="1" i="0" u="none" kern="1200" normalizeH="0" baseline="0" noProof="0" dirty="0">
                <a:ln w="9525">
                  <a:solidFill>
                    <a:schemeClr val="bg1"/>
                  </a:solidFill>
                  <a:prstDash val="solid"/>
                </a:ln>
                <a:solidFill>
                  <a:schemeClr val="tx1"/>
                </a:solidFill>
                <a:uLnTx/>
                <a:uFillTx/>
                <a:ea typeface="DengXian"/>
                <a:cs typeface="Arial" panose="020B0604020202020204" pitchFamily="34" charset="0"/>
                <a:hlinkClick r:id="rId3"/>
              </a:rPr>
              <a:t>[864]</a:t>
            </a:r>
            <a:endParaRPr kumimoji="0" lang="en-US" sz="1600" b="1" i="0" u="none" kern="1200" cap="none" spc="0" normalizeH="0" baseline="0" noProof="0" dirty="0">
              <a:ln w="10160">
                <a:solidFill>
                  <a:srgbClr val="00B050"/>
                </a:solidFill>
                <a:prstDash val="solid"/>
              </a:ln>
              <a:solidFill>
                <a:srgbClr val="FFFFFF"/>
              </a:solidFill>
              <a:uLnTx/>
              <a:uFillTx/>
              <a:cs typeface="Arial" panose="020B0604020202020204" pitchFamily="34" charset="0"/>
            </a:endParaRPr>
          </a:p>
        </p:txBody>
      </p:sp>
      <p:sp>
        <p:nvSpPr>
          <p:cNvPr id="7" name="Text Box 1">
            <a:extLst>
              <a:ext uri="{FF2B5EF4-FFF2-40B4-BE49-F238E27FC236}">
                <a16:creationId xmlns:a16="http://schemas.microsoft.com/office/drawing/2014/main" id="{4F7EBF27-85D9-49EC-8CCD-DBE9809441EE}"/>
              </a:ext>
            </a:extLst>
          </p:cNvPr>
          <p:cNvSpPr txBox="1">
            <a:spLocks noChangeArrowheads="1"/>
          </p:cNvSpPr>
          <p:nvPr/>
        </p:nvSpPr>
        <p:spPr bwMode="auto">
          <a:xfrm>
            <a:off x="214093" y="230425"/>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7CF5DD4D-97B1-49BD-81AB-D02DB0009918}"/>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3645001406"/>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70BA47B-1326-4A4A-AD47-79171FCF49BB}"/>
              </a:ext>
            </a:extLst>
          </p:cNvPr>
          <p:cNvPicPr>
            <a:picLocks noChangeAspect="1"/>
          </p:cNvPicPr>
          <p:nvPr/>
        </p:nvPicPr>
        <p:blipFill rotWithShape="1">
          <a:blip r:embed="rId3">
            <a:extLst>
              <a:ext uri="{28A0092B-C50C-407E-A947-70E740481C1C}">
                <a14:useLocalDpi xmlns:a14="http://schemas.microsoft.com/office/drawing/2010/main" val="0"/>
              </a:ext>
            </a:extLst>
          </a:blip>
          <a:srcRect b="3509"/>
          <a:stretch/>
        </p:blipFill>
        <p:spPr>
          <a:xfrm>
            <a:off x="662940" y="1524000"/>
            <a:ext cx="7818120" cy="5029200"/>
          </a:xfrm>
          <a:prstGeom prst="rect">
            <a:avLst/>
          </a:prstGeom>
        </p:spPr>
      </p:pic>
      <p:sp>
        <p:nvSpPr>
          <p:cNvPr id="6" name="Text Box 1">
            <a:extLst>
              <a:ext uri="{FF2B5EF4-FFF2-40B4-BE49-F238E27FC236}">
                <a16:creationId xmlns:a16="http://schemas.microsoft.com/office/drawing/2014/main" id="{3BE93428-9A24-4643-99C0-EC022FBA6B4E}"/>
              </a:ext>
            </a:extLst>
          </p:cNvPr>
          <p:cNvSpPr txBox="1">
            <a:spLocks noChangeArrowheads="1"/>
          </p:cNvSpPr>
          <p:nvPr/>
        </p:nvSpPr>
        <p:spPr bwMode="auto">
          <a:xfrm>
            <a:off x="214097" y="113411"/>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8" name="Rectangle 7">
            <a:extLst>
              <a:ext uri="{FF2B5EF4-FFF2-40B4-BE49-F238E27FC236}">
                <a16:creationId xmlns:a16="http://schemas.microsoft.com/office/drawing/2014/main" id="{19BF18CA-038D-4503-8392-03124099EA99}"/>
              </a:ext>
            </a:extLst>
          </p:cNvPr>
          <p:cNvSpPr/>
          <p:nvPr/>
        </p:nvSpPr>
        <p:spPr>
          <a:xfrm>
            <a:off x="838200" y="5506348"/>
            <a:ext cx="3657600" cy="1036822"/>
          </a:xfrm>
          <a:prstGeom prst="rect">
            <a:avLst/>
          </a:prstGeom>
        </p:spPr>
        <p:txBody>
          <a:bodyPr wrap="square">
            <a:spAutoFit/>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2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rPr>
              <a:t>Proposed  “Army of Islam” against Israel, published in the Turkish newspaper </a:t>
            </a:r>
            <a:r>
              <a:rPr kumimoji="0" lang="en-US"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DengXian"/>
                <a:cs typeface="Calibri" panose="020F0502020204030204" pitchFamily="34" charset="0"/>
                <a:hlinkClick r:id="rId5"/>
              </a:rPr>
              <a:t>[864]</a:t>
            </a:r>
            <a:r>
              <a:rPr kumimoji="0" lang="en-US"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DengXian"/>
                <a:cs typeface="Calibri" panose="020F0502020204030204" pitchFamily="34" charset="0"/>
              </a:rPr>
              <a:t> </a:t>
            </a:r>
            <a:endParaRPr kumimoji="0" lang="en-US" sz="1800" i="0" u="none" strike="noStrike" kern="1200" cap="none" spc="0" normalizeH="0" baseline="0" noProof="0" dirty="0">
              <a:ln w="10160">
                <a:solidFill>
                  <a:srgbClr val="00B050"/>
                </a:solidFill>
                <a:prstDash val="solid"/>
              </a:ln>
              <a:solidFill>
                <a:srgbClr val="FFFFFF"/>
              </a:solidFill>
              <a:uLnTx/>
              <a:uFillTx/>
            </a:endParaRPr>
          </a:p>
        </p:txBody>
      </p:sp>
      <p:sp>
        <p:nvSpPr>
          <p:cNvPr id="5" name="Date Placeholder 2">
            <a:extLst>
              <a:ext uri="{FF2B5EF4-FFF2-40B4-BE49-F238E27FC236}">
                <a16:creationId xmlns:a16="http://schemas.microsoft.com/office/drawing/2014/main" id="{F71AC4C1-E125-43C8-9037-424A73D1286C}"/>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866886343"/>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171417"/>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11" name="Rectangle 2">
            <a:extLst>
              <a:ext uri="{FF2B5EF4-FFF2-40B4-BE49-F238E27FC236}">
                <a16:creationId xmlns:a16="http://schemas.microsoft.com/office/drawing/2014/main" id="{F10952A7-5089-4114-9656-683DCAC89D3C}"/>
              </a:ext>
            </a:extLst>
          </p:cNvPr>
          <p:cNvSpPr>
            <a:spLocks noChangeArrowheads="1"/>
          </p:cNvSpPr>
          <p:nvPr/>
        </p:nvSpPr>
        <p:spPr bwMode="auto">
          <a:xfrm>
            <a:off x="236217" y="1823491"/>
            <a:ext cx="8671558" cy="4776692"/>
          </a:xfrm>
          <a:prstGeom prst="rect">
            <a:avLst/>
          </a:prstGeom>
          <a:noFill/>
          <a:ln w="25400">
            <a:no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0" lvl="0" indent="-274320" algn="l" defTabSz="457200" rtl="0" eaLnBrk="1" fontAlgn="base" latinLnBrk="0" hangingPunct="0">
              <a:lnSpc>
                <a:spcPct val="90000"/>
              </a:lnSpc>
              <a:spcBef>
                <a:spcPct val="0"/>
              </a:spcBef>
              <a:spcAft>
                <a:spcPts val="1200"/>
              </a:spcAft>
              <a:buClr>
                <a:schemeClr val="tx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When Gog attacks the land of Israel</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my hot anger will be aroused... there shall be a great earthquake in the land of Israel. </a:t>
            </a:r>
          </a:p>
          <a:p>
            <a:pPr marL="274320" marR="0" lvl="0" indent="-274320" algn="l" defTabSz="457200" rtl="0" eaLnBrk="1" fontAlgn="base" latinLnBrk="0" hangingPunct="0">
              <a:lnSpc>
                <a:spcPct val="90000"/>
              </a:lnSpc>
              <a:spcBef>
                <a:spcPct val="0"/>
              </a:spcBef>
              <a:spcAft>
                <a:spcPts val="1200"/>
              </a:spcAft>
              <a:buClr>
                <a:schemeClr val="tx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The fish in the sea, the birds in the sky, the beasts of the field… and all the people on the face of the earth will tremble at my presence. </a:t>
            </a:r>
          </a:p>
          <a:p>
            <a:pPr marL="274320" marR="0" lvl="0" indent="-274320" algn="l" defTabSz="457200" rtl="0" eaLnBrk="1" fontAlgn="base" latinLnBrk="0" hangingPunct="0">
              <a:lnSpc>
                <a:spcPct val="90000"/>
              </a:lnSpc>
              <a:spcBef>
                <a:spcPct val="0"/>
              </a:spcBef>
              <a:spcAft>
                <a:spcPts val="0"/>
              </a:spcAft>
              <a:buClr>
                <a:schemeClr val="tx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The mountains will be overturned, the cliffs will crumble and every wall will fall to the ground</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rPr>
              <a:t>Ez. 38:18-22 NIV </a:t>
            </a:r>
            <a:endPar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Date Placeholder 2">
            <a:extLst>
              <a:ext uri="{FF2B5EF4-FFF2-40B4-BE49-F238E27FC236}">
                <a16:creationId xmlns:a16="http://schemas.microsoft.com/office/drawing/2014/main" id="{E5E8EC7A-CCDB-4112-A756-64C09A70FE35}"/>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6464538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91440" y="640080"/>
            <a:ext cx="8961120" cy="6126480"/>
          </a:xfrm>
          <a:prstGeom prst="rect">
            <a:avLst/>
          </a:prstGeom>
        </p:spPr>
      </p:pic>
      <p:sp>
        <p:nvSpPr>
          <p:cNvPr id="6" name="Rectangle 2"/>
          <p:cNvSpPr>
            <a:spLocks noChangeArrowheads="1"/>
          </p:cNvSpPr>
          <p:nvPr/>
        </p:nvSpPr>
        <p:spPr bwMode="auto">
          <a:xfrm>
            <a:off x="914400" y="1255580"/>
            <a:ext cx="7162800" cy="4967578"/>
          </a:xfrm>
          <a:prstGeom prst="rect">
            <a:avLst/>
          </a:prstGeom>
          <a:noFill/>
          <a:ln w="25400">
            <a:noFill/>
          </a:ln>
          <a:effectLst/>
          <a:scene3d>
            <a:camera prst="orthographicFront"/>
            <a:lightRig rig="threePt" dir="t"/>
          </a:scene3d>
          <a:sp3d>
            <a:bevelT w="165100" prst="coolSlant"/>
          </a:sp3d>
          <a:extLst/>
        </p:spPr>
        <p:txBody>
          <a:bodyPr wrap="square" lIns="27432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000"/>
              </a:spcAft>
              <a:buClr>
                <a:srgbClr val="C00000"/>
              </a:buClr>
              <a:tabLst/>
            </a:pPr>
            <a:r>
              <a:rPr lang="en-US" altLang="en-US" sz="3600" dirty="0">
                <a:ln w="9525">
                  <a:solidFill>
                    <a:srgbClr val="000000">
                      <a:lumMod val="95000"/>
                      <a:lumOff val="5000"/>
                    </a:srgbClr>
                  </a:solidFill>
                  <a:prstDash val="solid"/>
                </a:ln>
                <a:solidFill>
                  <a:srgbClr val="000000">
                    <a:lumMod val="75000"/>
                    <a:lumOff val="25000"/>
                  </a:srgbClr>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This book includes the results of extensive peer review and research, with over 1,000 references from 2 related books, 3 summaries and 400 debates over 30 years with leaders from every field of science, religion &amp; prophesy. No one could rigorously scientifically refute the information presented in this book.</a:t>
            </a:r>
          </a:p>
        </p:txBody>
      </p:sp>
      <p:sp>
        <p:nvSpPr>
          <p:cNvPr id="4" name="Text Box 2">
            <a:extLst>
              <a:ext uri="{FF2B5EF4-FFF2-40B4-BE49-F238E27FC236}">
                <a16:creationId xmlns:a16="http://schemas.microsoft.com/office/drawing/2014/main" id="{2345AD5A-7C40-4843-BC84-4EED63CB21CF}"/>
              </a:ext>
            </a:extLst>
          </p:cNvPr>
          <p:cNvSpPr txBox="1">
            <a:spLocks noChangeArrowheads="1"/>
          </p:cNvSpPr>
          <p:nvPr/>
        </p:nvSpPr>
        <p:spPr bwMode="auto">
          <a:xfrm>
            <a:off x="1607820" y="198095"/>
            <a:ext cx="5928360" cy="64008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73152"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eaLnBrk="1" fontAlgn="auto" latinLnBrk="0" hangingPunct="1">
              <a:lnSpc>
                <a:spcPct val="11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4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uLnTx/>
                <a:uFillTx/>
                <a:latin typeface="Verdana" panose="020B0604030504040204" pitchFamily="34" charset="0"/>
                <a:ea typeface="SimSun" panose="02010600030101010101" pitchFamily="2" charset="-122"/>
                <a:cs typeface="Mangal" panose="02040503050203030202" pitchFamily="18" charset="0"/>
              </a:rPr>
              <a:t>Introduction</a:t>
            </a:r>
          </a:p>
        </p:txBody>
      </p:sp>
    </p:spTree>
    <p:extLst>
      <p:ext uri="{BB962C8B-B14F-4D97-AF65-F5344CB8AC3E}">
        <p14:creationId xmlns:p14="http://schemas.microsoft.com/office/powerpoint/2010/main" val="4230055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171417"/>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8" name="Rectangle 2">
            <a:extLst>
              <a:ext uri="{FF2B5EF4-FFF2-40B4-BE49-F238E27FC236}">
                <a16:creationId xmlns:a16="http://schemas.microsoft.com/office/drawing/2014/main" id="{4394355D-F4C2-4DFD-912E-6ED278CBFD0A}"/>
              </a:ext>
            </a:extLst>
          </p:cNvPr>
          <p:cNvSpPr>
            <a:spLocks noChangeArrowheads="1"/>
          </p:cNvSpPr>
          <p:nvPr/>
        </p:nvSpPr>
        <p:spPr bwMode="auto">
          <a:xfrm>
            <a:off x="17929" y="3276600"/>
            <a:ext cx="9064714" cy="3470822"/>
          </a:xfrm>
          <a:prstGeom prst="rect">
            <a:avLst/>
          </a:prstGeom>
          <a:noFill/>
          <a:ln w="25400">
            <a:no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600"/>
              </a:spcAft>
              <a:buClr>
                <a:schemeClr val="tx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 will pour down torrents of rain, hailstones and burning sulfur on him and on his troops and on the many nations with him</a:t>
            </a: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rPr>
              <a:t>Ez. 38:18-22 NIV  </a:t>
            </a:r>
            <a:endPar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85000"/>
              </a:lnSpc>
              <a:spcBef>
                <a:spcPct val="0"/>
              </a:spcBef>
              <a:spcAft>
                <a:spcPts val="600"/>
              </a:spcAft>
              <a:buClr>
                <a:schemeClr val="tx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And I will turn thee back, and leave but the sixth part of thee… And I will send a fire on Magog</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and among them that dwell carelessly in the isles... </a:t>
            </a:r>
            <a:r>
              <a:rPr kumimoji="0" lang="en-US"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6"/>
              </a:rPr>
              <a:t>Ez. 39:2,6-7</a:t>
            </a:r>
            <a:r>
              <a:rPr kumimoji="0" lang="en-US"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2800" i="0" u="none" strike="noStrike" kern="1200" cap="none" spc="0" normalizeH="0" baseline="0" noProof="0" dirty="0">
              <a:ln>
                <a:noFill/>
              </a:ln>
              <a:solidFill>
                <a:prstClr val="black"/>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7" name="Date Placeholder 2">
            <a:extLst>
              <a:ext uri="{FF2B5EF4-FFF2-40B4-BE49-F238E27FC236}">
                <a16:creationId xmlns:a16="http://schemas.microsoft.com/office/drawing/2014/main" id="{20C6BE43-649C-4C01-AB22-814B0592AF64}"/>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10844490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4000"/>
                                  </p:stCondLst>
                                  <p:childTnLst>
                                    <p:animEffect transition="out" filter="fade">
                                      <p:cBhvr>
                                        <p:cTn id="6" dur="2000" tmFilter="0, 0; .2, .5; .8, .5; 1, 0"/>
                                        <p:tgtEl>
                                          <p:spTgt spid="8"/>
                                        </p:tgtEl>
                                      </p:cBhvr>
                                    </p:animEffect>
                                    <p:animScale>
                                      <p:cBhvr>
                                        <p:cTn id="7" dur="1000" autoRev="1" fill="hold"/>
                                        <p:tgtEl>
                                          <p:spTgt spid="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171417"/>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7" name="TextBox 6">
            <a:extLst>
              <a:ext uri="{FF2B5EF4-FFF2-40B4-BE49-F238E27FC236}">
                <a16:creationId xmlns:a16="http://schemas.microsoft.com/office/drawing/2014/main" id="{5EF30EEF-C08B-4FE0-885A-6562CD02A6AF}"/>
              </a:ext>
            </a:extLst>
          </p:cNvPr>
          <p:cNvSpPr txBox="1"/>
          <p:nvPr/>
        </p:nvSpPr>
        <p:spPr bwMode="auto">
          <a:xfrm>
            <a:off x="214094" y="3107803"/>
            <a:ext cx="8715806" cy="3509935"/>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nSpc>
                <a:spcPct val="94000"/>
              </a:lnSpc>
              <a:spcBef>
                <a:spcPts val="0"/>
              </a:spcBef>
              <a:spcAft>
                <a:spcPts val="1200"/>
              </a:spcAft>
              <a:defRPr/>
            </a:pPr>
            <a:r>
              <a:rPr kumimoji="0" lang="en-US" sz="2800" b="1" i="0" u="none" strike="noStrike" kern="1200" normalizeH="0" baseline="0" noProof="0" dirty="0">
                <a:ln w="9525">
                  <a:solidFill>
                    <a:schemeClr val="bg1"/>
                  </a:solidFill>
                  <a:prstDash val="solid"/>
                </a:ln>
                <a:solidFill>
                  <a:schemeClr val="tx1"/>
                </a:solidFill>
                <a:effectLst>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“And I will shew wonders in the heavens and in the earth, blood, and fire, and pillars of smoke</a:t>
            </a:r>
            <a:r>
              <a:rPr kumimoji="0" lang="en-US" sz="2400" i="0" u="none" strike="noStrike" kern="1200" normalizeH="0" baseline="0" noProof="0" dirty="0">
                <a:solidFill>
                  <a:schemeClr val="tx1"/>
                </a:solidFill>
                <a:effectLst>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lang="en-US" sz="2000" dirty="0">
                <a:solidFill>
                  <a:schemeClr val="tx1"/>
                </a:solidFill>
                <a:effectLst>
                  <a:outerShdw blurRad="50800" dist="50800" dir="5400000" algn="ctr" rotWithShape="0">
                    <a:schemeClr val="bg1">
                      <a:lumMod val="95000"/>
                      <a:lumOff val="5000"/>
                    </a:schemeClr>
                  </a:outerShdw>
                </a:effectLst>
                <a:cs typeface="Arial" panose="020B0604020202020204" pitchFamily="34" charset="0"/>
                <a:hlinkClick r:id="rId5"/>
              </a:rPr>
              <a:t>Joel 2:30</a:t>
            </a:r>
            <a:endParaRPr kumimoji="0" lang="en-US" sz="2400" i="0" u="none" strike="noStrike" kern="1200" normalizeH="0" baseline="0" noProof="0" dirty="0">
              <a:solidFill>
                <a:schemeClr val="tx1"/>
              </a:solidFill>
              <a:effectLst>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0" marR="0">
              <a:lnSpc>
                <a:spcPct val="94000"/>
              </a:lnSpc>
              <a:spcBef>
                <a:spcPts val="0"/>
              </a:spcBef>
              <a:spcAft>
                <a:spcPts val="300"/>
              </a:spcAft>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“(and behold, a lead cover (lid </a:t>
            </a:r>
            <a:r>
              <a:rPr lang="en-US"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Calibri" panose="020F0502020204030204" pitchFamily="34" charset="0"/>
                <a:cs typeface="Arial" panose="020B0604020202020204" pitchFamily="34" charset="0"/>
                <a:hlinkClick r:id="rId6"/>
              </a:rPr>
              <a:t>[891]</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 was lifted up); and this is a fire </a:t>
            </a:r>
            <a:r>
              <a:rPr lang="en-US"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Calibri" panose="020F0502020204030204" pitchFamily="34" charset="0"/>
                <a:cs typeface="Arial" panose="020B0604020202020204" pitchFamily="34" charset="0"/>
                <a:hlinkClick r:id="rId6"/>
              </a:rPr>
              <a:t>[891]</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Calibri" panose="020F0502020204030204" pitchFamily="34" charset="0"/>
                <a:cs typeface="Arial" panose="020B0604020202020204" pitchFamily="34" charset="0"/>
              </a:rPr>
              <a:t>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sitting inside the ephah (sealed box </a:t>
            </a:r>
            <a:r>
              <a:rPr lang="en-US" b="1" u="sng"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hlinkClick r:id="rId6"/>
              </a:rPr>
              <a:t>[891]</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 Then he said, “This is Wickedness!” And he (pushed </a:t>
            </a:r>
            <a:r>
              <a:rPr lang="en-US" sz="26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NIV</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 it down into the middle of the ephah (sealed box </a:t>
            </a:r>
            <a:r>
              <a:rPr lang="en-US"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Calibri" panose="020F0502020204030204" pitchFamily="34" charset="0"/>
                <a:cs typeface="Arial" panose="020B0604020202020204" pitchFamily="34" charset="0"/>
                <a:hlinkClick r:id="rId6"/>
              </a:rPr>
              <a:t>[891]</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 and cast the lead weight (lid </a:t>
            </a:r>
            <a:r>
              <a:rPr lang="en-US"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Calibri" panose="020F0502020204030204" pitchFamily="34" charset="0"/>
                <a:cs typeface="Arial" panose="020B0604020202020204" pitchFamily="34" charset="0"/>
                <a:hlinkClick r:id="rId6"/>
              </a:rPr>
              <a:t>[891]</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 on its opening.” </a:t>
            </a:r>
            <a:r>
              <a:rPr lang="en-US" u="sng" dirty="0">
                <a:solidFill>
                  <a:srgbClr val="FFFFFF"/>
                </a:solidFill>
                <a:effectLst>
                  <a:outerShdw blurRad="50800" dist="50800" dir="5400000" algn="ctr">
                    <a:srgbClr val="0D0D0D"/>
                  </a:outerShdw>
                </a:effectLst>
                <a:cs typeface="Arial" panose="020B0604020202020204" pitchFamily="34" charset="0"/>
                <a:hlinkClick r:id="rId7"/>
              </a:rPr>
              <a:t>Zech. 5:7-9 </a:t>
            </a:r>
            <a:r>
              <a:rPr lang="en-US" sz="1400" u="sng" dirty="0">
                <a:solidFill>
                  <a:srgbClr val="FFFFFF"/>
                </a:solidFill>
                <a:effectLst>
                  <a:outerShdw blurRad="50800" dist="50800" dir="5400000" algn="ctr">
                    <a:srgbClr val="0D0D0D"/>
                  </a:outerShdw>
                </a:effectLst>
                <a:cs typeface="Arial" panose="020B0604020202020204" pitchFamily="34" charset="0"/>
                <a:hlinkClick r:id="rId7"/>
              </a:rPr>
              <a:t>NASB</a:t>
            </a:r>
            <a:endPar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endParaRPr>
          </a:p>
        </p:txBody>
      </p:sp>
      <p:sp>
        <p:nvSpPr>
          <p:cNvPr id="6" name="Date Placeholder 2">
            <a:extLst>
              <a:ext uri="{FF2B5EF4-FFF2-40B4-BE49-F238E27FC236}">
                <a16:creationId xmlns:a16="http://schemas.microsoft.com/office/drawing/2014/main" id="{B358159C-98B4-4D23-A863-D3ABBD0FE31B}"/>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38505558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8000" r="-18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171417"/>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7" name="TextBox 6">
            <a:extLst>
              <a:ext uri="{FF2B5EF4-FFF2-40B4-BE49-F238E27FC236}">
                <a16:creationId xmlns:a16="http://schemas.microsoft.com/office/drawing/2014/main" id="{5EF30EEF-C08B-4FE0-885A-6562CD02A6AF}"/>
              </a:ext>
            </a:extLst>
          </p:cNvPr>
          <p:cNvSpPr txBox="1"/>
          <p:nvPr/>
        </p:nvSpPr>
        <p:spPr bwMode="auto">
          <a:xfrm>
            <a:off x="214094" y="1637059"/>
            <a:ext cx="8715806" cy="5049524"/>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a:lnSpc>
                <a:spcPct val="90000"/>
              </a:lnSpc>
              <a:spcBef>
                <a:spcPts val="0"/>
              </a:spcBef>
              <a:spcAft>
                <a:spcPts val="6000"/>
              </a:spcAft>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“Then … two fires </a:t>
            </a:r>
            <a:r>
              <a:rPr lang="en-US"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Calibri" panose="020F0502020204030204" pitchFamily="34" charset="0"/>
                <a:cs typeface="Arial" panose="020B0604020202020204" pitchFamily="34" charset="0"/>
                <a:hlinkClick r:id="rId5"/>
              </a:rPr>
              <a:t>[891]</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Calibri" panose="020F0502020204030204" pitchFamily="34" charset="0"/>
                <a:cs typeface="Arial" panose="020B0604020202020204" pitchFamily="34" charset="0"/>
              </a:rPr>
              <a:t>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(afterburner jet engine fire or guided rocket fire) coming out with the wind in their wings; and they had wings like the wings of a stork, and they lifted up the ephah (sealed box </a:t>
            </a:r>
            <a:r>
              <a:rPr lang="en-US"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Calibri" panose="020F0502020204030204" pitchFamily="34" charset="0"/>
                <a:cs typeface="Arial" panose="020B0604020202020204" pitchFamily="34" charset="0"/>
                <a:hlinkClick r:id="rId5"/>
              </a:rPr>
              <a:t>[891]</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Calibri" panose="020F0502020204030204" pitchFamily="34" charset="0"/>
                <a:cs typeface="Arial" panose="020B0604020202020204" pitchFamily="34" charset="0"/>
              </a:rPr>
              <a:t>) between the earth and the heavens.” </a:t>
            </a:r>
            <a:r>
              <a:rPr lang="en-US" u="sng" dirty="0">
                <a:solidFill>
                  <a:srgbClr val="FFFFFF"/>
                </a:solidFill>
                <a:effectLst>
                  <a:outerShdw blurRad="50800" dist="50800" dir="5400000" algn="ctr">
                    <a:srgbClr val="0D0D0D"/>
                  </a:outerShdw>
                </a:effectLst>
                <a:cs typeface="Arial" panose="020B0604020202020204" pitchFamily="34" charset="0"/>
                <a:hlinkClick r:id="rId6"/>
              </a:rPr>
              <a:t>Zech. 5:7-9 </a:t>
            </a:r>
            <a:r>
              <a:rPr lang="en-US" sz="1400" u="sng" dirty="0">
                <a:solidFill>
                  <a:srgbClr val="FFFFFF"/>
                </a:solidFill>
                <a:effectLst>
                  <a:outerShdw blurRad="50800" dist="50800" dir="5400000" algn="ctr">
                    <a:srgbClr val="0D0D0D"/>
                  </a:outerShdw>
                </a:effectLst>
                <a:cs typeface="Arial" panose="020B0604020202020204" pitchFamily="34" charset="0"/>
                <a:hlinkClick r:id="rId6"/>
              </a:rPr>
              <a:t>NASB</a:t>
            </a:r>
            <a:endParaRPr lang="en-US" dirty="0">
              <a:ea typeface="Calibri" panose="020F0502020204030204" pitchFamily="34" charset="0"/>
              <a:cs typeface="Arial" panose="020B0604020202020204" pitchFamily="34" charset="0"/>
            </a:endParaRPr>
          </a:p>
          <a:p>
            <a:pPr marL="0" marR="0" lvl="0" indent="0" defTabSz="457200" rtl="0" eaLnBrk="1" fontAlgn="base" latinLnBrk="0" hangingPunct="0">
              <a:lnSpc>
                <a:spcPct val="94000"/>
              </a:lnSpc>
              <a:spcBef>
                <a:spcPts val="0"/>
              </a:spcBef>
              <a:spcAft>
                <a:spcPts val="600"/>
              </a:spcAft>
              <a:buClr>
                <a:srgbClr val="000000"/>
              </a:buClr>
              <a:buSzPct val="100000"/>
              <a:buFont typeface="Times New Roman" panose="02020603050405020304" pitchFamily="18" charset="0"/>
              <a:buNone/>
              <a:tabLst/>
              <a:defRPr/>
            </a:pP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Michael Rood (</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hlinkClick r:id="rId7"/>
              </a:rPr>
              <a:t>Hebrew Bible Tanakh</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 &amp; Messianic Jew expert), stated that in </a:t>
            </a:r>
            <a:r>
              <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hlinkClick r:id="rId6"/>
              </a:rPr>
              <a:t>Zech. 5:7-9</a:t>
            </a:r>
            <a:r>
              <a:rPr kumimoji="0" 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 </a:t>
            </a:r>
            <a:r>
              <a:rPr lang="en-US" sz="2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he word “woman” is a translation error. </a:t>
            </a:r>
            <a:r>
              <a:rPr lang="en-US" sz="2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he original word was “fire”.</a:t>
            </a: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 </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Both words are spelled the same </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hlinkClick r:id="rId8"/>
              </a:rPr>
              <a:t>without vowels, as used in</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 </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hlinkClick r:id="rId9"/>
              </a:rPr>
              <a:t>the ancient Scriptures</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 Plutonium is often stored in a sealed lead box, and glows like “fire” </a:t>
            </a:r>
            <a:r>
              <a:rPr lang="en-US" sz="2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as</a:t>
            </a:r>
            <a:r>
              <a:rPr kumimoji="0" lang="en-US" sz="2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 it goes critical.</a:t>
            </a:r>
            <a:endParaRPr kumimoji="0" lang="en-US" sz="26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endParaRPr>
          </a:p>
        </p:txBody>
      </p:sp>
      <p:sp>
        <p:nvSpPr>
          <p:cNvPr id="6" name="Date Placeholder 2">
            <a:extLst>
              <a:ext uri="{FF2B5EF4-FFF2-40B4-BE49-F238E27FC236}">
                <a16:creationId xmlns:a16="http://schemas.microsoft.com/office/drawing/2014/main" id="{D2358EA0-62DD-4A9F-A94A-A66D1E3AF897}"/>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11281040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4" name="Date Placeholder 2"/>
          <p:cNvSpPr>
            <a:spLocks noGrp="1"/>
          </p:cNvSpPr>
          <p:nvPr>
            <p:ph type="dt" sz="half" idx="10"/>
          </p:nvPr>
        </p:nvSpPr>
        <p:spPr>
          <a:xfrm>
            <a:off x="5943600" y="6667552"/>
            <a:ext cx="2667000" cy="161129"/>
          </a:xfrm>
        </p:spPr>
        <p:txBody>
          <a:bodyPr/>
          <a:lstStyle/>
          <a:p>
            <a:pPr marL="0" marR="0" lvl="0" indent="0" algn="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1"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Evolution Is Not Science, Jeff Woodward</a:t>
            </a: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79828" y="1630130"/>
            <a:ext cx="9303650" cy="5293757"/>
          </a:xfrm>
          <a:prstGeom prst="rect">
            <a:avLst/>
          </a:prstGeom>
          <a:noFill/>
          <a:ln w="25400">
            <a:noFill/>
          </a:ln>
          <a:effectLst/>
          <a:scene3d>
            <a:camera prst="orthographicFront"/>
            <a:lightRig rig="threePt" dir="t"/>
          </a:scene3d>
          <a:sp3d>
            <a:bevelT w="165100" prst="coolSlant"/>
          </a:sp3d>
          <a:extLst/>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100000"/>
              </a:lnSpc>
              <a:spcBef>
                <a:spcPct val="0"/>
              </a:spcBef>
              <a:spcAft>
                <a:spcPts val="12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And I beheld when he had opened the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sixth seal</a:t>
            </a: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and, lo, there was a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great earthquake</a:t>
            </a: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and the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sun became black as sackcloth of hair, and the moon became as blood;</a:t>
            </a:r>
          </a:p>
          <a:p>
            <a:pPr marL="365760" marR="0" lvl="0" indent="-365760" algn="l" defTabSz="457200" rtl="0" eaLnBrk="1" fontAlgn="base" latinLnBrk="0" hangingPunct="0">
              <a:lnSpc>
                <a:spcPct val="100000"/>
              </a:lnSpc>
              <a:spcBef>
                <a:spcPct val="0"/>
              </a:spcBef>
              <a:spcAft>
                <a:spcPts val="12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And the stars of heaven fell unto the earth… And the heaven departed as a scroll when it is rolled together; and every mountain and island were moved out of their places. </a:t>
            </a:r>
          </a:p>
          <a:p>
            <a:pPr marL="365760" lvl="0" indent="-365760">
              <a:lnSpc>
                <a:spcPct val="100000"/>
              </a:lnSpc>
              <a:spcAft>
                <a:spcPts val="300"/>
              </a:spcAft>
              <a:buClr>
                <a:schemeClr val="tx1"/>
              </a:buClr>
              <a:buSzPct val="65000"/>
              <a:buFont typeface="Wingdings" panose="05000000000000000000" pitchFamily="2" charset="2"/>
              <a:buChar char="Ø"/>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For the great day of his wrath is come; and who shall be able to stand?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4"/>
              </a:rPr>
              <a:t>Rev</a:t>
            </a:r>
            <a:r>
              <a:rPr kumimoji="0" lang="en-US" sz="1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hlinkClick r:id="rId4"/>
              </a:rPr>
              <a:t>. 6:12-14</a:t>
            </a:r>
            <a:endParaRPr kumimoji="0" lang="en-US" sz="1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171417"/>
            <a:ext cx="8715806" cy="1195968"/>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6" name="Date Placeholder 2">
            <a:extLst>
              <a:ext uri="{FF2B5EF4-FFF2-40B4-BE49-F238E27FC236}">
                <a16:creationId xmlns:a16="http://schemas.microsoft.com/office/drawing/2014/main" id="{4AC40D10-6E92-413B-B813-20BA1D579B08}"/>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9658307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4" name="Date Placeholder 2"/>
          <p:cNvSpPr>
            <a:spLocks noGrp="1"/>
          </p:cNvSpPr>
          <p:nvPr>
            <p:ph type="dt" sz="half" idx="10"/>
          </p:nvPr>
        </p:nvSpPr>
        <p:spPr>
          <a:xfrm>
            <a:off x="5943600" y="6667552"/>
            <a:ext cx="2667000" cy="161129"/>
          </a:xfrm>
        </p:spPr>
        <p:txBody>
          <a:bodyPr/>
          <a:lstStyle/>
          <a:p>
            <a:pPr marL="0" marR="0" lvl="0" indent="0" algn="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1"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Evolution Is Not Science, Jeff Woodward</a:t>
            </a: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171417"/>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6" name="Date Placeholder 2">
            <a:extLst>
              <a:ext uri="{FF2B5EF4-FFF2-40B4-BE49-F238E27FC236}">
                <a16:creationId xmlns:a16="http://schemas.microsoft.com/office/drawing/2014/main" id="{4AC40D10-6E92-413B-B813-20BA1D579B08}"/>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schemeClr val="tx1"/>
                </a:solidFill>
              </a:rPr>
              <a:t>End Time Events, Heaven &amp; Hell, Jeff Woodward</a:t>
            </a:r>
            <a:endParaRPr lang="en-US" altLang="en-US" sz="1000" dirty="0">
              <a:solidFill>
                <a:schemeClr val="tx1"/>
              </a:solidFill>
            </a:endParaRPr>
          </a:p>
        </p:txBody>
      </p:sp>
      <p:sp>
        <p:nvSpPr>
          <p:cNvPr id="7" name="Rectangle 2">
            <a:extLst>
              <a:ext uri="{FF2B5EF4-FFF2-40B4-BE49-F238E27FC236}">
                <a16:creationId xmlns:a16="http://schemas.microsoft.com/office/drawing/2014/main" id="{AFBA7F6D-838D-4B53-AD91-81B26AA750F9}"/>
              </a:ext>
            </a:extLst>
          </p:cNvPr>
          <p:cNvSpPr>
            <a:spLocks noChangeArrowheads="1"/>
          </p:cNvSpPr>
          <p:nvPr/>
        </p:nvSpPr>
        <p:spPr bwMode="auto">
          <a:xfrm>
            <a:off x="-35859" y="3183289"/>
            <a:ext cx="9144000" cy="3522311"/>
          </a:xfrm>
          <a:prstGeom prst="rect">
            <a:avLst/>
          </a:prstGeom>
          <a:gradFill flip="none" rotWithShape="1">
            <a:gsLst>
              <a:gs pos="0">
                <a:schemeClr val="tx1">
                  <a:alpha val="0"/>
                </a:schemeClr>
              </a:gs>
              <a:gs pos="35000">
                <a:srgbClr val="CFB077">
                  <a:alpha val="0"/>
                </a:srgbClr>
              </a:gs>
              <a:gs pos="100000">
                <a:srgbClr val="8C5212">
                  <a:alpha val="0"/>
                </a:srgbClr>
              </a:gs>
            </a:gsLst>
            <a:path path="circle">
              <a:fillToRect l="50000" t="130000" r="50000" b="-30000"/>
            </a:path>
            <a:tileRect/>
          </a:gradFill>
          <a:ln w="25400">
            <a:no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1000"/>
              </a:spcAft>
              <a:buClr>
                <a:schemeClr val="tx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Behold, the day of the Lord cometh… the Lord will smite all the people that have fought against Jerusalem; </a:t>
            </a:r>
          </a:p>
          <a:p>
            <a:pPr marL="365760" marR="0" lvl="0" indent="-365760" algn="l" defTabSz="457200" rtl="0" eaLnBrk="1" fontAlgn="base" latinLnBrk="0" hangingPunct="0">
              <a:lnSpc>
                <a:spcPct val="85000"/>
              </a:lnSpc>
              <a:spcBef>
                <a:spcPct val="0"/>
              </a:spcBef>
              <a:spcAft>
                <a:spcPts val="1000"/>
              </a:spcAft>
              <a:buClr>
                <a:schemeClr val="tx1"/>
              </a:buClr>
              <a:buSzPct val="64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Their flesh shall consume away while they stand upon their feet, and their eyes shall consume away in their holes, and their tongue shall consume away in their mouth... </a:t>
            </a:r>
            <a:r>
              <a:rPr kumimoji="0" lang="en-US"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rPr>
              <a:t>Zech. 14:1,12 KJV</a:t>
            </a:r>
            <a:endParaRPr kumimoji="0" lang="en-US" sz="2800" i="0" u="none" strike="noStrike" kern="1200" cap="none" spc="0" normalizeH="0" baseline="0" noProof="0" dirty="0">
              <a:ln>
                <a:noFill/>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hlinkClick r:id="rId5"/>
            </a:endParaRPr>
          </a:p>
        </p:txBody>
      </p:sp>
    </p:spTree>
    <p:extLst>
      <p:ext uri="{BB962C8B-B14F-4D97-AF65-F5344CB8AC3E}">
        <p14:creationId xmlns:p14="http://schemas.microsoft.com/office/powerpoint/2010/main" val="14914964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0000"/>
                                  </p:stCondLst>
                                  <p:childTnLst>
                                    <p:animEffect transition="out" filter="fade">
                                      <p:cBhvr>
                                        <p:cTn id="6" dur="1500" tmFilter="0, 0; .2, .5; .8, .5; 1, 0"/>
                                        <p:tgtEl>
                                          <p:spTgt spid="7">
                                            <p:txEl>
                                              <p:pRg st="1" end="1"/>
                                            </p:txEl>
                                          </p:spTgt>
                                        </p:tgtEl>
                                      </p:cBhvr>
                                    </p:animEffect>
                                    <p:animScale>
                                      <p:cBhvr>
                                        <p:cTn id="7" dur="75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4" name="Date Placeholder 2"/>
          <p:cNvSpPr>
            <a:spLocks noGrp="1"/>
          </p:cNvSpPr>
          <p:nvPr>
            <p:ph type="dt" sz="half" idx="10"/>
          </p:nvPr>
        </p:nvSpPr>
        <p:spPr>
          <a:xfrm>
            <a:off x="5943600" y="6667552"/>
            <a:ext cx="2667000" cy="161129"/>
          </a:xfrm>
        </p:spPr>
        <p:txBody>
          <a:bodyPr/>
          <a:lstStyle/>
          <a:p>
            <a:pPr marL="0" marR="0" lvl="0" indent="0" algn="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1"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Evolution Is Not Science, Jeff Woodward</a:t>
            </a:r>
          </a:p>
        </p:txBody>
      </p:sp>
      <p:sp>
        <p:nvSpPr>
          <p:cNvPr id="9" name="Rectangle 2">
            <a:extLst>
              <a:ext uri="{FF2B5EF4-FFF2-40B4-BE49-F238E27FC236}">
                <a16:creationId xmlns:a16="http://schemas.microsoft.com/office/drawing/2014/main" id="{2E9F222F-511C-479E-94C9-344A09A11BF2}"/>
              </a:ext>
            </a:extLst>
          </p:cNvPr>
          <p:cNvSpPr>
            <a:spLocks noChangeArrowheads="1"/>
          </p:cNvSpPr>
          <p:nvPr/>
        </p:nvSpPr>
        <p:spPr bwMode="auto">
          <a:xfrm>
            <a:off x="145144" y="1667695"/>
            <a:ext cx="8853706" cy="4983480"/>
          </a:xfrm>
          <a:prstGeom prst="rect">
            <a:avLst/>
          </a:prstGeom>
          <a:gradFill flip="none" rotWithShape="1">
            <a:gsLst>
              <a:gs pos="0">
                <a:schemeClr val="accent2">
                  <a:lumMod val="0"/>
                  <a:lumOff val="100000"/>
                </a:schemeClr>
              </a:gs>
              <a:gs pos="35000">
                <a:srgbClr val="CFB077"/>
              </a:gs>
              <a:gs pos="100000">
                <a:srgbClr val="8C5212"/>
              </a:gs>
            </a:gsLst>
            <a:path path="circle">
              <a:fillToRect l="50000" t="-80000" r="50000" b="18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Bef>
                <a:spcPts val="0"/>
              </a:spcBef>
              <a:spcAft>
                <a:spcPts val="1000"/>
              </a:spcAft>
              <a:buSzPct val="70000"/>
              <a:defRPr/>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4"/>
              </a:rPr>
              <a:t>Many homes and governments have bomb shelters underground today matching prophesy</a:t>
            </a:r>
            <a:r>
              <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rPr>
              <a:t>. Factories and military bases are built underground, many inside mountains, for example NORAD.</a:t>
            </a:r>
          </a:p>
          <a:p>
            <a:pPr marL="274320" lvl="0" indent="-274320">
              <a:lnSpc>
                <a:spcPct val="85000"/>
              </a:lnSpc>
              <a:spcBef>
                <a:spcPts val="0"/>
              </a:spcBef>
              <a:spcAft>
                <a:spcPts val="1000"/>
              </a:spcAft>
              <a:buSzPct val="70000"/>
              <a:buFont typeface="Wingdings" panose="05000000000000000000" pitchFamily="2" charset="2"/>
              <a:buChar char="Ø"/>
              <a:defRPr/>
            </a:pP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“Then the kings of the earth, the princes, the generals, the rich, the mighty, and </a:t>
            </a:r>
            <a:r>
              <a:rPr lang="en-US" sz="32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everyone else, both slave and free, hid in caves and among the rocks of the mountains.” </a:t>
            </a:r>
            <a:endParaRPr lang="en-US" sz="3600" b="1" kern="150" dirty="0">
              <a:ln w="9525">
                <a:solidFill>
                  <a:prstClr val="black"/>
                </a:solidFill>
                <a:prstDash val="solid"/>
              </a:ln>
              <a:solidFill>
                <a:srgbClr val="FF0000"/>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endParaRPr>
          </a:p>
          <a:p>
            <a:pPr marL="365760" lvl="0" indent="-365760">
              <a:lnSpc>
                <a:spcPct val="87000"/>
              </a:lnSpc>
              <a:spcBef>
                <a:spcPts val="0"/>
              </a:spcBef>
              <a:spcAft>
                <a:spcPts val="0"/>
              </a:spcAft>
              <a:buSzPct val="70000"/>
              <a:buFont typeface="Wingdings" panose="05000000000000000000" pitchFamily="2" charset="2"/>
              <a:buChar char="Ø"/>
              <a:tabLst/>
              <a:defRPr/>
            </a:pPr>
            <a:r>
              <a:rPr lang="en-US" sz="3000" kern="150" dirty="0">
                <a:latin typeface="Calibri" panose="020F0502020204030204" pitchFamily="34" charset="0"/>
                <a:ea typeface="SimSun" panose="02010600030101010101" pitchFamily="2" charset="-122"/>
                <a:cs typeface="Calibri" panose="020F0502020204030204" pitchFamily="34" charset="0"/>
              </a:rPr>
              <a:t>“They called to the mountains and the rocks, ‘Fall on us and hide us from the… Lamb! For the great day of their wrath has come…’” </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hlinkClick r:id="rId5"/>
              </a:rPr>
              <a:t>Rev. 6:14-17</a:t>
            </a:r>
            <a:r>
              <a:rPr lang="en-US" sz="2000" kern="150" dirty="0">
                <a:latin typeface="Calibri" panose="020F0502020204030204" pitchFamily="34" charset="0"/>
                <a:ea typeface="SimSun" panose="02010600030101010101" pitchFamily="2" charset="-122"/>
                <a:cs typeface="Calibri" panose="020F0502020204030204" pitchFamily="34" charset="0"/>
              </a:rPr>
              <a:t>, also</a:t>
            </a:r>
            <a:r>
              <a:rPr lang="en-US" sz="20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hlinkClick r:id="rId6"/>
              </a:rPr>
              <a:t>Isaiah 2:10,19-21 NIV</a:t>
            </a:r>
            <a:r>
              <a:rPr lang="en-US" sz="2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endParaRPr lang="en-US" sz="2000" kern="150" dirty="0">
              <a:latin typeface="Calibri" panose="020F0502020204030204" pitchFamily="34" charset="0"/>
              <a:ea typeface="SimSun" panose="02010600030101010101" pitchFamily="2" charset="-122"/>
              <a:cs typeface="Calibri" panose="020F0502020204030204" pitchFamily="34" charset="0"/>
            </a:endParaRP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319303"/>
            <a:ext cx="8715806" cy="1188720"/>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6" name="Date Placeholder 2">
            <a:extLst>
              <a:ext uri="{FF2B5EF4-FFF2-40B4-BE49-F238E27FC236}">
                <a16:creationId xmlns:a16="http://schemas.microsoft.com/office/drawing/2014/main" id="{D4243FAC-BE63-4369-AC9B-D437B955D8C0}"/>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schemeClr val="tx1"/>
                </a:solidFill>
              </a:rPr>
              <a:t>End Time Events, Heaven &amp; Hell, Jeff Woodward</a:t>
            </a:r>
            <a:endParaRPr lang="en-US" altLang="en-US" sz="1000" dirty="0">
              <a:solidFill>
                <a:schemeClr val="tx1"/>
              </a:solidFill>
            </a:endParaRPr>
          </a:p>
        </p:txBody>
      </p:sp>
    </p:spTree>
    <p:extLst>
      <p:ext uri="{BB962C8B-B14F-4D97-AF65-F5344CB8AC3E}">
        <p14:creationId xmlns:p14="http://schemas.microsoft.com/office/powerpoint/2010/main" val="29541146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4" name="Date Placeholder 2"/>
          <p:cNvSpPr>
            <a:spLocks noGrp="1"/>
          </p:cNvSpPr>
          <p:nvPr>
            <p:ph type="dt" sz="half" idx="10"/>
          </p:nvPr>
        </p:nvSpPr>
        <p:spPr>
          <a:xfrm>
            <a:off x="5943600" y="6667552"/>
            <a:ext cx="2667000" cy="161129"/>
          </a:xfrm>
        </p:spPr>
        <p:txBody>
          <a:bodyPr/>
          <a:lstStyle/>
          <a:p>
            <a:pPr marL="0" marR="0" lvl="0" indent="0" algn="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1"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Evolution Is Not Science, Jeff Woodward</a:t>
            </a:r>
          </a:p>
        </p:txBody>
      </p:sp>
      <p:sp>
        <p:nvSpPr>
          <p:cNvPr id="10" name="Text Box 1">
            <a:extLst>
              <a:ext uri="{FF2B5EF4-FFF2-40B4-BE49-F238E27FC236}">
                <a16:creationId xmlns:a16="http://schemas.microsoft.com/office/drawing/2014/main" id="{F96EFE43-3ABB-4BD3-8A21-6C128D126749}"/>
              </a:ext>
            </a:extLst>
          </p:cNvPr>
          <p:cNvSpPr txBox="1">
            <a:spLocks noChangeArrowheads="1"/>
          </p:cNvSpPr>
          <p:nvPr/>
        </p:nvSpPr>
        <p:spPr bwMode="auto">
          <a:xfrm>
            <a:off x="214094" y="171417"/>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6" name="Date Placeholder 2">
            <a:extLst>
              <a:ext uri="{FF2B5EF4-FFF2-40B4-BE49-F238E27FC236}">
                <a16:creationId xmlns:a16="http://schemas.microsoft.com/office/drawing/2014/main" id="{4AC40D10-6E92-413B-B813-20BA1D579B08}"/>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endPar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endParaRPr>
          </a:p>
        </p:txBody>
      </p:sp>
      <p:sp>
        <p:nvSpPr>
          <p:cNvPr id="8" name="Rectangle 2">
            <a:extLst>
              <a:ext uri="{FF2B5EF4-FFF2-40B4-BE49-F238E27FC236}">
                <a16:creationId xmlns:a16="http://schemas.microsoft.com/office/drawing/2014/main" id="{3FAEFE72-B4A6-4242-94B5-2CB8ECEEA917}"/>
              </a:ext>
            </a:extLst>
          </p:cNvPr>
          <p:cNvSpPr>
            <a:spLocks noChangeArrowheads="1"/>
          </p:cNvSpPr>
          <p:nvPr/>
        </p:nvSpPr>
        <p:spPr bwMode="auto">
          <a:xfrm>
            <a:off x="214094" y="3429000"/>
            <a:ext cx="8839200" cy="3172985"/>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6000"/>
              </a:lnSpc>
              <a:spcBef>
                <a:spcPct val="0"/>
              </a:spcBef>
              <a:spcAft>
                <a:spcPts val="1200"/>
              </a:spcAft>
              <a:buClr>
                <a:prstClr val="black"/>
              </a:buClr>
              <a:buSzPct val="70000"/>
              <a:buFont typeface="Times New Roman" panose="02020603050405020304" pitchFamily="18" charset="0"/>
              <a:buNone/>
              <a:tabLst/>
              <a:defRPr/>
            </a:pPr>
            <a:r>
              <a:rPr kumimoji="0" lang="en-US" sz="37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These Bible verses all describe scientifically proven effects of many worldwide nuclear blasts from this massive attack on Israel. </a:t>
            </a:r>
          </a:p>
          <a:p>
            <a:pPr marL="274320" marR="0" lvl="0" indent="-274320" algn="l" defTabSz="457200" rtl="0" eaLnBrk="1" fontAlgn="base" latinLnBrk="0" hangingPunct="0">
              <a:lnSpc>
                <a:spcPct val="86000"/>
              </a:lnSpc>
              <a:spcBef>
                <a:spcPct val="0"/>
              </a:spcBef>
              <a:spcAft>
                <a:spcPts val="1200"/>
              </a:spcAft>
              <a:buClr>
                <a:prstClr val="white"/>
              </a:buClr>
              <a:buSzPct val="65000"/>
              <a:buFont typeface="Wingdings" panose="05000000000000000000" pitchFamily="2" charset="2"/>
              <a:buChar char="Ø"/>
              <a:tabLst/>
              <a:defRPr/>
            </a:pP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Israel will win this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first</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war at</a:t>
            </a:r>
            <a:r>
              <a:rPr kumimoji="0" lang="en-US" sz="32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the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start of the seven year tribulation period, at the 6</a:t>
            </a:r>
            <a:r>
              <a:rPr kumimoji="0" lang="en-US" sz="3200" b="1" i="0" u="none" strike="noStrike" kern="1200" cap="none" spc="0" normalizeH="0" baseline="3000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seal in the Book of Revelation.</a:t>
            </a:r>
          </a:p>
        </p:txBody>
      </p:sp>
    </p:spTree>
    <p:extLst>
      <p:ext uri="{BB962C8B-B14F-4D97-AF65-F5344CB8AC3E}">
        <p14:creationId xmlns:p14="http://schemas.microsoft.com/office/powerpoint/2010/main" val="36376085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1500" tmFilter="0, 0; .2, .5; .8, .5; 1, 0"/>
                                        <p:tgtEl>
                                          <p:spTgt spid="8">
                                            <p:txEl>
                                              <p:pRg st="0" end="0"/>
                                            </p:txEl>
                                          </p:spTgt>
                                        </p:tgtEl>
                                      </p:cBhvr>
                                    </p:animEffect>
                                    <p:animScale>
                                      <p:cBhvr>
                                        <p:cTn id="7" dur="750" autoRev="1" fill="hold"/>
                                        <p:tgtEl>
                                          <p:spTgt spid="8">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45148" y="1554480"/>
            <a:ext cx="8853703" cy="5120640"/>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60000"/>
              <a:defRPr/>
            </a:pPr>
            <a:r>
              <a:rPr lang="en-US" sz="3600" b="1" dirty="0">
                <a:ln w="9525">
                  <a:solidFill>
                    <a:prstClr val="black"/>
                  </a:solidFill>
                  <a:prstDash val="solid"/>
                </a:ln>
                <a:solidFill>
                  <a:srgbClr val="C00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seven year great tribulation is literally in the Bible</a:t>
            </a:r>
            <a:r>
              <a:rPr lang="en-US" sz="3600" dirty="0">
                <a:solidFill>
                  <a:prstClr val="black"/>
                </a:solidFill>
                <a:latin typeface="Calibri" panose="020F0502020204030204" pitchFamily="34" charset="0"/>
                <a:cs typeface="Calibri" panose="020F0502020204030204" pitchFamily="34" charset="0"/>
              </a:rPr>
              <a:t>.</a:t>
            </a:r>
            <a:endParaRPr kumimoji="0" lang="en-US" sz="3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90000"/>
              </a:lnSpc>
              <a:spcBef>
                <a:spcPct val="0"/>
              </a:spcBef>
              <a:spcAft>
                <a:spcPts val="600"/>
              </a:spcAft>
              <a:buClr>
                <a:prstClr val="black"/>
              </a:buClr>
              <a:buSzPct val="8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And they that dwell in the </a:t>
            </a:r>
            <a:r>
              <a:rPr kumimoji="0" lang="en-US" sz="32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cities of Israel shall </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go forth, and shall </a:t>
            </a:r>
            <a:r>
              <a:rPr kumimoji="0" lang="en-US" sz="4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set on fire and burn the weapons … with fire </a:t>
            </a:r>
            <a:r>
              <a:rPr kumimoji="0" lang="en-US" sz="4000" b="1" i="0" u="none" strike="noStrike" kern="1200" normalizeH="0" baseline="0" noProof="0" dirty="0">
                <a:ln w="9525">
                  <a:solidFill>
                    <a:sysClr val="windowText" lastClr="000000"/>
                  </a:solidFill>
                  <a:prstDash val="solid"/>
                </a:ln>
                <a:solidFill>
                  <a:srgbClr val="C00000"/>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seven years</a:t>
            </a:r>
            <a:r>
              <a:rPr kumimoji="0" lang="en-US" sz="34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a:t>
            </a:r>
            <a:endParaRPr kumimoji="0" lang="en-US" sz="3400" b="0" i="0" u="none" strike="noStrike" kern="1200" cap="none" spc="0" normalizeH="0" baseline="0" noProof="0" dirty="0">
              <a:ln>
                <a:noFill/>
              </a:ln>
              <a:solidFill>
                <a:schemeClr val="bg1"/>
              </a:solidFill>
              <a:effectLst>
                <a:glow rad="101600">
                  <a:srgbClr val="ED7D31">
                    <a:satMod val="175000"/>
                    <a:alpha val="40000"/>
                  </a:srgbClr>
                </a:glow>
                <a:outerShdw dist="38100" dir="2700000" algn="tl" rotWithShape="0">
                  <a:srgbClr val="ED7D31"/>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90000"/>
              </a:lnSpc>
              <a:spcBef>
                <a:spcPct val="0"/>
              </a:spcBef>
              <a:spcAft>
                <a:spcPts val="600"/>
              </a:spcAft>
              <a:buClr>
                <a:prstClr val="black"/>
              </a:buClr>
              <a:buSzPct val="8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I will give unto Gog a place there of graves in Israel… they bury Gog and all his multitude</a:t>
            </a:r>
            <a:r>
              <a:rPr kumimoji="0" lang="en-US" sz="32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And seven months shall the house of Israel be burying of them</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that they may cleanse the land.</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rPr>
              <a:t>Ez. 39:9-12 </a:t>
            </a:r>
            <a:endPar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7" name="Text Box 1">
            <a:extLst>
              <a:ext uri="{FF2B5EF4-FFF2-40B4-BE49-F238E27FC236}">
                <a16:creationId xmlns:a16="http://schemas.microsoft.com/office/drawing/2014/main" id="{BC25022B-B2E3-4BA3-A0D1-0A5ED630BC25}"/>
              </a:ext>
            </a:extLst>
          </p:cNvPr>
          <p:cNvSpPr txBox="1">
            <a:spLocks noChangeArrowheads="1"/>
          </p:cNvSpPr>
          <p:nvPr/>
        </p:nvSpPr>
        <p:spPr bwMode="auto">
          <a:xfrm>
            <a:off x="214097" y="152400"/>
            <a:ext cx="8715806" cy="119596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defRPr/>
            </a:pPr>
            <a:r>
              <a:rPr kumimoji="0" lang="en-US" sz="4200" b="1" i="0" u="none" strike="noStrike" kern="1200" cap="none" spc="0" normalizeH="0" baseline="0" noProof="0" dirty="0">
                <a:ln w="6350">
                  <a:solidFill>
                    <a:prstClr val="black">
                      <a:lumMod val="85000"/>
                      <a:lumOff val="15000"/>
                    </a:prstClr>
                  </a:solidFill>
                  <a:prstDash val="solid"/>
                </a:ln>
                <a:solidFill>
                  <a:srgbClr val="CFB07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FD58CFA2-E82D-466F-9131-7D0B364B026E}"/>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978396753"/>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325880"/>
            <a:ext cx="8961120" cy="5303520"/>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7000"/>
              </a:lnSpc>
              <a:spcBef>
                <a:spcPts val="0"/>
              </a:spcBef>
              <a:spcAft>
                <a:spcPts val="1800"/>
              </a:spcAft>
              <a:buClr>
                <a:schemeClr val="bg1"/>
              </a:buClr>
              <a:buSzPct val="70000"/>
            </a:pP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Gog of Magog</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t>
            </a: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3000" dirty="0">
                <a:solidFill>
                  <a:schemeClr val="bg1"/>
                </a:solidFill>
                <a:cs typeface="Arial" panose="020B0604020202020204" pitchFamily="34" charset="0"/>
              </a:rPr>
              <a:t>The original inhabitants of southern Russia,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central Asian Muslim “stan” nations</a:t>
            </a:r>
            <a:r>
              <a:rPr lang="en-US" sz="3000" dirty="0">
                <a:solidFill>
                  <a:schemeClr val="bg1"/>
                </a:solidFill>
                <a:cs typeface="Arial" panose="020B0604020202020204" pitchFamily="34" charset="0"/>
              </a:rPr>
              <a:t> and Mongolia were hoards of horse warrior Scythians and later mixed Mongols.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The great wall of China was built to keep them out</a:t>
            </a:r>
            <a:r>
              <a:rPr lang="en-US" sz="3000" dirty="0">
                <a:solidFill>
                  <a:schemeClr val="bg1">
                    <a:lumMod val="95000"/>
                    <a:lumOff val="5000"/>
                  </a:schemeClr>
                </a:solidFill>
                <a:cs typeface="Arial" panose="020B0604020202020204" pitchFamily="34" charset="0"/>
              </a:rPr>
              <a:t>. </a:t>
            </a:r>
          </a:p>
          <a:p>
            <a:pPr marL="274320" indent="-274320">
              <a:lnSpc>
                <a:spcPct val="82000"/>
              </a:lnSpc>
              <a:spcAft>
                <a:spcPts val="1800"/>
              </a:spcAft>
              <a:buClr>
                <a:schemeClr val="bg1"/>
              </a:buClr>
              <a:buSzPct val="70000"/>
              <a:buFont typeface="Wingdings" panose="05000000000000000000" pitchFamily="2" charset="2"/>
              <a:buChar char="Ø"/>
            </a:pPr>
            <a:r>
              <a:rPr lang="en-US" sz="2600" dirty="0">
                <a:solidFill>
                  <a:schemeClr val="bg1"/>
                </a:solidFill>
                <a:cs typeface="Arial" panose="020B0604020202020204" pitchFamily="34" charset="0"/>
              </a:rPr>
              <a:t>In ancient times they often attacked south to China &amp; the Roman Empire (as prophesized in Dan. 11). They were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called Magogites by Greeks or Magogia </a:t>
            </a:r>
            <a:r>
              <a:rPr lang="en-US" sz="2800" dirty="0">
                <a:solidFill>
                  <a:schemeClr val="bg1"/>
                </a:solidFill>
                <a:cs typeface="Arial" panose="020B0604020202020204" pitchFamily="34" charset="0"/>
              </a:rPr>
              <a:t>per </a:t>
            </a:r>
            <a:r>
              <a:rPr lang="en-US" sz="2600" dirty="0">
                <a:solidFill>
                  <a:schemeClr val="bg1"/>
                </a:solidFill>
                <a:cs typeface="Arial" panose="020B0604020202020204" pitchFamily="34" charset="0"/>
              </a:rPr>
              <a:t>Josephus.</a:t>
            </a:r>
            <a:r>
              <a:rPr lang="en-US" sz="26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DengXian"/>
                <a:cs typeface="Arial" panose="020B0604020202020204" pitchFamily="34" charset="0"/>
              </a:rPr>
              <a:t> </a:t>
            </a:r>
            <a:r>
              <a:rPr lang="es-MX" sz="1600" dirty="0">
                <a:ln w="9525">
                  <a:solidFill>
                    <a:schemeClr val="bg1"/>
                  </a:solidFill>
                  <a:prstDash val="solid"/>
                </a:ln>
                <a:solidFill>
                  <a:schemeClr val="tx1"/>
                </a:solidFill>
                <a:ea typeface="DengXian"/>
                <a:cs typeface="Arial" panose="020B0604020202020204" pitchFamily="34" charset="0"/>
                <a:hlinkClick r:id="rId4"/>
              </a:rPr>
              <a:t>[32]</a:t>
            </a:r>
            <a:r>
              <a:rPr lang="en-US" sz="1600" dirty="0">
                <a:ln w="9525">
                  <a:solidFill>
                    <a:schemeClr val="bg1"/>
                  </a:solidFill>
                  <a:prstDash val="solid"/>
                </a:ln>
                <a:solidFill>
                  <a:schemeClr val="tx1"/>
                </a:solidFill>
                <a:cs typeface="Arial" panose="020B0604020202020204" pitchFamily="34" charset="0"/>
              </a:rPr>
              <a:t>(1/19/2011) </a:t>
            </a:r>
            <a:r>
              <a:rPr lang="en-US" sz="1600" dirty="0">
                <a:ln w="9525">
                  <a:solidFill>
                    <a:schemeClr val="bg1"/>
                  </a:solidFill>
                  <a:prstDash val="solid"/>
                </a:ln>
                <a:solidFill>
                  <a:schemeClr val="tx1"/>
                </a:solidFill>
                <a:ea typeface="DengXian"/>
                <a:cs typeface="Arial" panose="020B0604020202020204" pitchFamily="34" charset="0"/>
                <a:hlinkClick r:id="rId5"/>
              </a:rPr>
              <a:t>[357]</a:t>
            </a:r>
            <a:r>
              <a:rPr lang="en-US" sz="1600" dirty="0">
                <a:ln w="9525">
                  <a:solidFill>
                    <a:schemeClr val="bg1"/>
                  </a:solidFill>
                  <a:prstDash val="solid"/>
                </a:ln>
                <a:solidFill>
                  <a:schemeClr val="tx1"/>
                </a:solidFill>
                <a:ea typeface="DengXian"/>
                <a:cs typeface="Arial" panose="020B0604020202020204" pitchFamily="34" charset="0"/>
                <a:hlinkClick r:id="rId6"/>
              </a:rPr>
              <a:t>[358]</a:t>
            </a:r>
            <a:r>
              <a:rPr lang="en-US" sz="1600" dirty="0">
                <a:ln w="9525">
                  <a:solidFill>
                    <a:schemeClr val="bg1"/>
                  </a:solidFill>
                  <a:prstDash val="solid"/>
                </a:ln>
                <a:solidFill>
                  <a:schemeClr val="tx1"/>
                </a:solidFill>
                <a:ea typeface="DengXian"/>
                <a:cs typeface="Arial" panose="020B0604020202020204" pitchFamily="34" charset="0"/>
                <a:hlinkClick r:id="rId7"/>
              </a:rPr>
              <a:t>[359]</a:t>
            </a:r>
            <a:r>
              <a:rPr lang="en-US" sz="1600" dirty="0">
                <a:ln w="9525">
                  <a:solidFill>
                    <a:schemeClr val="bg1"/>
                  </a:solidFill>
                  <a:prstDash val="solid"/>
                </a:ln>
                <a:solidFill>
                  <a:schemeClr val="tx1"/>
                </a:solidFill>
                <a:ea typeface="DengXian"/>
                <a:cs typeface="Arial" panose="020B0604020202020204" pitchFamily="34" charset="0"/>
                <a:hlinkClick r:id="rId8"/>
              </a:rPr>
              <a:t>[360]</a:t>
            </a:r>
            <a:r>
              <a:rPr lang="en-US" sz="1600" dirty="0">
                <a:ln w="9525">
                  <a:solidFill>
                    <a:schemeClr val="bg1"/>
                  </a:solidFill>
                  <a:prstDash val="solid"/>
                </a:ln>
                <a:solidFill>
                  <a:schemeClr val="tx1"/>
                </a:solidFill>
                <a:ea typeface="DengXian"/>
                <a:cs typeface="Arial" panose="020B0604020202020204" pitchFamily="34" charset="0"/>
                <a:hlinkClick r:id="rId9"/>
              </a:rPr>
              <a:t>[361]</a:t>
            </a:r>
            <a:r>
              <a:rPr lang="en-US" sz="1600" dirty="0">
                <a:ln w="9525">
                  <a:solidFill>
                    <a:schemeClr val="bg1"/>
                  </a:solidFill>
                  <a:prstDash val="solid"/>
                </a:ln>
                <a:solidFill>
                  <a:schemeClr val="tx1"/>
                </a:solidFill>
                <a:ea typeface="DengXian"/>
                <a:cs typeface="Arial" panose="020B0604020202020204" pitchFamily="34" charset="0"/>
                <a:hlinkClick r:id="rId10"/>
              </a:rPr>
              <a:t>[835]</a:t>
            </a:r>
            <a:r>
              <a:rPr lang="en-US" sz="1600" dirty="0">
                <a:ln w="9525">
                  <a:solidFill>
                    <a:schemeClr val="bg1"/>
                  </a:solidFill>
                  <a:prstDash val="solid"/>
                </a:ln>
                <a:solidFill>
                  <a:schemeClr val="tx1"/>
                </a:solidFill>
                <a:ea typeface="DengXian"/>
                <a:cs typeface="Arial" panose="020B0604020202020204" pitchFamily="34" charset="0"/>
                <a:hlinkClick r:id="rId11"/>
              </a:rPr>
              <a:t>[834]</a:t>
            </a:r>
            <a:r>
              <a:rPr lang="en-US" sz="1600" dirty="0">
                <a:ln w="9525">
                  <a:solidFill>
                    <a:schemeClr val="bg1"/>
                  </a:solidFill>
                  <a:prstDash val="solid"/>
                </a:ln>
                <a:solidFill>
                  <a:schemeClr val="tx1"/>
                </a:solidFill>
                <a:ea typeface="DengXian"/>
                <a:cs typeface="Arial" panose="020B0604020202020204" pitchFamily="34" charset="0"/>
                <a:hlinkClick r:id="rId12"/>
              </a:rPr>
              <a:t>[856]</a:t>
            </a:r>
            <a:r>
              <a:rPr lang="en-US" sz="1600" dirty="0">
                <a:ln w="9525">
                  <a:solidFill>
                    <a:schemeClr val="bg1"/>
                  </a:solidFill>
                  <a:prstDash val="solid"/>
                </a:ln>
                <a:solidFill>
                  <a:schemeClr val="tx1"/>
                </a:solidFill>
                <a:ea typeface="DengXian"/>
                <a:cs typeface="Arial" panose="020B0604020202020204" pitchFamily="34" charset="0"/>
                <a:hlinkClick r:id="rId13"/>
              </a:rPr>
              <a:t>[863]</a:t>
            </a:r>
            <a:r>
              <a:rPr lang="en-US" sz="1600" dirty="0">
                <a:ln w="9525">
                  <a:solidFill>
                    <a:schemeClr val="bg1"/>
                  </a:solidFill>
                  <a:prstDash val="solid"/>
                </a:ln>
                <a:solidFill>
                  <a:schemeClr val="tx1"/>
                </a:solidFill>
                <a:ea typeface="DengXian"/>
                <a:cs typeface="Arial" panose="020B0604020202020204" pitchFamily="34" charset="0"/>
              </a:rPr>
              <a:t> </a:t>
            </a:r>
            <a:r>
              <a:rPr lang="en-US" sz="1600" dirty="0">
                <a:ln w="9525">
                  <a:solidFill>
                    <a:schemeClr val="bg1"/>
                  </a:solidFill>
                  <a:prstDash val="solid"/>
                </a:ln>
                <a:solidFill>
                  <a:schemeClr val="tx1"/>
                </a:solidFill>
                <a:ea typeface="DengXian"/>
                <a:cs typeface="Arial" panose="020B0604020202020204" pitchFamily="34" charset="0"/>
                <a:hlinkClick r:id="rId14"/>
              </a:rPr>
              <a:t>Dan. 11 NIV</a:t>
            </a:r>
            <a:endParaRPr lang="en-US" sz="1500" dirty="0">
              <a:ln w="9525">
                <a:solidFill>
                  <a:schemeClr val="bg1"/>
                </a:solidFill>
                <a:prstDash val="solid"/>
              </a:ln>
              <a:solidFill>
                <a:schemeClr val="tx1"/>
              </a:solidFill>
              <a:cs typeface="Arial" panose="020B0604020202020204" pitchFamily="34" charset="0"/>
            </a:endParaRPr>
          </a:p>
          <a:p>
            <a:pPr marL="274320" indent="-274320">
              <a:lnSpc>
                <a:spcPct val="82000"/>
              </a:lnSpc>
              <a:spcAft>
                <a:spcPts val="1200"/>
              </a:spcAft>
              <a:buClr>
                <a:schemeClr val="tx1"/>
              </a:buClr>
              <a:buSzPct val="6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 Scythians came from Persia (Iran today). </a:t>
            </a:r>
            <a:r>
              <a:rPr lang="en-US" sz="2600" dirty="0">
                <a:solidFill>
                  <a:schemeClr val="bg1"/>
                </a:solidFill>
                <a:cs typeface="Arial" panose="020B0604020202020204" pitchFamily="34" charset="0"/>
              </a:rPr>
              <a:t>They occupied much of Central Asia under Cyrus the Great.</a:t>
            </a:r>
            <a:r>
              <a:rPr lang="en-US" sz="26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DengXian"/>
                <a:cs typeface="Arial" panose="020B0604020202020204" pitchFamily="34" charset="0"/>
              </a:rPr>
              <a:t> </a:t>
            </a:r>
            <a:r>
              <a:rPr lang="en-US" sz="1600" dirty="0">
                <a:ln w="9525">
                  <a:solidFill>
                    <a:schemeClr val="bg1"/>
                  </a:solidFill>
                  <a:prstDash val="solid"/>
                </a:ln>
                <a:solidFill>
                  <a:schemeClr val="tx1"/>
                </a:solidFill>
                <a:ea typeface="DengXian"/>
                <a:cs typeface="Arial" panose="020B0604020202020204" pitchFamily="34" charset="0"/>
                <a:hlinkClick r:id="rId7"/>
              </a:rPr>
              <a:t>[359]</a:t>
            </a:r>
            <a:r>
              <a:rPr lang="en-US" sz="1600" dirty="0">
                <a:ln w="9525">
                  <a:solidFill>
                    <a:schemeClr val="bg1"/>
                  </a:solidFill>
                  <a:prstDash val="solid"/>
                </a:ln>
                <a:solidFill>
                  <a:schemeClr val="tx1"/>
                </a:solidFill>
                <a:ea typeface="DengXian"/>
                <a:cs typeface="Arial" panose="020B0604020202020204" pitchFamily="34" charset="0"/>
                <a:hlinkClick r:id="rId8"/>
              </a:rPr>
              <a:t>[360]</a:t>
            </a:r>
            <a:r>
              <a:rPr lang="en-US" sz="1600" dirty="0">
                <a:ln w="9525">
                  <a:solidFill>
                    <a:schemeClr val="bg1"/>
                  </a:solidFill>
                  <a:prstDash val="solid"/>
                </a:ln>
                <a:solidFill>
                  <a:schemeClr val="tx1"/>
                </a:solidFill>
                <a:ea typeface="DengXian"/>
                <a:cs typeface="Arial" panose="020B0604020202020204" pitchFamily="34" charset="0"/>
                <a:hlinkClick r:id="rId15"/>
              </a:rPr>
              <a:t>[857]</a:t>
            </a:r>
            <a:r>
              <a:rPr lang="en-US" sz="1600" dirty="0">
                <a:ln w="9525">
                  <a:solidFill>
                    <a:schemeClr val="bg1"/>
                  </a:solidFill>
                  <a:prstDash val="solid"/>
                </a:ln>
                <a:solidFill>
                  <a:schemeClr val="tx1"/>
                </a:solidFill>
                <a:ea typeface="DengXian"/>
                <a:cs typeface="Arial" panose="020B0604020202020204" pitchFamily="34" charset="0"/>
              </a:rPr>
              <a:t> </a:t>
            </a:r>
            <a:r>
              <a:rPr lang="en-US" sz="1600" dirty="0">
                <a:ln w="9525">
                  <a:solidFill>
                    <a:schemeClr val="bg1"/>
                  </a:solidFill>
                  <a:prstDash val="solid"/>
                </a:ln>
                <a:solidFill>
                  <a:schemeClr val="tx1"/>
                </a:solidFill>
                <a:cs typeface="Arial" panose="020B0604020202020204" pitchFamily="34" charset="0"/>
              </a:rPr>
              <a:t>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Magog was grandson of Noah.</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DengXian"/>
                <a:cs typeface="Arial" panose="020B0604020202020204" pitchFamily="34" charset="0"/>
              </a:rPr>
              <a:t> </a:t>
            </a:r>
            <a:r>
              <a:rPr lang="en-US" sz="1600" dirty="0">
                <a:ln w="9525">
                  <a:solidFill>
                    <a:schemeClr val="bg1"/>
                  </a:solidFill>
                  <a:prstDash val="solid"/>
                </a:ln>
                <a:solidFill>
                  <a:schemeClr val="tx1"/>
                </a:solidFill>
                <a:ea typeface="DengXian"/>
                <a:cs typeface="Arial" panose="020B0604020202020204" pitchFamily="34" charset="0"/>
                <a:hlinkClick r:id="rId5"/>
              </a:rPr>
              <a:t>[357]</a:t>
            </a:r>
            <a:r>
              <a:rPr lang="en-US" sz="1600" dirty="0">
                <a:ln w="9525">
                  <a:solidFill>
                    <a:schemeClr val="bg1"/>
                  </a:solidFill>
                  <a:prstDash val="solid"/>
                </a:ln>
                <a:solidFill>
                  <a:schemeClr val="tx1"/>
                </a:solidFill>
                <a:cs typeface="Arial" panose="020B0604020202020204" pitchFamily="34" charset="0"/>
              </a:rPr>
              <a:t> </a:t>
            </a:r>
            <a:endParaRPr lang="en-US" dirty="0">
              <a:solidFill>
                <a:schemeClr val="bg1"/>
              </a:solidFill>
              <a:cs typeface="Arial" panose="020B0604020202020204" pitchFamily="34" charset="0"/>
            </a:endParaRPr>
          </a:p>
        </p:txBody>
      </p:sp>
      <p:sp>
        <p:nvSpPr>
          <p:cNvPr id="5" name="Text Box 1">
            <a:extLst>
              <a:ext uri="{FF2B5EF4-FFF2-40B4-BE49-F238E27FC236}">
                <a16:creationId xmlns:a16="http://schemas.microsoft.com/office/drawing/2014/main" id="{1D2D205D-5C55-4796-9895-CAB5FC62F6EC}"/>
              </a:ext>
            </a:extLst>
          </p:cNvPr>
          <p:cNvSpPr txBox="1">
            <a:spLocks noChangeArrowheads="1"/>
          </p:cNvSpPr>
          <p:nvPr/>
        </p:nvSpPr>
        <p:spPr bwMode="auto">
          <a:xfrm>
            <a:off x="214092" y="0"/>
            <a:ext cx="8715806" cy="1195968"/>
          </a:xfrm>
          <a:prstGeom prst="rect">
            <a:avLst/>
          </a:prstGeom>
          <a:blipFill dpi="0" rotWithShape="0">
            <a:blip r:embed="rId1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7" name="Date Placeholder 2">
            <a:extLst>
              <a:ext uri="{FF2B5EF4-FFF2-40B4-BE49-F238E27FC236}">
                <a16:creationId xmlns:a16="http://schemas.microsoft.com/office/drawing/2014/main" id="{168F0FC2-A2FD-4A8E-AC91-EE2FD099169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495867126"/>
      </p:ext>
    </p:extLst>
  </p:cSld>
  <p:clrMapOvr>
    <a:masterClrMapping/>
  </p:clrMapOvr>
  <mc:AlternateContent xmlns:mc="http://schemas.openxmlformats.org/markup-compatibility/2006" xmlns:p15="http://schemas.microsoft.com/office/powerpoint/2012/main">
    <mc:Choice Requires="p15">
      <p:transition spd="slow" advTm="36000">
        <p15:prstTrans prst="pageCurlDouble"/>
      </p:transition>
    </mc:Choice>
    <mc:Fallback xmlns="">
      <p:transition spd="slow" advTm="36000">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FC87D7C-D146-4A72-A17C-C7F2672A8C5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8666" y="1463040"/>
            <a:ext cx="6666666" cy="4241270"/>
          </a:xfrm>
          <a:prstGeom prst="rect">
            <a:avLst/>
          </a:prstGeom>
        </p:spPr>
      </p:pic>
      <p:sp>
        <p:nvSpPr>
          <p:cNvPr id="6" name="Rectangle 2"/>
          <p:cNvSpPr>
            <a:spLocks noChangeArrowheads="1"/>
          </p:cNvSpPr>
          <p:nvPr/>
        </p:nvSpPr>
        <p:spPr bwMode="auto">
          <a:xfrm>
            <a:off x="329979" y="5852160"/>
            <a:ext cx="8484040" cy="900631"/>
          </a:xfrm>
          <a:prstGeom prst="rect">
            <a:avLst/>
          </a:prstGeom>
          <a:solidFill>
            <a:schemeClr val="bg1"/>
          </a:solidFill>
          <a:ln w="25400">
            <a:solidFill>
              <a:schemeClr val="tx1">
                <a:lumMod val="75000"/>
              </a:schemeClr>
            </a:solidFill>
          </a:ln>
          <a:effectLst/>
          <a:scene3d>
            <a:camera prst="orthographicFront"/>
            <a:lightRig rig="threePt" dir="t"/>
          </a:scene3d>
          <a:sp3d>
            <a:bevelT w="165100" prst="coolSlant"/>
          </a:sp3d>
          <a:extLst/>
        </p:spPr>
        <p:txBody>
          <a:bodyPr wrap="square" lIns="182880" tIns="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Aft>
                <a:spcPts val="0"/>
              </a:spcAft>
              <a:buClr>
                <a:schemeClr val="bg1"/>
              </a:buClr>
              <a:buSzPct val="90000"/>
            </a:pPr>
            <a:r>
              <a:rPr lang="en-US" sz="2400" dirty="0">
                <a:solidFill>
                  <a:schemeClr val="tx1"/>
                </a:solidFill>
                <a:latin typeface="Calibri" panose="020F0502020204030204" pitchFamily="34" charset="0"/>
                <a:ea typeface="DengXian"/>
                <a:cs typeface="Times New Roman" panose="02020603050405020304" pitchFamily="18" charset="0"/>
              </a:rPr>
              <a:t>Approximate extent of Scythia, within area of eastern Iranian languages (in orange), in 1st century BC </a:t>
            </a:r>
            <a:r>
              <a:rPr lang="en-US" sz="2000" dirty="0">
                <a:solidFill>
                  <a:schemeClr val="tx1"/>
                </a:solidFill>
                <a:latin typeface="Calibri" panose="020F0502020204030204" pitchFamily="34" charset="0"/>
                <a:ea typeface="DengXian"/>
                <a:cs typeface="Times New Roman" panose="02020603050405020304" pitchFamily="18" charset="0"/>
                <a:hlinkClick r:id="rId4"/>
              </a:rPr>
              <a:t>[360]</a:t>
            </a:r>
            <a:r>
              <a:rPr lang="en-US" sz="2000" dirty="0">
                <a:solidFill>
                  <a:schemeClr val="tx1"/>
                </a:solidFill>
                <a:latin typeface="Calibri" panose="020F0502020204030204" pitchFamily="34" charset="0"/>
                <a:ea typeface="DengXian"/>
                <a:cs typeface="Times New Roman" panose="02020603050405020304" pitchFamily="18" charset="0"/>
                <a:hlinkClick r:id="rId5"/>
              </a:rPr>
              <a:t>[857]</a:t>
            </a:r>
            <a:r>
              <a:rPr lang="en-US" sz="2000" dirty="0">
                <a:solidFill>
                  <a:schemeClr val="tx1"/>
                </a:solidFill>
                <a:latin typeface="Calibri" panose="020F0502020204030204" pitchFamily="34" charset="0"/>
                <a:ea typeface="DengXian"/>
                <a:cs typeface="Times New Roman" panose="02020603050405020304" pitchFamily="18" charset="0"/>
              </a:rPr>
              <a:t>, </a:t>
            </a:r>
            <a:r>
              <a:rPr lang="en-US" sz="2400" dirty="0">
                <a:solidFill>
                  <a:schemeClr val="tx1"/>
                </a:solidFill>
                <a:latin typeface="Calibri" panose="020F0502020204030204" pitchFamily="34" charset="0"/>
                <a:ea typeface="DengXian"/>
                <a:cs typeface="Times New Roman" panose="02020603050405020304" pitchFamily="18" charset="0"/>
              </a:rPr>
              <a:t>early Iran in red. </a:t>
            </a:r>
          </a:p>
          <a:p>
            <a:pPr marL="0" indent="0">
              <a:lnSpc>
                <a:spcPct val="70000"/>
              </a:lnSpc>
              <a:spcAft>
                <a:spcPts val="0"/>
              </a:spcAft>
              <a:buClr>
                <a:schemeClr val="bg1"/>
              </a:buClr>
              <a:buSzPct val="90000"/>
            </a:pPr>
            <a:r>
              <a:rPr lang="en-US" sz="1600" dirty="0">
                <a:solidFill>
                  <a:prstClr val="white"/>
                </a:solidFill>
                <a:latin typeface="Calibri" panose="020F0502020204030204" pitchFamily="34" charset="0"/>
                <a:cs typeface="Calibri" panose="020F0502020204030204" pitchFamily="34" charset="0"/>
                <a:hlinkClick r:id="rId6"/>
              </a:rPr>
              <a:t>[998]</a:t>
            </a:r>
            <a:r>
              <a:rPr lang="en-US" sz="1600" dirty="0">
                <a:solidFill>
                  <a:prstClr val="white"/>
                </a:solidFill>
                <a:latin typeface="Calibri" panose="020F0502020204030204" pitchFamily="34" charset="0"/>
                <a:cs typeface="Calibri" panose="020F0502020204030204" pitchFamily="34" charset="0"/>
              </a:rPr>
              <a:t> (pg. 232)</a:t>
            </a:r>
            <a:r>
              <a:rPr lang="en-US" sz="2400" dirty="0">
                <a:solidFill>
                  <a:schemeClr val="tx1"/>
                </a:solidFill>
                <a:latin typeface="Calibri" panose="020F0502020204030204" pitchFamily="34" charset="0"/>
                <a:ea typeface="DengXian"/>
                <a:cs typeface="Times New Roman" panose="02020603050405020304" pitchFamily="18" charset="0"/>
              </a:rPr>
              <a:t> </a:t>
            </a:r>
            <a:endParaRPr lang="en-US" sz="2400" dirty="0">
              <a:solidFill>
                <a:schemeClr val="bg1"/>
              </a:solidFill>
              <a:cs typeface="Arial" panose="020B0604020202020204" pitchFamily="34" charset="0"/>
            </a:endParaRPr>
          </a:p>
        </p:txBody>
      </p:sp>
      <p:sp>
        <p:nvSpPr>
          <p:cNvPr id="8" name="Text Box 1">
            <a:extLst>
              <a:ext uri="{FF2B5EF4-FFF2-40B4-BE49-F238E27FC236}">
                <a16:creationId xmlns:a16="http://schemas.microsoft.com/office/drawing/2014/main" id="{3EFE9750-6CDF-447F-8D7C-20CB4D9355C1}"/>
              </a:ext>
            </a:extLst>
          </p:cNvPr>
          <p:cNvSpPr txBox="1">
            <a:spLocks noChangeArrowheads="1"/>
          </p:cNvSpPr>
          <p:nvPr/>
        </p:nvSpPr>
        <p:spPr bwMode="auto">
          <a:xfrm>
            <a:off x="214096" y="204893"/>
            <a:ext cx="8715806" cy="1097280"/>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2" name="TextBox 1">
            <a:extLst>
              <a:ext uri="{FF2B5EF4-FFF2-40B4-BE49-F238E27FC236}">
                <a16:creationId xmlns:a16="http://schemas.microsoft.com/office/drawing/2014/main" id="{EAED6F70-6984-451C-A9EA-72790F8D39FE}"/>
              </a:ext>
            </a:extLst>
          </p:cNvPr>
          <p:cNvSpPr txBox="1"/>
          <p:nvPr/>
        </p:nvSpPr>
        <p:spPr bwMode="auto">
          <a:xfrm>
            <a:off x="3505200" y="4697682"/>
            <a:ext cx="2667000" cy="827278"/>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3200" kern="150" dirty="0">
                <a:solidFill>
                  <a:schemeClr val="tx2">
                    <a:lumMod val="25000"/>
                  </a:schemeClr>
                </a:solidFill>
                <a:ea typeface="SimSun" panose="02010600030101010101" pitchFamily="2" charset="-122"/>
                <a:cs typeface="Arial" panose="020B0604020202020204" pitchFamily="34" charset="0"/>
              </a:rPr>
              <a:t>≈ Early Iran</a:t>
            </a:r>
          </a:p>
        </p:txBody>
      </p:sp>
      <p:sp>
        <p:nvSpPr>
          <p:cNvPr id="7" name="TextBox 6">
            <a:extLst>
              <a:ext uri="{FF2B5EF4-FFF2-40B4-BE49-F238E27FC236}">
                <a16:creationId xmlns:a16="http://schemas.microsoft.com/office/drawing/2014/main" id="{F4F31560-BDC3-40EF-9416-0B13AB9D601F}"/>
              </a:ext>
            </a:extLst>
          </p:cNvPr>
          <p:cNvSpPr txBox="1"/>
          <p:nvPr/>
        </p:nvSpPr>
        <p:spPr bwMode="auto">
          <a:xfrm>
            <a:off x="4838700" y="2885642"/>
            <a:ext cx="2362200" cy="1027654"/>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4600" kern="150" dirty="0">
                <a:solidFill>
                  <a:schemeClr val="tx2">
                    <a:lumMod val="25000"/>
                  </a:schemeClr>
                </a:solidFill>
                <a:ea typeface="SimSun" panose="02010600030101010101" pitchFamily="2" charset="-122"/>
                <a:cs typeface="Arial" panose="020B0604020202020204" pitchFamily="34" charset="0"/>
              </a:rPr>
              <a:t>≈ Magog</a:t>
            </a:r>
          </a:p>
        </p:txBody>
      </p:sp>
    </p:spTree>
    <p:extLst>
      <p:ext uri="{BB962C8B-B14F-4D97-AF65-F5344CB8AC3E}">
        <p14:creationId xmlns:p14="http://schemas.microsoft.com/office/powerpoint/2010/main" val="11735337"/>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1B55ED4-C3C9-422D-B699-DC8E8AFDE369}"/>
              </a:ext>
            </a:extLst>
          </p:cNvPr>
          <p:cNvPicPr>
            <a:picLocks noChangeAspect="1"/>
          </p:cNvPicPr>
          <p:nvPr/>
        </p:nvPicPr>
        <p:blipFill>
          <a:blip r:embed="rId2"/>
          <a:stretch>
            <a:fillRect/>
          </a:stretch>
        </p:blipFill>
        <p:spPr>
          <a:xfrm>
            <a:off x="0" y="0"/>
            <a:ext cx="9139577" cy="6858000"/>
          </a:xfrm>
          <a:prstGeom prst="rect">
            <a:avLst/>
          </a:prstGeom>
        </p:spPr>
      </p:pic>
    </p:spTree>
    <p:extLst>
      <p:ext uri="{BB962C8B-B14F-4D97-AF65-F5344CB8AC3E}">
        <p14:creationId xmlns:p14="http://schemas.microsoft.com/office/powerpoint/2010/main" val="358823935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55517" y="1531729"/>
            <a:ext cx="9032966" cy="5127686"/>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3000"/>
              </a:lnSpc>
              <a:spcAft>
                <a:spcPts val="1000"/>
              </a:spcAft>
              <a:buClr>
                <a:schemeClr val="bg1"/>
              </a:buClr>
              <a:buSzPct val="70000"/>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Russia (Rosh in the Bible) is literally directly far North of Israel, </a:t>
            </a:r>
            <a:r>
              <a:rPr lang="es-MX" dirty="0">
                <a:solidFill>
                  <a:prstClr val="white"/>
                </a:solidFill>
                <a:ea typeface="DengXian"/>
                <a:cs typeface="Arial" panose="020B0604020202020204" pitchFamily="34" charset="0"/>
                <a:hlinkClick r:id="rId3"/>
              </a:rPr>
              <a:t>[32]</a:t>
            </a:r>
            <a:r>
              <a:rPr lang="en-US" dirty="0">
                <a:solidFill>
                  <a:prstClr val="white"/>
                </a:solidFill>
                <a:cs typeface="Arial" panose="020B0604020202020204" pitchFamily="34" charset="0"/>
              </a:rPr>
              <a:t>(2/25/2018)</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and was called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King of the North by Daniel. </a:t>
            </a:r>
          </a:p>
          <a:p>
            <a:pPr marL="274320" indent="-274320">
              <a:spcAft>
                <a:spcPts val="1200"/>
              </a:spcAft>
              <a:buClr>
                <a:schemeClr val="tx1"/>
              </a:buClr>
              <a:buSzPct val="65000"/>
              <a:buFont typeface="Wingdings" panose="05000000000000000000" pitchFamily="2" charset="2"/>
              <a:buChar char="Ø"/>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Russia and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their Scythian horde descendants literally fulfilled</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ancient prophesies in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rPr>
              <a:t>Daniel 11</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by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repeatedly invading </a:t>
            </a:r>
            <a:r>
              <a:rPr lang="en-US" sz="3000" dirty="0">
                <a:solidFill>
                  <a:schemeClr val="bg1">
                    <a:lumMod val="95000"/>
                    <a:lumOff val="5000"/>
                  </a:schemeClr>
                </a:solidFill>
                <a:cs typeface="Arial" panose="020B0604020202020204" pitchFamily="34" charset="0"/>
              </a:rPr>
              <a:t>the King of the South (the Muslim Middle East and North Africa today). </a:t>
            </a:r>
          </a:p>
          <a:p>
            <a:pPr marL="274320" indent="-274320">
              <a:spcAft>
                <a:spcPts val="1200"/>
              </a:spcAft>
              <a:buClr>
                <a:schemeClr val="bg1"/>
              </a:buClr>
              <a:buSzPct val="70000"/>
              <a:buFont typeface="Wingdings" panose="05000000000000000000" pitchFamily="2" charset="2"/>
              <a:buChar char="Ø"/>
            </a:pPr>
            <a:r>
              <a:rPr lang="en-US" sz="3000" dirty="0">
                <a:solidFill>
                  <a:schemeClr val="bg1">
                    <a:lumMod val="95000"/>
                    <a:lumOff val="5000"/>
                  </a:schemeClr>
                </a:solidFill>
                <a:cs typeface="Arial" panose="020B0604020202020204" pitchFamily="34" charset="0"/>
              </a:rPr>
              <a:t>In the past, Russia and Scythia were always later turned back as prophesied, for example in the Afghanistan Soviet war. This pattern has repeated at least 10 times over the last 7 decades.  </a:t>
            </a: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59041" y="198585"/>
            <a:ext cx="8715806" cy="1195968"/>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8" name="Date Placeholder 2">
            <a:extLst>
              <a:ext uri="{FF2B5EF4-FFF2-40B4-BE49-F238E27FC236}">
                <a16:creationId xmlns:a16="http://schemas.microsoft.com/office/drawing/2014/main" id="{58C48B6D-CA54-4B81-9E92-144750228CB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623841888"/>
      </p:ext>
    </p:extLst>
  </p:cSld>
  <p:clrMapOvr>
    <a:masterClrMapping/>
  </p:clrMapOvr>
  <mc:AlternateContent xmlns:mc="http://schemas.openxmlformats.org/markup-compatibility/2006" xmlns:p15="http://schemas.microsoft.com/office/powerpoint/2012/main">
    <mc:Choice Requires="p15">
      <p:transition spd="slow" advTm="34000">
        <p15:prstTrans prst="pageCurlDouble"/>
      </p:transition>
    </mc:Choice>
    <mc:Fallback xmlns="">
      <p:transition spd="slow" advTm="34000">
        <p:fade/>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67403" y="1937495"/>
            <a:ext cx="9009193" cy="4572000"/>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1200"/>
              </a:spcAft>
              <a:buClr>
                <a:schemeClr val="bg1"/>
              </a:buClr>
              <a:buSzPct val="70000"/>
            </a:pPr>
            <a:r>
              <a:rPr lang="en-US" sz="3200" dirty="0">
                <a:solidFill>
                  <a:schemeClr val="bg1">
                    <a:lumMod val="95000"/>
                    <a:lumOff val="5000"/>
                  </a:schemeClr>
                </a:solidFill>
                <a:cs typeface="Arial" panose="020B0604020202020204" pitchFamily="34" charset="0"/>
              </a:rPr>
              <a:t>Russia has </a:t>
            </a:r>
            <a:r>
              <a:rPr lang="en-US" sz="3200" dirty="0">
                <a:solidFill>
                  <a:schemeClr val="bg1"/>
                </a:solidFill>
                <a:cs typeface="Arial" panose="020B0604020202020204" pitchFamily="34" charset="0"/>
              </a:rPr>
              <a:t>supported or fought for the most evil nations in the world for generations: Syria, </a:t>
            </a:r>
            <a:r>
              <a:rPr lang="en-US" sz="3200" dirty="0">
                <a:solidFill>
                  <a:prstClr val="black"/>
                </a:solidFill>
                <a:cs typeface="Arial" panose="020B0604020202020204" pitchFamily="34" charset="0"/>
              </a:rPr>
              <a:t>Libya, </a:t>
            </a:r>
            <a:r>
              <a:rPr lang="en-US" sz="3200" dirty="0">
                <a:solidFill>
                  <a:schemeClr val="bg1"/>
                </a:solidFill>
                <a:cs typeface="Arial" panose="020B0604020202020204" pitchFamily="34" charset="0"/>
              </a:rPr>
              <a:t>Iran, </a:t>
            </a:r>
            <a:r>
              <a:rPr lang="en-US" sz="3200" dirty="0">
                <a:solidFill>
                  <a:prstClr val="black"/>
                </a:solidFill>
                <a:cs typeface="Arial" panose="020B0604020202020204" pitchFamily="34" charset="0"/>
              </a:rPr>
              <a:t>Iraq, </a:t>
            </a:r>
            <a:r>
              <a:rPr lang="en-US" sz="3200" dirty="0">
                <a:solidFill>
                  <a:schemeClr val="bg1"/>
                </a:solidFill>
                <a:cs typeface="Arial" panose="020B0604020202020204" pitchFamily="34" charset="0"/>
              </a:rPr>
              <a:t>North Korea, </a:t>
            </a:r>
            <a:r>
              <a:rPr lang="en-US" sz="3200" dirty="0">
                <a:solidFill>
                  <a:prstClr val="black"/>
                </a:solidFill>
                <a:cs typeface="Arial" panose="020B0604020202020204" pitchFamily="34" charset="0"/>
              </a:rPr>
              <a:t>Vietnam &amp; </a:t>
            </a:r>
            <a:r>
              <a:rPr lang="en-US" sz="3200" dirty="0">
                <a:solidFill>
                  <a:schemeClr val="bg1"/>
                </a:solidFill>
                <a:cs typeface="Arial" panose="020B0604020202020204" pitchFamily="34" charset="0"/>
              </a:rPr>
              <a:t>Cuba. </a:t>
            </a:r>
          </a:p>
          <a:p>
            <a:pPr marL="274320" lvl="0" indent="-274320">
              <a:spcAft>
                <a:spcPts val="1200"/>
              </a:spcAft>
              <a:buClr>
                <a:schemeClr val="tx1"/>
              </a:buClr>
              <a:buSzPct val="65000"/>
              <a:buFont typeface="Wingdings" panose="05000000000000000000" pitchFamily="2" charset="2"/>
              <a:buChar char="Ø"/>
              <a:tabLst/>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a:t>
            </a:r>
            <a:r>
              <a:rPr lang="en-US" sz="3000" dirty="0">
                <a:solidFill>
                  <a:prstClr val="black">
                    <a:lumMod val="95000"/>
                    <a:lumOff val="5000"/>
                  </a:prstClr>
                </a:solidFill>
                <a:cs typeface="Arial" panose="020B0604020202020204" pitchFamily="34" charset="0"/>
              </a:rPr>
              <a:t>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former Soviet Union included several of these Muslim “stan” nations of Central Asia, known as Magog in the Bible.</a:t>
            </a:r>
            <a:endPar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endParaRPr>
          </a:p>
          <a:p>
            <a:pPr marL="274320" indent="-274320">
              <a:spcAft>
                <a:spcPts val="1200"/>
              </a:spcAft>
              <a:buClr>
                <a:schemeClr val="tx1"/>
              </a:buClr>
              <a:buSzPct val="70000"/>
              <a:buFont typeface="Wingdings" panose="05000000000000000000" pitchFamily="2" charset="2"/>
              <a:buChar char="Ø"/>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Modern Russia came from</a:t>
            </a:r>
            <a:r>
              <a:rPr lang="en-US" sz="3000" dirty="0">
                <a:solidFill>
                  <a:schemeClr val="bg1"/>
                </a:solidFill>
                <a:cs typeface="Arial" panose="020B0604020202020204" pitchFamily="34" charset="0"/>
              </a:rPr>
              <a:t> the medieval state of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“Rus” </a:t>
            </a:r>
            <a:r>
              <a:rPr lang="en-US" sz="3000" dirty="0">
                <a:solidFill>
                  <a:schemeClr val="bg1"/>
                </a:solidFill>
                <a:cs typeface="Arial" panose="020B0604020202020204" pitchFamily="34" charset="0"/>
              </a:rPr>
              <a:t>in Eastern Europe in 9</a:t>
            </a:r>
            <a:r>
              <a:rPr lang="en-US" sz="3000" baseline="30000" dirty="0">
                <a:solidFill>
                  <a:schemeClr val="bg1"/>
                </a:solidFill>
                <a:cs typeface="Arial" panose="020B0604020202020204" pitchFamily="34" charset="0"/>
              </a:rPr>
              <a:t>th </a:t>
            </a:r>
            <a:r>
              <a:rPr lang="en-US" sz="3000" dirty="0">
                <a:solidFill>
                  <a:schemeClr val="bg1"/>
                </a:solidFill>
                <a:cs typeface="Arial" panose="020B0604020202020204" pitchFamily="34" charset="0"/>
              </a:rPr>
              <a:t>to 13</a:t>
            </a:r>
            <a:r>
              <a:rPr lang="en-US" sz="3000" baseline="30000" dirty="0">
                <a:solidFill>
                  <a:schemeClr val="bg1"/>
                </a:solidFill>
                <a:cs typeface="Arial" panose="020B0604020202020204" pitchFamily="34" charset="0"/>
              </a:rPr>
              <a:t>th</a:t>
            </a:r>
            <a:r>
              <a:rPr lang="en-US" sz="3000" dirty="0">
                <a:solidFill>
                  <a:schemeClr val="bg1"/>
                </a:solidFill>
                <a:cs typeface="Arial" panose="020B0604020202020204" pitchFamily="34" charset="0"/>
              </a:rPr>
              <a:t> centuries. </a:t>
            </a:r>
          </a:p>
          <a:p>
            <a:pPr marL="274320" indent="0">
              <a:spcAft>
                <a:spcPts val="1200"/>
              </a:spcAft>
              <a:buClr>
                <a:schemeClr val="tx1"/>
              </a:buClr>
              <a:buSzPct val="70000"/>
            </a:pPr>
            <a:r>
              <a:rPr lang="en-US" dirty="0">
                <a:ln w="9525">
                  <a:solidFill>
                    <a:schemeClr val="bg1"/>
                  </a:solidFill>
                  <a:prstDash val="solid"/>
                </a:ln>
                <a:solidFill>
                  <a:schemeClr val="tx1"/>
                </a:solidFill>
                <a:cs typeface="Arial" panose="020B0604020202020204" pitchFamily="34" charset="0"/>
                <a:hlinkClick r:id="rId3"/>
              </a:rPr>
              <a:t>[853]</a:t>
            </a:r>
            <a:r>
              <a:rPr lang="en-US" dirty="0">
                <a:ln w="9525">
                  <a:solidFill>
                    <a:schemeClr val="bg1"/>
                  </a:solidFill>
                  <a:prstDash val="solid"/>
                </a:ln>
                <a:solidFill>
                  <a:schemeClr val="tx1"/>
                </a:solidFill>
                <a:cs typeface="Arial" panose="020B0604020202020204" pitchFamily="34" charset="0"/>
                <a:hlinkClick r:id="rId4"/>
              </a:rPr>
              <a:t>[854]</a:t>
            </a:r>
            <a:r>
              <a:rPr lang="en-US" dirty="0">
                <a:ln w="9525">
                  <a:solidFill>
                    <a:schemeClr val="bg1"/>
                  </a:solidFill>
                  <a:prstDash val="solid"/>
                </a:ln>
                <a:solidFill>
                  <a:schemeClr val="tx1"/>
                </a:solidFill>
                <a:cs typeface="Arial" panose="020B0604020202020204" pitchFamily="34" charset="0"/>
              </a:rPr>
              <a:t> </a:t>
            </a:r>
            <a:endParaRPr lang="en-US" dirty="0">
              <a:solidFill>
                <a:schemeClr val="bg1"/>
              </a:solidFill>
              <a:cs typeface="Arial" panose="020B0604020202020204" pitchFamily="34" charset="0"/>
            </a:endParaRP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7" y="533400"/>
            <a:ext cx="8715806" cy="1195968"/>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E50B176E-66EC-4DF4-8DAB-8C4927E6988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715343529"/>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56007" y="1698613"/>
            <a:ext cx="9031983" cy="4989443"/>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100000"/>
              </a:lnSpc>
              <a:spcBef>
                <a:spcPts val="0"/>
              </a:spcBef>
              <a:spcAft>
                <a:spcPts val="6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18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Daniel describes the ships of Chittim (Cyprus </a:t>
            </a:r>
            <a:r>
              <a:rPr lang="en-US" sz="28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NIV</a:t>
            </a:r>
            <a:r>
              <a:rPr lang="en-US" sz="318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 from islands &amp; western coasts </a:t>
            </a:r>
            <a:r>
              <a:rPr lang="en-US" sz="28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(NIV) </a:t>
            </a:r>
            <a:r>
              <a:rPr lang="en-US" sz="318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that oppose Russia (Rosh) and Muslim (Magog). </a:t>
            </a:r>
          </a:p>
          <a:p>
            <a:pPr marL="0" lvl="0" indent="0" hangingPunct="1">
              <a:lnSpc>
                <a:spcPct val="100000"/>
              </a:lnSpc>
              <a:spcBef>
                <a:spcPts val="0"/>
              </a:spcBef>
              <a:spcAft>
                <a:spcPts val="12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1600" dirty="0">
                <a:solidFill>
                  <a:prstClr val="black">
                    <a:lumMod val="95000"/>
                    <a:lumOff val="5000"/>
                  </a:prstClr>
                </a:solidFill>
                <a:ea typeface="Microsoft YaHei" pitchFamily="1"/>
                <a:cs typeface="Arial" panose="020B0604020202020204" pitchFamily="34" charset="0"/>
                <a:hlinkClick r:id="rId3"/>
              </a:rPr>
              <a:t>Dan. 11:29-32 KJV</a:t>
            </a:r>
            <a:r>
              <a:rPr lang="en-US" sz="1600" dirty="0">
                <a:solidFill>
                  <a:schemeClr val="tx1"/>
                </a:solidFill>
                <a:ea typeface="Microsoft YaHei" pitchFamily="1"/>
                <a:cs typeface="Arial" panose="020B0604020202020204" pitchFamily="34" charset="0"/>
              </a:rPr>
              <a:t>,</a:t>
            </a:r>
            <a:r>
              <a:rPr lang="en-US" sz="1600" dirty="0">
                <a:solidFill>
                  <a:prstClr val="black">
                    <a:lumMod val="95000"/>
                    <a:lumOff val="5000"/>
                  </a:prstClr>
                </a:solidFill>
                <a:ea typeface="Microsoft YaHei" pitchFamily="1"/>
                <a:cs typeface="Arial" panose="020B0604020202020204" pitchFamily="34" charset="0"/>
              </a:rPr>
              <a:t> </a:t>
            </a:r>
            <a:r>
              <a:rPr lang="en-US" sz="1600" dirty="0">
                <a:solidFill>
                  <a:prstClr val="black">
                    <a:lumMod val="95000"/>
                    <a:lumOff val="5000"/>
                  </a:prstClr>
                </a:solidFill>
                <a:ea typeface="Microsoft YaHei" pitchFamily="1"/>
                <a:cs typeface="Arial" panose="020B0604020202020204" pitchFamily="34" charset="0"/>
                <a:hlinkClick r:id="rId4"/>
              </a:rPr>
              <a:t>Ez. 39:6 KJV</a:t>
            </a:r>
            <a:endPar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Microsoft YaHei" pitchFamily="1"/>
              <a:cs typeface="Arial" panose="020B0604020202020204" pitchFamily="34" charset="0"/>
            </a:endParaRPr>
          </a:p>
          <a:p>
            <a:pPr marL="274320" lvl="0" indent="-274320" hangingPunct="1">
              <a:lnSpc>
                <a:spcPct val="100000"/>
              </a:lnSpc>
              <a:spcBef>
                <a:spcPts val="0"/>
              </a:spcBef>
              <a:spcAft>
                <a:spcPts val="6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These nations are NATO USA, Britain &amp; France</a:t>
            </a:r>
            <a:r>
              <a:rPr lang="en-US" sz="2800" dirty="0">
                <a:solidFill>
                  <a:schemeClr val="bg1"/>
                </a:solidFill>
                <a:cs typeface="Arial" panose="020B0604020202020204" pitchFamily="34" charset="0"/>
              </a:rPr>
              <a:t>,</a:t>
            </a:r>
            <a:r>
              <a:rPr lang="en-US" sz="3000" dirty="0">
                <a:solidFill>
                  <a:prstClr val="black">
                    <a:lumMod val="95000"/>
                    <a:lumOff val="5000"/>
                  </a:prstClr>
                </a:solidFill>
                <a:ea typeface="Microsoft YaHei" pitchFamily="1"/>
                <a:cs typeface="Arial" panose="020B0604020202020204" pitchFamily="34" charset="0"/>
              </a:rPr>
              <a:t> </a:t>
            </a:r>
            <a:r>
              <a:rPr lang="en-US" sz="2800" dirty="0">
                <a:solidFill>
                  <a:prstClr val="black">
                    <a:lumMod val="95000"/>
                    <a:lumOff val="5000"/>
                  </a:prstClr>
                </a:solidFill>
                <a:ea typeface="Microsoft YaHei" pitchFamily="1"/>
                <a:cs typeface="Arial" panose="020B0604020202020204" pitchFamily="34" charset="0"/>
              </a:rPr>
              <a:t>considered </a:t>
            </a:r>
            <a:r>
              <a:rPr lang="en-US" sz="30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the West</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Microsoft YaHei" pitchFamily="1"/>
                <a:cs typeface="Arial" panose="020B0604020202020204" pitchFamily="34" charset="0"/>
              </a:rPr>
              <a:t> </a:t>
            </a:r>
            <a:r>
              <a:rPr lang="en-US" sz="2800" dirty="0">
                <a:solidFill>
                  <a:prstClr val="black">
                    <a:lumMod val="95000"/>
                    <a:lumOff val="5000"/>
                  </a:prstClr>
                </a:solidFill>
                <a:ea typeface="Microsoft YaHei" pitchFamily="1"/>
                <a:cs typeface="Arial" panose="020B0604020202020204" pitchFamily="34" charset="0"/>
              </a:rPr>
              <a:t>with the world’s strongest navy. Britain is an </a:t>
            </a:r>
            <a:r>
              <a:rPr lang="en-US" sz="30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island.</a:t>
            </a:r>
            <a:r>
              <a:rPr lang="en-US" sz="2800" dirty="0">
                <a:solidFill>
                  <a:prstClr val="black">
                    <a:lumMod val="95000"/>
                    <a:lumOff val="5000"/>
                  </a:prstClr>
                </a:solidFill>
                <a:ea typeface="Microsoft YaHei" pitchFamily="1"/>
                <a:cs typeface="Arial" panose="020B0604020202020204" pitchFamily="34" charset="0"/>
              </a:rPr>
              <a:t> The West or US </a:t>
            </a:r>
            <a:r>
              <a:rPr lang="en-US" sz="300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coast</a:t>
            </a:r>
            <a:r>
              <a:rPr lang="en-US" sz="2800" dirty="0">
                <a:solidFill>
                  <a:prstClr val="black">
                    <a:lumMod val="95000"/>
                    <a:lumOff val="5000"/>
                  </a:prstClr>
                </a:solidFill>
                <a:ea typeface="Microsoft YaHei" pitchFamily="1"/>
                <a:cs typeface="Arial" panose="020B0604020202020204" pitchFamily="34" charset="0"/>
              </a:rPr>
              <a:t> is </a:t>
            </a:r>
            <a:r>
              <a:rPr lang="en-US" sz="2800" dirty="0">
                <a:solidFill>
                  <a:schemeClr val="bg1"/>
                </a:solidFill>
                <a:ea typeface="Microsoft YaHei" pitchFamily="1"/>
                <a:cs typeface="Arial" panose="020B0604020202020204" pitchFamily="34" charset="0"/>
              </a:rPr>
              <a:t>across an ocean</a:t>
            </a:r>
            <a:r>
              <a:rPr lang="en-US" sz="2800" dirty="0">
                <a:solidFill>
                  <a:prstClr val="black">
                    <a:lumMod val="95000"/>
                    <a:lumOff val="5000"/>
                  </a:prstClr>
                </a:solidFill>
                <a:ea typeface="Microsoft YaHei" pitchFamily="1"/>
                <a:cs typeface="Arial" panose="020B0604020202020204" pitchFamily="34" charset="0"/>
              </a:rPr>
              <a:t>. </a:t>
            </a:r>
          </a:p>
          <a:p>
            <a:pPr marL="274320" lvl="0" indent="-274320" hangingPunct="1">
              <a:lnSpc>
                <a:spcPct val="100000"/>
              </a:lnSpc>
              <a:spcBef>
                <a:spcPts val="0"/>
              </a:spcBef>
              <a:spcAft>
                <a:spcPts val="600"/>
              </a:spcAft>
              <a:buClr>
                <a:schemeClr val="bg1"/>
              </a:buClr>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800" dirty="0">
                <a:solidFill>
                  <a:prstClr val="black">
                    <a:lumMod val="95000"/>
                    <a:lumOff val="5000"/>
                  </a:prstClr>
                </a:solidFill>
                <a:ea typeface="Microsoft YaHei" pitchFamily="1"/>
                <a:cs typeface="Arial" panose="020B0604020202020204" pitchFamily="34" charset="0"/>
              </a:rPr>
              <a:t>As an American, I am part British, German &amp; French</a:t>
            </a:r>
            <a:r>
              <a:rPr lang="en-US" sz="2400" dirty="0">
                <a:solidFill>
                  <a:prstClr val="black">
                    <a:lumMod val="95000"/>
                    <a:lumOff val="5000"/>
                  </a:prstClr>
                </a:solidFill>
                <a:ea typeface="Microsoft YaHei" pitchFamily="1"/>
                <a:cs typeface="Arial" panose="020B0604020202020204" pitchFamily="34" charset="0"/>
              </a:rPr>
              <a:t>.</a:t>
            </a:r>
          </a:p>
          <a:p>
            <a:pPr marL="274320" lvl="0" indent="-274320" hangingPunct="1">
              <a:lnSpc>
                <a:spcPct val="94000"/>
              </a:lnSpc>
              <a:spcBef>
                <a:spcPts val="0"/>
              </a:spcBef>
              <a:spcAft>
                <a:spcPts val="6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960" b="1" dirty="0">
                <a:ln w="9525">
                  <a:solidFill>
                    <a:prstClr val="black"/>
                  </a:solidFill>
                  <a:prstDash val="solid"/>
                </a:ln>
                <a:gradFill flip="none" rotWithShape="1">
                  <a:gsLst>
                    <a:gs pos="0">
                      <a:prstClr val="black">
                        <a:lumMod val="50000"/>
                        <a:lumOff val="50000"/>
                      </a:prstClr>
                    </a:gs>
                    <a:gs pos="50000">
                      <a:prstClr val="white">
                        <a:lumMod val="65000"/>
                      </a:prstClr>
                    </a:gs>
                    <a:gs pos="100000">
                      <a:prstClr val="white">
                        <a:shade val="100000"/>
                        <a:satMod val="115000"/>
                      </a:prstClr>
                    </a:gs>
                  </a:gsLst>
                  <a:lin ang="16200000" scaled="1"/>
                  <a:tileRect/>
                </a:gradFill>
                <a:effectLst>
                  <a:outerShdw blurRad="50800" dist="50800" dir="2700000" algn="tl" rotWithShape="0">
                    <a:prstClr val="black">
                      <a:lumMod val="50000"/>
                    </a:prstClr>
                  </a:outerShdw>
                </a:effectLst>
                <a:cs typeface="Arial" panose="020B0604020202020204" pitchFamily="34" charset="0"/>
              </a:rPr>
              <a:t>Gomer is NATO Germany, Australia is an island.</a:t>
            </a:r>
            <a:endParaRPr lang="en-US" sz="2960" b="1" dirty="0">
              <a:ln w="9525">
                <a:solidFill>
                  <a:schemeClr val="bg1"/>
                </a:solidFill>
                <a:prstDash val="solid"/>
              </a:ln>
              <a:solidFill>
                <a:srgbClr val="C00000"/>
              </a:solidFill>
              <a:effectLst>
                <a:outerShdw blurRad="12700" dist="38100" dir="2700000" algn="tl" rotWithShape="0">
                  <a:schemeClr val="bg1">
                    <a:lumMod val="50000"/>
                  </a:schemeClr>
                </a:outerShdw>
              </a:effectLst>
              <a:ea typeface="Microsoft YaHei" pitchFamily="1"/>
              <a:cs typeface="Arial" panose="020B0604020202020204" pitchFamily="34" charset="0"/>
            </a:endParaRP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6" y="305819"/>
            <a:ext cx="8715806" cy="1195968"/>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934823407"/>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7" y="76200"/>
            <a:ext cx="8715806" cy="1195968"/>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pic>
        <p:nvPicPr>
          <p:cNvPr id="3" name="Picture 2">
            <a:extLst>
              <a:ext uri="{FF2B5EF4-FFF2-40B4-BE49-F238E27FC236}">
                <a16:creationId xmlns:a16="http://schemas.microsoft.com/office/drawing/2014/main" id="{D0D8F0EC-0C75-47A4-8B96-A12D4716266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1911" y="1292046"/>
            <a:ext cx="5577840" cy="5577840"/>
          </a:xfrm>
          <a:prstGeom prst="rect">
            <a:avLst/>
          </a:prstGeom>
        </p:spPr>
      </p:pic>
      <p:sp>
        <p:nvSpPr>
          <p:cNvPr id="7" name="TextBox 6">
            <a:extLst>
              <a:ext uri="{FF2B5EF4-FFF2-40B4-BE49-F238E27FC236}">
                <a16:creationId xmlns:a16="http://schemas.microsoft.com/office/drawing/2014/main" id="{B85F16CB-0675-4F96-9870-602C5960355C}"/>
              </a:ext>
            </a:extLst>
          </p:cNvPr>
          <p:cNvSpPr txBox="1"/>
          <p:nvPr/>
        </p:nvSpPr>
        <p:spPr bwMode="auto">
          <a:xfrm>
            <a:off x="7356613" y="2877469"/>
            <a:ext cx="1576603" cy="2698687"/>
          </a:xfrm>
          <a:prstGeom prst="rect">
            <a:avLst/>
          </a:prstGeom>
          <a:blipFill dpi="0" rotWithShape="0">
            <a:blip r:embed="rId5"/>
            <a:srcRect/>
            <a:stretch>
              <a:fillRect t="-7245" b="4947"/>
            </a:stretch>
          </a:blipFill>
          <a:ln w="25400">
            <a:noFill/>
            <a:round/>
            <a:headEnd/>
            <a:tailEnd/>
          </a:ln>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1200"/>
              </a:spcAft>
            </a:pPr>
            <a:r>
              <a:rPr lang="en-US" sz="2800" b="1"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rPr>
              <a:t>NATO Nations </a:t>
            </a:r>
          </a:p>
          <a:p>
            <a:pPr marL="0" marR="0" algn="ctr">
              <a:spcBef>
                <a:spcPts val="0"/>
              </a:spcBef>
              <a:spcAft>
                <a:spcPts val="0"/>
              </a:spcAft>
            </a:pPr>
            <a:r>
              <a:rPr lang="en-US" sz="2400" b="1"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rPr>
              <a:t>Turkey has changed to a Muslim Nation</a:t>
            </a:r>
          </a:p>
        </p:txBody>
      </p:sp>
      <p:sp>
        <p:nvSpPr>
          <p:cNvPr id="8" name="TextBox 7">
            <a:extLst>
              <a:ext uri="{FF2B5EF4-FFF2-40B4-BE49-F238E27FC236}">
                <a16:creationId xmlns:a16="http://schemas.microsoft.com/office/drawing/2014/main" id="{1951A1FB-C348-43C8-9E63-7946F8BFF5A6}"/>
              </a:ext>
            </a:extLst>
          </p:cNvPr>
          <p:cNvSpPr txBox="1"/>
          <p:nvPr/>
        </p:nvSpPr>
        <p:spPr bwMode="auto">
          <a:xfrm flipH="1">
            <a:off x="324678" y="6645010"/>
            <a:ext cx="2228851" cy="150298"/>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0" rIns="0" bIns="0" rtlCol="0" anchor="ctr" anchorCtr="1">
            <a:spAutoFit/>
          </a:bodyPr>
          <a:lstStyle/>
          <a:p>
            <a:pPr lvl="0">
              <a:spcBef>
                <a:spcPts val="0"/>
              </a:spcBef>
              <a:spcAft>
                <a:spcPts val="0"/>
              </a:spcAft>
            </a:pPr>
            <a:r>
              <a:rPr lang="en-US" sz="105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6"/>
              </a:rPr>
              <a:t>Image Credit: Addicted04</a:t>
            </a:r>
            <a:endParaRPr lang="en-US" sz="105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2343335852"/>
      </p:ext>
    </p:extLst>
  </p:cSld>
  <p:clrMapOvr>
    <a:masterClrMapping/>
  </p:clrMapOvr>
  <mc:AlternateContent xmlns:mc="http://schemas.openxmlformats.org/markup-compatibility/2006" xmlns:p15="http://schemas.microsoft.com/office/powerpoint/2012/main">
    <mc:Choice Requires="p15">
      <p:transition spd="slow" advTm="15000">
        <p15:prstTrans prst="pageCurlDouble"/>
      </p:transition>
    </mc:Choice>
    <mc:Fallback xmlns="">
      <p:transition spd="slow" advTm="15000">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914400"/>
            <a:ext cx="7467600" cy="525073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scene3d>
              <a:camera prst="orthographicFront"/>
              <a:lightRig rig="soft" dir="t">
                <a:rot lat="0" lon="0" rev="15600000"/>
              </a:lightRig>
            </a:scene3d>
            <a:sp3d extrusionH="57150" prstMaterial="softEdge">
              <a:bevelT w="254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300"/>
              </a:spcAft>
              <a:buClr>
                <a:prstClr val="white"/>
              </a:buClr>
              <a:buSzPct val="70000"/>
              <a:tabLst/>
              <a:defRPr/>
            </a:pPr>
            <a:r>
              <a:rPr lang="en-US" sz="4200" b="1" dirty="0">
                <a:ln/>
                <a:latin typeface="Papyrus" panose="03070502060502030205" pitchFamily="66" charset="0"/>
                <a:cs typeface="Calibri" panose="020F0502020204030204" pitchFamily="34" charset="0"/>
              </a:rPr>
              <a:t>The king of the North will… at the appointed time… invade the South again, but this time the outcome will be different from what it was before. </a:t>
            </a:r>
            <a:r>
              <a:rPr lang="en-US" sz="4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5400000" algn="ctr" rotWithShape="0">
                    <a:srgbClr val="000000">
                      <a:lumMod val="95000"/>
                      <a:lumOff val="5000"/>
                    </a:srgbClr>
                  </a:outerShdw>
                </a:effectLst>
                <a:latin typeface="Papyrus" panose="03070502060502030205" pitchFamily="66" charset="0"/>
                <a:cs typeface="Arial" panose="020B0604020202020204" pitchFamily="34" charset="0"/>
              </a:rPr>
              <a:t>Ships of the western coastlands will oppose him, and he will lose heart.</a:t>
            </a:r>
            <a:r>
              <a:rPr lang="en-US" sz="36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88900" dist="50800" dir="5400000" algn="ctr" rotWithShape="0">
                    <a:srgbClr val="000000">
                      <a:lumMod val="95000"/>
                      <a:lumOff val="5000"/>
                    </a:srgbClr>
                  </a:outerShdw>
                </a:effectLst>
                <a:latin typeface="Papyrus" panose="03070502060502030205" pitchFamily="66" charset="0"/>
                <a:cs typeface="Arial" panose="020B0604020202020204" pitchFamily="34" charset="0"/>
              </a:rPr>
              <a:t> </a:t>
            </a:r>
            <a:r>
              <a:rPr lang="en-US" b="1"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Microsoft YaHei" pitchFamily="1"/>
                <a:cs typeface="Times New Roman" pitchFamily="18"/>
                <a:hlinkClick r:id="rId4"/>
              </a:rPr>
              <a:t>Dan. 11:27-32 NIV</a:t>
            </a:r>
            <a:endParaRPr kumimoji="0" lang="en-US" sz="1800" b="1" i="0" u="none" strike="noStrike" kern="1200" cap="none" spc="0" normalizeH="0" baseline="0" noProof="0" dirty="0">
              <a:ln w="9525">
                <a:solidFill>
                  <a:schemeClr val="tx1"/>
                </a:solidFill>
                <a:prstDash val="solid"/>
              </a:ln>
              <a:solidFill>
                <a:srgbClr val="000099"/>
              </a:solid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829004486"/>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200150" y="1413063"/>
            <a:ext cx="6743700" cy="403187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scene3d>
              <a:camera prst="orthographicFront"/>
              <a:lightRig rig="soft" dir="t">
                <a:rot lat="0" lon="0" rev="15600000"/>
              </a:lightRig>
            </a:scene3d>
            <a:sp3d extrusionH="57150" prstMaterial="softEdge">
              <a:bevelT w="254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70000"/>
              <a:tabLst/>
              <a:defRPr/>
            </a:pPr>
            <a:r>
              <a:rPr lang="en-US" sz="4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5400000" algn="ctr" rotWithShape="0">
                    <a:schemeClr val="tx1">
                      <a:lumMod val="95000"/>
                      <a:lumOff val="5000"/>
                    </a:schemeClr>
                  </a:outerShdw>
                </a:effectLst>
                <a:latin typeface="Papyrus" panose="03070502060502030205" pitchFamily="66" charset="0"/>
                <a:cs typeface="Arial" panose="020B0604020202020204" pitchFamily="34" charset="0"/>
              </a:rPr>
              <a:t>I will send fire on Magog and on those who live in safety in the coastlands, </a:t>
            </a:r>
            <a:r>
              <a:rPr lang="en-US" sz="5400" b="1" dirty="0">
                <a:ln/>
                <a:effectLst>
                  <a:outerShdw blurRad="50800" dist="50800" dir="5400000" algn="ctr" rotWithShape="0">
                    <a:schemeClr val="tx1">
                      <a:lumMod val="95000"/>
                      <a:lumOff val="5000"/>
                    </a:schemeClr>
                  </a:outerShdw>
                </a:effectLst>
                <a:latin typeface="Papyrus" panose="03070502060502030205" pitchFamily="66" charset="0"/>
                <a:cs typeface="Calibri" panose="020F0502020204030204" pitchFamily="34" charset="0"/>
              </a:rPr>
              <a:t> </a:t>
            </a:r>
            <a:r>
              <a:rPr lang="en-US" sz="4400" b="1" dirty="0">
                <a:ln/>
                <a:latin typeface="Papyrus" panose="03070502060502030205" pitchFamily="66" charset="0"/>
                <a:cs typeface="Calibri" panose="020F0502020204030204" pitchFamily="34" charset="0"/>
              </a:rPr>
              <a:t>and they will know that I am the Lord. </a:t>
            </a:r>
            <a:r>
              <a:rPr lang="en-US" b="1"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Ez. 39:6 </a:t>
            </a:r>
            <a:r>
              <a:rPr lang="en-US" sz="1600" b="1"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NIV</a:t>
            </a:r>
            <a:endParaRPr kumimoji="0" lang="en-US" sz="1800" b="1" i="0" u="none" strike="noStrike" kern="1200" cap="none" spc="0" normalizeH="0" baseline="0" noProof="0" dirty="0">
              <a:ln w="9525">
                <a:solidFill>
                  <a:schemeClr val="tx1"/>
                </a:solidFill>
                <a:prstDash val="solid"/>
              </a:ln>
              <a:solidFill>
                <a:srgbClr val="000099"/>
              </a:solid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253362638"/>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07048" y="1434417"/>
            <a:ext cx="8929903" cy="5225918"/>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2000"/>
              </a:lnSpc>
              <a:spcBef>
                <a:spcPts val="0"/>
              </a:spcBef>
              <a:spcAft>
                <a:spcPts val="1000"/>
              </a:spcAft>
              <a:buClr>
                <a:schemeClr val="bg1"/>
              </a:buClr>
              <a:buSzPct val="65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dirty="0">
                <a:solidFill>
                  <a:schemeClr val="bg1"/>
                </a:solidFill>
                <a:ea typeface="Microsoft YaHei" pitchFamily="1"/>
                <a:cs typeface="Arial" panose="020B0604020202020204" pitchFamily="34" charset="0"/>
              </a:rPr>
              <a:t>In May 2018,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Microsoft YaHei" pitchFamily="1"/>
                <a:cs typeface="Arial" panose="020B0604020202020204" pitchFamily="34" charset="0"/>
              </a:rPr>
              <a:t>a preliminary limited navy and air attack from these exact nations occurred on Syria. </a:t>
            </a:r>
            <a:r>
              <a:rPr lang="en-US" sz="3000" dirty="0">
                <a:solidFill>
                  <a:prstClr val="black">
                    <a:lumMod val="95000"/>
                    <a:lumOff val="5000"/>
                  </a:prstClr>
                </a:solidFill>
                <a:ea typeface="Microsoft YaHei" pitchFamily="1"/>
                <a:cs typeface="Arial" panose="020B0604020202020204" pitchFamily="34" charset="0"/>
              </a:rPr>
              <a:t>Russian navy ships based in Syria defended against NATO US, British and French ships. Israel was attacked by Iranian forces in Syria. </a:t>
            </a:r>
            <a:r>
              <a:rPr lang="en-US" sz="1600" dirty="0">
                <a:ln w="9525">
                  <a:solidFill>
                    <a:schemeClr val="bg1"/>
                  </a:solidFill>
                  <a:prstDash val="solid"/>
                </a:ln>
                <a:solidFill>
                  <a:schemeClr val="tx1"/>
                </a:solidFill>
                <a:cs typeface="Arial" panose="020B0604020202020204" pitchFamily="34" charset="0"/>
                <a:hlinkClick r:id="rId3"/>
              </a:rPr>
              <a:t>[877]</a:t>
            </a:r>
            <a:endParaRPr lang="en-US" sz="1600" dirty="0">
              <a:ln w="9525">
                <a:solidFill>
                  <a:schemeClr val="bg1"/>
                </a:solidFill>
                <a:prstDash val="solid"/>
              </a:ln>
              <a:solidFill>
                <a:schemeClr val="tx1"/>
              </a:solidFill>
              <a:cs typeface="Arial" panose="020B0604020202020204" pitchFamily="34" charset="0"/>
            </a:endParaRPr>
          </a:p>
          <a:p>
            <a:pPr marL="274320" lvl="0" indent="-274320" hangingPunct="1">
              <a:lnSpc>
                <a:spcPct val="92000"/>
              </a:lnSpc>
              <a:spcBef>
                <a:spcPts val="0"/>
              </a:spcBef>
              <a:spcAft>
                <a:spcPts val="10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Microsoft YaHei" pitchFamily="1"/>
                <a:cs typeface="Arial" panose="020B0604020202020204" pitchFamily="34" charset="0"/>
              </a:rPr>
              <a:t>Many of these western ships were near Chittim (Cyprus) for this attack, literally word for word matching ancient Bible prophesy. </a:t>
            </a:r>
            <a:r>
              <a:rPr lang="en-US" sz="1600" dirty="0">
                <a:ln w="9525">
                  <a:solidFill>
                    <a:prstClr val="black"/>
                  </a:solidFill>
                  <a:prstDash val="solid"/>
                </a:ln>
                <a:solidFill>
                  <a:prstClr val="white"/>
                </a:solidFill>
                <a:cs typeface="Arial" panose="020B0604020202020204" pitchFamily="34" charset="0"/>
                <a:hlinkClick r:id="rId3"/>
              </a:rPr>
              <a:t>[877]</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Microsoft YaHei" pitchFamily="1"/>
                <a:cs typeface="Arial" panose="020B0604020202020204" pitchFamily="34" charset="0"/>
              </a:rPr>
              <a:t> </a:t>
            </a:r>
          </a:p>
          <a:p>
            <a:pPr marL="274320" lvl="0" indent="-274320" hangingPunct="1">
              <a:lnSpc>
                <a:spcPct val="94000"/>
              </a:lnSpc>
              <a:spcBef>
                <a:spcPts val="0"/>
              </a:spcBef>
              <a:spcAft>
                <a:spcPts val="12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Microsoft YaHei" pitchFamily="1"/>
                <a:cs typeface="Arial" panose="020B0604020202020204" pitchFamily="34" charset="0"/>
              </a:rPr>
              <a:t>The Romans or the “western” EU nations are “Chittim” (Kittim) today, per ancient Jewish historian Josephus.</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Microsoft YaHei" pitchFamily="1"/>
                <a:cs typeface="Arial" panose="020B0604020202020204" pitchFamily="34" charset="0"/>
              </a:rPr>
              <a:t> </a:t>
            </a:r>
            <a:r>
              <a:rPr lang="en-US" sz="1600" dirty="0">
                <a:ln w="9525">
                  <a:solidFill>
                    <a:schemeClr val="bg1"/>
                  </a:solidFill>
                  <a:prstDash val="solid"/>
                </a:ln>
                <a:solidFill>
                  <a:schemeClr val="tx1"/>
                </a:solidFill>
                <a:cs typeface="Arial" panose="020B0604020202020204" pitchFamily="34" charset="0"/>
                <a:hlinkClick r:id="rId4"/>
              </a:rPr>
              <a:t>[879]</a:t>
            </a:r>
            <a:r>
              <a:rPr lang="en-US" sz="1600" dirty="0">
                <a:ln w="9525">
                  <a:solidFill>
                    <a:schemeClr val="bg1"/>
                  </a:solidFill>
                  <a:prstDash val="solid"/>
                </a:ln>
                <a:solidFill>
                  <a:schemeClr val="tx1"/>
                </a:solidFill>
                <a:cs typeface="Arial" panose="020B0604020202020204" pitchFamily="34" charset="0"/>
              </a:rPr>
              <a:t> </a:t>
            </a:r>
            <a:r>
              <a:rPr lang="en-US" sz="1600" dirty="0">
                <a:ln w="9525">
                  <a:solidFill>
                    <a:schemeClr val="bg1"/>
                  </a:solidFill>
                  <a:prstDash val="solid"/>
                </a:ln>
                <a:solidFill>
                  <a:schemeClr val="tx1"/>
                </a:solidFill>
                <a:ea typeface="Microsoft YaHei" pitchFamily="1"/>
                <a:cs typeface="Arial" panose="020B0604020202020204" pitchFamily="34" charset="0"/>
                <a:hlinkClick r:id="rId5"/>
              </a:rPr>
              <a:t>Dan. 11:29-32 NIV</a:t>
            </a:r>
            <a:r>
              <a:rPr lang="en-US" sz="1600" dirty="0">
                <a:ln w="9525">
                  <a:solidFill>
                    <a:schemeClr val="bg1"/>
                  </a:solidFill>
                  <a:prstDash val="solid"/>
                </a:ln>
                <a:solidFill>
                  <a:schemeClr val="tx1"/>
                </a:solidFill>
                <a:ea typeface="Microsoft YaHei" pitchFamily="1"/>
                <a:cs typeface="Arial" panose="020B0604020202020204" pitchFamily="34" charset="0"/>
              </a:rPr>
              <a:t> </a:t>
            </a:r>
            <a:r>
              <a:rPr lang="en-US" sz="1600" dirty="0">
                <a:ln w="9525">
                  <a:solidFill>
                    <a:schemeClr val="bg1"/>
                  </a:solidFill>
                  <a:prstDash val="solid"/>
                </a:ln>
                <a:solidFill>
                  <a:schemeClr val="tx1"/>
                </a:solidFill>
                <a:ea typeface="Microsoft YaHei" pitchFamily="1"/>
                <a:cs typeface="Arial" panose="020B0604020202020204" pitchFamily="34" charset="0"/>
                <a:hlinkClick r:id="rId6"/>
              </a:rPr>
              <a:t>Ez. 39:6</a:t>
            </a:r>
            <a:r>
              <a:rPr lang="en-US" sz="1600" dirty="0">
                <a:ln w="9525">
                  <a:solidFill>
                    <a:schemeClr val="bg1"/>
                  </a:solidFill>
                  <a:prstDash val="solid"/>
                </a:ln>
                <a:solidFill>
                  <a:schemeClr val="tx1"/>
                </a:solidFill>
                <a:ea typeface="Microsoft YaHei" pitchFamily="1"/>
                <a:cs typeface="Arial" panose="020B0604020202020204" pitchFamily="34" charset="0"/>
              </a:rPr>
              <a:t>, </a:t>
            </a:r>
            <a:r>
              <a:rPr lang="en-US" sz="1600" dirty="0">
                <a:ln w="9525">
                  <a:solidFill>
                    <a:schemeClr val="bg1"/>
                  </a:solidFill>
                  <a:prstDash val="solid"/>
                </a:ln>
                <a:solidFill>
                  <a:schemeClr val="tx1"/>
                </a:solidFill>
                <a:cs typeface="Arial" panose="020B0604020202020204" pitchFamily="34" charset="0"/>
                <a:hlinkClick r:id="rId7"/>
              </a:rPr>
              <a:t>[998]</a:t>
            </a:r>
            <a:r>
              <a:rPr lang="en-US" sz="1600" dirty="0">
                <a:ln w="9525">
                  <a:solidFill>
                    <a:schemeClr val="bg1"/>
                  </a:solidFill>
                  <a:prstDash val="solid"/>
                </a:ln>
                <a:solidFill>
                  <a:schemeClr val="tx1"/>
                </a:solidFill>
                <a:cs typeface="Arial" panose="020B0604020202020204" pitchFamily="34" charset="0"/>
              </a:rPr>
              <a:t>(pg. 94)</a:t>
            </a:r>
            <a:endParaRPr lang="en-US" sz="2000" dirty="0">
              <a:solidFill>
                <a:schemeClr val="bg1"/>
              </a:solidFill>
              <a:cs typeface="Arial" panose="020B0604020202020204" pitchFamily="34" charset="0"/>
            </a:endParaRP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7" y="76200"/>
            <a:ext cx="8715806" cy="1195968"/>
          </a:xfrm>
          <a:prstGeom prst="rect">
            <a:avLst/>
          </a:prstGeom>
          <a:blipFill dpi="0" rotWithShape="0">
            <a:blip r:embed="rId8"/>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5000"/>
              </a:lnSpc>
              <a:spcAft>
                <a:spcPts val="0"/>
              </a:spcAft>
              <a:buClr>
                <a:srgbClr val="0000FF"/>
              </a:buClr>
              <a:tabLst/>
            </a:pPr>
            <a:r>
              <a:rPr lang="en-US" sz="42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4261193564"/>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07048" y="1434417"/>
            <a:ext cx="8929903" cy="5180585"/>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Bef>
                <a:spcPts val="0"/>
              </a:spcBef>
              <a:spcAft>
                <a:spcPts val="1000"/>
              </a:spcAft>
              <a:buSzPct val="70000"/>
              <a:tabLst/>
              <a:defRPr/>
            </a:pPr>
            <a:r>
              <a:rPr lang="en-US" sz="2700" dirty="0">
                <a:solidFill>
                  <a:prstClr val="black">
                    <a:lumMod val="95000"/>
                    <a:lumOff val="5000"/>
                  </a:prstClr>
                </a:solidFill>
                <a:ea typeface="Microsoft YaHei" pitchFamily="1"/>
                <a:cs typeface="Arial" panose="020B0604020202020204" pitchFamily="34" charset="0"/>
              </a:rPr>
              <a:t>Muslim false end time </a:t>
            </a:r>
            <a:r>
              <a:rPr lang="en-US" sz="2700" dirty="0">
                <a:solidFill>
                  <a:prstClr val="black"/>
                </a:solidFill>
                <a:cs typeface="Arial" panose="020B0604020202020204" pitchFamily="34" charset="0"/>
              </a:rPr>
              <a:t>prophesies claim that: </a:t>
            </a:r>
          </a:p>
          <a:p>
            <a:pPr marL="0" lvl="0" indent="0">
              <a:lnSpc>
                <a:spcPct val="96000"/>
              </a:lnSpc>
              <a:spcBef>
                <a:spcPts val="0"/>
              </a:spcBef>
              <a:spcAft>
                <a:spcPts val="1000"/>
              </a:spcAft>
              <a:buSzPct val="70000"/>
              <a:tabLst/>
              <a:defRPr/>
            </a:pPr>
            <a:r>
              <a:rPr lang="en-US" sz="2700" dirty="0">
                <a:solidFill>
                  <a:prstClr val="black"/>
                </a:solidFill>
                <a:cs typeface="Arial" panose="020B0604020202020204" pitchFamily="34" charset="0"/>
              </a:rPr>
              <a:t>When Muslim jihad crusaders conquer, murder and enslave much of the world, (as today, with over 1 billion Muslims in 57 Muslim enslaved OIC nations), only then does the massive final end time jihad battle begin. </a:t>
            </a:r>
          </a:p>
          <a:p>
            <a:pPr marL="0" lvl="0" indent="0">
              <a:lnSpc>
                <a:spcPct val="96000"/>
              </a:lnSpc>
              <a:spcBef>
                <a:spcPts val="0"/>
              </a:spcBef>
              <a:spcAft>
                <a:spcPts val="1000"/>
              </a:spcAft>
              <a:buSzPct val="70000"/>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A Muslim Jesus returns to Earth with a Muslim Mahdi. Together, with all Muslims worldwide, they kill all remaining Christians and Jews, and break all their crosses. </a:t>
            </a:r>
            <a:r>
              <a:rPr lang="en-US" b="1" dirty="0">
                <a:ln w="9525">
                  <a:solidFill>
                    <a:prstClr val="black"/>
                  </a:solidFill>
                  <a:prstDash val="solid"/>
                </a:ln>
                <a:solidFill>
                  <a:prstClr val="white"/>
                </a:solidFill>
                <a:cs typeface="Arial" panose="020B0604020202020204" pitchFamily="34" charset="0"/>
                <a:hlinkClick r:id="rId3"/>
              </a:rPr>
              <a:t>[994]</a:t>
            </a:r>
            <a:r>
              <a:rPr lang="en-US" b="1" dirty="0">
                <a:ln w="9525">
                  <a:solidFill>
                    <a:prstClr val="black"/>
                  </a:solidFill>
                  <a:prstDash val="solid"/>
                </a:ln>
                <a:solidFill>
                  <a:prstClr val="white"/>
                </a:solidFill>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4"/>
              </a:rPr>
              <a:t>[996]</a:t>
            </a:r>
            <a:r>
              <a:rPr lang="en-US" b="1" dirty="0">
                <a:ln w="9525">
                  <a:solidFill>
                    <a:prstClr val="black"/>
                  </a:solidFill>
                  <a:prstDash val="solid"/>
                </a:ln>
                <a:solidFill>
                  <a:prstClr val="white"/>
                </a:solidFill>
                <a:cs typeface="Arial" panose="020B0604020202020204" pitchFamily="34" charset="0"/>
              </a:rPr>
              <a:t> </a:t>
            </a:r>
            <a:r>
              <a:rPr lang="en-US" dirty="0">
                <a:solidFill>
                  <a:prstClr val="black">
                    <a:lumMod val="95000"/>
                    <a:lumOff val="5000"/>
                  </a:prstClr>
                </a:solidFill>
                <a:cs typeface="Arial" panose="020B0604020202020204" pitchFamily="34" charset="0"/>
              </a:rPr>
              <a:t>(time 2:50, 6:15, 12:50) </a:t>
            </a:r>
            <a:r>
              <a:rPr lang="en-US" b="1" dirty="0">
                <a:ln w="9525">
                  <a:solidFill>
                    <a:prstClr val="black"/>
                  </a:solidFill>
                  <a:prstDash val="solid"/>
                </a:ln>
                <a:solidFill>
                  <a:prstClr val="white"/>
                </a:solidFill>
                <a:cs typeface="Arial" panose="020B0604020202020204" pitchFamily="34" charset="0"/>
                <a:hlinkClick r:id="rId5"/>
              </a:rPr>
              <a:t>[995]</a:t>
            </a:r>
            <a:r>
              <a:rPr lang="en-US" b="1" dirty="0">
                <a:ln w="9525">
                  <a:solidFill>
                    <a:prstClr val="black"/>
                  </a:solidFill>
                  <a:prstDash val="solid"/>
                </a:ln>
                <a:solidFill>
                  <a:prstClr val="white"/>
                </a:solidFill>
                <a:cs typeface="Arial" panose="020B0604020202020204" pitchFamily="34" charset="0"/>
              </a:rPr>
              <a:t> </a:t>
            </a:r>
            <a:endParaRPr lang="en-US" b="1" dirty="0">
              <a:solidFill>
                <a:prstClr val="black">
                  <a:lumMod val="95000"/>
                  <a:lumOff val="5000"/>
                </a:prstClr>
              </a:solidFill>
              <a:cs typeface="Arial" panose="020B0604020202020204" pitchFamily="34" charset="0"/>
            </a:endParaRPr>
          </a:p>
          <a:p>
            <a:pPr marL="0" lvl="0" indent="0">
              <a:lnSpc>
                <a:spcPct val="96000"/>
              </a:lnSpc>
              <a:spcBef>
                <a:spcPts val="0"/>
              </a:spcBef>
              <a:spcAft>
                <a:spcPts val="1000"/>
              </a:spcAft>
              <a:buSzPct val="70000"/>
              <a:tabLst/>
              <a:defRPr/>
            </a:pPr>
            <a:r>
              <a:rPr lang="en-US" sz="2700" dirty="0">
                <a:solidFill>
                  <a:prstClr val="black">
                    <a:lumMod val="95000"/>
                    <a:lumOff val="5000"/>
                  </a:prstClr>
                </a:solidFill>
                <a:cs typeface="Arial" panose="020B0604020202020204" pitchFamily="34" charset="0"/>
              </a:rPr>
              <a:t>This diabolical fake Jesus and Mahdi are the </a:t>
            </a:r>
            <a:r>
              <a:rPr lang="en-US" sz="27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ction="ppaction://hlinksldjump"/>
              </a:rPr>
              <a:t>two Satanic end time beasts</a:t>
            </a:r>
            <a:r>
              <a:rPr lang="en-US" sz="2700" dirty="0">
                <a:solidFill>
                  <a:prstClr val="black">
                    <a:lumMod val="95000"/>
                    <a:lumOff val="5000"/>
                  </a:prstClr>
                </a:solidFill>
                <a:cs typeface="Arial" panose="020B0604020202020204" pitchFamily="34" charset="0"/>
              </a:rPr>
              <a:t> described in the Bible.</a:t>
            </a: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7" y="182880"/>
            <a:ext cx="8715806" cy="1089529"/>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0"/>
              </a:spcAft>
              <a:buClr>
                <a:srgbClr val="0000FF"/>
              </a:buClr>
              <a:tabLst/>
            </a:pPr>
            <a:r>
              <a:rPr lang="en-US" sz="40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1134970888"/>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07048" y="1694445"/>
            <a:ext cx="8929904" cy="4916667"/>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1800"/>
              </a:spcAft>
              <a:buClr>
                <a:prstClr val="black"/>
              </a:buClr>
              <a:buSzPct val="80000"/>
              <a:tabLst/>
              <a:defRPr/>
            </a:pPr>
            <a:r>
              <a:rPr lang="en-US" sz="36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Video: Işık Abla “From Islam to Jesus” </a:t>
            </a:r>
            <a:r>
              <a:rPr lang="en-US" sz="2200" dirty="0">
                <a:solidFill>
                  <a:prstClr val="black"/>
                </a:solidFill>
                <a:cs typeface="Arial" panose="020B0604020202020204" pitchFamily="34" charset="0"/>
                <a:hlinkClick r:id="rId3"/>
              </a:rPr>
              <a:t>https://sidroth.org/sem/from-islam-to-jesus/</a:t>
            </a:r>
            <a:endParaRPr lang="en-US" sz="2200" dirty="0">
              <a:solidFill>
                <a:prstClr val="black"/>
              </a:solidFill>
              <a:cs typeface="Arial" panose="020B0604020202020204" pitchFamily="34" charset="0"/>
            </a:endParaRPr>
          </a:p>
          <a:p>
            <a:pPr marL="0" lvl="0" indent="0">
              <a:lnSpc>
                <a:spcPct val="90000"/>
              </a:lnSpc>
              <a:spcAft>
                <a:spcPts val="300"/>
              </a:spcAft>
              <a:buClr>
                <a:prstClr val="black"/>
              </a:buClr>
              <a:buSzPct val="80000"/>
              <a:tabLst/>
              <a:defRPr/>
            </a:pPr>
            <a:r>
              <a:rPr lang="en-US" sz="36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Video: Kamal Saleem “A Muslim Cries Out to Jesus” </a:t>
            </a:r>
            <a:r>
              <a:rPr lang="en-US" sz="3600" b="1" dirty="0">
                <a:ln w="9525">
                  <a:solidFill>
                    <a:schemeClr val="bg1"/>
                  </a:solidFill>
                  <a:prstDash val="solid"/>
                </a:ln>
                <a:solidFill>
                  <a:prstClr val="black"/>
                </a:solidFill>
                <a:effectLst>
                  <a:outerShdw blurRad="12700" dist="38100" dir="2700000" algn="tl" rotWithShape="0">
                    <a:schemeClr val="bg1">
                      <a:lumMod val="50000"/>
                    </a:schemeClr>
                  </a:outerShdw>
                </a:effectLst>
                <a:cs typeface="Arial" panose="020B0604020202020204" pitchFamily="34" charset="0"/>
              </a:rPr>
              <a:t> </a:t>
            </a:r>
          </a:p>
          <a:p>
            <a:pPr marL="0" lvl="0" indent="0" algn="ctr">
              <a:lnSpc>
                <a:spcPct val="90000"/>
              </a:lnSpc>
              <a:spcAft>
                <a:spcPts val="1800"/>
              </a:spcAft>
              <a:buClr>
                <a:prstClr val="black"/>
              </a:buClr>
              <a:buSzPct val="80000"/>
              <a:tabLst/>
              <a:defRPr/>
            </a:pPr>
            <a:r>
              <a:rPr lang="en-US" sz="2000" dirty="0">
                <a:solidFill>
                  <a:prstClr val="black"/>
                </a:solidFill>
                <a:cs typeface="Arial" panose="020B0604020202020204" pitchFamily="34" charset="0"/>
                <a:hlinkClick r:id="rId4"/>
              </a:rPr>
              <a:t>https://www.youtube.com/watch?v=gccio1vE41M</a:t>
            </a:r>
            <a:endParaRPr lang="en-US" sz="2000" dirty="0">
              <a:solidFill>
                <a:prstClr val="black">
                  <a:lumMod val="95000"/>
                  <a:lumOff val="5000"/>
                </a:prstClr>
              </a:solidFill>
              <a:cs typeface="Arial" panose="020B0604020202020204" pitchFamily="34" charset="0"/>
            </a:endParaRPr>
          </a:p>
          <a:p>
            <a:pPr marL="457200" indent="-457200">
              <a:lnSpc>
                <a:spcPct val="86000"/>
              </a:lnSpc>
              <a:spcBef>
                <a:spcPts val="0"/>
              </a:spcBef>
              <a:spcAft>
                <a:spcPts val="1200"/>
              </a:spcAft>
              <a:buSzPct val="70000"/>
              <a:buFont typeface="Wingdings" panose="05000000000000000000" pitchFamily="2" charset="2"/>
              <a:buChar char="Ø"/>
              <a:tabLst/>
              <a:defRPr/>
            </a:pPr>
            <a:r>
              <a:rPr lang="en-US" sz="2800" dirty="0">
                <a:solidFill>
                  <a:schemeClr val="bg1">
                    <a:lumMod val="95000"/>
                    <a:lumOff val="5000"/>
                  </a:schemeClr>
                </a:solidFill>
                <a:cs typeface="Arial" panose="020B0604020202020204" pitchFamily="34" charset="0"/>
              </a:rPr>
              <a:t>Arabs who are Christian are some of the best Christians. My part Saudi Arabian conservative Christian, part Indian, part Spanish wife proves this. </a:t>
            </a:r>
          </a:p>
          <a:p>
            <a:pPr marL="457200" indent="-457200">
              <a:lnSpc>
                <a:spcPct val="86000"/>
              </a:lnSpc>
              <a:spcBef>
                <a:spcPts val="0"/>
              </a:spcBef>
              <a:spcAft>
                <a:spcPts val="600"/>
              </a:spcAft>
              <a:buSzPct val="70000"/>
              <a:buFont typeface="Wingdings" panose="05000000000000000000" pitchFamily="2" charset="2"/>
              <a:buChar char="Ø"/>
              <a:tabLst/>
              <a:defRPr/>
            </a:pPr>
            <a:r>
              <a:rPr lang="en-US" sz="2800" dirty="0">
                <a:solidFill>
                  <a:schemeClr val="bg1">
                    <a:lumMod val="95000"/>
                    <a:lumOff val="5000"/>
                  </a:schemeClr>
                </a:solidFill>
                <a:cs typeface="Arial" panose="020B0604020202020204" pitchFamily="34" charset="0"/>
              </a:rPr>
              <a:t>Humble kind, immigrant </a:t>
            </a:r>
            <a:r>
              <a:rPr lang="en-US" sz="2700" dirty="0">
                <a:ln w="9525">
                  <a:solidFill>
                    <a:schemeClr val="bg1"/>
                  </a:solidFill>
                  <a:prstDash val="solid"/>
                </a:ln>
                <a:solidFill>
                  <a:schemeClr val="tx1"/>
                </a:solidFill>
                <a:cs typeface="Arial" panose="020B0604020202020204" pitchFamily="34" charset="0"/>
                <a:hlinkClick r:id="rId5"/>
              </a:rPr>
              <a:t>Syrian Nazarene Christians</a:t>
            </a:r>
            <a:r>
              <a:rPr lang="en-US" sz="27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2800" dirty="0">
                <a:solidFill>
                  <a:schemeClr val="bg1">
                    <a:lumMod val="95000"/>
                    <a:lumOff val="5000"/>
                  </a:schemeClr>
                </a:solidFill>
                <a:cs typeface="Arial" panose="020B0604020202020204" pitchFamily="34" charset="0"/>
              </a:rPr>
              <a:t>I know also prove this.</a:t>
            </a: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7" y="381000"/>
            <a:ext cx="8715806" cy="109728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0"/>
              </a:spcAft>
              <a:buClr>
                <a:srgbClr val="0000FF"/>
              </a:buClr>
              <a:tabLst/>
            </a:pPr>
            <a:r>
              <a:rPr lang="en-US" sz="40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76514487"/>
      </p:ext>
    </p:extLst>
  </p:cSld>
  <p:clrMapOvr>
    <a:masterClrMapping/>
  </p:clrMapOvr>
  <mc:AlternateContent xmlns:mc="http://schemas.openxmlformats.org/markup-compatibility/2006" xmlns:p15="http://schemas.microsoft.com/office/powerpoint/2012/main">
    <mc:Choice Requires="p15">
      <p:transition spd="slow" advTm="22000">
        <p15:prstTrans prst="pageCurlDouble"/>
      </p:transition>
    </mc:Choice>
    <mc:Fallback xmlns="">
      <p:transition spd="slow" advTm="22000">
        <p:fade/>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5148" y="2567336"/>
            <a:ext cx="8853704" cy="3617913"/>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buSzPct val="70000"/>
              <a:tabLst/>
              <a:defRPr/>
            </a:pPr>
            <a:r>
              <a:rPr lang="en-US" sz="3200" dirty="0">
                <a:solidFill>
                  <a:prstClr val="black">
                    <a:lumMod val="95000"/>
                    <a:lumOff val="5000"/>
                  </a:prstClr>
                </a:solidFill>
                <a:cs typeface="Arial" panose="020B0604020202020204" pitchFamily="34" charset="0"/>
              </a:rPr>
              <a:t>But, angry radical Koran observant Muslims of every culture are different, they follow Satan. </a:t>
            </a:r>
          </a:p>
          <a:p>
            <a:pPr marL="274320" lvl="0" indent="-274320">
              <a:lnSpc>
                <a:spcPct val="90000"/>
              </a:lnSpc>
              <a:spcBef>
                <a:spcPts val="0"/>
              </a:spcBef>
              <a:spcAft>
                <a:spcPts val="1200"/>
              </a:spcAft>
              <a:buSzPct val="70000"/>
              <a:buFont typeface="Wingdings" panose="05000000000000000000" pitchFamily="2" charset="2"/>
              <a:buChar char="Ø"/>
              <a:tabLst/>
              <a:defRPr/>
            </a:pPr>
            <a:r>
              <a:rPr lang="en-US" sz="3100" dirty="0">
                <a:solidFill>
                  <a:prstClr val="black">
                    <a:lumMod val="95000"/>
                    <a:lumOff val="5000"/>
                  </a:prstClr>
                </a:solidFill>
                <a:cs typeface="Arial" panose="020B0604020202020204" pitchFamily="34" charset="0"/>
              </a:rPr>
              <a:t>The truth is typically the exact opposite of what angry radical Muslims constantly falsely accuse. </a:t>
            </a:r>
          </a:p>
          <a:p>
            <a:pPr marL="274320" lvl="0" indent="-274320">
              <a:lnSpc>
                <a:spcPct val="90000"/>
              </a:lnSpc>
              <a:spcBef>
                <a:spcPts val="0"/>
              </a:spcBef>
              <a:spcAft>
                <a:spcPts val="600"/>
              </a:spcAft>
              <a:buSzPct val="70000"/>
              <a:buFont typeface="Wingdings" panose="05000000000000000000" pitchFamily="2" charset="2"/>
              <a:buChar char="Ø"/>
              <a:tabLst/>
              <a:defRPr/>
            </a:pPr>
            <a:r>
              <a:rPr lang="en-US" sz="3100" dirty="0">
                <a:solidFill>
                  <a:prstClr val="black">
                    <a:lumMod val="95000"/>
                    <a:lumOff val="5000"/>
                  </a:prstClr>
                </a:solidFill>
                <a:cs typeface="Arial" panose="020B0604020202020204" pitchFamily="34" charset="0"/>
              </a:rPr>
              <a:t>Many years of research on Muslim friends and coworkers, and the Koran have confirmed this.</a:t>
            </a: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7" y="890305"/>
            <a:ext cx="8715806" cy="109728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0"/>
              </a:spcAft>
              <a:buClr>
                <a:srgbClr val="0000FF"/>
              </a:buClr>
              <a:tabLst/>
            </a:pPr>
            <a:r>
              <a:rPr lang="en-US" sz="40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395215030"/>
      </p:ext>
    </p:extLst>
  </p:cSld>
  <p:clrMapOvr>
    <a:masterClrMapping/>
  </p:clrMapOvr>
  <mc:AlternateContent xmlns:mc="http://schemas.openxmlformats.org/markup-compatibility/2006" xmlns:p15="http://schemas.microsoft.com/office/powerpoint/2012/main">
    <mc:Choice Requires="p15">
      <p:transition spd="slow" advTm="18000">
        <p15:prstTrans prst="pageCurlDouble"/>
      </p:transition>
    </mc:Choice>
    <mc:Fallback xmlns="">
      <p:transition spd="slow" advTm="18000">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51092" y="1554480"/>
            <a:ext cx="8978146" cy="484632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3716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85000"/>
              </a:lnSpc>
              <a:spcAft>
                <a:spcPts val="0"/>
              </a:spcAft>
              <a:buClr>
                <a:srgbClr val="FFFFFF"/>
              </a:buClr>
              <a:buSzPct val="85000"/>
              <a:tabLst/>
              <a:defRPr/>
            </a:pPr>
            <a:r>
              <a:rPr lang="en-US" sz="40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Senior Electrical Design &amp; Test Engineer</a:t>
            </a:r>
          </a:p>
          <a:p>
            <a:pPr marL="0" lvl="0" indent="0" algn="ctr">
              <a:lnSpc>
                <a:spcPct val="85000"/>
              </a:lnSpc>
              <a:spcAft>
                <a:spcPts val="900"/>
              </a:spcAft>
              <a:buClr>
                <a:srgbClr val="FFFFFF"/>
              </a:buClr>
              <a:buSzPct val="85000"/>
              <a:tabLst/>
              <a:defRPr/>
            </a:pPr>
            <a:r>
              <a:rPr lang="en-US" sz="36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Major Project Team Lead, 20 Years Experience</a:t>
            </a:r>
          </a:p>
          <a:p>
            <a:pPr marL="365760" lvl="0" indent="-365760">
              <a:lnSpc>
                <a:spcPct val="83000"/>
              </a:lnSpc>
              <a:spcAft>
                <a:spcPts val="900"/>
              </a:spcAft>
              <a:buClr>
                <a:srgbClr val="FFFFFF"/>
              </a:buClr>
              <a:buSzPct val="85000"/>
              <a:buFont typeface="Wingdings" panose="05000000000000000000" pitchFamily="2" charset="2"/>
              <a:buChar char="Ø"/>
              <a:tabLst/>
              <a:defRPr/>
            </a:pP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Robotic aircraft weapon systems, nuclear weapons</a:t>
            </a:r>
          </a:p>
          <a:p>
            <a:pPr marL="365760" lvl="0" indent="-365760">
              <a:lnSpc>
                <a:spcPct val="83000"/>
              </a:lnSpc>
              <a:spcAft>
                <a:spcPts val="900"/>
              </a:spcAft>
              <a:buClr>
                <a:srgbClr val="FFFFFF"/>
              </a:buClr>
              <a:buSzPct val="85000"/>
              <a:buFont typeface="Wingdings" panose="05000000000000000000" pitchFamily="2" charset="2"/>
              <a:buChar char="Ø"/>
              <a:tabLst/>
              <a:defRPr/>
            </a:pP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High power lasers, high performance military cameras</a:t>
            </a:r>
          </a:p>
          <a:p>
            <a:pPr marL="365760" lvl="0" indent="-365760">
              <a:lnSpc>
                <a:spcPct val="83000"/>
              </a:lnSpc>
              <a:spcAft>
                <a:spcPts val="900"/>
              </a:spcAft>
              <a:buClr>
                <a:srgbClr val="FFFFFF"/>
              </a:buClr>
              <a:buSzPct val="85000"/>
              <a:buFont typeface="Wingdings" panose="05000000000000000000" pitchFamily="2" charset="2"/>
              <a:buChar char="Ø"/>
              <a:tabLst/>
              <a:defRPr/>
            </a:pP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The world’s most advanced jets, rockets &amp; spacecraft</a:t>
            </a:r>
          </a:p>
          <a:p>
            <a:pPr marL="365760" lvl="0" indent="-365760">
              <a:lnSpc>
                <a:spcPct val="83000"/>
              </a:lnSpc>
              <a:spcAft>
                <a:spcPts val="900"/>
              </a:spcAft>
              <a:buClr>
                <a:srgbClr val="FFFFFF"/>
              </a:buClr>
              <a:buSzPct val="85000"/>
              <a:buFont typeface="Wingdings" panose="05000000000000000000" pitchFamily="2" charset="2"/>
              <a:buChar char="Ø"/>
              <a:tabLst/>
              <a:defRPr/>
            </a:pP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Avionic flight control and navigation systems</a:t>
            </a:r>
          </a:p>
          <a:p>
            <a:pPr marL="365760" lvl="0" indent="-365760">
              <a:lnSpc>
                <a:spcPct val="83000"/>
              </a:lnSpc>
              <a:spcAft>
                <a:spcPts val="900"/>
              </a:spcAft>
              <a:buClr>
                <a:srgbClr val="FFFFFF"/>
              </a:buClr>
              <a:buSzPct val="85000"/>
              <a:buFont typeface="Wingdings" panose="05000000000000000000" pitchFamily="2" charset="2"/>
              <a:buChar char="Ø"/>
              <a:tabLst/>
              <a:defRPr/>
            </a:pPr>
            <a:r>
              <a:rPr lang="en-US" sz="2900" b="1" dirty="0">
                <a:ln w="9525">
                  <a:solidFill>
                    <a:srgbClr val="000000"/>
                  </a:solidFill>
                  <a:prstDash val="solid"/>
                </a:ln>
                <a:solidFill>
                  <a:srgbClr val="FFFFFF"/>
                </a:solidFill>
                <a:effectLst>
                  <a:outerShdw blurRad="12700" dist="38100" dir="5400000" algn="ctr" rotWithShape="0">
                    <a:prstClr val="black"/>
                  </a:outerShdw>
                </a:effectLst>
                <a:latin typeface="Calibri" panose="020F0502020204030204" pitchFamily="34" charset="0"/>
              </a:rPr>
              <a:t>Indoor prison inmate wearable tracking alarm system</a:t>
            </a:r>
            <a:endPar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endParaRPr>
          </a:p>
          <a:p>
            <a:pPr marL="365760" lvl="0" indent="-365760">
              <a:lnSpc>
                <a:spcPct val="83000"/>
              </a:lnSpc>
              <a:spcAft>
                <a:spcPts val="900"/>
              </a:spcAft>
              <a:buClr>
                <a:srgbClr val="FFFFFF"/>
              </a:buClr>
              <a:buSzPct val="85000"/>
              <a:buFont typeface="Wingdings" panose="05000000000000000000" pitchFamily="2" charset="2"/>
              <a:buChar char="Ø"/>
              <a:tabLst/>
              <a:defRPr/>
            </a:pP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One of the first portable laptop web cameras</a:t>
            </a:r>
          </a:p>
          <a:p>
            <a:pPr marL="365760" lvl="0" indent="-365760">
              <a:lnSpc>
                <a:spcPct val="83000"/>
              </a:lnSpc>
              <a:spcAft>
                <a:spcPts val="900"/>
              </a:spcAft>
              <a:buClr>
                <a:srgbClr val="FFFFFF"/>
              </a:buClr>
              <a:buSzPct val="85000"/>
              <a:buFont typeface="Wingdings" panose="05000000000000000000" pitchFamily="2" charset="2"/>
              <a:buChar char="Ø"/>
              <a:tabLst/>
              <a:defRPr/>
            </a:pP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National Security Campus</a:t>
            </a:r>
            <a:r>
              <a:rPr lang="en-US" altLang="zh-CN" sz="1400" dirty="0">
                <a:solidFill>
                  <a:srgbClr val="FFFFFF"/>
                </a:solidFill>
                <a:effectLst>
                  <a:outerShdw blurRad="12700" dist="38100" dir="5400000" algn="ctr" rotWithShape="0">
                    <a:schemeClr val="bg1"/>
                  </a:outerShdw>
                </a:effectLst>
                <a:ea typeface="Times New Roman" panose="02020603050405020304" pitchFamily="18" charset="0"/>
                <a:cs typeface="Arial" panose="020B0604020202020204" pitchFamily="34" charset="0"/>
              </a:rPr>
              <a:t>©</a:t>
            </a:r>
            <a:r>
              <a:rPr lang="en-US" sz="28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a:t>
            </a: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 Honeywell Aerospace</a:t>
            </a:r>
            <a:r>
              <a:rPr lang="en-US" altLang="zh-CN" sz="1400" dirty="0">
                <a:solidFill>
                  <a:srgbClr val="FFFFFF"/>
                </a:solidFill>
                <a:effectLst>
                  <a:outerShdw blurRad="12700" dist="38100" dir="5400000" algn="ctr" rotWithShape="0">
                    <a:schemeClr val="bg1"/>
                  </a:outerShdw>
                </a:effectLst>
                <a:ea typeface="Times New Roman" panose="02020603050405020304" pitchFamily="18" charset="0"/>
                <a:cs typeface="Arial" panose="020B0604020202020204" pitchFamily="34" charset="0"/>
              </a:rPr>
              <a:t>©</a:t>
            </a:r>
            <a:r>
              <a:rPr lang="en-US" sz="28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 </a:t>
            </a: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Orbital Sciences</a:t>
            </a:r>
            <a:r>
              <a:rPr lang="en-US" altLang="zh-CN" sz="1400" dirty="0">
                <a:solidFill>
                  <a:srgbClr val="FFFFFF"/>
                </a:solidFill>
                <a:effectLst>
                  <a:outerShdw blurRad="12700" dist="38100" dir="5400000" algn="ctr" rotWithShape="0">
                    <a:schemeClr val="bg1"/>
                  </a:outerShdw>
                </a:effectLst>
                <a:ea typeface="Times New Roman" panose="02020603050405020304" pitchFamily="18" charset="0"/>
                <a:cs typeface="Arial" panose="020B0604020202020204" pitchFamily="34" charset="0"/>
              </a:rPr>
              <a:t>©</a:t>
            </a:r>
            <a:r>
              <a:rPr lang="en-US" sz="28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a:t>
            </a: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 Alanco</a:t>
            </a:r>
            <a:r>
              <a:rPr lang="en-US" altLang="zh-CN" sz="1400" dirty="0">
                <a:solidFill>
                  <a:srgbClr val="FFFFFF"/>
                </a:solidFill>
                <a:effectLst>
                  <a:outerShdw blurRad="12700" dist="38100" dir="5400000" algn="ctr" rotWithShape="0">
                    <a:schemeClr val="bg1"/>
                  </a:outerShdw>
                </a:effectLst>
                <a:ea typeface="Times New Roman" panose="02020603050405020304" pitchFamily="18" charset="0"/>
                <a:cs typeface="Arial" panose="020B0604020202020204" pitchFamily="34" charset="0"/>
              </a:rPr>
              <a:t>©</a:t>
            </a:r>
            <a:r>
              <a:rPr lang="en-US" sz="28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a:t>
            </a:r>
            <a:r>
              <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 Kaman Aerospace</a:t>
            </a:r>
            <a:r>
              <a:rPr lang="en-US" altLang="zh-CN" sz="1400" dirty="0">
                <a:solidFill>
                  <a:srgbClr val="FFFFFF"/>
                </a:solidFill>
                <a:effectLst>
                  <a:outerShdw blurRad="12700" dist="38100" dir="5400000" algn="ctr" rotWithShape="0">
                    <a:schemeClr val="bg1"/>
                  </a:outerShdw>
                </a:effectLst>
                <a:ea typeface="Times New Roman" panose="02020603050405020304" pitchFamily="18" charset="0"/>
                <a:cs typeface="Arial" panose="020B0604020202020204" pitchFamily="34" charset="0"/>
              </a:rPr>
              <a:t>©</a:t>
            </a:r>
            <a:r>
              <a:rPr lang="en-US" sz="28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rPr>
              <a:t>*, etc.</a:t>
            </a:r>
            <a:endParaRPr lang="en-US" sz="2900" b="1" dirty="0">
              <a:ln w="9525">
                <a:solidFill>
                  <a:srgbClr val="000000"/>
                </a:solidFill>
                <a:prstDash val="solid"/>
              </a:ln>
              <a:solidFill>
                <a:srgbClr val="FFFFFF"/>
              </a:solidFill>
              <a:effectLst>
                <a:outerShdw blurRad="12700" dist="38100" dir="5400000" algn="ctr" rotWithShape="0">
                  <a:schemeClr val="bg1"/>
                </a:outerShdw>
              </a:effectLst>
              <a:latin typeface="Calibri" panose="020F0502020204030204" pitchFamily="34" charset="0"/>
            </a:endParaRPr>
          </a:p>
        </p:txBody>
      </p:sp>
      <p:sp>
        <p:nvSpPr>
          <p:cNvPr id="4" name="Text Box 2">
            <a:extLst>
              <a:ext uri="{FF2B5EF4-FFF2-40B4-BE49-F238E27FC236}">
                <a16:creationId xmlns:a16="http://schemas.microsoft.com/office/drawing/2014/main" id="{337174BE-7445-41AE-BC21-3D699B0C075C}"/>
              </a:ext>
            </a:extLst>
          </p:cNvPr>
          <p:cNvSpPr txBox="1">
            <a:spLocks noChangeArrowheads="1"/>
          </p:cNvSpPr>
          <p:nvPr/>
        </p:nvSpPr>
        <p:spPr bwMode="auto">
          <a:xfrm>
            <a:off x="77986" y="228600"/>
            <a:ext cx="8961120" cy="10515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33 Years of Prophesy Research &amp; End Time Technology Design</a:t>
            </a:r>
          </a:p>
        </p:txBody>
      </p:sp>
      <p:sp>
        <p:nvSpPr>
          <p:cNvPr id="6" name="Date Placeholder 2">
            <a:extLst>
              <a:ext uri="{FF2B5EF4-FFF2-40B4-BE49-F238E27FC236}">
                <a16:creationId xmlns:a16="http://schemas.microsoft.com/office/drawing/2014/main" id="{3EEA9DE4-4FBC-4614-A67B-F3957AF3674B}"/>
              </a:ext>
            </a:extLst>
          </p:cNvPr>
          <p:cNvSpPr>
            <a:spLocks noGrp="1"/>
          </p:cNvSpPr>
          <p:nvPr>
            <p:ph type="dt" sz="half" idx="10"/>
          </p:nvPr>
        </p:nvSpPr>
        <p:spPr>
          <a:xfrm>
            <a:off x="762000" y="6583680"/>
            <a:ext cx="7620000" cy="365125"/>
          </a:xfrm>
        </p:spPr>
        <p:txBody>
          <a:bodyPr/>
          <a:lstStyle/>
          <a:p>
            <a:pPr lvl="0" algn="ctr"/>
            <a:r>
              <a:rPr lang="en-US" altLang="en-US" sz="1200" b="1" dirty="0">
                <a:solidFill>
                  <a:srgbClr val="FFFFFF"/>
                </a:solidFill>
                <a:latin typeface="Calibri" panose="020F0502020204030204" pitchFamily="34" charset="0"/>
                <a:cs typeface="Times New Roman" panose="02020603050405020304" pitchFamily="18" charset="0"/>
              </a:rPr>
              <a:t>* </a:t>
            </a:r>
            <a:r>
              <a:rPr lang="en-US" altLang="en-US" sz="1200" dirty="0">
                <a:solidFill>
                  <a:srgbClr val="FFFFFF"/>
                </a:solidFill>
                <a:latin typeface="Calibri" panose="020F0502020204030204" pitchFamily="34" charset="0"/>
                <a:cs typeface="Times New Roman" panose="02020603050405020304" pitchFamily="18" charset="0"/>
              </a:rPr>
              <a:t>Not affiliated with the  books </a:t>
            </a:r>
            <a:r>
              <a:rPr lang="en-US" altLang="en-US" sz="1000" dirty="0">
                <a:solidFill>
                  <a:prstClr val="white">
                    <a:tint val="75000"/>
                  </a:prstClr>
                </a:solidFill>
              </a:rPr>
              <a:t>Evolution Is Not Science or End Time Events, Heaven &amp; Hell by Jeff Woodward</a:t>
            </a:r>
          </a:p>
          <a:p>
            <a:pPr algn="ctr"/>
            <a:endParaRPr lang="en-US" altLang="en-US" sz="1000" dirty="0"/>
          </a:p>
        </p:txBody>
      </p:sp>
    </p:spTree>
    <p:extLst>
      <p:ext uri="{BB962C8B-B14F-4D97-AF65-F5344CB8AC3E}">
        <p14:creationId xmlns:p14="http://schemas.microsoft.com/office/powerpoint/2010/main" val="2162340388"/>
      </p:ext>
    </p:extLst>
  </p:cSld>
  <p:clrMapOvr>
    <a:masterClrMapping/>
  </p:clrMapOvr>
  <p:transition spd="slow" advTm="26000">
    <p:fade/>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325880"/>
            <a:ext cx="8961120" cy="5394960"/>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400"/>
              </a:spcAft>
              <a:buSzPct val="70000"/>
              <a:defRPr/>
            </a:pPr>
            <a:r>
              <a:rPr lang="en-US" sz="2700" dirty="0">
                <a:solidFill>
                  <a:prstClr val="black">
                    <a:lumMod val="95000"/>
                    <a:lumOff val="5000"/>
                  </a:prstClr>
                </a:solidFill>
                <a:cs typeface="Arial" panose="020B0604020202020204" pitchFamily="34" charset="0"/>
              </a:rPr>
              <a:t>Muslims falsely accuse conservative Protestant Christians of the </a:t>
            </a:r>
            <a:r>
              <a:rPr lang="en-US" sz="27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Crusades</a:t>
            </a:r>
            <a:r>
              <a:rPr lang="en-US" sz="2700" dirty="0">
                <a:solidFill>
                  <a:prstClr val="black">
                    <a:lumMod val="95000"/>
                    <a:lumOff val="5000"/>
                  </a:prstClr>
                </a:solidFill>
                <a:cs typeface="Arial" panose="020B0604020202020204" pitchFamily="34" charset="0"/>
              </a:rPr>
              <a:t>, (carried out by Catholics who were repelling Muslim invaders who invaded the Holy Land, Spain &amp; </a:t>
            </a:r>
            <a:r>
              <a:rPr lang="en-US" sz="2700" dirty="0">
                <a:ln w="9525">
                  <a:solidFill>
                    <a:schemeClr val="bg1"/>
                  </a:solidFill>
                  <a:prstDash val="solid"/>
                </a:ln>
                <a:solidFill>
                  <a:schemeClr val="tx1"/>
                </a:solidFill>
                <a:cs typeface="Arial" panose="020B0604020202020204" pitchFamily="34" charset="0"/>
                <a:hlinkClick r:id="rId4"/>
              </a:rPr>
              <a:t>Western Turkey</a:t>
            </a:r>
            <a:r>
              <a:rPr lang="en-US" sz="2700" dirty="0">
                <a:ln w="9525">
                  <a:solidFill>
                    <a:schemeClr val="bg1"/>
                  </a:solidFill>
                  <a:prstDash val="solid"/>
                </a:ln>
                <a:solidFill>
                  <a:schemeClr val="tx1"/>
                </a:solidFill>
                <a:cs typeface="Arial" panose="020B0604020202020204" pitchFamily="34" charset="0"/>
              </a:rPr>
              <a:t> Anatolia in 1095</a:t>
            </a:r>
            <a:r>
              <a:rPr lang="en-US" sz="2700" dirty="0">
                <a:solidFill>
                  <a:prstClr val="black">
                    <a:lumMod val="95000"/>
                    <a:lumOff val="5000"/>
                  </a:prstClr>
                </a:solidFill>
                <a:cs typeface="Arial" panose="020B0604020202020204" pitchFamily="34" charset="0"/>
              </a:rPr>
              <a:t>). </a:t>
            </a:r>
            <a:r>
              <a:rPr lang="en-US" sz="2800" b="1" dirty="0">
                <a:ln w="9525">
                  <a:solidFill>
                    <a:prstClr val="black"/>
                  </a:solidFill>
                  <a:prstDash val="solid"/>
                </a:ln>
                <a:solidFill>
                  <a:prstClr val="white"/>
                </a:solidFill>
                <a:effectLst>
                  <a:outerShdw blurRad="50800" dist="50800" dir="2700000" algn="tl">
                    <a:prstClr val="black"/>
                  </a:outerShdw>
                </a:effectLst>
                <a:cs typeface="Arial" panose="020B0604020202020204" pitchFamily="34" charset="0"/>
                <a:hlinkClick r:id="rId5"/>
              </a:rPr>
              <a:t>Muslim Moors conquered</a:t>
            </a:r>
            <a:r>
              <a:rPr lang="en-US" sz="2800" b="1" dirty="0">
                <a:ln w="9525">
                  <a:solidFill>
                    <a:prstClr val="black"/>
                  </a:solidFill>
                  <a:prstDash val="solid"/>
                </a:ln>
                <a:solidFill>
                  <a:prstClr val="white"/>
                </a:solidFill>
                <a:effectLst>
                  <a:outerShdw blurRad="50800" dist="50800" dir="2700000" algn="tl">
                    <a:prstClr val="black"/>
                  </a:outerShdw>
                </a:effectLst>
                <a:cs typeface="Arial" panose="020B0604020202020204" pitchFamily="34" charset="0"/>
              </a:rPr>
              <a:t> </a:t>
            </a:r>
            <a:r>
              <a:rPr lang="en-US" sz="2800" b="1" dirty="0">
                <a:ln w="9525">
                  <a:solidFill>
                    <a:prstClr val="black"/>
                  </a:solidFill>
                  <a:prstDash val="solid"/>
                </a:ln>
                <a:solidFill>
                  <a:prstClr val="white"/>
                </a:solidFill>
                <a:effectLst>
                  <a:outerShdw blurRad="50800" dist="50800" dir="2700000" algn="tl">
                    <a:prstClr val="black"/>
                  </a:outerShdw>
                </a:effectLst>
                <a:cs typeface="Arial" panose="020B0604020202020204" pitchFamily="34" charset="0"/>
                <a:hlinkClick r:id="rId6"/>
              </a:rPr>
              <a:t>Spain for 800 years</a:t>
            </a:r>
            <a:r>
              <a:rPr lang="en-US" sz="2800" b="1" dirty="0">
                <a:ln w="9525">
                  <a:solidFill>
                    <a:prstClr val="black"/>
                  </a:solidFill>
                  <a:prstDash val="solid"/>
                </a:ln>
                <a:solidFill>
                  <a:prstClr val="white"/>
                </a:solidFill>
                <a:effectLst>
                  <a:outerShdw blurRad="50800" dist="50800" dir="2700000" algn="tl">
                    <a:prstClr val="black"/>
                  </a:outerShdw>
                </a:effectLst>
                <a:cs typeface="Arial" panose="020B0604020202020204" pitchFamily="34" charset="0"/>
              </a:rPr>
              <a:t> and also </a:t>
            </a:r>
            <a:r>
              <a:rPr lang="en-US" sz="2800" b="1" dirty="0">
                <a:ln w="9525">
                  <a:solidFill>
                    <a:prstClr val="black"/>
                  </a:solidFill>
                  <a:prstDash val="solid"/>
                </a:ln>
                <a:solidFill>
                  <a:prstClr val="white"/>
                </a:solidFill>
                <a:effectLst>
                  <a:outerShdw blurRad="50800" dist="50800" dir="2700000" algn="tl">
                    <a:prstClr val="black"/>
                  </a:outerShdw>
                </a:effectLst>
                <a:cs typeface="Arial" panose="020B0604020202020204" pitchFamily="34" charset="0"/>
                <a:hlinkClick r:id="rId7"/>
              </a:rPr>
              <a:t>invaded France in 732 AD</a:t>
            </a:r>
            <a:r>
              <a:rPr lang="en-US" sz="2800" dirty="0">
                <a:solidFill>
                  <a:prstClr val="black">
                    <a:lumMod val="95000"/>
                    <a:lumOff val="5000"/>
                  </a:prstClr>
                </a:solidFill>
                <a:cs typeface="Arial" panose="020B0604020202020204" pitchFamily="34" charset="0"/>
              </a:rPr>
              <a:t>. </a:t>
            </a:r>
          </a:p>
          <a:p>
            <a:pPr marL="0" lvl="0" indent="0">
              <a:lnSpc>
                <a:spcPct val="94000"/>
              </a:lnSpc>
              <a:spcAft>
                <a:spcPts val="1400"/>
              </a:spcAft>
              <a:buSzPct val="70000"/>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Muslims conducted nonstop jihad crusades for 1,400 years, murdering 260 million people. </a:t>
            </a:r>
          </a:p>
          <a:p>
            <a:pPr marL="0" lvl="0" indent="0">
              <a:lnSpc>
                <a:spcPct val="94000"/>
              </a:lnSpc>
              <a:spcAft>
                <a:spcPts val="1400"/>
              </a:spcAft>
              <a:buSzPct val="70000"/>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Muslim crusaders and Muslim slave traders have murdered 60 million Christians, 120 million Black Africans and 80 million Hindus.</a:t>
            </a:r>
            <a:r>
              <a:rPr 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8"/>
              </a:rPr>
              <a:t>[566]</a:t>
            </a:r>
            <a:r>
              <a:rPr lang="en-US" b="1" dirty="0">
                <a:ln w="9525">
                  <a:solidFill>
                    <a:prstClr val="black"/>
                  </a:solidFill>
                  <a:prstDash val="solid"/>
                </a:ln>
                <a:solidFill>
                  <a:prstClr val="white"/>
                </a:solidFill>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9"/>
              </a:rPr>
              <a:t>See </a:t>
            </a:r>
            <a:r>
              <a:rPr lang="en-US" b="1" i="1" dirty="0">
                <a:ln w="9525">
                  <a:solidFill>
                    <a:prstClr val="black"/>
                  </a:solidFill>
                  <a:prstDash val="solid"/>
                </a:ln>
                <a:solidFill>
                  <a:prstClr val="white"/>
                </a:solidFill>
                <a:cs typeface="Arial" panose="020B0604020202020204" pitchFamily="34" charset="0"/>
                <a:hlinkClick r:id="rId9"/>
              </a:rPr>
              <a:t>Evolution Is Not Science</a:t>
            </a:r>
            <a:r>
              <a:rPr lang="en-US" b="1" dirty="0">
                <a:ln w="9525">
                  <a:solidFill>
                    <a:prstClr val="black"/>
                  </a:solidFill>
                  <a:prstDash val="solid"/>
                </a:ln>
                <a:solidFill>
                  <a:prstClr val="white"/>
                </a:solidFill>
                <a:cs typeface="Arial" panose="020B0604020202020204" pitchFamily="34" charset="0"/>
                <a:hlinkClick r:id="rId9"/>
              </a:rPr>
              <a:t> Chapter 1</a:t>
            </a:r>
            <a:r>
              <a:rPr lang="en-US" b="1" dirty="0">
                <a:ln w="9525">
                  <a:solidFill>
                    <a:prstClr val="black"/>
                  </a:solidFill>
                  <a:prstDash val="solid"/>
                </a:ln>
                <a:solidFill>
                  <a:prstClr val="white"/>
                </a:solidFill>
                <a:cs typeface="Arial" panose="020B0604020202020204" pitchFamily="34" charset="0"/>
              </a:rPr>
              <a:t>).</a:t>
            </a:r>
            <a:endParaRPr lang="en-US" sz="2000" b="1" dirty="0">
              <a:ln w="9525">
                <a:solidFill>
                  <a:prstClr val="black"/>
                </a:solidFill>
                <a:prstDash val="solid"/>
              </a:ln>
              <a:solidFill>
                <a:prstClr val="white"/>
              </a:solidFill>
              <a:cs typeface="Arial" panose="020B0604020202020204" pitchFamily="34" charset="0"/>
            </a:endParaRP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4" y="182880"/>
            <a:ext cx="8715806" cy="1051560"/>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75000"/>
              </a:lnSpc>
              <a:spcAft>
                <a:spcPts val="0"/>
              </a:spcAft>
              <a:buClr>
                <a:srgbClr val="0000FF"/>
              </a:buClr>
              <a:tabLst/>
            </a:pPr>
            <a:r>
              <a:rPr lang="en-US" sz="40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29400"/>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4138146824"/>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07046" y="1371600"/>
            <a:ext cx="8929903" cy="5303520"/>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1000"/>
              </a:spcAft>
              <a:defRPr/>
            </a:pPr>
            <a:r>
              <a:rPr lang="en-US" sz="2800" dirty="0">
                <a:cs typeface="Arial" panose="020B0604020202020204" pitchFamily="34" charset="0"/>
              </a:rPr>
              <a:t>Mohammad committed an act of violence every six weeks for the last nine years of his life. The Koran (Qur’an) teaches that those who die killing Christians and Jews will go to Heaven. </a:t>
            </a:r>
            <a:r>
              <a:rPr lang="en-US" sz="1600" b="1" dirty="0">
                <a:ln w="9525">
                  <a:solidFill>
                    <a:prstClr val="black"/>
                  </a:solidFill>
                  <a:prstDash val="solid"/>
                </a:ln>
                <a:solidFill>
                  <a:prstClr val="white"/>
                </a:solidFill>
                <a:cs typeface="Arial" panose="020B0604020202020204" pitchFamily="34" charset="0"/>
                <a:hlinkClick r:id="rId3"/>
              </a:rPr>
              <a:t>[522]</a:t>
            </a:r>
            <a:r>
              <a:rPr lang="en-US" sz="1600" b="1" dirty="0">
                <a:ln w="9525">
                  <a:solidFill>
                    <a:prstClr val="black"/>
                  </a:solidFill>
                  <a:prstDash val="solid"/>
                </a:ln>
                <a:solidFill>
                  <a:prstClr val="white"/>
                </a:solidFill>
                <a:cs typeface="Arial" panose="020B0604020202020204" pitchFamily="34" charset="0"/>
                <a:hlinkClick r:id="rId4"/>
              </a:rPr>
              <a:t>[566]</a:t>
            </a:r>
            <a:endParaRPr lang="en-US" sz="1600" b="1" dirty="0">
              <a:ln w="9525">
                <a:solidFill>
                  <a:prstClr val="black"/>
                </a:solidFill>
                <a:prstDash val="solid"/>
              </a:ln>
              <a:solidFill>
                <a:prstClr val="white"/>
              </a:solidFill>
              <a:cs typeface="Arial" panose="020B0604020202020204" pitchFamily="34" charset="0"/>
            </a:endParaRPr>
          </a:p>
          <a:p>
            <a:pPr marL="0" lvl="0" indent="0">
              <a:lnSpc>
                <a:spcPct val="94000"/>
              </a:lnSpc>
              <a:spcAft>
                <a:spcPts val="1000"/>
              </a:spcAft>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 Koran teaches that: ALL Muslims will go to Hell, unless they kill Jews or Christians, or overthrow their governments. </a:t>
            </a:r>
          </a:p>
          <a:p>
            <a:pPr marL="0" lvl="0" indent="0">
              <a:lnSpc>
                <a:spcPct val="94000"/>
              </a:lnSpc>
              <a:spcAft>
                <a:spcPts val="1200"/>
              </a:spcAft>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Only Muslims who spill blood for the false god Allah can be intercessors and save seventy family members from Hell, and take them to Heaven without judgment.</a:t>
            </a:r>
            <a:r>
              <a:rPr lang="en-US" sz="31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5"/>
              </a:rPr>
              <a:t>[573]</a:t>
            </a:r>
            <a:endParaRPr lang="en-US" dirty="0">
              <a:cs typeface="Arial" panose="020B0604020202020204" pitchFamily="34" charset="0"/>
            </a:endParaRP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4" y="182880"/>
            <a:ext cx="8715806" cy="109728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0"/>
              </a:spcAft>
              <a:buClr>
                <a:srgbClr val="0000FF"/>
              </a:buClr>
              <a:tabLst/>
            </a:pPr>
            <a:r>
              <a:rPr lang="en-US" sz="40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75120"/>
            <a:ext cx="2971800" cy="18288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3309617050"/>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14097" y="1920240"/>
            <a:ext cx="8715806" cy="4723729"/>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800"/>
              </a:spcAft>
              <a:defRPr/>
            </a:pPr>
            <a:r>
              <a:rPr lang="en-US" sz="2800" dirty="0">
                <a:cs typeface="Arial" panose="020B0604020202020204" pitchFamily="34" charset="0"/>
              </a:rPr>
              <a:t>This is why one out of every 16 verses in the Koran is about carrying out war. </a:t>
            </a: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This is why Muslims around the world are driven in a rage to kill. </a:t>
            </a:r>
          </a:p>
          <a:p>
            <a:pPr marL="0" lvl="0" indent="0">
              <a:spcAft>
                <a:spcPts val="1800"/>
              </a:spcAf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Today Muslim crusaders have conquered: the Middle East, most of Central Asia and southeastern Asia, plus all of North Africa. </a:t>
            </a:r>
            <a:r>
              <a:rPr lang="en-US" b="1" dirty="0">
                <a:ln w="9525">
                  <a:solidFill>
                    <a:prstClr val="black"/>
                  </a:solidFill>
                  <a:prstDash val="solid"/>
                </a:ln>
                <a:solidFill>
                  <a:prstClr val="white"/>
                </a:solidFill>
                <a:latin typeface="Times New Roman" panose="02020603050405020304" pitchFamily="18" charset="0"/>
                <a:hlinkClick r:id="rId3"/>
              </a:rPr>
              <a:t>[566]</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 </a:t>
            </a:r>
          </a:p>
          <a:p>
            <a:pPr marL="0" lvl="0" indent="0">
              <a:spcAft>
                <a:spcPts val="1800"/>
              </a:spcAf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In past centuries, Muslims have also conquered parts of Europe and all of India, but they were repelled.</a:t>
            </a:r>
            <a:r>
              <a:rPr lang="en-US" dirty="0">
                <a:solidFill>
                  <a:prstClr val="black">
                    <a:lumMod val="95000"/>
                    <a:lumOff val="5000"/>
                  </a:prstClr>
                </a:solidFill>
                <a:cs typeface="Arial" panose="020B0604020202020204" pitchFamily="34" charset="0"/>
              </a:rPr>
              <a:t> </a:t>
            </a:r>
            <a:r>
              <a:rPr lang="en-US" b="1" dirty="0">
                <a:ln w="9525">
                  <a:solidFill>
                    <a:prstClr val="black"/>
                  </a:solidFill>
                  <a:prstDash val="solid"/>
                </a:ln>
                <a:solidFill>
                  <a:prstClr val="white"/>
                </a:solidFill>
                <a:latin typeface="Times New Roman" panose="02020603050405020304" pitchFamily="18" charset="0"/>
                <a:hlinkClick r:id="rId3"/>
              </a:rPr>
              <a:t>[566]</a:t>
            </a:r>
            <a:endParaRPr lang="en-US" sz="2800" dirty="0">
              <a:solidFill>
                <a:prstClr val="black">
                  <a:lumMod val="95000"/>
                  <a:lumOff val="5000"/>
                </a:prstClr>
              </a:solidFill>
              <a:cs typeface="Arial" panose="020B0604020202020204" pitchFamily="34" charset="0"/>
            </a:endParaRP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7" y="609600"/>
            <a:ext cx="8715806" cy="109728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0"/>
              </a:spcAft>
              <a:buClr>
                <a:srgbClr val="0000FF"/>
              </a:buClr>
              <a:tabLst/>
            </a:pPr>
            <a:r>
              <a:rPr lang="en-US" sz="40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1316675861"/>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14097" y="1613248"/>
            <a:ext cx="8715806" cy="5027915"/>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600"/>
              </a:spcAft>
              <a:defRPr/>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What a contrast from Jesus who taught that peace and love for your neighbor was the second greatest commandment, behind loving God. </a:t>
            </a:r>
          </a:p>
          <a:p>
            <a:pPr marL="0" lvl="0" indent="0">
              <a:spcAft>
                <a:spcPts val="1200"/>
              </a:spcAft>
              <a:defRPr/>
            </a:pPr>
            <a:r>
              <a:rPr lang="en-US" sz="2700" dirty="0">
                <a:cs typeface="Arial" panose="020B0604020202020204" pitchFamily="34" charset="0"/>
              </a:rPr>
              <a:t>Jesus never defiled himself, and taught Christians to love their enemies, and do good to them. </a:t>
            </a:r>
            <a:r>
              <a:rPr lang="en-US" dirty="0">
                <a:ln w="9525">
                  <a:solidFill>
                    <a:schemeClr val="bg1"/>
                  </a:solidFill>
                  <a:prstDash val="solid"/>
                </a:ln>
                <a:solidFill>
                  <a:schemeClr val="tx1"/>
                </a:solidFill>
                <a:cs typeface="Arial" panose="020B0604020202020204" pitchFamily="34" charset="0"/>
                <a:hlinkClick r:id="rId3"/>
              </a:rPr>
              <a:t>Luke 6:35 NIV</a:t>
            </a:r>
            <a:endParaRPr lang="en-US" dirty="0">
              <a:cs typeface="Arial" panose="020B0604020202020204" pitchFamily="34" charset="0"/>
            </a:endParaRPr>
          </a:p>
          <a:p>
            <a:pPr marL="0" lvl="0" indent="0">
              <a:spcAft>
                <a:spcPts val="600"/>
              </a:spcAft>
              <a:defRPr/>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While Jesus hung from the cross dying, he forgave those who murdered him. Jesus said the greatest gift you can give is to sacrifice your own life for your friends, as He did on the cross. </a:t>
            </a:r>
          </a:p>
          <a:p>
            <a:pPr marL="0" lvl="0" indent="0">
              <a:spcAft>
                <a:spcPts val="600"/>
              </a:spcAft>
              <a:defRPr/>
            </a:pPr>
            <a:r>
              <a:rPr lang="en-US" sz="2700" dirty="0">
                <a:solidFill>
                  <a:schemeClr val="bg1">
                    <a:lumMod val="95000"/>
                    <a:lumOff val="5000"/>
                  </a:schemeClr>
                </a:solidFill>
                <a:cs typeface="Arial" panose="020B0604020202020204" pitchFamily="34" charset="0"/>
              </a:rPr>
              <a:t>Jesus taught that those who live by the sword shall die by the sword.</a:t>
            </a:r>
            <a:endParaRPr lang="en-US" sz="2800" dirty="0">
              <a:solidFill>
                <a:schemeClr val="bg1">
                  <a:lumMod val="95000"/>
                  <a:lumOff val="5000"/>
                </a:schemeClr>
              </a:solidFill>
              <a:cs typeface="Arial" panose="020B0604020202020204" pitchFamily="34" charset="0"/>
            </a:endParaRP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7" y="304800"/>
            <a:ext cx="8715806" cy="109728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0"/>
              </a:spcAft>
              <a:buClr>
                <a:srgbClr val="0000FF"/>
              </a:buClr>
              <a:tabLst/>
            </a:pPr>
            <a:r>
              <a:rPr lang="en-US" sz="40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470326996"/>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5145" y="1761779"/>
            <a:ext cx="8853705" cy="4846320"/>
          </a:xfrm>
          <a:prstGeom prst="rect">
            <a:avLst/>
          </a:prstGeom>
          <a:gradFill flip="none" rotWithShape="1">
            <a:gsLst>
              <a:gs pos="0">
                <a:schemeClr val="tx1"/>
              </a:gs>
              <a:gs pos="35000">
                <a:srgbClr val="CFB077"/>
              </a:gs>
              <a:gs pos="100000">
                <a:srgbClr val="8C5212"/>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SzPct val="70000"/>
              <a:tabLst/>
              <a:defRPr/>
            </a:pPr>
            <a:r>
              <a:rPr lang="en-US" sz="2800" dirty="0">
                <a:solidFill>
                  <a:prstClr val="black">
                    <a:lumMod val="95000"/>
                    <a:lumOff val="5000"/>
                  </a:prstClr>
                </a:solidFill>
                <a:cs typeface="Arial" panose="020B0604020202020204" pitchFamily="34" charset="0"/>
              </a:rPr>
              <a:t>Today, Muslim leaders stated goals are to use: anarchists, socialism,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bloody ghoulish murders</a:t>
            </a:r>
            <a:r>
              <a:rPr lang="en-US" sz="3000" dirty="0">
                <a:solidFill>
                  <a:prstClr val="black">
                    <a:lumMod val="95000"/>
                    <a:lumOff val="5000"/>
                  </a:prstClr>
                </a:solidFill>
                <a:cs typeface="Arial" panose="020B0604020202020204" pitchFamily="34" charset="0"/>
              </a:rPr>
              <a:t>, </a:t>
            </a:r>
            <a:r>
              <a:rPr lang="en-US" sz="2800" dirty="0">
                <a:solidFill>
                  <a:prstClr val="black">
                    <a:lumMod val="95000"/>
                    <a:lumOff val="5000"/>
                  </a:prstClr>
                </a:solidFill>
                <a:cs typeface="Arial" panose="020B0604020202020204" pitchFamily="34" charset="0"/>
              </a:rPr>
              <a:t>rape &amp; terrorism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to conquer Europe &amp; USA from within, through revolution, nonstop riots, plus illegal immigration</a:t>
            </a:r>
            <a:r>
              <a:rPr lang="en-US" sz="2800" dirty="0">
                <a:solidFill>
                  <a:schemeClr val="bg1">
                    <a:lumMod val="95000"/>
                    <a:lumOff val="5000"/>
                  </a:schemeClr>
                </a:solidFill>
                <a:cs typeface="Arial" panose="020B0604020202020204" pitchFamily="34" charset="0"/>
              </a:rPr>
              <a:t>,</a:t>
            </a:r>
            <a:r>
              <a:rPr lang="en-US" sz="2800" dirty="0">
                <a:solidFill>
                  <a:prstClr val="black">
                    <a:lumMod val="95000"/>
                    <a:lumOff val="5000"/>
                  </a:prstClr>
                </a:solidFill>
                <a:cs typeface="Arial" panose="020B0604020202020204" pitchFamily="34" charset="0"/>
              </a:rPr>
              <a:t> with rampant birth rates and welfare, to financially collapse Western governments. </a:t>
            </a:r>
          </a:p>
          <a:p>
            <a:pPr marL="0" lvl="0" indent="0">
              <a:lnSpc>
                <a:spcPct val="98000"/>
              </a:lnSpc>
              <a:spcBef>
                <a:spcPts val="0"/>
              </a:spcBef>
              <a:spcAft>
                <a:spcPts val="1200"/>
              </a:spcAft>
              <a:buSzPct val="70000"/>
              <a:tabLst/>
              <a:defRPr/>
            </a:pPr>
            <a:r>
              <a:rPr lang="en-US" sz="2800" dirty="0">
                <a:solidFill>
                  <a:prstClr val="black">
                    <a:lumMod val="95000"/>
                    <a:lumOff val="5000"/>
                  </a:prstClr>
                </a:solidFill>
                <a:cs typeface="Arial" panose="020B0604020202020204" pitchFamily="34" charset="0"/>
              </a:rPr>
              <a:t>They had great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4"/>
              </a:rPr>
              <a:t>success under ignorant radical</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4"/>
              </a:rPr>
              <a:t>liberal democrat leaders, with support from</a:t>
            </a:r>
            <a:r>
              <a:rPr lang="en-US" sz="3000" dirty="0">
                <a:solidFill>
                  <a:prstClr val="black">
                    <a:lumMod val="95000"/>
                    <a:lumOff val="5000"/>
                  </a:prstClr>
                </a:solidFill>
                <a:cs typeface="Arial" panose="020B060402020202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rPr>
              <a:t>gays</a:t>
            </a:r>
            <a:r>
              <a:rPr lang="en-US" sz="3000" dirty="0">
                <a:solidFill>
                  <a:prstClr val="black">
                    <a:lumMod val="95000"/>
                    <a:lumOff val="5000"/>
                  </a:prstClr>
                </a:solidFill>
                <a:cs typeface="Arial" panose="020B060402020202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rPr>
              <a:t>drug addicts</a:t>
            </a:r>
            <a:r>
              <a:rPr lang="en-US" sz="3000" dirty="0">
                <a:solidFill>
                  <a:prstClr val="black">
                    <a:lumMod val="95000"/>
                    <a:lumOff val="5000"/>
                  </a:prstClr>
                </a:solidFill>
                <a:cs typeface="Arial" panose="020B060402020202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7"/>
              </a:rPr>
              <a:t>secular</a:t>
            </a:r>
            <a:r>
              <a:rPr lang="en-US" sz="3000" dirty="0">
                <a:solidFill>
                  <a:prstClr val="black">
                    <a:lumMod val="95000"/>
                    <a:lumOff val="5000"/>
                  </a:prstClr>
                </a:solidFill>
                <a:cs typeface="Arial" panose="020B060402020202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8"/>
              </a:rPr>
              <a:t>Jews</a:t>
            </a:r>
            <a:r>
              <a:rPr lang="en-US" sz="3000" dirty="0">
                <a:solidFill>
                  <a:prstClr val="black">
                    <a:lumMod val="95000"/>
                    <a:lumOff val="5000"/>
                  </a:prstClr>
                </a:solidFill>
                <a:cs typeface="Arial" panose="020B0604020202020204" pitchFamily="34" charset="0"/>
              </a:rPr>
              <a:t> &amp;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9"/>
              </a:rPr>
              <a:t>Catholic</a:t>
            </a:r>
            <a:r>
              <a:rPr lang="en-US" sz="3000" dirty="0">
                <a:solidFill>
                  <a:prstClr val="black">
                    <a:lumMod val="95000"/>
                    <a:lumOff val="5000"/>
                  </a:prstClr>
                </a:solidFill>
                <a:cs typeface="Arial" panose="020B060402020202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0"/>
              </a:rPr>
              <a:t>democrats</a:t>
            </a:r>
            <a:r>
              <a:rPr lang="en-US" sz="2800" dirty="0">
                <a:solidFill>
                  <a:schemeClr val="bg1"/>
                </a:solidFill>
                <a:cs typeface="Arial" panose="020B0604020202020204" pitchFamily="34" charset="0"/>
              </a:rPr>
              <a:t>,</a:t>
            </a:r>
            <a:r>
              <a:rPr lang="en-US" sz="2800" dirty="0">
                <a:solidFill>
                  <a:prstClr val="black">
                    <a:lumMod val="95000"/>
                    <a:lumOff val="5000"/>
                  </a:prstClr>
                </a:solidFill>
                <a:cs typeface="Arial" panose="020B0604020202020204" pitchFamily="34" charset="0"/>
              </a:rPr>
              <a:t> who will be killed if Muslims take control.</a:t>
            </a:r>
          </a:p>
        </p:txBody>
      </p:sp>
      <p:sp>
        <p:nvSpPr>
          <p:cNvPr id="5" name="Text Box 1">
            <a:extLst>
              <a:ext uri="{FF2B5EF4-FFF2-40B4-BE49-F238E27FC236}">
                <a16:creationId xmlns:a16="http://schemas.microsoft.com/office/drawing/2014/main" id="{0933916B-9FE9-4AB2-A383-C272E87CFFBD}"/>
              </a:ext>
            </a:extLst>
          </p:cNvPr>
          <p:cNvSpPr txBox="1">
            <a:spLocks noChangeArrowheads="1"/>
          </p:cNvSpPr>
          <p:nvPr/>
        </p:nvSpPr>
        <p:spPr bwMode="auto">
          <a:xfrm>
            <a:off x="214094" y="509846"/>
            <a:ext cx="8715806" cy="1097280"/>
          </a:xfrm>
          <a:prstGeom prst="rect">
            <a:avLst/>
          </a:prstGeom>
          <a:blipFill dpi="0" rotWithShape="0">
            <a:blip r:embed="rId11"/>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a:lnSpc>
                <a:spcPct val="80000"/>
              </a:lnSpc>
              <a:spcAft>
                <a:spcPts val="0"/>
              </a:spcAft>
              <a:buClr>
                <a:srgbClr val="0000FF"/>
              </a:buClr>
              <a:tabLst/>
            </a:pPr>
            <a:r>
              <a:rPr lang="en-US" sz="4000" b="1" dirty="0">
                <a:ln w="6350">
                  <a:solidFill>
                    <a:schemeClr val="bg1">
                      <a:lumMod val="85000"/>
                      <a:lumOff val="15000"/>
                    </a:schemeClr>
                  </a:solidFill>
                  <a:prstDash val="solid"/>
                </a:ln>
                <a:solidFill>
                  <a:srgbClr val="CFB07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War #1: Russia &amp; Muslim Nations Attack Israel </a:t>
            </a:r>
          </a:p>
        </p:txBody>
      </p:sp>
      <p:sp>
        <p:nvSpPr>
          <p:cNvPr id="4" name="Date Placeholder 2">
            <a:extLst>
              <a:ext uri="{FF2B5EF4-FFF2-40B4-BE49-F238E27FC236}">
                <a16:creationId xmlns:a16="http://schemas.microsoft.com/office/drawing/2014/main" id="{28DB6076-70C9-48B8-8933-FF7A7262F799}"/>
              </a:ext>
            </a:extLst>
          </p:cNvPr>
          <p:cNvSpPr>
            <a:spLocks noGrp="1"/>
          </p:cNvSpPr>
          <p:nvPr>
            <p:ph type="dt" sz="half" idx="10"/>
          </p:nvPr>
        </p:nvSpPr>
        <p:spPr>
          <a:xfrm>
            <a:off x="5958101" y="6638958"/>
            <a:ext cx="2971800" cy="274320"/>
          </a:xfrm>
        </p:spPr>
        <p:txBody>
          <a:bodyPr/>
          <a:lstStyle/>
          <a:p>
            <a:pPr lvl="0" algn="l">
              <a:defRPr/>
            </a:pPr>
            <a:r>
              <a:rPr lang="en-US" altLang="en-US" sz="1000" dirty="0">
                <a:solidFill>
                  <a:schemeClr val="tx1"/>
                </a:solidFill>
              </a:rPr>
              <a:t>End Time Events, Heaven &amp; Hell, Jeff Woodward</a:t>
            </a:r>
          </a:p>
        </p:txBody>
      </p:sp>
      <p:sp>
        <p:nvSpPr>
          <p:cNvPr id="7" name="Date Placeholder 2">
            <a:extLst>
              <a:ext uri="{FF2B5EF4-FFF2-40B4-BE49-F238E27FC236}">
                <a16:creationId xmlns:a16="http://schemas.microsoft.com/office/drawing/2014/main" id="{DB6039EA-E653-4968-A003-0D6BAAB31509}"/>
              </a:ext>
            </a:extLst>
          </p:cNvPr>
          <p:cNvSpPr txBox="1">
            <a:spLocks/>
          </p:cNvSpPr>
          <p:nvPr/>
        </p:nvSpPr>
        <p:spPr>
          <a:xfrm>
            <a:off x="304800" y="6656832"/>
            <a:ext cx="3276599" cy="211107"/>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400" dirty="0">
                <a:solidFill>
                  <a:prstClr val="white"/>
                </a:solidFill>
              </a:rPr>
              <a:t>See extensive proof in underlined links</a:t>
            </a:r>
          </a:p>
        </p:txBody>
      </p:sp>
    </p:spTree>
    <p:extLst>
      <p:ext uri="{BB962C8B-B14F-4D97-AF65-F5344CB8AC3E}">
        <p14:creationId xmlns:p14="http://schemas.microsoft.com/office/powerpoint/2010/main" val="223712257"/>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a:cxnSpLocks/>
          </p:cNvCxnSpPr>
          <p:nvPr/>
        </p:nvCxnSpPr>
        <p:spPr>
          <a:xfrm>
            <a:off x="4572000" y="2352908"/>
            <a:ext cx="0" cy="4094236"/>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Rectangle 2">
            <a:extLst>
              <a:ext uri="{FF2B5EF4-FFF2-40B4-BE49-F238E27FC236}">
                <a16:creationId xmlns:a16="http://schemas.microsoft.com/office/drawing/2014/main" id="{EA308F59-7E43-428F-AD63-A5D4FD53B1E8}"/>
              </a:ext>
            </a:extLst>
          </p:cNvPr>
          <p:cNvSpPr>
            <a:spLocks noChangeArrowheads="1"/>
          </p:cNvSpPr>
          <p:nvPr/>
        </p:nvSpPr>
        <p:spPr bwMode="auto">
          <a:xfrm>
            <a:off x="159512" y="91440"/>
            <a:ext cx="8869680" cy="11541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Stated 9 Times that Tribulation is 7 Years, with Two 3.5 Year Halves</a:t>
            </a:r>
          </a:p>
        </p:txBody>
      </p:sp>
      <p:sp>
        <p:nvSpPr>
          <p:cNvPr id="18" name="Date Placeholder 2">
            <a:extLst>
              <a:ext uri="{FF2B5EF4-FFF2-40B4-BE49-F238E27FC236}">
                <a16:creationId xmlns:a16="http://schemas.microsoft.com/office/drawing/2014/main" id="{7DD5BDD4-314A-4C08-9692-3DD9281D14E2}"/>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pic>
        <p:nvPicPr>
          <p:cNvPr id="3" name="Picture 2">
            <a:extLst>
              <a:ext uri="{FF2B5EF4-FFF2-40B4-BE49-F238E27FC236}">
                <a16:creationId xmlns:a16="http://schemas.microsoft.com/office/drawing/2014/main" id="{48004368-5292-4BEF-819A-4EEB392F8239}"/>
              </a:ext>
            </a:extLst>
          </p:cNvPr>
          <p:cNvPicPr>
            <a:picLocks noChangeAspect="1"/>
          </p:cNvPicPr>
          <p:nvPr/>
        </p:nvPicPr>
        <p:blipFill>
          <a:blip r:embed="rId3"/>
          <a:stretch>
            <a:fillRect/>
          </a:stretch>
        </p:blipFill>
        <p:spPr>
          <a:xfrm>
            <a:off x="241808" y="1527483"/>
            <a:ext cx="8705088" cy="5120640"/>
          </a:xfrm>
          <a:prstGeom prst="rect">
            <a:avLst/>
          </a:prstGeom>
        </p:spPr>
      </p:pic>
      <p:sp>
        <p:nvSpPr>
          <p:cNvPr id="23" name="Isosceles Triangle 22">
            <a:extLst>
              <a:ext uri="{FF2B5EF4-FFF2-40B4-BE49-F238E27FC236}">
                <a16:creationId xmlns:a16="http://schemas.microsoft.com/office/drawing/2014/main" id="{B5871422-43AD-44D9-9609-045C18DA8E0C}"/>
              </a:ext>
            </a:extLst>
          </p:cNvPr>
          <p:cNvSpPr>
            <a:spLocks noChangeAspect="1"/>
          </p:cNvSpPr>
          <p:nvPr/>
        </p:nvSpPr>
        <p:spPr bwMode="auto">
          <a:xfrm rot="10800000">
            <a:off x="443277"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83670592"/>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150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2000"/>
                                        <p:tgtEl>
                                          <p:spTgt spid="23"/>
                                        </p:tgtEl>
                                      </p:cBhvr>
                                    </p:animEffect>
                                    <p:anim calcmode="lin" valueType="num">
                                      <p:cBhvr>
                                        <p:cTn id="8" dur="2000" fill="hold"/>
                                        <p:tgtEl>
                                          <p:spTgt spid="23"/>
                                        </p:tgtEl>
                                        <p:attrNameLst>
                                          <p:attrName>ppt_x</p:attrName>
                                        </p:attrNameLst>
                                      </p:cBhvr>
                                      <p:tavLst>
                                        <p:tav tm="0">
                                          <p:val>
                                            <p:strVal val="#ppt_x"/>
                                          </p:val>
                                        </p:tav>
                                        <p:tav tm="100000">
                                          <p:val>
                                            <p:strVal val="#ppt_x"/>
                                          </p:val>
                                        </p:tav>
                                      </p:tavLst>
                                    </p:anim>
                                    <p:anim calcmode="lin" valueType="num">
                                      <p:cBhvr>
                                        <p:cTn id="9" dur="2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3A5F3AD1-3540-496C-BC2B-A6ADF9CAD99E}"/>
              </a:ext>
            </a:extLst>
          </p:cNvPr>
          <p:cNvCxnSpPr/>
          <p:nvPr/>
        </p:nvCxnSpPr>
        <p:spPr>
          <a:xfrm>
            <a:off x="2293396" y="1463040"/>
            <a:ext cx="0" cy="100584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 name="Straight Arrow Connector 2"/>
          <p:cNvCxnSpPr>
            <a:cxnSpLocks/>
          </p:cNvCxnSpPr>
          <p:nvPr/>
        </p:nvCxnSpPr>
        <p:spPr>
          <a:xfrm>
            <a:off x="365760" y="4754880"/>
            <a:ext cx="8412480" cy="20138"/>
          </a:xfrm>
          <a:prstGeom prst="straightConnector1">
            <a:avLst/>
          </a:prstGeom>
          <a:ln w="241300">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 name="Text Box 1"/>
          <p:cNvSpPr txBox="1">
            <a:spLocks noChangeArrowheads="1"/>
          </p:cNvSpPr>
          <p:nvPr/>
        </p:nvSpPr>
        <p:spPr bwMode="auto">
          <a:xfrm>
            <a:off x="151758" y="347051"/>
            <a:ext cx="8816606" cy="81439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defRPr/>
            </a:pPr>
            <a:r>
              <a:rPr kumimoji="0" lang="en-US" sz="4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Half of 7 Year Tribulation</a:t>
            </a:r>
          </a:p>
        </p:txBody>
      </p:sp>
      <p:cxnSp>
        <p:nvCxnSpPr>
          <p:cNvPr id="28" name="Straight Connector 27">
            <a:extLst>
              <a:ext uri="{FF2B5EF4-FFF2-40B4-BE49-F238E27FC236}">
                <a16:creationId xmlns:a16="http://schemas.microsoft.com/office/drawing/2014/main" id="{9BDC2C4D-B8F0-472C-A1FF-C9023FF07773}"/>
              </a:ext>
            </a:extLst>
          </p:cNvPr>
          <p:cNvCxnSpPr/>
          <p:nvPr/>
        </p:nvCxnSpPr>
        <p:spPr>
          <a:xfrm>
            <a:off x="4572000" y="1554480"/>
            <a:ext cx="0" cy="9144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E0AD3A0-2666-4E60-81FB-85D3D19A32AE}"/>
              </a:ext>
            </a:extLst>
          </p:cNvPr>
          <p:cNvCxnSpPr/>
          <p:nvPr/>
        </p:nvCxnSpPr>
        <p:spPr>
          <a:xfrm>
            <a:off x="6816442" y="1463040"/>
            <a:ext cx="0" cy="100584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A7F0EE80-DC9C-4CEA-B421-38780D3B6423}"/>
              </a:ext>
            </a:extLst>
          </p:cNvPr>
          <p:cNvSpPr/>
          <p:nvPr/>
        </p:nvSpPr>
        <p:spPr bwMode="auto">
          <a:xfrm>
            <a:off x="151758" y="5212080"/>
            <a:ext cx="2178407" cy="1508760"/>
          </a:xfrm>
          <a:prstGeom prst="rect">
            <a:avLst/>
          </a:prstGeom>
          <a:noFill/>
          <a:ln w="63500">
            <a:no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0" name="Left Brace 39">
            <a:extLst>
              <a:ext uri="{FF2B5EF4-FFF2-40B4-BE49-F238E27FC236}">
                <a16:creationId xmlns:a16="http://schemas.microsoft.com/office/drawing/2014/main" id="{2CC32FFC-FD82-49E6-902F-EA2479990919}"/>
              </a:ext>
            </a:extLst>
          </p:cNvPr>
          <p:cNvSpPr/>
          <p:nvPr/>
        </p:nvSpPr>
        <p:spPr>
          <a:xfrm rot="16200000">
            <a:off x="2194560" y="3931920"/>
            <a:ext cx="274320" cy="2103120"/>
          </a:xfrm>
          <a:prstGeom prst="leftBrace">
            <a:avLst>
              <a:gd name="adj1" fmla="val 0"/>
              <a:gd name="adj2" fmla="val 49934"/>
            </a:avLst>
          </a:prstGeom>
          <a:ln w="508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p:nvSpPr>
          <p:cNvPr id="37" name="Date Placeholder 2">
            <a:extLst>
              <a:ext uri="{FF2B5EF4-FFF2-40B4-BE49-F238E27FC236}">
                <a16:creationId xmlns:a16="http://schemas.microsoft.com/office/drawing/2014/main" id="{B724A5D6-7EDF-42AD-B9B2-20FCA147AE30}"/>
              </a:ext>
            </a:extLst>
          </p:cNvPr>
          <p:cNvSpPr>
            <a:spLocks noGrp="1"/>
          </p:cNvSpPr>
          <p:nvPr>
            <p:ph type="dt" sz="half" idx="10"/>
          </p:nvPr>
        </p:nvSpPr>
        <p:spPr>
          <a:xfrm>
            <a:off x="5806440" y="6655457"/>
            <a:ext cx="2971800" cy="274320"/>
          </a:xfrm>
        </p:spPr>
        <p:txBody>
          <a:bodyPr/>
          <a:lstStyle/>
          <a:p>
            <a:pPr lvl="0" algn="l">
              <a:defRPr/>
            </a:pPr>
            <a:r>
              <a:rPr lang="en-US" altLang="en-US" sz="1000" dirty="0">
                <a:solidFill>
                  <a:schemeClr val="tx1"/>
                </a:solidFill>
              </a:rPr>
              <a:t>End Time Events, Heaven &amp; Hell, Jeff Woodward</a:t>
            </a:r>
          </a:p>
        </p:txBody>
      </p:sp>
      <p:pic>
        <p:nvPicPr>
          <p:cNvPr id="9" name="Picture 8">
            <a:extLst>
              <a:ext uri="{FF2B5EF4-FFF2-40B4-BE49-F238E27FC236}">
                <a16:creationId xmlns:a16="http://schemas.microsoft.com/office/drawing/2014/main" id="{3BE5430E-1568-4CCA-A369-4F252A8C7F14}"/>
              </a:ext>
            </a:extLst>
          </p:cNvPr>
          <p:cNvPicPr>
            <a:picLocks noChangeAspect="1"/>
          </p:cNvPicPr>
          <p:nvPr/>
        </p:nvPicPr>
        <p:blipFill>
          <a:blip r:embed="rId4"/>
          <a:stretch>
            <a:fillRect/>
          </a:stretch>
        </p:blipFill>
        <p:spPr>
          <a:xfrm>
            <a:off x="28023" y="1474722"/>
            <a:ext cx="9115977" cy="5261221"/>
          </a:xfrm>
          <a:prstGeom prst="rect">
            <a:avLst/>
          </a:prstGeom>
        </p:spPr>
      </p:pic>
      <p:pic>
        <p:nvPicPr>
          <p:cNvPr id="36" name="Picture 35">
            <a:extLst>
              <a:ext uri="{FF2B5EF4-FFF2-40B4-BE49-F238E27FC236}">
                <a16:creationId xmlns:a16="http://schemas.microsoft.com/office/drawing/2014/main" id="{33F3A3DC-881A-436B-A694-518A36B7043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5766" t="28288" r="9246" b="11086"/>
          <a:stretch/>
        </p:blipFill>
        <p:spPr>
          <a:xfrm>
            <a:off x="2304288" y="2441125"/>
            <a:ext cx="2251575" cy="1664208"/>
          </a:xfrm>
          <a:prstGeom prst="rect">
            <a:avLst/>
          </a:prstGeom>
          <a:noFill/>
          <a:ln w="63500">
            <a:solidFill>
              <a:srgbClr val="C00000"/>
            </a:solidFill>
          </a:ln>
        </p:spPr>
      </p:pic>
    </p:spTree>
    <p:extLst>
      <p:ext uri="{BB962C8B-B14F-4D97-AF65-F5344CB8AC3E}">
        <p14:creationId xmlns:p14="http://schemas.microsoft.com/office/powerpoint/2010/main" val="2995449376"/>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
                                  </p:stCondLst>
                                  <p:childTnLst>
                                    <p:animEffect transition="out" filter="fade">
                                      <p:cBhvr>
                                        <p:cTn id="6" dur="2500" tmFilter="0, 0; .2, .5; .8, .5; 1, 0"/>
                                        <p:tgtEl>
                                          <p:spTgt spid="36"/>
                                        </p:tgtEl>
                                      </p:cBhvr>
                                    </p:animEffect>
                                    <p:animScale>
                                      <p:cBhvr>
                                        <p:cTn id="7" dur="1250" autoRev="1" fill="hold"/>
                                        <p:tgtEl>
                                          <p:spTgt spid="3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1"/>
          <p:cNvSpPr txBox="1">
            <a:spLocks noChangeArrowheads="1"/>
          </p:cNvSpPr>
          <p:nvPr/>
        </p:nvSpPr>
        <p:spPr bwMode="auto">
          <a:xfrm>
            <a:off x="298268" y="109330"/>
            <a:ext cx="8547464" cy="2073837"/>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4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Tribulation Witnesses Have Angelic Powers, Human Features &amp; Are Resurrected</a:t>
            </a:r>
          </a:p>
        </p:txBody>
      </p:sp>
      <p:pic>
        <p:nvPicPr>
          <p:cNvPr id="5" name="Picture 4">
            <a:extLst>
              <a:ext uri="{FF2B5EF4-FFF2-40B4-BE49-F238E27FC236}">
                <a16:creationId xmlns:a16="http://schemas.microsoft.com/office/drawing/2014/main" id="{55D6E0E1-280C-426C-9761-D8CB4BB3FF68}"/>
              </a:ext>
            </a:extLst>
          </p:cNvPr>
          <p:cNvPicPr>
            <a:picLocks noChangeAspect="1"/>
          </p:cNvPicPr>
          <p:nvPr/>
        </p:nvPicPr>
        <p:blipFill rotWithShape="1">
          <a:blip r:embed="rId4">
            <a:extLst>
              <a:ext uri="{28A0092B-C50C-407E-A947-70E740481C1C}">
                <a14:useLocalDpi xmlns:a14="http://schemas.microsoft.com/office/drawing/2010/main" val="0"/>
              </a:ext>
            </a:extLst>
          </a:blip>
          <a:srcRect l="34078" t="28288" r="9728" b="11086"/>
          <a:stretch/>
        </p:blipFill>
        <p:spPr>
          <a:xfrm>
            <a:off x="1402461" y="2362200"/>
            <a:ext cx="6339078" cy="4297680"/>
          </a:xfrm>
          <a:prstGeom prst="rect">
            <a:avLst/>
          </a:prstGeom>
        </p:spPr>
      </p:pic>
    </p:spTree>
    <p:extLst>
      <p:ext uri="{BB962C8B-B14F-4D97-AF65-F5344CB8AC3E}">
        <p14:creationId xmlns:p14="http://schemas.microsoft.com/office/powerpoint/2010/main" val="1487795045"/>
      </p:ext>
    </p:extLst>
  </p:cSld>
  <p:clrMapOvr>
    <a:masterClrMapping/>
  </p:clrMapOvr>
  <mc:AlternateContent xmlns:mc="http://schemas.openxmlformats.org/markup-compatibility/2006" xmlns:p15="http://schemas.microsoft.com/office/powerpoint/2012/main">
    <mc:Choice Requires="p15">
      <p:transition spd="slow" advTm="12000">
        <p15:prstTrans prst="pageCurlDouble"/>
      </p:transition>
    </mc:Choice>
    <mc:Fallback xmlns="">
      <p:transition spd="slow" advTm="12000">
        <p:fade/>
      </p:transition>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838200"/>
            <a:ext cx="7239000" cy="521553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scene3d>
              <a:camera prst="orthographicFront"/>
              <a:lightRig rig="soft" dir="t">
                <a:rot lat="0" lon="0" rev="15600000"/>
              </a:lightRig>
            </a:scene3d>
            <a:sp3d extrusionH="57150" prstMaterial="softEdge">
              <a:bevelT w="254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300"/>
              </a:spcAft>
              <a:buClr>
                <a:prstClr val="white"/>
              </a:buClr>
              <a:buSzPct val="70000"/>
              <a:buFont typeface="Times New Roman" panose="02020603050405020304" pitchFamily="18" charset="0"/>
              <a:buNone/>
              <a:tabLst/>
              <a:defRPr/>
            </a:pPr>
            <a:r>
              <a:rPr kumimoji="0" lang="en-US" sz="4000" b="1" i="0" u="none" strike="noStrike" kern="1200" cap="none" spc="0" normalizeH="0" baseline="0" noProof="0" dirty="0">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“And I will appoint </a:t>
            </a:r>
            <a:r>
              <a:rPr kumimoji="0" lang="en-US" sz="4000" b="1" i="0" u="none" strike="noStrike" kern="1200" cap="none" spc="0" normalizeH="0" baseline="0" noProof="0" dirty="0">
                <a:ln w="9525">
                  <a:solidFill>
                    <a:sysClr val="windowText" lastClr="000000"/>
                  </a:solidFill>
                  <a:prstDash val="solid"/>
                </a:ln>
                <a:solidFill>
                  <a:srgbClr val="000099"/>
                </a:solidFill>
                <a:effectLst>
                  <a:outerShdw blurRad="12700" dist="38100" dir="2700000" algn="tl" rotWithShape="0">
                    <a:srgbClr val="000000"/>
                  </a:outerShdw>
                </a:effectLst>
                <a:uLnTx/>
                <a:uFillTx/>
                <a:latin typeface="Papyrus" panose="03070502060502030205" pitchFamily="66" charset="0"/>
                <a:ea typeface="Microsoft YaHei" panose="020B0503020204020204" pitchFamily="34" charset="-122"/>
                <a:cs typeface="Calibri" panose="020F0502020204030204" pitchFamily="34" charset="0"/>
              </a:rPr>
              <a:t>my two witnesses, and they will prophesy for 1,260 days </a:t>
            </a:r>
          </a:p>
          <a:p>
            <a:pPr marL="0" marR="0" lvl="0" indent="0" algn="l" defTabSz="457200" rtl="0" eaLnBrk="1" fontAlgn="base" latinLnBrk="0" hangingPunct="0">
              <a:lnSpc>
                <a:spcPct val="90000"/>
              </a:lnSpc>
              <a:spcBef>
                <a:spcPct val="0"/>
              </a:spcBef>
              <a:spcAft>
                <a:spcPts val="600"/>
              </a:spcAft>
              <a:buClr>
                <a:prstClr val="white"/>
              </a:buClr>
              <a:buSzPct val="70000"/>
              <a:buFont typeface="Times New Roman" panose="02020603050405020304" pitchFamily="18" charset="0"/>
              <a:buNone/>
              <a:tabLst/>
              <a:defRPr/>
            </a:pPr>
            <a:r>
              <a:rPr kumimoji="0" lang="en-US" sz="4000" b="1" i="0" u="none" strike="noStrike" kern="1200" cap="none" spc="0" normalizeH="0" baseline="0" noProof="0" dirty="0">
                <a:ln w="9525">
                  <a:solidFill>
                    <a:sysClr val="windowText" lastClr="000000"/>
                  </a:solidFill>
                  <a:prstDash val="solid"/>
                </a:ln>
                <a:solidFill>
                  <a:srgbClr val="000099"/>
                </a:solidFill>
                <a:effectLst>
                  <a:outerShdw blurRad="12700" dist="38100" dir="2700000" algn="tl" rotWithShape="0">
                    <a:srgbClr val="000000"/>
                  </a:outerShdw>
                </a:effectLst>
                <a:uLnTx/>
                <a:uFillTx/>
                <a:latin typeface="Papyrus" panose="03070502060502030205" pitchFamily="66" charset="0"/>
                <a:ea typeface="Microsoft YaHei" panose="020B0503020204020204" pitchFamily="34" charset="-122"/>
                <a:cs typeface="Calibri" panose="020F0502020204030204" pitchFamily="34" charset="0"/>
              </a:rPr>
              <a:t>(= 3.5 years), </a:t>
            </a:r>
            <a:r>
              <a:rPr kumimoji="0" lang="en-US" sz="4000" b="1" i="0" u="none" strike="noStrike" kern="1200" cap="none" spc="0" normalizeH="0" baseline="0" noProof="0" dirty="0">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clothed in sackcloth.” </a:t>
            </a:r>
          </a:p>
          <a:p>
            <a:pPr marL="0" marR="0" lvl="0" indent="0" algn="l" defTabSz="457200" rtl="0" eaLnBrk="1" fontAlgn="base" latinLnBrk="0" hangingPunct="0">
              <a:lnSpc>
                <a:spcPct val="90000"/>
              </a:lnSpc>
              <a:spcBef>
                <a:spcPct val="0"/>
              </a:spcBef>
              <a:spcAft>
                <a:spcPts val="300"/>
              </a:spcAft>
              <a:buClr>
                <a:prstClr val="white"/>
              </a:buClr>
              <a:buSzPct val="70000"/>
              <a:buFont typeface="Times New Roman" panose="02020603050405020304" pitchFamily="18" charset="0"/>
              <a:buNone/>
              <a:tabLst/>
              <a:defRPr/>
            </a:pPr>
            <a:r>
              <a:rPr kumimoji="0" lang="en-US" sz="4000" b="1" i="0" u="none" strike="noStrike" kern="1200" cap="none" spc="0" normalizeH="0" baseline="0" noProof="0" dirty="0">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If anyone tries to harm them, </a:t>
            </a:r>
            <a:r>
              <a:rPr kumimoji="0" lang="en-US" sz="4000" b="1" i="0" u="none" strike="noStrike" kern="1200" cap="none" spc="0" normalizeH="0" baseline="0" noProof="0" dirty="0">
                <a:ln w="9525">
                  <a:solidFill>
                    <a:sysClr val="windowText" lastClr="000000"/>
                  </a:solidFill>
                  <a:prstDash val="solid"/>
                </a:ln>
                <a:solidFill>
                  <a:srgbClr val="000099"/>
                </a:solidFill>
                <a:effectLst>
                  <a:outerShdw blurRad="12700" dist="38100" dir="2700000" algn="tl" rotWithShape="0">
                    <a:srgbClr val="000000"/>
                  </a:outerShdw>
                </a:effectLst>
                <a:uLnTx/>
                <a:uFillTx/>
                <a:latin typeface="Papyrus" panose="03070502060502030205" pitchFamily="66" charset="0"/>
                <a:ea typeface="Microsoft YaHei" panose="020B0503020204020204" pitchFamily="34" charset="-122"/>
                <a:cs typeface="Calibri" panose="020F0502020204030204" pitchFamily="34" charset="0"/>
              </a:rPr>
              <a:t>fire comes from their mouths and devours their enemies</a:t>
            </a:r>
            <a:r>
              <a:rPr kumimoji="0" lang="en-US" sz="4000" b="1" i="0" u="none" strike="noStrike" kern="1200" cap="none" spc="0" normalizeH="0" baseline="0" noProof="0" dirty="0">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2000"/>
              </a:lnSpc>
              <a:spcBef>
                <a:spcPct val="0"/>
              </a:spcBef>
              <a:spcAft>
                <a:spcPts val="1200"/>
              </a:spcAft>
              <a:buClr>
                <a:prstClr val="white"/>
              </a:buClr>
              <a:buSzPct val="70000"/>
              <a:buFont typeface="Times New Roman" panose="02020603050405020304" pitchFamily="18" charset="0"/>
              <a:buNone/>
              <a:tabLst/>
              <a:defRPr/>
            </a:pPr>
            <a:r>
              <a:rPr kumimoji="0" lang="en-US" sz="1800" b="0" i="0" u="none" strike="noStrike" kern="1200" cap="none" spc="0" normalizeH="0" baseline="0" noProof="0" dirty="0">
                <a:ln w="9525">
                  <a:solidFill>
                    <a:srgbClr val="000000"/>
                  </a:solidFill>
                  <a:prstDash val="solid"/>
                </a:ln>
                <a:solidFill>
                  <a:srgbClr val="000000"/>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Calibri" panose="020F0502020204030204" pitchFamily="34" charset="0"/>
                <a:hlinkClick r:id="rId4"/>
              </a:rPr>
              <a:t>Rev. 11:1-5 NIV </a:t>
            </a:r>
            <a:endParaRPr kumimoji="0" lang="en-US" sz="1800" b="0" i="0" u="none" strike="noStrike" kern="1200" cap="none" spc="0" normalizeH="0" baseline="0" noProof="0" dirty="0">
              <a:ln>
                <a:solidFill>
                  <a:srgbClr val="000000"/>
                </a:solid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010217688"/>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762000" y="809885"/>
            <a:ext cx="7620000" cy="5382756"/>
          </a:xfrm>
          <a:prstGeom prst="rect">
            <a:avLst/>
          </a:prstGeom>
          <a:noFill/>
          <a:ln w="25400">
            <a:noFill/>
          </a:ln>
          <a:effectLst/>
          <a:scene3d>
            <a:camera prst="orthographicFront"/>
            <a:lightRig rig="threePt" dir="t"/>
          </a:scene3d>
          <a:sp3d/>
          <a:extLst/>
        </p:spPr>
        <p:txBody>
          <a:bodyPr wrap="square" lIns="274320" tIns="182880" rIns="182880" bIns="182880">
            <a:spAutoFit/>
            <a:scene3d>
              <a:camera prst="orthographicFront"/>
              <a:lightRig rig="soft" dir="t">
                <a:rot lat="0" lon="0" rev="15600000"/>
              </a:lightRig>
            </a:scene3d>
            <a:sp3d prstMaterial="softEdge"/>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91440" lvl="0" indent="0">
              <a:lnSpc>
                <a:spcPct val="94000"/>
              </a:lnSpc>
              <a:spcAft>
                <a:spcPts val="600"/>
              </a:spcAft>
              <a:buClr>
                <a:prstClr val="black"/>
              </a:buClr>
              <a:buSzPct val="71000"/>
              <a:tabLst/>
              <a:defRPr/>
            </a:pPr>
            <a:r>
              <a:rPr kumimoji="0" lang="en-US" sz="3600" b="1" i="0" u="none" strike="noStrike" kern="1200" cap="none" spc="0" normalizeH="0" baseline="0" noProof="0" dirty="0">
                <a:ln/>
                <a:solidFill>
                  <a:srgbClr val="000000"/>
                </a:solidFill>
                <a:effectLst/>
                <a:uLnTx/>
                <a:uFillTx/>
                <a:latin typeface="Papyrus" panose="03070502060502030205" pitchFamily="66" charset="0"/>
                <a:cs typeface="Calibri" panose="020F0502020204030204" pitchFamily="34" charset="0"/>
              </a:rPr>
              <a:t>“</a:t>
            </a:r>
            <a:r>
              <a:rPr lang="en-US" sz="3600" dirty="0">
                <a:solidFill>
                  <a:prstClr val="black"/>
                </a:solidFill>
                <a:latin typeface="Papyrus" panose="03070502060502030205" pitchFamily="66" charset="0"/>
                <a:cs typeface="Arial" panose="020B0604020202020204" pitchFamily="34" charset="0"/>
              </a:rPr>
              <a:t>...</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 </a:t>
            </a:r>
            <a:r>
              <a:rPr lang="en-US" sz="38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27000" dist="50800" dir="2700000" algn="ctr" rotWithShape="0">
                    <a:schemeClr val="tx1"/>
                  </a:outerShdw>
                </a:effectLst>
                <a:latin typeface="Papyrus" panose="03070502060502030205" pitchFamily="66" charset="0"/>
                <a:cs typeface="Arial" panose="020B0604020202020204" pitchFamily="34" charset="0"/>
              </a:rPr>
              <a:t>Their bodies will lie in… city… where also their Lord was crucified. </a:t>
            </a:r>
            <a:r>
              <a:rPr lang="en-US" sz="3600" dirty="0">
                <a:solidFill>
                  <a:prstClr val="black"/>
                </a:solidFill>
                <a:latin typeface="Papyrus" panose="03070502060502030205" pitchFamily="66" charset="0"/>
                <a:cs typeface="Arial" panose="020B0604020202020204" pitchFamily="34" charset="0"/>
              </a:rPr>
              <a:t>For three and a half days some from </a:t>
            </a:r>
            <a:r>
              <a:rPr lang="en-US" sz="40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27000" dist="50800" dir="2700000" algn="ctr" rotWithShape="0">
                    <a:schemeClr val="tx1">
                      <a:lumMod val="95000"/>
                      <a:lumOff val="5000"/>
                    </a:schemeClr>
                  </a:outerShdw>
                </a:effectLst>
                <a:latin typeface="Papyrus" panose="03070502060502030205" pitchFamily="66" charset="0"/>
                <a:cs typeface="Arial" panose="020B0604020202020204" pitchFamily="34" charset="0"/>
              </a:rPr>
              <a:t>every people, tribe, language and nation will gaze on their bodies and refuse them burial.</a:t>
            </a:r>
            <a:r>
              <a:rPr lang="en-US" sz="40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Papyrus" panose="03070502060502030205" pitchFamily="66" charset="0"/>
                <a:cs typeface="Arial" panose="020B0604020202020204" pitchFamily="34" charset="0"/>
              </a:rPr>
              <a:t> </a:t>
            </a:r>
            <a:r>
              <a:rPr lang="en-US" sz="3600" dirty="0">
                <a:solidFill>
                  <a:prstClr val="black"/>
                </a:solidFill>
                <a:latin typeface="Papyrus" panose="03070502060502030205" pitchFamily="66" charset="0"/>
                <a:cs typeface="Arial" panose="020B0604020202020204" pitchFamily="34" charset="0"/>
              </a:rPr>
              <a:t>The inhabitants of the earth will gloat over them and will celebrate by sending each other gifts…</a:t>
            </a:r>
            <a:r>
              <a:rPr lang="en-US" sz="3000" dirty="0">
                <a:solidFill>
                  <a:prstClr val="black"/>
                </a:solidFill>
                <a:latin typeface="Papyrus" panose="03070502060502030205" pitchFamily="66" charset="0"/>
                <a:cs typeface="Arial" panose="020B0604020202020204" pitchFamily="34" charset="0"/>
              </a:rPr>
              <a:t> </a:t>
            </a:r>
            <a:r>
              <a:rPr lang="en-US" sz="14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Rev. 11:7-12 NIV</a:t>
            </a:r>
            <a:endParaRPr lang="en-US" sz="2000" dirty="0">
              <a:solidFill>
                <a:prstClr val="black"/>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4208067038"/>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
          <p:cNvSpPr txBox="1">
            <a:spLocks noChangeArrowheads="1"/>
          </p:cNvSpPr>
          <p:nvPr/>
        </p:nvSpPr>
        <p:spPr bwMode="auto">
          <a:xfrm>
            <a:off x="533400" y="228600"/>
            <a:ext cx="8077199"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3600" b="1" i="0" u="none" strike="noStrike" kern="1200" cap="none" spc="0" normalizeH="0" baseline="0" noProof="0" dirty="0">
                <a:ln>
                  <a:noFill/>
                </a:ln>
                <a:solidFill>
                  <a:prstClr val="black">
                    <a:lumMod val="85000"/>
                    <a:lumOff val="15000"/>
                  </a:prstClr>
                </a:solidFill>
                <a:effectLst/>
                <a:uLnTx/>
                <a:uFillTx/>
                <a:latin typeface="Times New Roman" panose="02020603050405020304" pitchFamily="18" charset="0"/>
                <a:ea typeface="Microsoft YaHei" panose="020B0503020204020204" pitchFamily="34" charset="-122"/>
                <a:cs typeface="+mn-cs"/>
              </a:rPr>
              <a:t>Forward</a:t>
            </a:r>
          </a:p>
        </p:txBody>
      </p:sp>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42888" y="1154955"/>
            <a:ext cx="8858221" cy="5562613"/>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37160" tIns="182880" rIns="4572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black"/>
              </a:buClr>
              <a:buSzPct val="80000"/>
              <a:tabLst/>
              <a:defRPr/>
            </a:pP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Today for the first time in history, we have the technology to understand and solve every mystery about end time prophesy.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All the prophecy puzzle pieces from every book of the literal Bible, finally fit together perfectly. </a:t>
            </a: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hey all </a:t>
            </a: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describe the exact same</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detailed sequence of end time events</a:t>
            </a: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Heaven </a:t>
            </a: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&amp;</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Hell. Every mystery is finally revealed. Only the exact day of the Lord’s return is unknowable, as God stated. </a:t>
            </a:r>
          </a:p>
          <a:p>
            <a:pPr marL="0" lvl="0" indent="0">
              <a:lnSpc>
                <a:spcPct val="96000"/>
              </a:lnSpc>
              <a:spcAft>
                <a:spcPts val="300"/>
              </a:spcAft>
              <a:buClr>
                <a:prstClr val="black"/>
              </a:buClr>
              <a:buSzPct val="80000"/>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This book also corrects unbiblical errors in many church denominations about the end times, Heaven and Hell</a:t>
            </a: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I wrote this book because I care about you. </a:t>
            </a:r>
          </a:p>
          <a:p>
            <a:pPr marL="0" lvl="0" indent="0">
              <a:lnSpc>
                <a:spcPct val="96000"/>
              </a:lnSpc>
              <a:spcAft>
                <a:spcPts val="1200"/>
              </a:spcAft>
              <a:buClr>
                <a:prstClr val="black"/>
              </a:buClr>
              <a:buSzPct val="80000"/>
              <a:tabLst/>
              <a:defRPr/>
            </a:pP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I don’t want any Christians from any denomination to miss Heaven, due to prophesy ignorance or error.</a:t>
            </a:r>
          </a:p>
        </p:txBody>
      </p:sp>
    </p:spTree>
    <p:extLst>
      <p:ext uri="{BB962C8B-B14F-4D97-AF65-F5344CB8AC3E}">
        <p14:creationId xmlns:p14="http://schemas.microsoft.com/office/powerpoint/2010/main" val="3155669622"/>
      </p:ext>
    </p:extLst>
  </p:cSld>
  <p:clrMapOvr>
    <a:masterClrMapping/>
  </p:clrMapOvr>
  <p:transition spd="slow" advTm="29000">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52393" y="1371600"/>
            <a:ext cx="8839200" cy="5269135"/>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80000"/>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This book </a:t>
            </a:r>
            <a:r>
              <a:rPr kumimoji="0" lang="en-US" sz="3000" b="1" i="1"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End Time Events, Heaven &amp; Hell </a:t>
            </a:r>
            <a:r>
              <a:rPr kumimoji="0" lang="en-US" sz="3000" b="1"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extensively</a:t>
            </a:r>
            <a:r>
              <a:rPr kumimoji="0" lang="en-US" sz="3000" b="1" i="1"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expands</a:t>
            </a: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upon the scientifically proven Bible end time prophesy, angels and miracles, in 2 chapters of </a:t>
            </a: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my</a:t>
            </a: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book </a:t>
            </a:r>
            <a:r>
              <a:rPr kumimoji="0" lang="en-US" altLang="en-US" sz="3000" b="1" i="1"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Evolution Is Not Science</a:t>
            </a: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that is shattering liberal junk science, with over 3 million web views</a:t>
            </a: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t>
            </a:r>
          </a:p>
          <a:p>
            <a:pPr marL="0" marR="0" lvl="0" indent="0" defTabSz="914400" rtl="0" eaLnBrk="1" fontAlgn="auto" latinLnBrk="0" hangingPunct="1">
              <a:lnSpc>
                <a:spcPct val="90000"/>
              </a:lnSpc>
              <a:spcBef>
                <a:spcPts val="0"/>
              </a:spcBef>
              <a:spcAft>
                <a:spcPts val="600"/>
              </a:spcAft>
              <a:buClrTx/>
              <a:buSzTx/>
              <a:buFont typeface="Times New Roman" panose="02020603050405020304" pitchFamily="18" charset="0"/>
              <a:buNone/>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3 Book Versions:</a:t>
            </a:r>
            <a:r>
              <a:rPr lang="en-US" alt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kumimoji="0" lang="en-US" alt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eBook</a:t>
            </a:r>
            <a:r>
              <a:rPr kumimoji="0" lang="en-US" alt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alt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rPr>
              <a:t>Hardback</a:t>
            </a:r>
            <a:r>
              <a:rPr kumimoji="0" lang="en-US" alt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&amp; </a:t>
            </a:r>
            <a:r>
              <a:rPr kumimoji="0" lang="en-US" alt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Paperback</a:t>
            </a:r>
            <a:endParaRPr kumimoji="0" lang="en-US" alt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0" marR="0" lvl="0" indent="0" defTabSz="914400" rtl="0" eaLnBrk="1" fontAlgn="auto" latinLnBrk="0" hangingPunct="1">
              <a:lnSpc>
                <a:spcPct val="90000"/>
              </a:lnSpc>
              <a:spcBef>
                <a:spcPts val="0"/>
              </a:spcBef>
              <a:spcAft>
                <a:spcPts val="600"/>
              </a:spcAft>
              <a:buClrTx/>
              <a:buSzPct val="80000"/>
              <a:buFont typeface="Times New Roman" panose="02020603050405020304" pitchFamily="18" charset="0"/>
              <a:buNone/>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3 Part Book Summary and Lecture Series Links:</a:t>
            </a:r>
          </a:p>
          <a:p>
            <a:pPr marL="274320" marR="0" lvl="1" indent="0" algn="l" defTabSz="914400" rtl="0" eaLnBrk="1" fontAlgn="auto" latinLnBrk="0" hangingPunct="1">
              <a:lnSpc>
                <a:spcPct val="90000"/>
              </a:lnSpc>
              <a:spcBef>
                <a:spcPts val="0"/>
              </a:spcBef>
              <a:spcAft>
                <a:spcPts val="1200"/>
              </a:spcAft>
              <a:buClrTx/>
              <a:buSzTx/>
              <a:buFont typeface="Times New Roman" panose="02020603050405020304" pitchFamily="18" charset="0"/>
              <a:buNone/>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Part 1 - </a:t>
            </a:r>
            <a:r>
              <a:rPr kumimoji="0" lang="en-US" altLang="en-US" sz="2400" b="1" i="0" u="sng"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rPr>
              <a:t>Dismantling the Dead Tree of Evolution</a:t>
            </a:r>
            <a:endParaRPr kumimoji="0" lang="en-US" altLang="en-US" sz="2400" b="1" i="0" u="sng"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1" indent="0" algn="l" defTabSz="914400" rtl="0" eaLnBrk="1" fontAlgn="auto" latinLnBrk="0" hangingPunct="1">
              <a:lnSpc>
                <a:spcPct val="90000"/>
              </a:lnSpc>
              <a:spcBef>
                <a:spcPts val="0"/>
              </a:spcBef>
              <a:spcAft>
                <a:spcPts val="1200"/>
              </a:spcAft>
              <a:buClrTx/>
              <a:buSzTx/>
              <a:buFont typeface="Times New Roman" panose="02020603050405020304" pitchFamily="18" charset="0"/>
              <a:buNone/>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Part 2 - </a:t>
            </a:r>
            <a:r>
              <a:rPr kumimoji="0" lang="en-US" alt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rPr>
              <a:t>Dismantling Homosexuality, Drugs &amp; Abortion</a:t>
            </a:r>
            <a:endParaRPr kumimoji="0" lang="en-US" alt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1371600" marR="0" lvl="1" indent="-1097280" algn="l" defTabSz="914400" rtl="0" eaLnBrk="1" fontAlgn="auto" latinLnBrk="0" hangingPunct="1">
              <a:lnSpc>
                <a:spcPct val="90000"/>
              </a:lnSpc>
              <a:spcBef>
                <a:spcPts val="0"/>
              </a:spcBef>
              <a:spcAft>
                <a:spcPts val="600"/>
              </a:spcAft>
              <a:buClrTx/>
              <a:buSzTx/>
              <a:buFont typeface="Times New Roman" panose="02020603050405020304" pitchFamily="18" charset="0"/>
              <a:buNone/>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Part 3 - </a:t>
            </a:r>
            <a:r>
              <a:rPr kumimoji="0" lang="en-US" alt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9"/>
              </a:rPr>
              <a:t>7 Page Book Summary - Evolution Is Not Science</a:t>
            </a:r>
            <a:endParaRPr kumimoji="0" lang="en-US" alt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Text Box 2">
            <a:extLst>
              <a:ext uri="{FF2B5EF4-FFF2-40B4-BE49-F238E27FC236}">
                <a16:creationId xmlns:a16="http://schemas.microsoft.com/office/drawing/2014/main" id="{337174BE-7445-41AE-BC21-3D699B0C075C}"/>
              </a:ext>
            </a:extLst>
          </p:cNvPr>
          <p:cNvSpPr txBox="1">
            <a:spLocks noChangeArrowheads="1"/>
          </p:cNvSpPr>
          <p:nvPr/>
        </p:nvSpPr>
        <p:spPr bwMode="auto">
          <a:xfrm>
            <a:off x="91433" y="182880"/>
            <a:ext cx="8961120" cy="1051560"/>
          </a:xfrm>
          <a:prstGeom prst="rect">
            <a:avLst/>
          </a:prstGeom>
          <a:blipFill dpi="0" rotWithShape="0">
            <a:blip r:embed="rId1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33 Years of Prophesy Research &amp; End Time Technology Design</a:t>
            </a:r>
          </a:p>
        </p:txBody>
      </p:sp>
      <p:sp>
        <p:nvSpPr>
          <p:cNvPr id="6" name="Date Placeholder 2">
            <a:extLst>
              <a:ext uri="{FF2B5EF4-FFF2-40B4-BE49-F238E27FC236}">
                <a16:creationId xmlns:a16="http://schemas.microsoft.com/office/drawing/2014/main" id="{8080BA51-11FA-47CC-B460-DD8C89CEA80C}"/>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441497518"/>
      </p:ext>
    </p:extLst>
  </p:cSld>
  <p:clrMapOvr>
    <a:masterClrMapping/>
  </p:clrMapOvr>
  <p:transition spd="slow" advTm="28000">
    <p:fade/>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782121"/>
            <a:ext cx="7239000" cy="5413277"/>
          </a:xfrm>
          <a:prstGeom prst="rect">
            <a:avLst/>
          </a:prstGeom>
          <a:noFill/>
          <a:ln w="25400">
            <a:noFill/>
          </a:ln>
          <a:effectLst>
            <a:outerShdw blurRad="127000" dist="50800" dir="2700000" algn="ctr" rotWithShape="0">
              <a:schemeClr val="tx1">
                <a:lumMod val="95000"/>
                <a:lumOff val="5000"/>
              </a:schemeClr>
            </a:outerShdw>
          </a:effectLst>
          <a:scene3d>
            <a:camera prst="orthographicFront"/>
            <a:lightRig rig="threePt" dir="t"/>
          </a:scene3d>
          <a:sp3d>
            <a:bevelT w="165100" prst="coolSlant"/>
          </a:sp3d>
          <a:extLst/>
        </p:spPr>
        <p:txBody>
          <a:bodyPr wrap="square" lIns="274320" tIns="182880" rIns="182880" bIns="182880">
            <a:spAutoFit/>
            <a:scene3d>
              <a:camera prst="orthographicFront"/>
              <a:lightRig rig="soft" dir="t">
                <a:rot lat="0" lon="0" rev="15600000"/>
              </a:lightRig>
            </a:scene3d>
            <a:sp3d prstMaterial="softEdge"/>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91440" lvl="0" indent="0">
              <a:lnSpc>
                <a:spcPct val="94000"/>
              </a:lnSpc>
              <a:spcAft>
                <a:spcPts val="1200"/>
              </a:spcAft>
              <a:buClr>
                <a:prstClr val="black"/>
              </a:buClr>
              <a:buSzPct val="71000"/>
              <a:tabLst/>
              <a:defRPr/>
            </a:pPr>
            <a:r>
              <a:rPr lang="en-US" sz="3600" dirty="0">
                <a:solidFill>
                  <a:prstClr val="black"/>
                </a:solidFill>
                <a:latin typeface="Papyrus" panose="03070502060502030205" pitchFamily="66" charset="0"/>
                <a:cs typeface="Arial" panose="020B0604020202020204" pitchFamily="34" charset="0"/>
              </a:rPr>
              <a:t>…</a:t>
            </a:r>
            <a:r>
              <a:rPr lang="en-US" sz="4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 </a:t>
            </a:r>
            <a:r>
              <a:rPr lang="en-US" sz="4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27000" dist="50800" dir="2700000" algn="ctr" rotWithShape="0">
                    <a:schemeClr val="tx1">
                      <a:lumMod val="95000"/>
                      <a:lumOff val="5000"/>
                    </a:schemeClr>
                  </a:outerShdw>
                </a:effectLst>
                <a:latin typeface="Papyrus" panose="03070502060502030205" pitchFamily="66" charset="0"/>
                <a:cs typeface="Arial" panose="020B0604020202020204" pitchFamily="34" charset="0"/>
              </a:rPr>
              <a:t>breath of life </a:t>
            </a:r>
            <a:r>
              <a:rPr lang="en-US" sz="4000" dirty="0">
                <a:solidFill>
                  <a:prstClr val="black"/>
                </a:solidFill>
                <a:latin typeface="Papyrus" panose="03070502060502030205" pitchFamily="66" charset="0"/>
                <a:cs typeface="Arial" panose="020B0604020202020204" pitchFamily="34" charset="0"/>
              </a:rPr>
              <a:t>from God entered them, and</a:t>
            </a:r>
            <a:r>
              <a:rPr lang="en-US" sz="4000" b="1"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r>
              <a:rPr lang="en-US" sz="4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27000" dist="50800" dir="2700000" algn="ctr" rotWithShape="0">
                    <a:schemeClr val="tx1"/>
                  </a:outerShdw>
                </a:effectLst>
                <a:latin typeface="Papyrus" panose="03070502060502030205" pitchFamily="66" charset="0"/>
                <a:cs typeface="Arial" panose="020B0604020202020204" pitchFamily="34" charset="0"/>
              </a:rPr>
              <a:t>they stood on their feet</a:t>
            </a:r>
            <a:r>
              <a:rPr lang="en-US" sz="4000" dirty="0">
                <a:solidFill>
                  <a:prstClr val="black"/>
                </a:solidFill>
                <a:latin typeface="Papyrus" panose="03070502060502030205" pitchFamily="66" charset="0"/>
                <a:cs typeface="Arial" panose="020B0604020202020204" pitchFamily="34" charset="0"/>
              </a:rPr>
              <a:t>, and terror struck those... Then</a:t>
            </a:r>
            <a:r>
              <a:rPr lang="en-US" sz="4000" b="1"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Arial" panose="020B0604020202020204" pitchFamily="34" charset="0"/>
              </a:rPr>
              <a:t> </a:t>
            </a:r>
            <a:r>
              <a:rPr lang="en-US" sz="4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27000" dist="50800" dir="2700000" algn="ctr" rotWithShape="0">
                    <a:schemeClr val="tx1"/>
                  </a:outerShdw>
                </a:effectLst>
                <a:latin typeface="Papyrus" panose="03070502060502030205" pitchFamily="66" charset="0"/>
                <a:cs typeface="Arial" panose="020B0604020202020204" pitchFamily="34" charset="0"/>
              </a:rPr>
              <a:t>they heard a loud voice from heaven </a:t>
            </a:r>
            <a:r>
              <a:rPr lang="en-US" sz="4000" dirty="0">
                <a:solidFill>
                  <a:prstClr val="black"/>
                </a:solidFill>
                <a:latin typeface="Papyrus" panose="03070502060502030205" pitchFamily="66" charset="0"/>
                <a:cs typeface="Arial" panose="020B0604020202020204" pitchFamily="34" charset="0"/>
              </a:rPr>
              <a:t>saying to them, “Come up here.” And </a:t>
            </a:r>
            <a:r>
              <a:rPr lang="en-US" sz="44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27000" dist="50800" dir="2700000" algn="ctr" rotWithShape="0">
                    <a:schemeClr val="tx1"/>
                  </a:outerShdw>
                </a:effectLst>
                <a:latin typeface="Papyrus" panose="03070502060502030205" pitchFamily="66" charset="0"/>
                <a:cs typeface="Arial" panose="020B0604020202020204" pitchFamily="34" charset="0"/>
              </a:rPr>
              <a:t>they went up to heaven in a cloud</a:t>
            </a:r>
            <a:r>
              <a:rPr lang="en-US" sz="3600" dirty="0">
                <a:solidFill>
                  <a:prstClr val="black"/>
                </a:solidFill>
                <a:latin typeface="Papyrus" panose="03070502060502030205" pitchFamily="66" charset="0"/>
                <a:cs typeface="Arial" panose="020B0604020202020204" pitchFamily="34" charset="0"/>
              </a:rPr>
              <a:t>… </a:t>
            </a:r>
            <a:r>
              <a:rPr lang="en-US" b="1"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Rev. 11:7-12 </a:t>
            </a:r>
            <a:r>
              <a:rPr lang="en-US" sz="1600" b="1"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NIV</a:t>
            </a:r>
            <a:endParaRPr lang="en-US" sz="2000" b="1" dirty="0">
              <a:solidFill>
                <a:prstClr val="black"/>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4084325555"/>
      </p:ext>
    </p:extLst>
  </p:cSld>
  <p:clrMapOvr>
    <a:masterClrMapping/>
  </p:clrMapOvr>
  <mc:AlternateContent xmlns:mc="http://schemas.openxmlformats.org/markup-compatibility/2006" xmlns:p15="http://schemas.microsoft.com/office/powerpoint/2012/main">
    <mc:Choice Requires="p15">
      <p:transition spd="slow"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59971" y="1931061"/>
            <a:ext cx="9024057" cy="4642618"/>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7000"/>
              </a:lnSpc>
              <a:spcAft>
                <a:spcPts val="1200"/>
              </a:spcAft>
              <a:buClr>
                <a:prstClr val="black"/>
              </a:buClr>
              <a:buSzPct val="70000"/>
              <a:defRPr/>
            </a:pPr>
            <a:r>
              <a:rPr lang="en-US" sz="3400" dirty="0">
                <a:solidFill>
                  <a:prstClr val="black"/>
                </a:solidFill>
                <a:latin typeface="Calibri" panose="020F0502020204030204" pitchFamily="34" charset="0"/>
                <a:cs typeface="Calibri" panose="020F0502020204030204" pitchFamily="34" charset="0"/>
              </a:rPr>
              <a:t>God stated that He didn’t restore the nation of Israel today because the Jews deserved it, or became holy. </a:t>
            </a:r>
            <a:r>
              <a:rPr lang="en-US" dirty="0">
                <a:solidFill>
                  <a:prstClr val="black"/>
                </a:solidFill>
                <a:latin typeface="Calibri" panose="020F0502020204030204" pitchFamily="34" charset="0"/>
                <a:cs typeface="Calibri" panose="020F0502020204030204" pitchFamily="34" charset="0"/>
                <a:hlinkClick r:id="rId3"/>
              </a:rPr>
              <a:t>Ez. 36:24-36 NIV</a:t>
            </a:r>
            <a:r>
              <a:rPr lang="en-US" dirty="0">
                <a:solidFill>
                  <a:prstClr val="black"/>
                </a:solidFill>
                <a:latin typeface="Calibri" panose="020F0502020204030204" pitchFamily="34" charset="0"/>
                <a:cs typeface="Calibri" panose="020F0502020204030204" pitchFamily="34" charset="0"/>
              </a:rPr>
              <a:t>  </a:t>
            </a:r>
          </a:p>
          <a:p>
            <a:pPr marL="365760" lvl="0" indent="-365760">
              <a:lnSpc>
                <a:spcPct val="87000"/>
              </a:lnSpc>
              <a:spcAft>
                <a:spcPts val="1200"/>
              </a:spcAft>
              <a:buClr>
                <a:prstClr val="black"/>
              </a:buClr>
              <a:buSzPct val="70000"/>
              <a:buFont typeface="Wingdings" panose="05000000000000000000" pitchFamily="2" charset="2"/>
              <a:buChar char="Ø"/>
              <a:defRPr/>
            </a:pPr>
            <a:r>
              <a:rPr lang="en-US" sz="3300" dirty="0">
                <a:solidFill>
                  <a:prstClr val="black"/>
                </a:solidFill>
                <a:latin typeface="Calibri" panose="020F0502020204030204" pitchFamily="34" charset="0"/>
                <a:cs typeface="Calibri" panose="020F0502020204030204" pitchFamily="34" charset="0"/>
              </a:rPr>
              <a:t>God stated that He restored Israel because of His Holy name, and to give Jews one last chance to follow Jesus, the only path to Heaven. </a:t>
            </a:r>
            <a:r>
              <a:rPr lang="en-US" dirty="0">
                <a:solidFill>
                  <a:prstClr val="white"/>
                </a:solidFill>
                <a:latin typeface="Calibri" panose="020F0502020204030204" pitchFamily="34" charset="0"/>
                <a:cs typeface="Calibri" panose="020F0502020204030204" pitchFamily="34" charset="0"/>
                <a:hlinkClick r:id="rId4"/>
              </a:rPr>
              <a:t>Ez. 36:21-23 NIV</a:t>
            </a:r>
            <a:endPar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365760" lvl="0" indent="-365760">
              <a:lnSpc>
                <a:spcPct val="87000"/>
              </a:lnSpc>
              <a:spcAft>
                <a:spcPts val="1200"/>
              </a:spcAft>
              <a:buClr>
                <a:prstClr val="white"/>
              </a:buClr>
              <a:buSzPct val="80000"/>
              <a:buFont typeface="Wingdings" panose="05000000000000000000" pitchFamily="2" charset="2"/>
              <a:buChar char="Ø"/>
              <a:defRPr/>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Today there is a remnant of Jews who follow Jesus. 2.8% of an estimated 16 million Jews worldwide in 2018 were Messianic. </a:t>
            </a:r>
            <a:r>
              <a:rPr lang="en-US" dirty="0">
                <a:solidFill>
                  <a:prstClr val="white"/>
                </a:solidFill>
                <a:latin typeface="Calibri" panose="020F0502020204030204" pitchFamily="34" charset="0"/>
                <a:cs typeface="Calibri" panose="020F0502020204030204" pitchFamily="34" charset="0"/>
                <a:hlinkClick r:id="rId5"/>
              </a:rPr>
              <a:t>[211]</a:t>
            </a:r>
            <a:r>
              <a:rPr lang="en-US" dirty="0">
                <a:solidFill>
                  <a:prstClr val="white"/>
                </a:solidFill>
                <a:latin typeface="Calibri" panose="020F0502020204030204" pitchFamily="34" charset="0"/>
                <a:cs typeface="Calibri" panose="020F0502020204030204" pitchFamily="34" charset="0"/>
                <a:hlinkClick r:id="rId6"/>
              </a:rPr>
              <a:t>[238]</a:t>
            </a:r>
            <a:r>
              <a:rPr lang="en-US" dirty="0">
                <a:solidFill>
                  <a:prstClr val="white"/>
                </a:solidFill>
                <a:latin typeface="Calibri" panose="020F0502020204030204" pitchFamily="34" charset="0"/>
                <a:cs typeface="Calibri" panose="020F0502020204030204" pitchFamily="34" charset="0"/>
                <a:hlinkClick r:id="rId7"/>
              </a:rPr>
              <a:t>[839]</a:t>
            </a:r>
            <a:endPar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6" name="Text Box 1"/>
          <p:cNvSpPr txBox="1">
            <a:spLocks noChangeArrowheads="1"/>
          </p:cNvSpPr>
          <p:nvPr/>
        </p:nvSpPr>
        <p:spPr bwMode="auto">
          <a:xfrm>
            <a:off x="-9011" y="387420"/>
            <a:ext cx="9116568" cy="1215076"/>
          </a:xfrm>
          <a:prstGeom prst="rect">
            <a:avLst/>
          </a:prstGeom>
          <a:blipFill dpi="0" rotWithShape="0">
            <a:blip r:embed="rId8"/>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Tribulation Witnesses Have Angelic Powers, Human Features &amp; Resurrected</a:t>
            </a:r>
          </a:p>
        </p:txBody>
      </p:sp>
      <p:sp>
        <p:nvSpPr>
          <p:cNvPr id="4" name="Date Placeholder 2">
            <a:extLst>
              <a:ext uri="{FF2B5EF4-FFF2-40B4-BE49-F238E27FC236}">
                <a16:creationId xmlns:a16="http://schemas.microsoft.com/office/drawing/2014/main" id="{FBDFD584-4ABD-40A5-9054-FE09071557B5}"/>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2223691625"/>
      </p:ext>
    </p:extLst>
  </p:cSld>
  <p:clrMapOvr>
    <a:masterClrMapping/>
  </p:clrMapOvr>
  <mc:AlternateContent xmlns:mc="http://schemas.openxmlformats.org/markup-compatibility/2006" xmlns:p15="http://schemas.microsoft.com/office/powerpoint/2012/main">
    <mc:Choice Requires="p15">
      <p:transition spd="slow" advTm="27000">
        <p15:prstTrans prst="pageCurlDouble"/>
      </p:transition>
    </mc:Choice>
    <mc:Fallback xmlns="">
      <p:transition spd="slow" advTm="27000">
        <p:fade/>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74267" y="1510908"/>
            <a:ext cx="8795460" cy="5194692"/>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800"/>
              </a:spcAft>
              <a:buClr>
                <a:prstClr val="black"/>
              </a:buClr>
              <a:buSzPct val="70000"/>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 implications of these astonishing declarations from the most venerated ultra-orthodox rabbi in Israel impacts every one of us </a:t>
            </a:r>
            <a:r>
              <a:rPr lang="en-US" sz="2800" dirty="0">
                <a:solidFill>
                  <a:schemeClr val="bg1"/>
                </a:solidFill>
                <a:cs typeface="Arial" panose="020B0604020202020204" pitchFamily="34" charset="0"/>
              </a:rPr>
              <a:t>– not just those of the traditional Jewish faith. This is a must-read for anyone who takes God seriously…”</a:t>
            </a:r>
          </a:p>
          <a:p>
            <a:pPr marL="0" lvl="0" indent="0">
              <a:lnSpc>
                <a:spcPct val="94000"/>
              </a:lnSpc>
              <a:spcAft>
                <a:spcPts val="1800"/>
              </a:spcAft>
              <a:buClr>
                <a:prstClr val="black"/>
              </a:buClr>
              <a:buSzPct val="70000"/>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Did the 108-year-old Rabbi Kaduri, the most famous rabbi in Israel’s modern history, really see the Messiah in a vision before he died in January 2006? </a:t>
            </a:r>
            <a:r>
              <a:rPr lang="en-US" sz="2800" dirty="0">
                <a:solidFill>
                  <a:schemeClr val="bg1"/>
                </a:solidFill>
                <a:cs typeface="Arial" panose="020B0604020202020204" pitchFamily="34" charset="0"/>
              </a:rPr>
              <a:t>… Kaduri himself disclosed the revelation on several public and heavily documented occasions.” </a:t>
            </a:r>
            <a:r>
              <a:rPr lang="en-US" dirty="0">
                <a:solidFill>
                  <a:schemeClr val="bg1"/>
                </a:solidFill>
                <a:cs typeface="Arial" panose="020B0604020202020204" pitchFamily="34" charset="0"/>
                <a:hlinkClick r:id="rId3"/>
              </a:rPr>
              <a:t>[921]</a:t>
            </a:r>
            <a:endParaRPr lang="en-US" dirty="0">
              <a:solidFill>
                <a:schemeClr val="bg1"/>
              </a:solidFill>
              <a:cs typeface="Arial" panose="020B0604020202020204" pitchFamily="34" charset="0"/>
            </a:endParaRPr>
          </a:p>
        </p:txBody>
      </p:sp>
      <p:sp>
        <p:nvSpPr>
          <p:cNvPr id="6" name="Text Box 1"/>
          <p:cNvSpPr txBox="1">
            <a:spLocks noChangeArrowheads="1"/>
          </p:cNvSpPr>
          <p:nvPr/>
        </p:nvSpPr>
        <p:spPr bwMode="auto">
          <a:xfrm>
            <a:off x="13713" y="152400"/>
            <a:ext cx="9116568" cy="1215076"/>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Tribulation Witnesses Have Angelic Powers, Human Features &amp; Resurrected</a:t>
            </a:r>
          </a:p>
        </p:txBody>
      </p:sp>
      <p:sp>
        <p:nvSpPr>
          <p:cNvPr id="4" name="Date Placeholder 2">
            <a:extLst>
              <a:ext uri="{FF2B5EF4-FFF2-40B4-BE49-F238E27FC236}">
                <a16:creationId xmlns:a16="http://schemas.microsoft.com/office/drawing/2014/main" id="{0C8D01C3-76BB-4F74-8465-7F6492A0CEDE}"/>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1498486107"/>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74267" y="1737360"/>
            <a:ext cx="8795460" cy="4868128"/>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800"/>
              </a:spcAft>
              <a:buClr>
                <a:prstClr val="black"/>
              </a:buClr>
              <a:buSzPct val="70000"/>
              <a:defRPr/>
            </a:pPr>
            <a:r>
              <a:rPr lang="en-US" sz="2800" dirty="0">
                <a:solidFill>
                  <a:schemeClr val="bg1"/>
                </a:solidFill>
                <a:cs typeface="Arial" panose="020B0604020202020204" pitchFamily="34" charset="0"/>
              </a:rPr>
              <a:t>“… a supposed death note that the elderly rabbi reportedly left with his followers... was said to have contained the name of the Messiah whom he had met in his vision…</a:t>
            </a:r>
          </a:p>
          <a:p>
            <a:pPr marL="0" lvl="0" indent="0">
              <a:lnSpc>
                <a:spcPct val="92000"/>
              </a:lnSpc>
              <a:spcAft>
                <a:spcPts val="1800"/>
              </a:spcAft>
              <a:buClr>
                <a:prstClr val="black"/>
              </a:buClr>
              <a:buSzPct val="70000"/>
              <a:defRPr/>
            </a:pPr>
            <a:r>
              <a:rPr lang="en-US" sz="2800" dirty="0"/>
              <a:t>A little over one year after Kaduri’s death… Kaduri’s note was opened and posted on his website at Kaduri.net. The story was featured on the cover of Israel Today’s print magazine and was posted online in April 2007.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rPr>
              <a:t>The story said the Kaduri note cryptically identified the name of the Messiah as Yehoshua, the Hebrew word for Jesus.” </a:t>
            </a:r>
            <a:r>
              <a:rPr lang="en-US" dirty="0">
                <a:solidFill>
                  <a:prstClr val="black"/>
                </a:solidFill>
                <a:cs typeface="Arial" panose="020B0604020202020204" pitchFamily="34" charset="0"/>
                <a:hlinkClick r:id="rId3"/>
              </a:rPr>
              <a:t>[921]</a:t>
            </a:r>
            <a:endParaRPr lang="en-US" sz="2800" dirty="0">
              <a:solidFill>
                <a:schemeClr val="bg1"/>
              </a:solidFill>
              <a:cs typeface="Arial" panose="020B0604020202020204" pitchFamily="34" charset="0"/>
            </a:endParaRPr>
          </a:p>
        </p:txBody>
      </p:sp>
      <p:sp>
        <p:nvSpPr>
          <p:cNvPr id="6" name="Text Box 1"/>
          <p:cNvSpPr txBox="1">
            <a:spLocks noChangeArrowheads="1"/>
          </p:cNvSpPr>
          <p:nvPr/>
        </p:nvSpPr>
        <p:spPr bwMode="auto">
          <a:xfrm>
            <a:off x="13713" y="274320"/>
            <a:ext cx="9116568" cy="1215076"/>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Tribulation Witnesses Have Angelic Powers, Human Features &amp; Resurrected</a:t>
            </a:r>
          </a:p>
        </p:txBody>
      </p:sp>
      <p:sp>
        <p:nvSpPr>
          <p:cNvPr id="4" name="Date Placeholder 2">
            <a:extLst>
              <a:ext uri="{FF2B5EF4-FFF2-40B4-BE49-F238E27FC236}">
                <a16:creationId xmlns:a16="http://schemas.microsoft.com/office/drawing/2014/main" id="{8B1BC1DB-87F9-4F08-962F-909662FD13F5}"/>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schemeClr val="tx1"/>
                </a:solidFill>
              </a:rPr>
              <a:t>End Time Events, Heaven &amp; Hell, Jeff Woodward</a:t>
            </a:r>
          </a:p>
        </p:txBody>
      </p:sp>
    </p:spTree>
    <p:extLst>
      <p:ext uri="{BB962C8B-B14F-4D97-AF65-F5344CB8AC3E}">
        <p14:creationId xmlns:p14="http://schemas.microsoft.com/office/powerpoint/2010/main" val="1257580742"/>
      </p:ext>
    </p:extLst>
  </p:cSld>
  <p:clrMapOvr>
    <a:masterClrMapping/>
  </p:clrMapOvr>
  <mc:AlternateContent xmlns:mc="http://schemas.openxmlformats.org/markup-compatibility/2006" xmlns:p15="http://schemas.microsoft.com/office/powerpoint/2012/main">
    <mc:Choice Requires="p15">
      <p:transition spd="slow" advTm="31000">
        <p15:prstTrans prst="pageCurlDouble"/>
      </p:transition>
    </mc:Choice>
    <mc:Fallback xmlns="">
      <p:transition spd="slow" advTm="31000">
        <p:fade/>
      </p:transition>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19942" y="1578478"/>
            <a:ext cx="8904113" cy="512064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000"/>
              </a:spcAft>
              <a:buClr>
                <a:prstClr val="white"/>
              </a:buClr>
              <a:buSzPct val="70000"/>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Messianic Jews believe in a resurrected Jesus today. Therefore, they will not suffer through tribulation. They will rise into the clouds together with the elect Christians when Jesus returns. </a:t>
            </a:r>
          </a:p>
          <a:p>
            <a:pPr marL="274320" lvl="0" indent="-274320">
              <a:lnSpc>
                <a:spcPct val="90000"/>
              </a:lnSpc>
              <a:spcAft>
                <a:spcPts val="1000"/>
              </a:spcAft>
              <a:buClr>
                <a:prstClr val="black"/>
              </a:buClr>
              <a:buSzPct val="65000"/>
              <a:buFont typeface="Wingdings" panose="05000000000000000000" pitchFamily="2" charset="2"/>
              <a:buChar char="Ø"/>
              <a:tabLst/>
              <a:defRPr/>
            </a:pPr>
            <a:r>
              <a:rPr lang="en-US" sz="3000" dirty="0">
                <a:solidFill>
                  <a:prstClr val="black">
                    <a:lumMod val="95000"/>
                    <a:lumOff val="5000"/>
                  </a:prstClr>
                </a:solidFill>
                <a:cs typeface="Arial" panose="020B0604020202020204" pitchFamily="34" charset="0"/>
              </a:rPr>
              <a:t>But sadly today, 90% of US Jews and 73% of Israeli Jews are liberal atheist secular Jews. They deny both God and Jesus today. </a:t>
            </a:r>
            <a:r>
              <a:rPr lang="en-US"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rPr>
              <a:t>[237]</a:t>
            </a:r>
            <a:endParaRPr lang="en-US"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a:p>
            <a:pPr marL="274320" lvl="0" indent="-274320">
              <a:lnSpc>
                <a:spcPct val="90000"/>
              </a:lnSpc>
              <a:spcAft>
                <a:spcPts val="1000"/>
              </a:spcAft>
              <a:buClr>
                <a:schemeClr val="tx1"/>
              </a:buClr>
              <a:buSzPct val="65000"/>
              <a:buFont typeface="Wingdings" panose="05000000000000000000" pitchFamily="2" charset="2"/>
              <a:buChar char="Ø"/>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During tribulation, 144,000 rebellious left behind Jews will be saved, but only if they follow Jesus.</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p>
        </p:txBody>
      </p:sp>
      <p:sp>
        <p:nvSpPr>
          <p:cNvPr id="6" name="Text Box 1"/>
          <p:cNvSpPr txBox="1">
            <a:spLocks noChangeArrowheads="1"/>
          </p:cNvSpPr>
          <p:nvPr/>
        </p:nvSpPr>
        <p:spPr bwMode="auto">
          <a:xfrm>
            <a:off x="13715" y="152400"/>
            <a:ext cx="9116568" cy="1215076"/>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Tribulation Witnesses Have Angelic Powers, Human Features &amp; Resurrected</a:t>
            </a:r>
          </a:p>
        </p:txBody>
      </p:sp>
    </p:spTree>
    <p:extLst>
      <p:ext uri="{BB962C8B-B14F-4D97-AF65-F5344CB8AC3E}">
        <p14:creationId xmlns:p14="http://schemas.microsoft.com/office/powerpoint/2010/main" val="2434547774"/>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74267" y="1671289"/>
            <a:ext cx="8795460" cy="5002395"/>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8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Messianic Jews follow the Old Testament Jewish customs. But they also recognize Jesus as the resurrected Messiah.</a:t>
            </a:r>
          </a:p>
          <a:p>
            <a:pPr marL="274320" lvl="0" indent="-274320">
              <a:lnSpc>
                <a:spcPct val="90000"/>
              </a:lnSpc>
              <a:spcAft>
                <a:spcPts val="1000"/>
              </a:spcAft>
              <a:buClr>
                <a:prstClr val="black"/>
              </a:buClr>
              <a:buSzPct val="70000"/>
              <a:buFont typeface="Wingdings" panose="05000000000000000000" pitchFamily="2" charset="2"/>
              <a:buChar char="Ø"/>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For example </a:t>
            </a:r>
            <a:r>
              <a:rPr kumimoji="0" 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GLC TV</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2800" dirty="0">
                <a:solidFill>
                  <a:schemeClr val="bg1">
                    <a:lumMod val="95000"/>
                    <a:lumOff val="5000"/>
                  </a:schemeClr>
                </a:solidFill>
                <a:cs typeface="Arial" panose="020B0604020202020204" pitchFamily="34" charset="0"/>
              </a:rPr>
              <a:t>&amp; </a:t>
            </a:r>
            <a:r>
              <a:rPr lang="en-US" sz="2800" dirty="0">
                <a:solidFill>
                  <a:prstClr val="black"/>
                </a:solidFill>
                <a:cs typeface="Arial" panose="020B0604020202020204" pitchFamily="34" charset="0"/>
              </a:rPr>
              <a:t>President Trump’s daughter. </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0000"/>
              </a:lnSpc>
              <a:spcBef>
                <a:spcPct val="0"/>
              </a:spcBef>
              <a:spcAft>
                <a:spcPts val="10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The number of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Messianic Jews </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worldwide in 2018 is estimated at</a:t>
            </a:r>
            <a:r>
              <a:rPr kumimoji="0" lang="en-US" sz="32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450,000</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(2.8% of 16 million).</a:t>
            </a:r>
            <a:r>
              <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[211]</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[839]</a:t>
            </a:r>
            <a:endParaRPr kumimoji="0" lang="en-US" sz="1800" b="1" i="0" u="none" strike="noStrike" kern="120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0000"/>
              </a:lnSpc>
              <a:spcBef>
                <a:spcPct val="0"/>
              </a:spcBef>
              <a:spcAft>
                <a:spcPts val="18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450,000 plus the millions of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Messianic Jews who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died</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throughout history, far outnumber the 144,000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blameless end time Jews in prophesy, who will follow Jesus wherever He goes in Heaven. </a:t>
            </a:r>
            <a:endParaRPr kumimoji="0" lang="en-US" sz="3000" b="1" i="0" u="none" strike="noStrike" kern="120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6" name="Text Box 1"/>
          <p:cNvSpPr txBox="1">
            <a:spLocks noChangeArrowheads="1"/>
          </p:cNvSpPr>
          <p:nvPr/>
        </p:nvSpPr>
        <p:spPr bwMode="auto">
          <a:xfrm>
            <a:off x="13713" y="228600"/>
            <a:ext cx="9116568" cy="1215076"/>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Tribulation Witnesses Have Angelic Powers, Human Features &amp; Resurrected</a:t>
            </a:r>
          </a:p>
        </p:txBody>
      </p:sp>
      <p:sp>
        <p:nvSpPr>
          <p:cNvPr id="4" name="Date Placeholder 2">
            <a:extLst>
              <a:ext uri="{FF2B5EF4-FFF2-40B4-BE49-F238E27FC236}">
                <a16:creationId xmlns:a16="http://schemas.microsoft.com/office/drawing/2014/main" id="{881B01DC-2529-4677-9533-C9978AAFE2C2}"/>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829503062"/>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48867" y="1956506"/>
            <a:ext cx="8446266" cy="4561249"/>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80000"/>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But, when Jesus returns near the beginning of tribulation, the “elect” Christians appear in Heaven with numbers so great that no one can count them, before the throne of God.</a:t>
            </a:r>
          </a:p>
          <a:p>
            <a:pPr marL="0" lvl="0" indent="0">
              <a:spcAft>
                <a:spcPts val="1200"/>
              </a:spcAft>
              <a:buClr>
                <a:prstClr val="black"/>
              </a:buClr>
              <a:buSzPct val="80000"/>
              <a:tabLst/>
              <a:defRPr/>
            </a:pPr>
            <a:r>
              <a:rPr lang="en-US" dirty="0">
                <a:solidFill>
                  <a:schemeClr val="tx1"/>
                </a:solidFill>
                <a:cs typeface="Arial" panose="020B0604020202020204" pitchFamily="34" charset="0"/>
                <a:hlinkClick r:id="rId3"/>
              </a:rPr>
              <a:t>Rev. 7:9,13-14</a:t>
            </a:r>
            <a:r>
              <a:rPr lang="en-US" dirty="0">
                <a:solidFill>
                  <a:schemeClr val="tx1"/>
                </a:solidFill>
                <a:cs typeface="Arial" panose="020B0604020202020204" pitchFamily="34" charset="0"/>
              </a:rPr>
              <a:t> </a:t>
            </a:r>
            <a:r>
              <a:rPr lang="en-US" sz="1600" dirty="0">
                <a:solidFill>
                  <a:schemeClr val="tx1"/>
                </a:solidFill>
                <a:cs typeface="Arial" panose="020B0604020202020204" pitchFamily="34" charset="0"/>
              </a:rPr>
              <a:t>NIV, </a:t>
            </a:r>
            <a:r>
              <a:rPr lang="en-US" sz="2000" dirty="0">
                <a:solidFill>
                  <a:schemeClr val="tx1"/>
                </a:solidFill>
                <a:cs typeface="Arial" panose="020B0604020202020204" pitchFamily="34" charset="0"/>
                <a:hlinkClick r:id="rId4"/>
              </a:rPr>
              <a:t>Mat. 24:31 </a:t>
            </a:r>
            <a:r>
              <a:rPr lang="en-US" sz="1600" dirty="0">
                <a:solidFill>
                  <a:schemeClr val="tx1"/>
                </a:solidFill>
                <a:cs typeface="Arial" panose="020B0604020202020204" pitchFamily="34" charset="0"/>
                <a:hlinkClick r:id="rId4"/>
              </a:rPr>
              <a:t>NIV</a:t>
            </a:r>
            <a:endParaRPr lang="en-US" sz="3400" dirty="0">
              <a:solidFill>
                <a:schemeClr val="tx1"/>
              </a:solidFill>
              <a:cs typeface="Arial" panose="020B0604020202020204" pitchFamily="34" charset="0"/>
            </a:endParaRPr>
          </a:p>
          <a:p>
            <a:pPr marL="274320" lvl="0" indent="-274320">
              <a:lnSpc>
                <a:spcPct val="90000"/>
              </a:lnSpc>
              <a:spcAft>
                <a:spcPts val="1200"/>
              </a:spcAft>
              <a:buClr>
                <a:schemeClr val="tx1"/>
              </a:buClr>
              <a:buSzPct val="65000"/>
              <a:buFont typeface="Wingdings" panose="05000000000000000000" pitchFamily="2" charset="2"/>
              <a:buChar char="Ø"/>
              <a:tabLst/>
              <a:defRPr/>
            </a:pP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Many large conservative faithful Christian church denominations today each have over 30 times more elect strong Christian members, than the 144,000 quota of end time Jews. </a:t>
            </a:r>
            <a:r>
              <a:rPr lang="en-US" dirty="0">
                <a:solidFill>
                  <a:prstClr val="white"/>
                </a:solidFill>
                <a:latin typeface="Calibri" panose="020F0502020204030204" pitchFamily="34" charset="0"/>
                <a:ea typeface="DengXian"/>
                <a:cs typeface="Times New Roman" panose="02020603050405020304" pitchFamily="18" charset="0"/>
                <a:hlinkClick r:id="rId5"/>
              </a:rPr>
              <a:t>[874]</a:t>
            </a:r>
            <a:r>
              <a:rPr lang="en-US" dirty="0">
                <a:solidFill>
                  <a:prstClr val="white"/>
                </a:solidFill>
                <a:latin typeface="Calibri" panose="020F0502020204030204" pitchFamily="34" charset="0"/>
                <a:ea typeface="DengXian"/>
                <a:cs typeface="Times New Roman" panose="02020603050405020304" pitchFamily="18" charset="0"/>
              </a:rPr>
              <a:t> </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DengXian"/>
                <a:cs typeface="Times New Roman" panose="02020603050405020304" pitchFamily="18" charset="0"/>
              </a:rPr>
              <a:t>Plus hundreds of millions who died throughout past history.</a:t>
            </a:r>
            <a:endParaRPr lang="en-US" sz="2900" dirty="0">
              <a:solidFill>
                <a:prstClr val="black"/>
              </a:solidFill>
              <a:latin typeface="Calibri" panose="020F0502020204030204" pitchFamily="34" charset="0"/>
              <a:cs typeface="Calibri" panose="020F0502020204030204" pitchFamily="34" charset="0"/>
            </a:endParaRPr>
          </a:p>
        </p:txBody>
      </p:sp>
      <p:sp>
        <p:nvSpPr>
          <p:cNvPr id="6" name="Text Box 1"/>
          <p:cNvSpPr txBox="1">
            <a:spLocks noChangeArrowheads="1"/>
          </p:cNvSpPr>
          <p:nvPr/>
        </p:nvSpPr>
        <p:spPr bwMode="auto">
          <a:xfrm>
            <a:off x="13716" y="457200"/>
            <a:ext cx="9116568" cy="1215076"/>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Tribulation Witnesses Have Angelic Powers, Human Features &amp; Resurrected</a:t>
            </a:r>
          </a:p>
        </p:txBody>
      </p:sp>
      <p:sp>
        <p:nvSpPr>
          <p:cNvPr id="7" name="Date Placeholder 2">
            <a:extLst>
              <a:ext uri="{FF2B5EF4-FFF2-40B4-BE49-F238E27FC236}">
                <a16:creationId xmlns:a16="http://schemas.microsoft.com/office/drawing/2014/main" id="{0BD27BC8-21CE-4D1F-82AD-BB57E9557CB3}"/>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302937533"/>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58813" y="1686687"/>
            <a:ext cx="8826374" cy="4924425"/>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white"/>
              </a:buClr>
              <a:buSzPct val="80000"/>
              <a:tabLst/>
              <a:defRPr/>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 uncountable number of elect Christians seen in heaven by the Apostle John near the start of tribulation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ction="ppaction://hlinksldjump"/>
              </a:rPr>
              <a:t>6</a:t>
            </a:r>
            <a:r>
              <a:rPr lang="en-US" sz="3000" b="1" baseline="30000"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ction="ppaction://hlinksldjump"/>
              </a:rPr>
              <a:t>th</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ction="ppaction://hlinksldjump"/>
              </a:rPr>
              <a:t> seal</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dwarfs the tiny group of 144,000 Jews seen in heaven later, at the middle of tribulation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ction="ppaction://hlinksldjump"/>
              </a:rPr>
              <a:t>7</a:t>
            </a:r>
            <a:r>
              <a:rPr lang="en-US" sz="3000" b="1" baseline="30000"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ction="ppaction://hlinksldjump"/>
              </a:rPr>
              <a:t>th</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ction="ppaction://hlinksldjump"/>
              </a:rPr>
              <a:t> seal</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t>
            </a:r>
            <a:r>
              <a:rPr lang="en-US" sz="3000" dirty="0">
                <a:solidFill>
                  <a:prstClr val="black"/>
                </a:solidFill>
                <a:cs typeface="Arial" panose="020B0604020202020204" pitchFamily="34" charset="0"/>
              </a:rPr>
              <a:t>.</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1600" dirty="0">
                <a:solidFill>
                  <a:prstClr val="white"/>
                </a:solidFill>
                <a:cs typeface="Arial" panose="020B0604020202020204" pitchFamily="34" charset="0"/>
                <a:hlinkClick r:id="rId5"/>
              </a:rPr>
              <a:t>Rev. 14:1-5</a:t>
            </a:r>
            <a:endParaRPr lang="en-US" dirty="0">
              <a:solidFill>
                <a:prstClr val="white"/>
              </a:solidFill>
              <a:cs typeface="Arial" panose="020B0604020202020204" pitchFamily="34" charset="0"/>
            </a:endParaRPr>
          </a:p>
          <a:p>
            <a:pPr marL="274320" lvl="0" indent="-274320">
              <a:lnSpc>
                <a:spcPct val="94000"/>
              </a:lnSpc>
              <a:spcAft>
                <a:spcPts val="1200"/>
              </a:spcAft>
              <a:buClr>
                <a:prstClr val="black"/>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Therefore, they cannot physically be the same group, because these two groups are completely different in size, description and timing.</a:t>
            </a:r>
          </a:p>
          <a:p>
            <a:pPr marL="274320" lvl="0" indent="-274320">
              <a:lnSpc>
                <a:spcPct val="94000"/>
              </a:lnSpc>
              <a:spcAft>
                <a:spcPts val="1200"/>
              </a:spcAft>
              <a:buClr>
                <a:schemeClr val="tx1"/>
              </a:buClr>
              <a:buSzPct val="65000"/>
              <a:buFont typeface="Wingdings" panose="05000000000000000000" pitchFamily="2" charset="2"/>
              <a:buChar char="Ø"/>
              <a:tabLst/>
              <a:defRPr/>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This proves the 144,000 limit is for Jews, exactly as the Bible stated, not for the elect Christians.</a:t>
            </a:r>
          </a:p>
        </p:txBody>
      </p:sp>
      <p:sp>
        <p:nvSpPr>
          <p:cNvPr id="6" name="Text Box 1"/>
          <p:cNvSpPr txBox="1">
            <a:spLocks noChangeArrowheads="1"/>
          </p:cNvSpPr>
          <p:nvPr/>
        </p:nvSpPr>
        <p:spPr bwMode="auto">
          <a:xfrm>
            <a:off x="27432" y="228600"/>
            <a:ext cx="9116568" cy="1215076"/>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Tribulation Witnesses Have Angelic Powers, Human Features &amp; Resurrected</a:t>
            </a:r>
          </a:p>
        </p:txBody>
      </p:sp>
      <p:sp>
        <p:nvSpPr>
          <p:cNvPr id="7" name="Date Placeholder 2">
            <a:extLst>
              <a:ext uri="{FF2B5EF4-FFF2-40B4-BE49-F238E27FC236}">
                <a16:creationId xmlns:a16="http://schemas.microsoft.com/office/drawing/2014/main" id="{4C377857-FA87-43CD-AD56-730E4BF3D095}"/>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588153384"/>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28675" y="838200"/>
            <a:ext cx="7486650" cy="534716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white"/>
              </a:buClr>
              <a:buSzPct val="70000"/>
              <a:tabLst/>
            </a:pPr>
            <a:r>
              <a:rPr lang="en-US" sz="34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After this I beheld</a:t>
            </a:r>
            <a:r>
              <a:rPr lang="en-US" sz="3400" dirty="0">
                <a:solidFill>
                  <a:srgbClr val="0A039B"/>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34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a great multitude, which no man could number, of all nations, and kindreds, and people… stood before the throne</a:t>
            </a:r>
            <a:r>
              <a:rPr lang="en-US" sz="34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and before the Lamb, clothed with white robes, and palms in their hands…</a:t>
            </a:r>
          </a:p>
          <a:p>
            <a:pPr marL="0" lvl="0" indent="0">
              <a:lnSpc>
                <a:spcPct val="92000"/>
              </a:lnSpc>
              <a:spcAft>
                <a:spcPts val="1200"/>
              </a:spcAft>
              <a:buClr>
                <a:prstClr val="white"/>
              </a:buClr>
              <a:buSzPct val="70000"/>
              <a:tabLst/>
            </a:pPr>
            <a:r>
              <a:rPr lang="en-US" sz="34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34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These are they which came out of great tribulation</a:t>
            </a:r>
            <a:r>
              <a:rPr lang="en-US" sz="34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and have washed their robes, and made them white in the blood of the Lamb.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Rev. 7:9,13-14 </a:t>
            </a:r>
            <a:r>
              <a:rPr lang="en-US" sz="1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NIV</a:t>
            </a:r>
            <a:endParaRPr lang="en-US" sz="20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839361088"/>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152400" y="182880"/>
            <a:ext cx="8839200"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Errors About the Great Multitude</a:t>
            </a:r>
          </a:p>
        </p:txBody>
      </p:sp>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0777" y="1508760"/>
            <a:ext cx="8930640" cy="512064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white"/>
              </a:buClr>
              <a:buSzPct val="80000"/>
              <a:defRPr/>
            </a:pP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rPr>
              <a:t>Some use this Bible verse </a:t>
            </a:r>
            <a:r>
              <a:rPr lang="en-US" sz="2400" dirty="0">
                <a:solidFill>
                  <a:schemeClr val="tx1"/>
                </a:solidFill>
                <a:cs typeface="Arial" panose="020B0604020202020204" pitchFamily="34" charset="0"/>
                <a:hlinkClick r:id="rId4"/>
              </a:rPr>
              <a:t>Rev. 7:9,13-14</a:t>
            </a:r>
            <a:r>
              <a:rPr lang="en-US" sz="2400" dirty="0">
                <a:solidFill>
                  <a:schemeClr val="tx1"/>
                </a:solidFill>
                <a:cs typeface="Arial" panose="020B0604020202020204" pitchFamily="34" charset="0"/>
              </a:rPr>
              <a:t> </a:t>
            </a: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rPr>
              <a:t>to claim a post-tribulation removal of</a:t>
            </a:r>
            <a:r>
              <a:rPr kumimoji="0" lang="en-US" sz="3400" b="1" i="0" u="none" strike="noStrike" kern="1200" normalizeH="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rPr>
              <a:t> all</a:t>
            </a: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rPr>
              <a:t> Christians.</a:t>
            </a:r>
          </a:p>
          <a:p>
            <a:pPr marL="274320" marR="0" lvl="0" indent="-274320" algn="l" defTabSz="457200" rtl="0" eaLnBrk="1" fontAlgn="base" latinLnBrk="0" hangingPunct="0">
              <a:lnSpc>
                <a:spcPct val="90000"/>
              </a:lnSpc>
              <a:spcBef>
                <a:spcPct val="0"/>
              </a:spcBef>
              <a:spcAft>
                <a:spcPts val="600"/>
              </a:spcAft>
              <a:buClr>
                <a:schemeClr val="bg1">
                  <a:lumMod val="95000"/>
                  <a:lumOff val="5000"/>
                </a:schemeClr>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rPr>
              <a:t>But, this verse never stated at what part of tribulation this great multitude came out of: the beginning, the middle or the end. All three are part of the tribulation.</a:t>
            </a:r>
          </a:p>
          <a:p>
            <a:pPr marL="274320" indent="-274320">
              <a:lnSpc>
                <a:spcPct val="90000"/>
              </a:lnSpc>
              <a:spcAft>
                <a:spcPts val="600"/>
              </a:spcAft>
              <a:buClr>
                <a:schemeClr val="tx1"/>
              </a:buClr>
              <a:buSzPct val="70000"/>
              <a:buFont typeface="Wingdings" panose="05000000000000000000" pitchFamily="2" charset="2"/>
              <a:buChar char="Ø"/>
              <a:defRPr/>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If this verse was for post-tribulation, the trees would all be burned, the sea like the blood of a dead man, and all the land flattened, with no mountains.   </a:t>
            </a:r>
            <a:endPar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endParaRPr>
          </a:p>
          <a:p>
            <a:pPr marL="274320" lvl="0" indent="-274320">
              <a:lnSpc>
                <a:spcPct val="90000"/>
              </a:lnSpc>
              <a:spcAft>
                <a:spcPts val="600"/>
              </a:spcAft>
              <a:buClr>
                <a:schemeClr val="tx1"/>
              </a:buClr>
              <a:buSzPct val="64000"/>
              <a:buFont typeface="Wingdings" panose="05000000000000000000" pitchFamily="2" charset="2"/>
              <a:buChar char="Ø"/>
              <a:defRPr/>
            </a:pPr>
            <a:r>
              <a:rPr lang="en-US" sz="2800" b="1" dirty="0">
                <a:ln w="9525">
                  <a:solidFill>
                    <a:schemeClr val="bg1"/>
                  </a:solidFill>
                  <a:prstDash val="solid"/>
                </a:ln>
                <a:solidFill>
                  <a:srgbClr val="00FF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But, the preceding verses in </a:t>
            </a:r>
            <a:r>
              <a:rPr lang="en-US" sz="2300" b="1" dirty="0">
                <a:ln w="9525">
                  <a:solidFill>
                    <a:schemeClr val="bg1"/>
                  </a:solidFill>
                  <a:prstDash val="solid"/>
                </a:ln>
                <a:solidFill>
                  <a:srgbClr val="00FF00"/>
                </a:solidFill>
                <a:effectLst>
                  <a:outerShdw blurRad="12700" dist="38100" dir="2700000" algn="tl" rotWithShape="0">
                    <a:schemeClr val="bg1">
                      <a:lumMod val="50000"/>
                    </a:schemeClr>
                  </a:outerShdw>
                </a:effectLst>
                <a:cs typeface="Arial" panose="020B0604020202020204" pitchFamily="34" charset="0"/>
                <a:hlinkClick r:id="rId5"/>
              </a:rPr>
              <a:t>Rev.7:1-8</a:t>
            </a:r>
            <a:r>
              <a:rPr lang="en-US" sz="2300" b="1" dirty="0">
                <a:ln w="9525">
                  <a:solidFill>
                    <a:schemeClr val="bg1"/>
                  </a:solidFill>
                  <a:prstDash val="solid"/>
                </a:ln>
                <a:solidFill>
                  <a:srgbClr val="00FF00"/>
                </a:solidFill>
                <a:effectLst>
                  <a:outerShdw blurRad="12700" dist="38100" dir="2700000" algn="tl" rotWithShape="0">
                    <a:schemeClr val="bg1">
                      <a:lumMod val="50000"/>
                    </a:schemeClr>
                  </a:outerShdw>
                </a:effectLst>
                <a:cs typeface="Arial" panose="020B0604020202020204" pitchFamily="34" charset="0"/>
              </a:rPr>
              <a:t> </a:t>
            </a:r>
            <a:r>
              <a:rPr lang="en-US" sz="2800" b="1" dirty="0">
                <a:ln w="9525">
                  <a:solidFill>
                    <a:schemeClr val="bg1"/>
                  </a:solidFill>
                  <a:prstDash val="solid"/>
                </a:ln>
                <a:solidFill>
                  <a:srgbClr val="00FF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occur at the same time, and prove the timing is at the start of tribulation. Because the plagues have not yet harmed the land, sea or trees. </a:t>
            </a:r>
          </a:p>
        </p:txBody>
      </p:sp>
      <p:sp>
        <p:nvSpPr>
          <p:cNvPr id="6" name="Date Placeholder 2">
            <a:extLst>
              <a:ext uri="{FF2B5EF4-FFF2-40B4-BE49-F238E27FC236}">
                <a16:creationId xmlns:a16="http://schemas.microsoft.com/office/drawing/2014/main" id="{338F3FB2-BA27-453C-83DD-FB5DCE245942}"/>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9040493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22500"/>
                                  </p:stCondLst>
                                  <p:childTnLst>
                                    <p:animEffect transition="out" filter="fade">
                                      <p:cBhvr>
                                        <p:cTn id="6" dur="2000" tmFilter="0, 0; .2, .5; .8, .5; 1, 0"/>
                                        <p:tgtEl>
                                          <p:spTgt spid="5">
                                            <p:txEl>
                                              <p:pRg st="3" end="3"/>
                                            </p:txEl>
                                          </p:spTgt>
                                        </p:tgtEl>
                                      </p:cBhvr>
                                    </p:animEffect>
                                    <p:animScale>
                                      <p:cBhvr>
                                        <p:cTn id="7" dur="1000" autoRev="1" fill="hold"/>
                                        <p:tgtEl>
                                          <p:spTgt spid="5">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63168" y="1371600"/>
            <a:ext cx="8817664" cy="5183599"/>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4572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3000"/>
              </a:lnSpc>
              <a:spcAft>
                <a:spcPts val="1200"/>
              </a:spcAft>
              <a:buClr>
                <a:srgbClr val="FFFFFF"/>
              </a:buClr>
              <a:buSzPct val="80000"/>
              <a:tabLst/>
              <a:defRPr/>
            </a:pPr>
            <a:r>
              <a:rPr lang="en-US" sz="3200" b="1" dirty="0">
                <a:ln w="6600">
                  <a:solidFill>
                    <a:srgbClr val="000000"/>
                  </a:solidFill>
                  <a:prstDash val="solid"/>
                </a:ln>
                <a:solidFill>
                  <a:srgbClr val="FFFFFF"/>
                </a:solidFill>
                <a:latin typeface="Calibri" panose="020F0502020204030204" pitchFamily="34" charset="0"/>
              </a:rPr>
              <a:t>50 years of membership in five different conservative, full immersion baptism, KJV &amp; NIV Bible following, Protestant church denominations.</a:t>
            </a:r>
          </a:p>
          <a:p>
            <a:pPr marL="0" lvl="0" indent="0">
              <a:lnSpc>
                <a:spcPct val="83000"/>
              </a:lnSpc>
              <a:spcAft>
                <a:spcPts val="300"/>
              </a:spcAft>
              <a:buClr>
                <a:srgbClr val="FFFFFF"/>
              </a:buClr>
              <a:buSzPct val="80000"/>
              <a:tabLst/>
              <a:defRPr/>
            </a:pPr>
            <a:r>
              <a:rPr lang="en-US" sz="3200" b="1" dirty="0">
                <a:ln w="6600">
                  <a:solidFill>
                    <a:srgbClr val="000000"/>
                  </a:solidFill>
                  <a:prstDash val="solid"/>
                </a:ln>
                <a:solidFill>
                  <a:srgbClr val="FFFFFF"/>
                </a:solidFill>
                <a:latin typeface="Calibri" panose="020F0502020204030204" pitchFamily="34" charset="0"/>
              </a:rPr>
              <a:t>33 years of Bible prophesy research: </a:t>
            </a:r>
          </a:p>
          <a:p>
            <a:pPr marL="457200" lvl="0" indent="-457200">
              <a:lnSpc>
                <a:spcPct val="85000"/>
              </a:lnSpc>
              <a:spcAft>
                <a:spcPts val="300"/>
              </a:spcAft>
              <a:buClr>
                <a:srgbClr val="FFFFFF"/>
              </a:buClr>
              <a:buSzPct val="80000"/>
              <a:buFont typeface="Wingdings" panose="05000000000000000000" pitchFamily="2" charset="2"/>
              <a:buChar char="Ø"/>
              <a:tabLst/>
              <a:defRPr/>
            </a:pPr>
            <a:r>
              <a:rPr lang="en-US" sz="2800" b="1" dirty="0">
                <a:ln w="6600">
                  <a:solidFill>
                    <a:srgbClr val="000000"/>
                  </a:solidFill>
                  <a:prstDash val="solid"/>
                </a:ln>
                <a:solidFill>
                  <a:srgbClr val="FFFFFF"/>
                </a:solidFill>
                <a:latin typeface="Calibri" panose="020F0502020204030204" pitchFamily="34" charset="0"/>
              </a:rPr>
              <a:t>500 sermons from all leading prophesy leaders.</a:t>
            </a:r>
          </a:p>
          <a:p>
            <a:pPr marL="457200" lvl="0" indent="-457200">
              <a:lnSpc>
                <a:spcPct val="85000"/>
              </a:lnSpc>
              <a:spcAft>
                <a:spcPts val="300"/>
              </a:spcAft>
              <a:buClr>
                <a:srgbClr val="FFFFFF"/>
              </a:buClr>
              <a:buSzPct val="80000"/>
              <a:buFont typeface="Wingdings" panose="05000000000000000000" pitchFamily="2" charset="2"/>
              <a:buChar char="Ø"/>
              <a:tabLst/>
              <a:defRPr/>
            </a:pPr>
            <a:r>
              <a:rPr lang="en-US" sz="2800" b="1" dirty="0">
                <a:ln w="6600">
                  <a:solidFill>
                    <a:srgbClr val="000000"/>
                  </a:solidFill>
                  <a:prstDash val="solid"/>
                </a:ln>
                <a:solidFill>
                  <a:srgbClr val="FFFFFF"/>
                </a:solidFill>
                <a:latin typeface="Calibri" panose="020F0502020204030204" pitchFamily="34" charset="0"/>
              </a:rPr>
              <a:t>All Bible prophesies researched hundreds of times.</a:t>
            </a:r>
          </a:p>
          <a:p>
            <a:pPr marL="457200" lvl="0" indent="-457200">
              <a:lnSpc>
                <a:spcPct val="85000"/>
              </a:lnSpc>
              <a:spcAft>
                <a:spcPts val="300"/>
              </a:spcAft>
              <a:buClr>
                <a:srgbClr val="FFFFFF"/>
              </a:buClr>
              <a:buSzPct val="80000"/>
              <a:buFont typeface="Wingdings" panose="05000000000000000000" pitchFamily="2" charset="2"/>
              <a:buChar char="Ø"/>
              <a:tabLst/>
              <a:defRPr/>
            </a:pPr>
            <a:r>
              <a:rPr lang="en-US" sz="2800" b="1" dirty="0">
                <a:ln w="6600">
                  <a:solidFill>
                    <a:srgbClr val="000000"/>
                  </a:solidFill>
                  <a:prstDash val="solid"/>
                </a:ln>
                <a:solidFill>
                  <a:srgbClr val="FFFFFF"/>
                </a:solidFill>
                <a:latin typeface="Calibri" panose="020F0502020204030204" pitchFamily="34" charset="0"/>
              </a:rPr>
              <a:t>50 prophesy books, movies and seminars from every leading Christian church denomination.</a:t>
            </a:r>
          </a:p>
          <a:p>
            <a:pPr marL="457200" lvl="0" indent="-457200">
              <a:lnSpc>
                <a:spcPct val="85000"/>
              </a:lnSpc>
              <a:spcAft>
                <a:spcPts val="300"/>
              </a:spcAft>
              <a:buClr>
                <a:srgbClr val="FFFFFF"/>
              </a:buClr>
              <a:buSzPct val="80000"/>
              <a:buFont typeface="Wingdings" panose="05000000000000000000" pitchFamily="2" charset="2"/>
              <a:buChar char="Ø"/>
              <a:tabLst/>
              <a:defRPr/>
            </a:pPr>
            <a:r>
              <a:rPr lang="en-US" sz="2800" b="1" dirty="0">
                <a:ln w="6600">
                  <a:solidFill>
                    <a:srgbClr val="000000"/>
                  </a:solidFill>
                  <a:prstDash val="solid"/>
                </a:ln>
                <a:solidFill>
                  <a:srgbClr val="FFFFFF"/>
                </a:solidFill>
                <a:latin typeface="Calibri" panose="020F0502020204030204" pitchFamily="34" charset="0"/>
              </a:rPr>
              <a:t>Many Bible versions, plus the Dead Sea Scrolls.</a:t>
            </a:r>
          </a:p>
          <a:p>
            <a:pPr marL="457200" lvl="0" indent="-457200">
              <a:lnSpc>
                <a:spcPct val="85000"/>
              </a:lnSpc>
              <a:spcAft>
                <a:spcPts val="300"/>
              </a:spcAft>
              <a:buClr>
                <a:srgbClr val="FFFFFF"/>
              </a:buClr>
              <a:buSzPct val="8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2800" b="1" dirty="0">
                <a:ln w="6600">
                  <a:solidFill>
                    <a:srgbClr val="000000"/>
                  </a:solidFill>
                  <a:prstDash val="solid"/>
                </a:ln>
                <a:solidFill>
                  <a:srgbClr val="FFFFFF"/>
                </a:solidFill>
                <a:latin typeface="Calibri" panose="020F0502020204030204" pitchFamily="34" charset="0"/>
              </a:rPr>
              <a:t>Scientifically disproved prophesy errors from most non-Christian junk religions including Islam.</a:t>
            </a:r>
          </a:p>
          <a:p>
            <a:pPr marL="457200" lvl="0" indent="-457200">
              <a:lnSpc>
                <a:spcPct val="85000"/>
              </a:lnSpc>
              <a:spcAft>
                <a:spcPts val="300"/>
              </a:spcAft>
              <a:buClr>
                <a:srgbClr val="FFFFFF"/>
              </a:buClr>
              <a:buSzPct val="8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2800" b="1" dirty="0">
                <a:ln w="6600">
                  <a:solidFill>
                    <a:srgbClr val="000000"/>
                  </a:solidFill>
                  <a:prstDash val="solid"/>
                </a:ln>
                <a:solidFill>
                  <a:srgbClr val="FFFFFF"/>
                </a:solidFill>
                <a:latin typeface="Calibri" panose="020F0502020204030204" pitchFamily="34" charset="0"/>
              </a:rPr>
              <a:t>I have never turned away from God in my life.</a:t>
            </a:r>
          </a:p>
        </p:txBody>
      </p:sp>
      <p:sp>
        <p:nvSpPr>
          <p:cNvPr id="4" name="Text Box 2">
            <a:extLst>
              <a:ext uri="{FF2B5EF4-FFF2-40B4-BE49-F238E27FC236}">
                <a16:creationId xmlns:a16="http://schemas.microsoft.com/office/drawing/2014/main" id="{337174BE-7445-41AE-BC21-3D699B0C075C}"/>
              </a:ext>
            </a:extLst>
          </p:cNvPr>
          <p:cNvSpPr txBox="1">
            <a:spLocks noChangeArrowheads="1"/>
          </p:cNvSpPr>
          <p:nvPr/>
        </p:nvSpPr>
        <p:spPr bwMode="auto">
          <a:xfrm>
            <a:off x="68118" y="182880"/>
            <a:ext cx="8961120" cy="10515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0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33 Years of Prophesy Research &amp; End Time Technology Design</a:t>
            </a:r>
          </a:p>
        </p:txBody>
      </p:sp>
      <p:sp>
        <p:nvSpPr>
          <p:cNvPr id="6" name="Date Placeholder 2">
            <a:extLst>
              <a:ext uri="{FF2B5EF4-FFF2-40B4-BE49-F238E27FC236}">
                <a16:creationId xmlns:a16="http://schemas.microsoft.com/office/drawing/2014/main" id="{AC1C7387-0DCB-4BBF-B4A5-EB772BF4A65D}"/>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184563775"/>
      </p:ext>
    </p:extLst>
  </p:cSld>
  <p:clrMapOvr>
    <a:masterClrMapping/>
  </p:clrMapOvr>
  <p:transition spd="slow" advTm="26000">
    <p:fade/>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28675" y="990600"/>
            <a:ext cx="7486650" cy="516115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white"/>
              </a:buClr>
              <a:buSzPct val="70000"/>
              <a:tabLst/>
            </a:pPr>
            <a:r>
              <a:rPr lang="en-US" sz="3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He called out in a loud voice to the four angels who had been given power to harm the land and the sea: </a:t>
            </a:r>
            <a:r>
              <a:rPr lang="en-US" sz="36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“Do not harm the land or the sea or the trees until we put a seal on the foreheads of the servants of our God.” </a:t>
            </a:r>
            <a:r>
              <a:rPr lang="en-US" sz="3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Then I heard the number of those who were </a:t>
            </a:r>
            <a:r>
              <a:rPr lang="en-US" sz="36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sealed: 144,000 from all the tribes of Israel.</a:t>
            </a:r>
            <a:r>
              <a:rPr lang="en-US" sz="3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Rev.7:1-8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NIV</a:t>
            </a:r>
            <a:endParaRPr lang="en-US" dirty="0">
              <a:solidFill>
                <a:prstClr val="black">
                  <a:lumMod val="95000"/>
                  <a:lumOff val="5000"/>
                </a:prstClr>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4116828850"/>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56695" y="2045920"/>
            <a:ext cx="8430610" cy="4247317"/>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schemeClr val="tx1"/>
              </a:buClr>
              <a:buSzPct val="65000"/>
              <a:tabLst/>
              <a:defRPr/>
            </a:pPr>
            <a:r>
              <a:rPr lang="en-US" sz="3200" dirty="0">
                <a:solidFill>
                  <a:schemeClr val="bg1"/>
                </a:solidFill>
                <a:cs typeface="Arial" panose="020B0604020202020204" pitchFamily="34" charset="0"/>
              </a:rPr>
              <a:t>In the verses </a:t>
            </a:r>
            <a:r>
              <a:rPr lang="en-US" sz="2800" dirty="0">
                <a:ln w="9525">
                  <a:solidFill>
                    <a:schemeClr val="bg1"/>
                  </a:solidFill>
                  <a:prstDash val="solid"/>
                </a:ln>
                <a:solidFill>
                  <a:schemeClr val="tx1"/>
                </a:solidFill>
                <a:cs typeface="Arial" panose="020B0604020202020204" pitchFamily="34" charset="0"/>
                <a:hlinkClick r:id="rId3"/>
              </a:rPr>
              <a:t>Rev. 7:1-8</a:t>
            </a:r>
            <a:r>
              <a:rPr lang="en-US" sz="2800" dirty="0">
                <a:solidFill>
                  <a:schemeClr val="bg1"/>
                </a:solidFill>
                <a:cs typeface="Arial" panose="020B0604020202020204" pitchFamily="34" charset="0"/>
              </a:rPr>
              <a:t>, </a:t>
            </a:r>
            <a:r>
              <a:rPr lang="en-US" sz="3200" dirty="0">
                <a:solidFill>
                  <a:schemeClr val="bg1"/>
                </a:solidFill>
                <a:cs typeface="Arial" panose="020B0604020202020204" pitchFamily="34" charset="0"/>
              </a:rPr>
              <a:t>the 144,000 Jews are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only sealed (or marked </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4"/>
              </a:rPr>
              <a:t>[922]</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3200" dirty="0">
                <a:solidFill>
                  <a:schemeClr val="bg1"/>
                </a:solidFill>
                <a:cs typeface="Arial" panose="020B0604020202020204" pitchFamily="34" charset="0"/>
              </a:rPr>
              <a:t>for God. They are not yet taken to Heaven at this start of tribulation.</a:t>
            </a:r>
          </a:p>
          <a:p>
            <a:pPr marL="274320" lvl="0" indent="-274320">
              <a:lnSpc>
                <a:spcPct val="100000"/>
              </a:lnSpc>
              <a:spcAft>
                <a:spcPts val="1200"/>
              </a:spcAft>
              <a:buClr>
                <a:schemeClr val="tx1"/>
              </a:buClr>
              <a:buSzPct val="65000"/>
              <a:buFont typeface="Wingdings" panose="05000000000000000000" pitchFamily="2" charset="2"/>
              <a:buChar char="Ø"/>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 144,000 are not physically seen by John in Heaven until 3.5 years later, at mid-tribulation in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rPr>
              <a:t>Rev. 14:1-5</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when the two witnesses rise to Heaven.</a:t>
            </a:r>
            <a:endParaRPr lang="en-US" sz="3000" dirty="0">
              <a:ln w="9525">
                <a:solidFill>
                  <a:schemeClr val="bg1"/>
                </a:solidFill>
                <a:prstDash val="solid"/>
              </a:ln>
              <a:solidFill>
                <a:schemeClr val="tx1"/>
              </a:solidFill>
              <a:cs typeface="Arial" panose="020B0604020202020204" pitchFamily="34" charset="0"/>
            </a:endParaRPr>
          </a:p>
        </p:txBody>
      </p:sp>
      <p:sp>
        <p:nvSpPr>
          <p:cNvPr id="6" name="Text Box 1"/>
          <p:cNvSpPr txBox="1">
            <a:spLocks noChangeArrowheads="1"/>
          </p:cNvSpPr>
          <p:nvPr/>
        </p:nvSpPr>
        <p:spPr bwMode="auto">
          <a:xfrm>
            <a:off x="32658" y="381000"/>
            <a:ext cx="9116568" cy="1215076"/>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Tribulation Witnesses Have Angelic Powers, Human Features &amp; Resurrected</a:t>
            </a:r>
          </a:p>
        </p:txBody>
      </p:sp>
      <p:sp>
        <p:nvSpPr>
          <p:cNvPr id="7" name="Date Placeholder 2">
            <a:extLst>
              <a:ext uri="{FF2B5EF4-FFF2-40B4-BE49-F238E27FC236}">
                <a16:creationId xmlns:a16="http://schemas.microsoft.com/office/drawing/2014/main" id="{D835FD4D-53BF-45EC-A4CC-CC9EC7F17D21}"/>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0958131"/>
      </p:ext>
    </p:extLst>
  </p:cSld>
  <p:clrMapOvr>
    <a:masterClrMapping/>
  </p:clrMapOvr>
  <mc:AlternateContent xmlns:mc="http://schemas.openxmlformats.org/markup-compatibility/2006" xmlns:p15="http://schemas.microsoft.com/office/powerpoint/2012/main">
    <mc:Choice Requires="p15">
      <p:transition spd="slow" advTm="18000">
        <p15:prstTrans prst="pageCurlDouble"/>
      </p:transition>
    </mc:Choice>
    <mc:Fallback xmlns="">
      <p:transition spd="slow" advTm="18000">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63011" y="1522063"/>
            <a:ext cx="9017977" cy="512064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0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Replacement theology illegally changes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words of Jesus</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[840]</a:t>
            </a:r>
          </a:p>
          <a:p>
            <a:pPr marL="365760" marR="0" lvl="0" indent="-365760" algn="l" defTabSz="457200" rtl="0" eaLnBrk="1" fontAlgn="base" latinLnBrk="0" hangingPunct="0">
              <a:lnSpc>
                <a:spcPct val="92000"/>
              </a:lnSpc>
              <a:spcBef>
                <a:spcPct val="0"/>
              </a:spcBef>
              <a:spcAft>
                <a:spcPts val="1000"/>
              </a:spcAft>
              <a:buClr>
                <a:prstClr val="black"/>
              </a:buClr>
              <a:buSzPct val="70000"/>
              <a:buFont typeface="Wingdings" panose="05000000000000000000" pitchFamily="2" charset="2"/>
              <a:buChar char="Ø"/>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Some people believe only their church denomination members are the 144,000 Jews taken to heaven.</a:t>
            </a: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2000"/>
              </a:lnSpc>
              <a:spcBef>
                <a:spcPct val="0"/>
              </a:spcBef>
              <a:spcAft>
                <a:spcPts val="10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the Apostle Paul stated in the Bible that Jews were not replaced by the Christians. They are a separate branch. </a:t>
            </a:r>
            <a:r>
              <a:rPr kumimoji="0" lang="en-US" sz="2000"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hlinkClick r:id="rId3"/>
              </a:rPr>
              <a:t>Rom. 11:1-2, 11-20 NIV</a:t>
            </a:r>
            <a:r>
              <a:rPr kumimoji="0" lang="en-US" sz="2000"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rPr>
              <a:t> </a:t>
            </a:r>
          </a:p>
          <a:p>
            <a:pPr marL="365760" marR="0" lvl="0" indent="-365760" algn="l" defTabSz="457200" rtl="0" eaLnBrk="1" fontAlgn="base" latinLnBrk="0" hangingPunct="0">
              <a:lnSpc>
                <a:spcPct val="92000"/>
              </a:lnSpc>
              <a:spcBef>
                <a:spcPct val="0"/>
              </a:spcBef>
              <a:spcAft>
                <a:spcPts val="10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1" i="0" u="none" strike="noStrike" kern="1200" normalizeH="0" baseline="0" noProof="0" dirty="0">
                <a:ln w="9525">
                  <a:solidFill>
                    <a:schemeClr val="bg1"/>
                  </a:solidFill>
                  <a:prstDash val="solid"/>
                </a:ln>
                <a:solidFill>
                  <a:srgbClr val="00FF00"/>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Jews can be grafted back in with God, but they must now follow Jesus, who fulfilled all prophesies as their Messiah. </a:t>
            </a:r>
          </a:p>
        </p:txBody>
      </p:sp>
      <p:sp>
        <p:nvSpPr>
          <p:cNvPr id="7" name="Rectangle 2">
            <a:extLst>
              <a:ext uri="{FF2B5EF4-FFF2-40B4-BE49-F238E27FC236}">
                <a16:creationId xmlns:a16="http://schemas.microsoft.com/office/drawing/2014/main" id="{87E4D1CD-6BED-45F4-8918-89DB00A17A33}"/>
              </a:ext>
            </a:extLst>
          </p:cNvPr>
          <p:cNvSpPr>
            <a:spLocks noChangeArrowheads="1"/>
          </p:cNvSpPr>
          <p:nvPr/>
        </p:nvSpPr>
        <p:spPr bwMode="auto">
          <a:xfrm>
            <a:off x="274320" y="179368"/>
            <a:ext cx="8595360" cy="118872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Jews</a:t>
            </a:r>
          </a:p>
        </p:txBody>
      </p:sp>
      <p:sp>
        <p:nvSpPr>
          <p:cNvPr id="4" name="Date Placeholder 2">
            <a:extLst>
              <a:ext uri="{FF2B5EF4-FFF2-40B4-BE49-F238E27FC236}">
                <a16:creationId xmlns:a16="http://schemas.microsoft.com/office/drawing/2014/main" id="{B35CC11F-997A-4B01-881E-79D1E2CF684F}"/>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4284210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54868" y="777240"/>
            <a:ext cx="7434263" cy="543854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600"/>
              </a:spcAft>
              <a:buClr>
                <a:prstClr val="white"/>
              </a:buClr>
              <a:buSzPct val="80000"/>
              <a:defRPr/>
            </a:pPr>
            <a:r>
              <a:rPr lang="en-US" sz="3200" b="1" dirty="0">
                <a:ln w="9525">
                  <a:solidFill>
                    <a:prstClr val="black"/>
                  </a:solidFill>
                  <a:prstDash val="solid"/>
                </a:ln>
                <a:solidFill>
                  <a:srgbClr val="000099"/>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 Remnant of Israel</a:t>
            </a:r>
          </a:p>
          <a:p>
            <a:pPr marL="0" lvl="0" indent="0">
              <a:lnSpc>
                <a:spcPct val="88000"/>
              </a:lnSpc>
              <a:spcAft>
                <a:spcPts val="600"/>
              </a:spcAft>
              <a:buClr>
                <a:prstClr val="white"/>
              </a:buClr>
              <a:buSzPct val="80000"/>
              <a:defRPr/>
            </a:pPr>
            <a:r>
              <a:rPr lang="en-US" sz="3200" b="1" dirty="0">
                <a:ln w="9525">
                  <a:solidFill>
                    <a:prstClr val="black"/>
                  </a:solidFill>
                  <a:prstDash val="solid"/>
                </a:ln>
                <a:solidFill>
                  <a:srgbClr val="000099"/>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Did God reject his people? By no means! I am an Israelite... God did not reject his people… </a:t>
            </a:r>
            <a:r>
              <a:rPr lang="en-US" sz="3000" dirty="0">
                <a:solidFill>
                  <a:prstClr val="black"/>
                </a:solidFill>
                <a:latin typeface="Papyrus" panose="03070502060502030205" pitchFamily="66" charset="0"/>
                <a:cs typeface="Calibri" panose="020F0502020204030204" pitchFamily="34" charset="0"/>
              </a:rPr>
              <a:t>Did they stumble so as to fall beyond recovery? Not at all! Rather, because of their transgression, salvation has come to the Gentiles … I am the apostle to the Gentiles…</a:t>
            </a:r>
          </a:p>
          <a:p>
            <a:pPr marL="0" lvl="0" indent="0">
              <a:lnSpc>
                <a:spcPct val="88000"/>
              </a:lnSpc>
              <a:spcAft>
                <a:spcPts val="0"/>
              </a:spcAft>
              <a:buClr>
                <a:prstClr val="black"/>
              </a:buClr>
              <a:buSzPct val="70000"/>
              <a:defRPr/>
            </a:pPr>
            <a:r>
              <a:rPr lang="en-US" sz="3000" dirty="0">
                <a:solidFill>
                  <a:prstClr val="black"/>
                </a:solidFill>
                <a:latin typeface="Papyrus" panose="03070502060502030205" pitchFamily="66" charset="0"/>
                <a:cs typeface="Calibri" panose="020F0502020204030204" pitchFamily="34" charset="0"/>
              </a:rPr>
              <a:t> If some of the branches have been broken off, … do not consider yourself to be superior to those other branches. </a:t>
            </a:r>
          </a:p>
          <a:p>
            <a:pPr marL="0" lvl="0" indent="0">
              <a:lnSpc>
                <a:spcPct val="83000"/>
              </a:lnSpc>
              <a:spcAft>
                <a:spcPts val="1200"/>
              </a:spcAft>
              <a:buClr>
                <a:prstClr val="black"/>
              </a:buClr>
              <a:buSzPct val="70000"/>
              <a:defRPr/>
            </a:pPr>
            <a:r>
              <a:rPr lang="en-US"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4"/>
              </a:rPr>
              <a:t>Romans 11:1-2, 11-20 </a:t>
            </a:r>
            <a:r>
              <a:rPr lang="en-US" sz="1400"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4"/>
              </a:rPr>
              <a:t>NIV</a:t>
            </a:r>
            <a:r>
              <a:rPr lang="en-US"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4"/>
              </a:rPr>
              <a:t> (The Apostle Paul) </a:t>
            </a:r>
            <a:endParaRPr lang="en-US" sz="2000" dirty="0">
              <a:solidFill>
                <a:prstClr val="black"/>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7848351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p:cNvCxnSpPr>
            <a:cxnSpLocks/>
          </p:cNvCxnSpPr>
          <p:nvPr/>
        </p:nvCxnSpPr>
        <p:spPr>
          <a:xfrm>
            <a:off x="4572000" y="2352908"/>
            <a:ext cx="0" cy="4094236"/>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13" name="Rectangle 2">
            <a:extLst>
              <a:ext uri="{FF2B5EF4-FFF2-40B4-BE49-F238E27FC236}">
                <a16:creationId xmlns:a16="http://schemas.microsoft.com/office/drawing/2014/main" id="{EA308F59-7E43-428F-AD63-A5D4FD53B1E8}"/>
              </a:ext>
            </a:extLst>
          </p:cNvPr>
          <p:cNvSpPr>
            <a:spLocks noChangeArrowheads="1"/>
          </p:cNvSpPr>
          <p:nvPr/>
        </p:nvSpPr>
        <p:spPr bwMode="auto">
          <a:xfrm>
            <a:off x="159512" y="91440"/>
            <a:ext cx="8869680" cy="11541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Stated </a:t>
            </a:r>
            <a:r>
              <a:rPr lang="en-US" alt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9</a:t>
            </a: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Times that Tribulation is 7 Years, with Two 3.5 Year Halves</a:t>
            </a:r>
          </a:p>
        </p:txBody>
      </p:sp>
      <p:sp>
        <p:nvSpPr>
          <p:cNvPr id="18" name="Date Placeholder 2">
            <a:extLst>
              <a:ext uri="{FF2B5EF4-FFF2-40B4-BE49-F238E27FC236}">
                <a16:creationId xmlns:a16="http://schemas.microsoft.com/office/drawing/2014/main" id="{B8125261-6B6A-4C3A-A069-DB484AE28CB7}"/>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4" name="Picture 3">
            <a:extLst>
              <a:ext uri="{FF2B5EF4-FFF2-40B4-BE49-F238E27FC236}">
                <a16:creationId xmlns:a16="http://schemas.microsoft.com/office/drawing/2014/main" id="{001279A4-6AF7-4E5E-97D2-DB585565AFB6}"/>
              </a:ext>
            </a:extLst>
          </p:cNvPr>
          <p:cNvPicPr>
            <a:picLocks noChangeAspect="1"/>
          </p:cNvPicPr>
          <p:nvPr/>
        </p:nvPicPr>
        <p:blipFill>
          <a:blip r:embed="rId3"/>
          <a:stretch>
            <a:fillRect/>
          </a:stretch>
        </p:blipFill>
        <p:spPr>
          <a:xfrm>
            <a:off x="159512" y="1418507"/>
            <a:ext cx="8869680" cy="5214376"/>
          </a:xfrm>
          <a:prstGeom prst="rect">
            <a:avLst/>
          </a:prstGeom>
        </p:spPr>
      </p:pic>
      <p:sp>
        <p:nvSpPr>
          <p:cNvPr id="24" name="Isosceles Triangle 23">
            <a:extLst>
              <a:ext uri="{FF2B5EF4-FFF2-40B4-BE49-F238E27FC236}">
                <a16:creationId xmlns:a16="http://schemas.microsoft.com/office/drawing/2014/main" id="{CF9CE040-AC9C-450D-86C9-2A927740940D}"/>
              </a:ext>
            </a:extLst>
          </p:cNvPr>
          <p:cNvSpPr>
            <a:spLocks noChangeAspect="1"/>
          </p:cNvSpPr>
          <p:nvPr/>
        </p:nvSpPr>
        <p:spPr bwMode="auto">
          <a:xfrm rot="10800000">
            <a:off x="1111417"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37364901"/>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250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000"/>
                                        <p:tgtEl>
                                          <p:spTgt spid="24"/>
                                        </p:tgtEl>
                                      </p:cBhvr>
                                    </p:animEffect>
                                    <p:anim calcmode="lin" valueType="num">
                                      <p:cBhvr>
                                        <p:cTn id="8" dur="2000" fill="hold"/>
                                        <p:tgtEl>
                                          <p:spTgt spid="24"/>
                                        </p:tgtEl>
                                        <p:attrNameLst>
                                          <p:attrName>ppt_x</p:attrName>
                                        </p:attrNameLst>
                                      </p:cBhvr>
                                      <p:tavLst>
                                        <p:tav tm="0">
                                          <p:val>
                                            <p:strVal val="#ppt_x"/>
                                          </p:val>
                                        </p:tav>
                                        <p:tav tm="100000">
                                          <p:val>
                                            <p:strVal val="#ppt_x"/>
                                          </p:val>
                                        </p:tav>
                                      </p:tavLst>
                                    </p:anim>
                                    <p:anim calcmode="lin" valueType="num">
                                      <p:cBhvr>
                                        <p:cTn id="9" dur="2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5B8F6D0-622D-4D1B-8295-14B73DC09232}"/>
              </a:ext>
            </a:extLst>
          </p:cNvPr>
          <p:cNvPicPr>
            <a:picLocks noChangeAspect="1"/>
          </p:cNvPicPr>
          <p:nvPr/>
        </p:nvPicPr>
        <p:blipFill>
          <a:blip r:embed="rId3"/>
          <a:stretch>
            <a:fillRect/>
          </a:stretch>
        </p:blipFill>
        <p:spPr>
          <a:xfrm>
            <a:off x="31397" y="1551484"/>
            <a:ext cx="9112603" cy="5246256"/>
          </a:xfrm>
          <a:prstGeom prst="rect">
            <a:avLst/>
          </a:prstGeom>
        </p:spPr>
      </p:pic>
      <p:sp>
        <p:nvSpPr>
          <p:cNvPr id="14" name="Text Box 1"/>
          <p:cNvSpPr txBox="1">
            <a:spLocks noChangeArrowheads="1"/>
          </p:cNvSpPr>
          <p:nvPr/>
        </p:nvSpPr>
        <p:spPr bwMode="auto">
          <a:xfrm>
            <a:off x="151758" y="347051"/>
            <a:ext cx="8816606" cy="81439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defRPr/>
            </a:pPr>
            <a:r>
              <a:rPr kumimoji="0" lang="en-US" sz="4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Half of 7 Year Tribulation</a:t>
            </a:r>
          </a:p>
        </p:txBody>
      </p:sp>
      <p:sp>
        <p:nvSpPr>
          <p:cNvPr id="7" name="Rectangle 6">
            <a:extLst>
              <a:ext uri="{FF2B5EF4-FFF2-40B4-BE49-F238E27FC236}">
                <a16:creationId xmlns:a16="http://schemas.microsoft.com/office/drawing/2014/main" id="{A7F0EE80-DC9C-4CEA-B421-38780D3B6423}"/>
              </a:ext>
            </a:extLst>
          </p:cNvPr>
          <p:cNvSpPr/>
          <p:nvPr/>
        </p:nvSpPr>
        <p:spPr bwMode="auto">
          <a:xfrm>
            <a:off x="151758" y="5212080"/>
            <a:ext cx="2178407" cy="1508760"/>
          </a:xfrm>
          <a:prstGeom prst="rect">
            <a:avLst/>
          </a:prstGeom>
          <a:noFill/>
          <a:ln w="63500">
            <a:no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7" name="Date Placeholder 2">
            <a:extLst>
              <a:ext uri="{FF2B5EF4-FFF2-40B4-BE49-F238E27FC236}">
                <a16:creationId xmlns:a16="http://schemas.microsoft.com/office/drawing/2014/main" id="{744A8294-E089-45CD-99FA-C91550C215B1}"/>
              </a:ext>
            </a:extLst>
          </p:cNvPr>
          <p:cNvSpPr>
            <a:spLocks noGrp="1"/>
          </p:cNvSpPr>
          <p:nvPr>
            <p:ph type="dt" sz="half" idx="10"/>
          </p:nvPr>
        </p:nvSpPr>
        <p:spPr>
          <a:xfrm>
            <a:off x="5863932" y="6662757"/>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40" name="TextBox 39">
            <a:extLst>
              <a:ext uri="{FF2B5EF4-FFF2-40B4-BE49-F238E27FC236}">
                <a16:creationId xmlns:a16="http://schemas.microsoft.com/office/drawing/2014/main" id="{A6D1C3D0-D392-487C-B73C-AF755A8683D0}"/>
              </a:ext>
            </a:extLst>
          </p:cNvPr>
          <p:cNvSpPr txBox="1"/>
          <p:nvPr/>
        </p:nvSpPr>
        <p:spPr bwMode="auto">
          <a:xfrm>
            <a:off x="2240280" y="5345537"/>
            <a:ext cx="1551042" cy="1338764"/>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lvl="0" indent="0" algn="l" defTabSz="457200" rtl="0" eaLnBrk="1" fontAlgn="base" latinLnBrk="0" hangingPunct="0">
              <a:lnSpc>
                <a:spcPct val="75000"/>
              </a:lnSpc>
              <a:spcBef>
                <a:spcPts val="0"/>
              </a:spcBef>
              <a:spcAft>
                <a:spcPts val="0"/>
              </a:spcAft>
              <a:buClr>
                <a:srgbClr val="000000"/>
              </a:buClr>
              <a:buSzPct val="100000"/>
              <a:buFont typeface="Times New Roman" panose="02020603050405020304" pitchFamily="18" charset="0"/>
              <a:buNone/>
              <a:tabLst/>
              <a:defRPr/>
            </a:pPr>
            <a:r>
              <a:rPr kumimoji="0" lang="en-US" sz="2300" b="1" i="0" u="none" strike="noStrike" kern="150" cap="none" spc="0" normalizeH="0" baseline="0" noProof="0" dirty="0">
                <a:ln w="9525">
                  <a:solidFill>
                    <a:srgbClr val="FF0000"/>
                  </a:solidFill>
                  <a:prstDash val="solid"/>
                </a:ln>
                <a:solidFill>
                  <a:schemeClr val="tx1"/>
                </a:solidFill>
                <a:uLnTx/>
                <a:uFillTx/>
                <a:latin typeface="Calibri" panose="020F0502020204030204" pitchFamily="34" charset="0"/>
                <a:ea typeface="SimSun" panose="02010600030101010101" pitchFamily="2" charset="-122"/>
                <a:cs typeface="Calibri" panose="020F0502020204030204" pitchFamily="34" charset="0"/>
              </a:rPr>
              <a:t>Temple Rebuilt in Jerusalem for 6.3 Years 2,300 Days</a:t>
            </a:r>
          </a:p>
        </p:txBody>
      </p:sp>
    </p:spTree>
    <p:extLst>
      <p:ext uri="{BB962C8B-B14F-4D97-AF65-F5344CB8AC3E}">
        <p14:creationId xmlns:p14="http://schemas.microsoft.com/office/powerpoint/2010/main" val="37076448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3000"/>
                                  </p:stCondLst>
                                  <p:childTnLst>
                                    <p:animEffect transition="out" filter="fade">
                                      <p:cBhvr>
                                        <p:cTn id="6" dur="2000" tmFilter="0, 0; .2, .5; .8, .5; 1, 0"/>
                                        <p:tgtEl>
                                          <p:spTgt spid="40"/>
                                        </p:tgtEl>
                                      </p:cBhvr>
                                    </p:animEffect>
                                    <p:animScale>
                                      <p:cBhvr>
                                        <p:cTn id="7" dur="1000" autoRev="1" fill="hold"/>
                                        <p:tgtEl>
                                          <p:spTgt spid="4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Arrow Connector 2"/>
          <p:cNvCxnSpPr/>
          <p:nvPr/>
        </p:nvCxnSpPr>
        <p:spPr>
          <a:xfrm>
            <a:off x="838200" y="4864100"/>
            <a:ext cx="7239000" cy="0"/>
          </a:xfrm>
          <a:prstGeom prst="straightConnector1">
            <a:avLst/>
          </a:prstGeom>
          <a:ln w="76200">
            <a:solidFill>
              <a:schemeClr val="bg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38200" y="4673600"/>
            <a:ext cx="0" cy="38100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495800" y="4673600"/>
            <a:ext cx="0" cy="38100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8077200" y="4673600"/>
            <a:ext cx="0" cy="38100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8087D8B7-30C6-4AA3-BE35-A7A62BB8BFB8}"/>
              </a:ext>
            </a:extLst>
          </p:cNvPr>
          <p:cNvPicPr>
            <a:picLocks noChangeAspect="1"/>
          </p:cNvPicPr>
          <p:nvPr/>
        </p:nvPicPr>
        <p:blipFill>
          <a:blip r:embed="rId3"/>
          <a:stretch>
            <a:fillRect/>
          </a:stretch>
        </p:blipFill>
        <p:spPr>
          <a:xfrm>
            <a:off x="996876" y="1437671"/>
            <a:ext cx="7150243" cy="5212080"/>
          </a:xfrm>
          <a:prstGeom prst="rect">
            <a:avLst/>
          </a:prstGeom>
        </p:spPr>
      </p:pic>
      <p:sp>
        <p:nvSpPr>
          <p:cNvPr id="13" name="Rectangle 2">
            <a:extLst>
              <a:ext uri="{FF2B5EF4-FFF2-40B4-BE49-F238E27FC236}">
                <a16:creationId xmlns:a16="http://schemas.microsoft.com/office/drawing/2014/main" id="{D3F60000-A495-437E-B378-73A11482CF36}"/>
              </a:ext>
            </a:extLst>
          </p:cNvPr>
          <p:cNvSpPr>
            <a:spLocks noChangeArrowheads="1"/>
          </p:cNvSpPr>
          <p:nvPr/>
        </p:nvSpPr>
        <p:spPr bwMode="auto">
          <a:xfrm>
            <a:off x="91437" y="241379"/>
            <a:ext cx="8961120" cy="1643527"/>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After Muslim Magog Army is Destroyed, the Temple is Rebuilt in Tribulation for 2300 days = 6.3 Yrs.</a:t>
            </a:r>
          </a:p>
        </p:txBody>
      </p:sp>
      <p:sp>
        <p:nvSpPr>
          <p:cNvPr id="12" name="Date Placeholder 2">
            <a:extLst>
              <a:ext uri="{FF2B5EF4-FFF2-40B4-BE49-F238E27FC236}">
                <a16:creationId xmlns:a16="http://schemas.microsoft.com/office/drawing/2014/main" id="{FFA98155-6787-457F-BD6D-A5B5D5E1750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5485216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79070" y="1737360"/>
            <a:ext cx="8785860" cy="4814716"/>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spcBef>
                <a:spcPct val="0"/>
              </a:spcBef>
              <a:spcAft>
                <a:spcPts val="1200"/>
              </a:spcAft>
              <a:buClr>
                <a:srgbClr val="00206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W</a:t>
            </a: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e are seeing the end time Third Temple prophesies start to become reality today. </a:t>
            </a:r>
          </a:p>
          <a:p>
            <a:pPr marL="274320" marR="0" lvl="0" indent="-274320" algn="l" defTabSz="457200" rtl="0" eaLnBrk="1" fontAlgn="base" latinLnBrk="0" hangingPunct="0">
              <a:spcBef>
                <a:spcPct val="0"/>
              </a:spcBef>
              <a:spcAft>
                <a:spcPts val="12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3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Israel today, for the first time in nearly 2,000 years has: a high priest, priests trained to enter the Holy of Holies, </a:t>
            </a:r>
            <a:r>
              <a:rPr kumimoji="0" 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DengXian"/>
                <a:cs typeface="Times New Roman" panose="02020603050405020304" pitchFamily="18" charset="0"/>
                <a:hlinkClick r:id="rId3"/>
              </a:rPr>
              <a:t>[873]</a:t>
            </a:r>
            <a:r>
              <a:rPr kumimoji="0" 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a perfect </a:t>
            </a:r>
            <a:r>
              <a:rPr kumimoji="0" lang="en-US" sz="33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red heifer required for sacrifice, </a:t>
            </a:r>
            <a:r>
              <a:rPr kumimoji="0" 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4"/>
              </a:rPr>
              <a:t>[881]</a:t>
            </a:r>
            <a:r>
              <a:rPr kumimoji="0" 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r>
              <a:rPr 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plus</a:t>
            </a:r>
            <a:r>
              <a:rPr kumimoji="0" lang="en-US" sz="33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a menorah and consecrated stone alter for animal sacrifice. </a:t>
            </a:r>
            <a:r>
              <a:rPr kumimoji="0" 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5"/>
              </a:rPr>
              <a:t>[970]</a:t>
            </a:r>
            <a:r>
              <a:rPr kumimoji="0" lang="en-US" i="0" u="none" strike="noStrike" kern="1200" cap="none" spc="0" normalizeH="0" baseline="0" noProof="0" dirty="0">
                <a:ln>
                  <a:noFill/>
                </a:ln>
                <a:solidFill>
                  <a:prstClr val="black"/>
                </a:solidFill>
                <a:uLnTx/>
                <a:uFillTx/>
                <a:latin typeface="Calibri" panose="020F0502020204030204" pitchFamily="34" charset="0"/>
                <a:ea typeface="Microsoft YaHei" panose="020B0503020204020204" pitchFamily="34" charset="-122"/>
                <a:cs typeface="Calibri" panose="020F0502020204030204" pitchFamily="34" charset="0"/>
                <a:hlinkClick r:id="rId5"/>
              </a:rPr>
              <a:t> </a:t>
            </a:r>
            <a:endParaRPr kumimoji="0" lang="en-US" i="0" u="none" strike="noStrike" kern="1200" cap="none" spc="0" normalizeH="0" baseline="0" noProof="0" dirty="0">
              <a:ln>
                <a:noFill/>
              </a:ln>
              <a:solidFill>
                <a:prstClr val="black"/>
              </a:solidFill>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spcBef>
                <a:spcPct val="0"/>
              </a:spcBef>
              <a:spcAft>
                <a:spcPts val="1200"/>
              </a:spcAft>
              <a:buClr>
                <a:srgbClr val="00206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Ark of the Covenant is lacking, but this was missing in the Second Temple as well.   </a:t>
            </a:r>
          </a:p>
        </p:txBody>
      </p:sp>
      <p:sp>
        <p:nvSpPr>
          <p:cNvPr id="8" name="Rectangle 2">
            <a:extLst>
              <a:ext uri="{FF2B5EF4-FFF2-40B4-BE49-F238E27FC236}">
                <a16:creationId xmlns:a16="http://schemas.microsoft.com/office/drawing/2014/main" id="{D1E4985C-1B2C-4EEC-B6F5-04F19FBBAE9B}"/>
              </a:ext>
            </a:extLst>
          </p:cNvPr>
          <p:cNvSpPr>
            <a:spLocks noChangeArrowheads="1"/>
          </p:cNvSpPr>
          <p:nvPr/>
        </p:nvSpPr>
        <p:spPr bwMode="auto">
          <a:xfrm>
            <a:off x="91440" y="366884"/>
            <a:ext cx="8961120" cy="116339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defRPr/>
            </a:pPr>
            <a:r>
              <a:rPr lang="en-US" alt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After Muslim Army is Destroyed, the Temple is Rebuilt in Tribulation for 2300 days = 6.3 Yrs.</a:t>
            </a:r>
          </a:p>
        </p:txBody>
      </p:sp>
      <p:sp>
        <p:nvSpPr>
          <p:cNvPr id="4" name="Date Placeholder 2">
            <a:extLst>
              <a:ext uri="{FF2B5EF4-FFF2-40B4-BE49-F238E27FC236}">
                <a16:creationId xmlns:a16="http://schemas.microsoft.com/office/drawing/2014/main" id="{EB124985-C2C0-46A5-BDF2-364BD39F41E3}"/>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0658778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52400" y="5918115"/>
            <a:ext cx="8839200" cy="655564"/>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002060"/>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The High Priest in Tabernacle </a:t>
            </a:r>
            <a:r>
              <a:rPr kumimoji="0" lang="en-US" i="0" u="none" strike="noStrike" kern="1200" normalizeH="0" baseline="0" noProof="0" dirty="0">
                <a:solidFill>
                  <a:schemeClr val="tx1"/>
                </a:solidFill>
                <a:uLnTx/>
                <a:uFillTx/>
                <a:latin typeface="Calibri" panose="020F0502020204030204" pitchFamily="34" charset="0"/>
                <a:ea typeface="DengXian"/>
                <a:cs typeface="Times New Roman" panose="02020603050405020304" pitchFamily="18" charset="0"/>
                <a:hlinkClick r:id="rId3"/>
              </a:rPr>
              <a:t>[873]</a:t>
            </a:r>
            <a:r>
              <a:rPr kumimoji="0" lang="en-US" i="0" u="none" strike="noStrike" kern="1200" normalizeH="0" baseline="0" noProof="0" dirty="0">
                <a:solidFill>
                  <a:schemeClr val="tx1"/>
                </a:solidFill>
                <a:uLnTx/>
                <a:uFillTx/>
                <a:latin typeface="Arial" panose="020B0604020202020204" pitchFamily="34" charset="0"/>
                <a:ea typeface="Microsoft YaHei" panose="020B0503020204020204" pitchFamily="34" charset="-122"/>
                <a:cs typeface="+mn-cs"/>
              </a:rPr>
              <a:t> </a:t>
            </a:r>
            <a:endParaRPr kumimoji="0" lang="en-US"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endParaRPr>
          </a:p>
          <a:p>
            <a:pPr marL="0" marR="0" lvl="0" indent="0" algn="ctr" defTabSz="457200" rtl="0" eaLnBrk="1" fontAlgn="base" latinLnBrk="0" hangingPunct="0">
              <a:lnSpc>
                <a:spcPct val="90000"/>
              </a:lnSpc>
              <a:spcBef>
                <a:spcPct val="0"/>
              </a:spcBef>
              <a:spcAft>
                <a:spcPts val="1200"/>
              </a:spcAft>
              <a:buClr>
                <a:srgbClr val="002060"/>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1400" dirty="0"/>
              <a:t>Credit</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 1890 Holman Bible / Wikimedia Commons</a:t>
            </a:r>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pic>
        <p:nvPicPr>
          <p:cNvPr id="3" name="Picture 2">
            <a:extLst>
              <a:ext uri="{FF2B5EF4-FFF2-40B4-BE49-F238E27FC236}">
                <a16:creationId xmlns:a16="http://schemas.microsoft.com/office/drawing/2014/main" id="{7937D52D-F6BF-420A-87E2-54A8409CFD5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40080" y="1838574"/>
            <a:ext cx="7863840" cy="3931920"/>
          </a:xfrm>
          <a:prstGeom prst="rect">
            <a:avLst/>
          </a:prstGeom>
        </p:spPr>
      </p:pic>
      <p:sp>
        <p:nvSpPr>
          <p:cNvPr id="8" name="Rectangle 2">
            <a:extLst>
              <a:ext uri="{FF2B5EF4-FFF2-40B4-BE49-F238E27FC236}">
                <a16:creationId xmlns:a16="http://schemas.microsoft.com/office/drawing/2014/main" id="{9993F6A7-CF70-46DB-A0AA-13BB7B03A695}"/>
              </a:ext>
            </a:extLst>
          </p:cNvPr>
          <p:cNvSpPr>
            <a:spLocks noChangeArrowheads="1"/>
          </p:cNvSpPr>
          <p:nvPr/>
        </p:nvSpPr>
        <p:spPr bwMode="auto">
          <a:xfrm>
            <a:off x="91440" y="369963"/>
            <a:ext cx="8961120" cy="116339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tabLst/>
              <a:defRPr/>
            </a:pPr>
            <a:r>
              <a:rPr lang="en-US" alt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After Muslim Army is Destroyed, the Temple is Rebuilt in Tribulation for 2300 days = 6.3 Yrs.</a:t>
            </a:r>
          </a:p>
        </p:txBody>
      </p:sp>
      <p:sp>
        <p:nvSpPr>
          <p:cNvPr id="6" name="Date Placeholder 2">
            <a:extLst>
              <a:ext uri="{FF2B5EF4-FFF2-40B4-BE49-F238E27FC236}">
                <a16:creationId xmlns:a16="http://schemas.microsoft.com/office/drawing/2014/main" id="{C70214EE-D4E8-4166-A018-C029E8BF635B}"/>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6231247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52400" y="2133600"/>
            <a:ext cx="8839200" cy="4351961"/>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90000"/>
              </a:lnSpc>
              <a:spcBef>
                <a:spcPct val="0"/>
              </a:spcBef>
              <a:spcAft>
                <a:spcPts val="1200"/>
              </a:spcAft>
              <a:buClr>
                <a:srgbClr val="002060"/>
              </a:buClr>
              <a:buSzPct val="8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dirty="0">
                <a:solidFill>
                  <a:prstClr val="black"/>
                </a:solidFill>
                <a:latin typeface="Calibri" panose="020F0502020204030204" pitchFamily="34" charset="0"/>
                <a:cs typeface="Calibri" panose="020F0502020204030204" pitchFamily="34" charset="0"/>
              </a:rPr>
              <a:t>F</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or the first time in nearly 2,000 years, the 2018 Jerusalem Passover ceremony was held very close to the ancient Temple location.</a:t>
            </a:r>
          </a:p>
          <a:p>
            <a:pPr marL="365760" marR="0" lvl="0" indent="-365760" algn="l" defTabSz="457200" rtl="0" eaLnBrk="1" fontAlgn="base" latinLnBrk="0" hangingPunct="0">
              <a:lnSpc>
                <a:spcPct val="90000"/>
              </a:lnSpc>
              <a:spcBef>
                <a:spcPct val="0"/>
              </a:spcBef>
              <a:spcAft>
                <a:spcPts val="1200"/>
              </a:spcAft>
              <a:buClr>
                <a:srgbClr val="002060"/>
              </a:buClr>
              <a:buSzPct val="8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Furthermore, in 2018 the Israeli government started to mint a coin, to raise the Temple tax funds necessary, to build this new 3</a:t>
            </a:r>
            <a:r>
              <a:rPr kumimoji="0" lang="en-US" sz="3400" b="0" i="0" u="none" strike="noStrike" kern="1200" cap="none" spc="0" normalizeH="0" baseline="3000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rd</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Temple. </a:t>
            </a:r>
          </a:p>
          <a:p>
            <a:pPr marL="365760" marR="0" lvl="0" indent="-365760" algn="l" defTabSz="457200" rtl="0" eaLnBrk="1" fontAlgn="base" latinLnBrk="0" hangingPunct="0">
              <a:lnSpc>
                <a:spcPct val="90000"/>
              </a:lnSpc>
              <a:spcBef>
                <a:spcPct val="0"/>
              </a:spcBef>
              <a:spcAft>
                <a:spcPts val="1200"/>
              </a:spcAft>
              <a:buClr>
                <a:srgbClr val="002060"/>
              </a:buClr>
              <a:buSzPct val="8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design plans for this third Temple are also already complete.  </a:t>
            </a:r>
          </a:p>
        </p:txBody>
      </p:sp>
      <p:sp>
        <p:nvSpPr>
          <p:cNvPr id="8" name="Rectangle 2">
            <a:extLst>
              <a:ext uri="{FF2B5EF4-FFF2-40B4-BE49-F238E27FC236}">
                <a16:creationId xmlns:a16="http://schemas.microsoft.com/office/drawing/2014/main" id="{E3D2F9DD-2735-4241-BBD7-194F20F6F3B0}"/>
              </a:ext>
            </a:extLst>
          </p:cNvPr>
          <p:cNvSpPr>
            <a:spLocks noChangeArrowheads="1"/>
          </p:cNvSpPr>
          <p:nvPr/>
        </p:nvSpPr>
        <p:spPr bwMode="auto">
          <a:xfrm>
            <a:off x="91440" y="533400"/>
            <a:ext cx="8961120" cy="116339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tabLst/>
              <a:defRPr/>
            </a:pPr>
            <a:r>
              <a:rPr lang="en-US" alt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After Muslim Army is Destroyed, the Temple is Rebuilt in Tribulation for 2300 days = 6.3 Yrs.</a:t>
            </a:r>
          </a:p>
        </p:txBody>
      </p:sp>
      <p:sp>
        <p:nvSpPr>
          <p:cNvPr id="4" name="Date Placeholder 2">
            <a:extLst>
              <a:ext uri="{FF2B5EF4-FFF2-40B4-BE49-F238E27FC236}">
                <a16:creationId xmlns:a16="http://schemas.microsoft.com/office/drawing/2014/main" id="{375BA1C3-A3F1-4147-845B-4AB93CF01DE7}"/>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1661620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33559" y="1277464"/>
            <a:ext cx="8830237" cy="5255093"/>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1200"/>
              </a:spcAft>
              <a:buClr>
                <a:srgbClr val="FFFFFF"/>
              </a:buClr>
              <a:buSzPct val="8000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3300" dirty="0">
                <a:solidFill>
                  <a:srgbClr val="FFFFFF"/>
                </a:solidFill>
                <a:effectLst>
                  <a:outerShdw blurRad="38100" dist="38100" dir="2700000" algn="tl">
                    <a:srgbClr val="000000">
                      <a:alpha val="43137"/>
                    </a:srgbClr>
                  </a:outerShdw>
                </a:effectLst>
                <a:latin typeface="Calibri" panose="020F0502020204030204" pitchFamily="34" charset="0"/>
              </a:rPr>
              <a:t>Scientifically disproved past erroneous end of the world date predictions, that didn’t match Bible:</a:t>
            </a:r>
          </a:p>
          <a:p>
            <a:pPr marL="274320" lvl="0" indent="-274320">
              <a:lnSpc>
                <a:spcPct val="85000"/>
              </a:lnSpc>
              <a:spcAft>
                <a:spcPts val="1000"/>
              </a:spcAft>
              <a:buClr>
                <a:srgbClr val="FFFFFF"/>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2900" dirty="0">
                <a:solidFill>
                  <a:srgbClr val="FFFFFF"/>
                </a:solidFill>
                <a:effectLst>
                  <a:outerShdw blurRad="38100" dist="38100" dir="2700000" algn="tl">
                    <a:srgbClr val="000000">
                      <a:alpha val="43137"/>
                    </a:srgbClr>
                  </a:outerShdw>
                </a:effectLst>
                <a:latin typeface="Calibri" panose="020F0502020204030204" pitchFamily="34" charset="0"/>
              </a:rPr>
              <a:t>The book </a:t>
            </a:r>
            <a:r>
              <a:rPr lang="en-US" sz="2900" i="1" dirty="0">
                <a:solidFill>
                  <a:srgbClr val="FFFFFF"/>
                </a:solidFill>
                <a:effectLst>
                  <a:outerShdw blurRad="38100" dist="38100" dir="2700000" algn="tl">
                    <a:srgbClr val="000000">
                      <a:alpha val="43137"/>
                    </a:srgbClr>
                  </a:outerShdw>
                </a:effectLst>
                <a:latin typeface="Calibri" panose="020F0502020204030204" pitchFamily="34" charset="0"/>
                <a:hlinkClick r:id="rId3"/>
              </a:rPr>
              <a:t>Evolution Is Not Science</a:t>
            </a:r>
            <a:r>
              <a:rPr lang="en-US" sz="2900" i="1" dirty="0">
                <a:solidFill>
                  <a:srgbClr val="FFFFFF"/>
                </a:solidFill>
                <a:effectLst>
                  <a:outerShdw blurRad="38100" dist="38100" dir="2700000" algn="tl">
                    <a:srgbClr val="000000">
                      <a:alpha val="43137"/>
                    </a:srgbClr>
                  </a:outerShdw>
                </a:effectLst>
                <a:latin typeface="Calibri" panose="020F0502020204030204" pitchFamily="34" charset="0"/>
              </a:rPr>
              <a:t> </a:t>
            </a:r>
            <a:r>
              <a:rPr lang="en-US" sz="2900" dirty="0">
                <a:solidFill>
                  <a:srgbClr val="FFFFFF"/>
                </a:solidFill>
                <a:effectLst>
                  <a:outerShdw blurRad="38100" dist="38100" dir="2700000" algn="tl">
                    <a:srgbClr val="000000">
                      <a:alpha val="43137"/>
                    </a:srgbClr>
                  </a:outerShdw>
                </a:effectLst>
                <a:latin typeface="Calibri" panose="020F0502020204030204" pitchFamily="34" charset="0"/>
              </a:rPr>
              <a:t>disproved the liberal junk science of Global Warming, that predicted the catastrophic, polar ice free, US coasts underwater, end of the world by 2012 and 2016.</a:t>
            </a:r>
          </a:p>
          <a:p>
            <a:pPr marL="274320" lvl="0" indent="-274320">
              <a:lnSpc>
                <a:spcPct val="85000"/>
              </a:lnSpc>
              <a:spcAft>
                <a:spcPts val="1000"/>
              </a:spcAft>
              <a:buClr>
                <a:srgbClr val="FFFFFF"/>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2900" dirty="0">
                <a:solidFill>
                  <a:srgbClr val="FFFFFF"/>
                </a:solidFill>
                <a:effectLst>
                  <a:outerShdw blurRad="38100" dist="38100" dir="2700000" algn="tl">
                    <a:srgbClr val="000000">
                      <a:alpha val="43137"/>
                    </a:srgbClr>
                  </a:outerShdw>
                </a:effectLst>
                <a:latin typeface="Calibri" panose="020F0502020204030204" pitchFamily="34" charset="0"/>
              </a:rPr>
              <a:t>I was also part of the Y2K engineering team that tested all aircraft systems for Honeywell.</a:t>
            </a:r>
            <a:r>
              <a:rPr lang="en-US" sz="2400" dirty="0">
                <a:solidFill>
                  <a:srgbClr val="FFFFFF"/>
                </a:solidFill>
                <a:effectLst>
                  <a:outerShdw blurRad="38100" dist="38100" dir="2700000" algn="tl">
                    <a:srgbClr val="000000">
                      <a:alpha val="43137"/>
                    </a:srgbClr>
                  </a:outerShdw>
                </a:effectLst>
                <a:latin typeface="Calibri" panose="020F0502020204030204" pitchFamily="34" charset="0"/>
              </a:rPr>
              <a:t>*</a:t>
            </a:r>
            <a:r>
              <a:rPr lang="en-US" sz="2900" dirty="0">
                <a:solidFill>
                  <a:srgbClr val="FFFFFF"/>
                </a:solidFill>
                <a:effectLst>
                  <a:outerShdw blurRad="38100" dist="38100" dir="2700000" algn="tl">
                    <a:srgbClr val="000000">
                      <a:alpha val="43137"/>
                    </a:srgbClr>
                  </a:outerShdw>
                </a:effectLst>
                <a:latin typeface="Calibri" panose="020F0502020204030204" pitchFamily="34" charset="0"/>
              </a:rPr>
              <a:t> I was one of the first to scientifically prove and state that Y2K would not cause the end of the world, by the year 2,000.</a:t>
            </a:r>
          </a:p>
          <a:p>
            <a:pPr marL="274320" lvl="0" indent="-274320">
              <a:lnSpc>
                <a:spcPct val="85000"/>
              </a:lnSpc>
              <a:spcAft>
                <a:spcPts val="1000"/>
              </a:spcAft>
              <a:buClr>
                <a:srgbClr val="FFFFFF"/>
              </a:buClr>
              <a:buSzPct val="7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lang="en-US" sz="2900" dirty="0">
                <a:solidFill>
                  <a:srgbClr val="FFFFFF"/>
                </a:solidFill>
                <a:effectLst>
                  <a:outerShdw blurRad="38100" dist="38100" dir="2700000" algn="tl">
                    <a:srgbClr val="000000">
                      <a:alpha val="43137"/>
                    </a:srgbClr>
                  </a:outerShdw>
                </a:effectLst>
                <a:latin typeface="Calibri" panose="020F0502020204030204" pitchFamily="34" charset="0"/>
              </a:rPr>
              <a:t>But today, the end times are imminent. Not because of global warming, but because of worldwide extreme sin. </a:t>
            </a:r>
          </a:p>
        </p:txBody>
      </p:sp>
      <p:sp>
        <p:nvSpPr>
          <p:cNvPr id="4" name="Text Box 2">
            <a:extLst>
              <a:ext uri="{FF2B5EF4-FFF2-40B4-BE49-F238E27FC236}">
                <a16:creationId xmlns:a16="http://schemas.microsoft.com/office/drawing/2014/main" id="{337174BE-7445-41AE-BC21-3D699B0C075C}"/>
              </a:ext>
            </a:extLst>
          </p:cNvPr>
          <p:cNvSpPr txBox="1">
            <a:spLocks noChangeArrowheads="1"/>
          </p:cNvSpPr>
          <p:nvPr/>
        </p:nvSpPr>
        <p:spPr bwMode="auto">
          <a:xfrm>
            <a:off x="68118" y="152400"/>
            <a:ext cx="896112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4000"/>
              </a:lnSpc>
              <a:spcBef>
                <a:spcPts val="0"/>
              </a:spcBef>
              <a:spcAft>
                <a:spcPts val="60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Qualifications: 33 Years of Prophesy Research &amp; End Time Technology Design</a:t>
            </a:r>
          </a:p>
        </p:txBody>
      </p:sp>
      <p:sp>
        <p:nvSpPr>
          <p:cNvPr id="6" name="Date Placeholder 2">
            <a:extLst>
              <a:ext uri="{FF2B5EF4-FFF2-40B4-BE49-F238E27FC236}">
                <a16:creationId xmlns:a16="http://schemas.microsoft.com/office/drawing/2014/main" id="{29B11A6E-E983-4E4B-BCAE-DC36CEBC0C3D}"/>
              </a:ext>
            </a:extLst>
          </p:cNvPr>
          <p:cNvSpPr txBox="1">
            <a:spLocks/>
          </p:cNvSpPr>
          <p:nvPr/>
        </p:nvSpPr>
        <p:spPr>
          <a:xfrm>
            <a:off x="762000" y="6664818"/>
            <a:ext cx="7620000"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ctr"/>
            <a:r>
              <a:rPr lang="en-US" altLang="en-US" sz="1200" b="1" dirty="0">
                <a:solidFill>
                  <a:srgbClr val="FFFFFF"/>
                </a:solidFill>
                <a:latin typeface="Calibri" panose="020F0502020204030204" pitchFamily="34" charset="0"/>
                <a:cs typeface="Times New Roman" panose="02020603050405020304" pitchFamily="18" charset="0"/>
              </a:rPr>
              <a:t>* </a:t>
            </a:r>
            <a:r>
              <a:rPr lang="en-US" altLang="en-US" sz="1200" dirty="0">
                <a:solidFill>
                  <a:srgbClr val="FFFFFF"/>
                </a:solidFill>
                <a:latin typeface="Calibri" panose="020F0502020204030204" pitchFamily="34" charset="0"/>
                <a:cs typeface="Times New Roman" panose="02020603050405020304" pitchFamily="18" charset="0"/>
              </a:rPr>
              <a:t>Not affiliated with the books </a:t>
            </a:r>
            <a:r>
              <a:rPr lang="en-US" altLang="en-US" sz="1000" dirty="0">
                <a:solidFill>
                  <a:prstClr val="white">
                    <a:tint val="75000"/>
                  </a:prstClr>
                </a:solidFill>
              </a:rPr>
              <a:t>Evolution Is Not Science or End Time Events, Heaven &amp; Hell by Jeff Woodward</a:t>
            </a:r>
          </a:p>
          <a:p>
            <a:pPr algn="ctr"/>
            <a:endParaRPr lang="en-US" altLang="en-US" sz="1000" dirty="0"/>
          </a:p>
        </p:txBody>
      </p:sp>
    </p:spTree>
    <p:extLst>
      <p:ext uri="{BB962C8B-B14F-4D97-AF65-F5344CB8AC3E}">
        <p14:creationId xmlns:p14="http://schemas.microsoft.com/office/powerpoint/2010/main" val="3578890637"/>
      </p:ext>
    </p:extLst>
  </p:cSld>
  <p:clrMapOvr>
    <a:masterClrMapping/>
  </p:clrMapOvr>
  <p:transition spd="slow" advTm="30000">
    <p:fade/>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75590" y="2438400"/>
            <a:ext cx="8792813" cy="3847207"/>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srgbClr val="00206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rPr>
              <a:t>The general Temple location is known within 1,000 feet. But the exact location is difficult to prove because:</a:t>
            </a:r>
          </a:p>
          <a:p>
            <a:pPr marL="274320" marR="0" lvl="0" indent="-274320" algn="l" defTabSz="457200" rtl="0" eaLnBrk="1" fontAlgn="base" latinLnBrk="0" hangingPunct="0">
              <a:lnSpc>
                <a:spcPct val="100000"/>
              </a:lnSpc>
              <a:spcBef>
                <a:spcPct val="0"/>
              </a:spcBef>
              <a:spcAft>
                <a:spcPts val="1200"/>
              </a:spcAft>
              <a:buClr>
                <a:srgbClr val="00206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0" i="0" u="none" strike="noStrike" kern="1200" cap="none" spc="0" normalizeH="0" baseline="0" noProof="0" dirty="0">
                <a:ln>
                  <a:noFill/>
                </a:ln>
                <a:solidFill>
                  <a:prstClr val="black"/>
                </a:solidFill>
                <a:effectLst/>
                <a:uLnTx/>
                <a:uFillTx/>
                <a:cs typeface="Arial" panose="020B0604020202020204" pitchFamily="34" charset="0"/>
              </a:rPr>
              <a:t>The Romans completely destroyed the Second Temple, including all the foundation stones. Not one stone </a:t>
            </a:r>
            <a:r>
              <a:rPr lang="en-US" sz="3000" dirty="0">
                <a:solidFill>
                  <a:prstClr val="black"/>
                </a:solidFill>
                <a:cs typeface="Arial" panose="020B0604020202020204" pitchFamily="34" charset="0"/>
              </a:rPr>
              <a:t>was</a:t>
            </a:r>
            <a:r>
              <a:rPr kumimoji="0" lang="en-US" sz="3000" b="0" i="0" u="none" strike="noStrike" kern="1200" cap="none" spc="0" normalizeH="0" baseline="0" noProof="0" dirty="0">
                <a:ln>
                  <a:noFill/>
                </a:ln>
                <a:solidFill>
                  <a:prstClr val="black"/>
                </a:solidFill>
                <a:effectLst/>
                <a:uLnTx/>
                <a:uFillTx/>
                <a:cs typeface="Arial" panose="020B0604020202020204" pitchFamily="34" charset="0"/>
              </a:rPr>
              <a:t> left standing of the Temple building, as Jesus stated in </a:t>
            </a:r>
            <a:r>
              <a:rPr lang="en-US" sz="3000" dirty="0">
                <a:solidFill>
                  <a:prstClr val="black"/>
                </a:solidFill>
                <a:cs typeface="Arial" panose="020B0604020202020204" pitchFamily="34" charset="0"/>
              </a:rPr>
              <a:t>prophesy</a:t>
            </a:r>
            <a:r>
              <a:rPr kumimoji="0" lang="en-US" sz="3000" b="0" i="0" u="none" strike="noStrike" kern="1200" cap="none" spc="0" normalizeH="0" baseline="0" noProof="0" dirty="0">
                <a:ln>
                  <a:noFill/>
                </a:ln>
                <a:solidFill>
                  <a:prstClr val="black"/>
                </a:solidFill>
                <a:effectLst/>
                <a:uLnTx/>
                <a:uFillTx/>
                <a:cs typeface="Arial" panose="020B0604020202020204" pitchFamily="34" charset="0"/>
              </a:rPr>
              <a:t>. </a:t>
            </a:r>
            <a:r>
              <a:rPr kumimoji="0" lang="en-US" i="0" u="none" kern="1200" normalizeH="0" baseline="0" noProof="0" dirty="0">
                <a:solidFill>
                  <a:schemeClr val="tx1"/>
                </a:solidFill>
                <a:uLnTx/>
                <a:uFillTx/>
                <a:cs typeface="Arial" panose="020B0604020202020204" pitchFamily="34" charset="0"/>
                <a:hlinkClick r:id="rId3"/>
              </a:rPr>
              <a:t>Mat. 24:1-2 NIV</a:t>
            </a:r>
            <a:r>
              <a:rPr kumimoji="0" lang="en-US" sz="3000" i="0" u="none" kern="1200" normalizeH="0" baseline="0" noProof="0" dirty="0">
                <a:solidFill>
                  <a:schemeClr val="tx1"/>
                </a:solidFill>
                <a:uLnTx/>
                <a:uFillTx/>
                <a:cs typeface="Arial" panose="020B0604020202020204" pitchFamily="34" charset="0"/>
              </a:rPr>
              <a:t>  </a:t>
            </a:r>
            <a:endParaRPr kumimoji="0" lang="en-US" sz="3000" i="0" u="none" kern="1200" cap="none" spc="0" normalizeH="0" baseline="0" noProof="0" dirty="0">
              <a:ln w="9525">
                <a:solidFill>
                  <a:prstClr val="black"/>
                </a:solidFill>
                <a:prstDash val="solid"/>
              </a:ln>
              <a:solidFill>
                <a:prstClr val="white"/>
              </a:solidFill>
              <a:uLnTx/>
              <a:uFillTx/>
              <a:cs typeface="Arial" panose="020B0604020202020204" pitchFamily="34" charset="0"/>
            </a:endParaRPr>
          </a:p>
        </p:txBody>
      </p:sp>
      <p:sp>
        <p:nvSpPr>
          <p:cNvPr id="8" name="Rectangle 2">
            <a:extLst>
              <a:ext uri="{FF2B5EF4-FFF2-40B4-BE49-F238E27FC236}">
                <a16:creationId xmlns:a16="http://schemas.microsoft.com/office/drawing/2014/main" id="{A775DD61-2460-4610-A8CD-F7FECE1D300F}"/>
              </a:ext>
            </a:extLst>
          </p:cNvPr>
          <p:cNvSpPr>
            <a:spLocks noChangeArrowheads="1"/>
          </p:cNvSpPr>
          <p:nvPr/>
        </p:nvSpPr>
        <p:spPr bwMode="auto">
          <a:xfrm>
            <a:off x="91437" y="762000"/>
            <a:ext cx="8961120" cy="116339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tabLst/>
              <a:defRPr/>
            </a:pPr>
            <a:r>
              <a:rPr lang="en-US" alt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After Muslim Army is Destroyed, the Temple is Rebuilt in Tribulation for 2300 days = 6.3 Yrs.</a:t>
            </a:r>
          </a:p>
        </p:txBody>
      </p:sp>
      <p:sp>
        <p:nvSpPr>
          <p:cNvPr id="4" name="Date Placeholder 2">
            <a:extLst>
              <a:ext uri="{FF2B5EF4-FFF2-40B4-BE49-F238E27FC236}">
                <a16:creationId xmlns:a16="http://schemas.microsoft.com/office/drawing/2014/main" id="{EBEA4164-8BD1-4589-8BB7-1E33E758E1BA}"/>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3366204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91438" y="2049235"/>
            <a:ext cx="8961119" cy="456920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srgbClr val="002060"/>
              </a:buClr>
              <a:buSzPct val="70000"/>
              <a:tabLst/>
              <a:defRPr/>
            </a:pPr>
            <a:r>
              <a:rPr kumimoji="0" lang="en-US" sz="3200" b="0" i="0" u="none" strike="noStrike" kern="1200" cap="none" spc="0" normalizeH="0" baseline="0" noProof="0" dirty="0">
                <a:ln>
                  <a:noFill/>
                </a:ln>
                <a:solidFill>
                  <a:prstClr val="black"/>
                </a:solidFill>
                <a:effectLst/>
                <a:uLnTx/>
                <a:uFillTx/>
                <a:cs typeface="Arial" panose="020B0604020202020204" pitchFamily="34" charset="0"/>
              </a:rPr>
              <a:t>Furthermore, Muslims over the centuries intentionally destroyed all evidence of the Temple, including removing hundreds of tons of excavated dirt from this Temple Mount site. </a:t>
            </a:r>
            <a:r>
              <a:rPr kumimoji="0" lang="en-US" b="0" i="0" u="none" strike="noStrike" kern="1200" cap="none" spc="0" normalizeH="0" baseline="0" noProof="0" dirty="0">
                <a:ln>
                  <a:noFill/>
                </a:ln>
                <a:solidFill>
                  <a:prstClr val="white"/>
                </a:solidFill>
                <a:effectLst/>
                <a:uLnTx/>
                <a:uFillTx/>
                <a:cs typeface="Arial" panose="020B0604020202020204" pitchFamily="34" charset="0"/>
                <a:hlinkClick r:id="rId3"/>
              </a:rPr>
              <a:t>[851]</a:t>
            </a:r>
            <a:endParaRPr kumimoji="0" lang="en-US" b="0" i="0" u="none" strike="noStrike" kern="1200" cap="none" spc="0" normalizeH="0" baseline="0" noProof="0" dirty="0">
              <a:ln>
                <a:noFill/>
              </a:ln>
              <a:solidFill>
                <a:prstClr val="white"/>
              </a:solidFill>
              <a:effectLst/>
              <a:uLnTx/>
              <a:uFillTx/>
              <a:cs typeface="Arial" panose="020B0604020202020204" pitchFamily="34" charset="0"/>
            </a:endParaRPr>
          </a:p>
          <a:p>
            <a:pPr marL="274320" marR="0" lvl="0" indent="-274320" algn="l" defTabSz="457200" rtl="0" eaLnBrk="1" fontAlgn="base" latinLnBrk="0" hangingPunct="0">
              <a:lnSpc>
                <a:spcPct val="94000"/>
              </a:lnSpc>
              <a:spcBef>
                <a:spcPct val="0"/>
              </a:spcBef>
              <a:spcAft>
                <a:spcPts val="12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rPr>
              <a:t>But, 5 coins from 4</a:t>
            </a:r>
            <a:r>
              <a:rPr kumimoji="0" lang="en-US" sz="3000" b="1" i="0" u="none" strike="noStrike" kern="1200" cap="none" spc="0" normalizeH="0" baseline="3000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rPr>
              <a:t>th</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rPr>
              <a:t> century BC Judea, with YHD (Yehud or Judea), were found in this dirt removed from the Temple Mount site. </a:t>
            </a:r>
            <a:r>
              <a:rPr kumimoji="0" lang="en-US" b="0" i="0" u="none" strike="noStrike" kern="1200" cap="none" spc="0" normalizeH="0" baseline="0" noProof="0" dirty="0">
                <a:ln>
                  <a:noFill/>
                </a:ln>
                <a:solidFill>
                  <a:prstClr val="white"/>
                </a:solidFill>
                <a:effectLst/>
                <a:uLnTx/>
                <a:uFillTx/>
                <a:cs typeface="Arial" panose="020B0604020202020204" pitchFamily="34" charset="0"/>
                <a:hlinkClick r:id="rId3"/>
              </a:rPr>
              <a:t>[851]</a:t>
            </a:r>
            <a:endParaRPr kumimoji="0" lang="en-US" b="0" i="0" u="none" strike="noStrike" kern="1200" cap="none" spc="0" normalizeH="0" baseline="0" noProof="0" dirty="0">
              <a:ln>
                <a:noFill/>
              </a:ln>
              <a:solidFill>
                <a:prstClr val="white"/>
              </a:solidFill>
              <a:effectLst/>
              <a:uLnTx/>
              <a:uFillTx/>
              <a:cs typeface="Arial" panose="020B0604020202020204" pitchFamily="34" charset="0"/>
            </a:endParaRPr>
          </a:p>
          <a:p>
            <a:pPr marL="274320" marR="0" lvl="0" indent="-274320" algn="l" defTabSz="457200" rtl="0" eaLnBrk="1" fontAlgn="base" latinLnBrk="0" hangingPunct="0">
              <a:lnSpc>
                <a:spcPct val="90000"/>
              </a:lnSpc>
              <a:spcBef>
                <a:spcPct val="0"/>
              </a:spcBef>
              <a:spcAft>
                <a:spcPts val="6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The 2 witnesses from God during the end times will confirm the correct Temple location.  </a:t>
            </a:r>
          </a:p>
        </p:txBody>
      </p:sp>
      <p:sp>
        <p:nvSpPr>
          <p:cNvPr id="8" name="Rectangle 2">
            <a:extLst>
              <a:ext uri="{FF2B5EF4-FFF2-40B4-BE49-F238E27FC236}">
                <a16:creationId xmlns:a16="http://schemas.microsoft.com/office/drawing/2014/main" id="{A775DD61-2460-4610-A8CD-F7FECE1D300F}"/>
              </a:ext>
            </a:extLst>
          </p:cNvPr>
          <p:cNvSpPr>
            <a:spLocks noChangeArrowheads="1"/>
          </p:cNvSpPr>
          <p:nvPr/>
        </p:nvSpPr>
        <p:spPr bwMode="auto">
          <a:xfrm>
            <a:off x="91437" y="762000"/>
            <a:ext cx="8961120" cy="116339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tabLst/>
              <a:defRPr/>
            </a:pPr>
            <a:r>
              <a:rPr lang="en-US" alt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After Muslim Army is Destroyed, the Temple is Rebuilt in Tribulation for 2300 days = 6.3 Yrs.</a:t>
            </a:r>
          </a:p>
        </p:txBody>
      </p:sp>
      <p:sp>
        <p:nvSpPr>
          <p:cNvPr id="4" name="Date Placeholder 2">
            <a:extLst>
              <a:ext uri="{FF2B5EF4-FFF2-40B4-BE49-F238E27FC236}">
                <a16:creationId xmlns:a16="http://schemas.microsoft.com/office/drawing/2014/main" id="{E81EAEEC-4A59-4D8C-8006-E5211B5E0A9F}"/>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795039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rot="21600000">
            <a:off x="640732" y="5917510"/>
            <a:ext cx="7906986" cy="859210"/>
          </a:xfrm>
          <a:prstGeom prst="rect">
            <a:avLst/>
          </a:prstGeom>
          <a:noFill/>
          <a:ln w="25400">
            <a:solidFill>
              <a:schemeClr val="bg1"/>
            </a:solidFill>
          </a:ln>
          <a:effectLst/>
          <a:scene3d>
            <a:camera prst="orthographicFront"/>
            <a:lightRig rig="threePt" dir="t"/>
          </a:scene3d>
          <a:sp3d>
            <a:bevelT w="165100" prst="coolSlant"/>
          </a:sp3d>
          <a:extLst/>
        </p:spPr>
        <p:txBody>
          <a:bodyPr wrap="square" lIns="137160" tIns="68580" rIns="68580" bIns="685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342900" rtl="0" eaLnBrk="1" fontAlgn="base" latinLnBrk="0" hangingPunct="0">
              <a:lnSpc>
                <a:spcPct val="83000"/>
              </a:lnSpc>
              <a:spcBef>
                <a:spcPct val="0"/>
              </a:spcBef>
              <a:spcAft>
                <a:spcPts val="750"/>
              </a:spcAft>
              <a:buClr>
                <a:srgbClr val="002060"/>
              </a:buClr>
              <a:buSzPct val="100000"/>
              <a:buFont typeface="Times New Roman" panose="02020603050405020304" pitchFamily="18" charset="0"/>
              <a:buNone/>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Western Wall in Jerusalem. Part of the ancient outer wall around the entire Temple Mount.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rPr>
              <a:t>[844]</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pic>
        <p:nvPicPr>
          <p:cNvPr id="2" name="Picture 1">
            <a:extLst>
              <a:ext uri="{FF2B5EF4-FFF2-40B4-BE49-F238E27FC236}">
                <a16:creationId xmlns:a16="http://schemas.microsoft.com/office/drawing/2014/main" id="{0725FFA8-BA04-4570-B682-6FAC28756FD1}"/>
              </a:ext>
            </a:extLst>
          </p:cNvPr>
          <p:cNvPicPr>
            <a:picLocks noChangeAspect="1"/>
          </p:cNvPicPr>
          <p:nvPr/>
        </p:nvPicPr>
        <p:blipFill rotWithShape="1">
          <a:blip r:embed="rId4"/>
          <a:srcRect l="9348" t="7142" r="14191" b="4762"/>
          <a:stretch/>
        </p:blipFill>
        <p:spPr>
          <a:xfrm>
            <a:off x="205120" y="2286000"/>
            <a:ext cx="8733759" cy="3474720"/>
          </a:xfrm>
          <a:prstGeom prst="rect">
            <a:avLst/>
          </a:prstGeom>
        </p:spPr>
      </p:pic>
      <p:sp>
        <p:nvSpPr>
          <p:cNvPr id="8" name="Rectangle 2">
            <a:extLst>
              <a:ext uri="{FF2B5EF4-FFF2-40B4-BE49-F238E27FC236}">
                <a16:creationId xmlns:a16="http://schemas.microsoft.com/office/drawing/2014/main" id="{470AFBF6-2134-43A7-B51D-18D271868928}"/>
              </a:ext>
            </a:extLst>
          </p:cNvPr>
          <p:cNvSpPr>
            <a:spLocks noChangeArrowheads="1"/>
          </p:cNvSpPr>
          <p:nvPr/>
        </p:nvSpPr>
        <p:spPr bwMode="auto">
          <a:xfrm>
            <a:off x="91439" y="315892"/>
            <a:ext cx="8961120" cy="116339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tabLst/>
              <a:defRPr/>
            </a:pPr>
            <a:r>
              <a:rPr lang="en-US" alt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After Muslim Army is Destroyed, the Temple is Rebuilt in Tribulation for 2300 days = 6.3 Yrs.</a:t>
            </a:r>
          </a:p>
        </p:txBody>
      </p:sp>
      <p:sp>
        <p:nvSpPr>
          <p:cNvPr id="9" name="TextBox 8">
            <a:hlinkClick r:id="rId5"/>
            <a:extLst>
              <a:ext uri="{FF2B5EF4-FFF2-40B4-BE49-F238E27FC236}">
                <a16:creationId xmlns:a16="http://schemas.microsoft.com/office/drawing/2014/main" id="{4F6AB1E6-F5D3-4FFB-AC47-1CDF62AD2985}"/>
              </a:ext>
            </a:extLst>
          </p:cNvPr>
          <p:cNvSpPr txBox="1"/>
          <p:nvPr/>
        </p:nvSpPr>
        <p:spPr bwMode="auto">
          <a:xfrm>
            <a:off x="917573" y="1554480"/>
            <a:ext cx="7353302" cy="1097280"/>
          </a:xfrm>
          <a:prstGeom prst="rect">
            <a:avLst/>
          </a:prstGeom>
          <a:blipFill dpi="0" rotWithShape="0">
            <a:blip r:embed="rId6"/>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3200" b="1" kern="150" dirty="0">
                <a:solidFill>
                  <a:schemeClr val="tx2">
                    <a:lumMod val="25000"/>
                  </a:schemeClr>
                </a:solidFill>
                <a:ea typeface="SimSun" panose="02010600030101010101" pitchFamily="2" charset="-122"/>
                <a:cs typeface="Arial" panose="020B0604020202020204" pitchFamily="34" charset="0"/>
              </a:rPr>
              <a:t>Click here to make a secure donation to support this ministry</a:t>
            </a:r>
          </a:p>
        </p:txBody>
      </p:sp>
    </p:spTree>
    <p:extLst>
      <p:ext uri="{BB962C8B-B14F-4D97-AF65-F5344CB8AC3E}">
        <p14:creationId xmlns:p14="http://schemas.microsoft.com/office/powerpoint/2010/main" val="26306359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400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2000"/>
                                        <p:tgtEl>
                                          <p:spTgt spid="9"/>
                                        </p:tgtEl>
                                        <p:attrNameLst>
                                          <p:attrName>ppt_y</p:attrName>
                                        </p:attrNameLst>
                                      </p:cBhvr>
                                      <p:tavLst>
                                        <p:tav tm="0">
                                          <p:val>
                                            <p:strVal val="#ppt_y-#ppt_h*1.125000"/>
                                          </p:val>
                                        </p:tav>
                                        <p:tav tm="100000">
                                          <p:val>
                                            <p:strVal val="#ppt_y"/>
                                          </p:val>
                                        </p:tav>
                                      </p:tavLst>
                                    </p:anim>
                                    <p:animEffect transition="in" filter="wipe(down)">
                                      <p:cBhvr>
                                        <p:cTn id="8"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91440" y="2295557"/>
            <a:ext cx="8961120" cy="420624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0058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spcBef>
                <a:spcPct val="0"/>
              </a:spcBef>
              <a:spcAft>
                <a:spcPts val="0"/>
              </a:spcAft>
              <a:buClr>
                <a:srgbClr val="00206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Video - Archeological Evidence that the Second Temple Was Inside the Temple Mount Walls</a:t>
            </a:r>
          </a:p>
          <a:p>
            <a:pPr marL="0" marR="0" lvl="0" indent="0" algn="ctr" defTabSz="457200" rtl="0" eaLnBrk="1" fontAlgn="base" latinLnBrk="0" hangingPunct="0">
              <a:spcBef>
                <a:spcPct val="0"/>
              </a:spcBef>
              <a:spcAft>
                <a:spcPts val="2400"/>
              </a:spcAft>
              <a:buClr>
                <a:srgbClr val="00206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4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ctr" defTabSz="457200" rtl="0" eaLnBrk="1" fontAlgn="base" latinLnBrk="0" hangingPunct="0">
              <a:lnSpc>
                <a:spcPct val="83000"/>
              </a:lnSpc>
              <a:spcBef>
                <a:spcPct val="0"/>
              </a:spcBef>
              <a:spcAft>
                <a:spcPts val="2400"/>
              </a:spcAft>
              <a:buClr>
                <a:srgbClr val="00206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4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pic>
        <p:nvPicPr>
          <p:cNvPr id="6" name="Picture 5">
            <a:extLst>
              <a:ext uri="{FF2B5EF4-FFF2-40B4-BE49-F238E27FC236}">
                <a16:creationId xmlns:a16="http://schemas.microsoft.com/office/drawing/2014/main" id="{2FAFF43F-FEF3-42A3-981C-687E2A0D985A}"/>
              </a:ext>
            </a:extLst>
          </p:cNvPr>
          <p:cNvPicPr>
            <a:picLocks noChangeAspect="1"/>
          </p:cNvPicPr>
          <p:nvPr/>
        </p:nvPicPr>
        <p:blipFill rotWithShape="1">
          <a:blip r:embed="rId3"/>
          <a:srcRect l="1596" t="3086" r="3913" b="617"/>
          <a:stretch/>
        </p:blipFill>
        <p:spPr>
          <a:xfrm>
            <a:off x="5852160" y="3833472"/>
            <a:ext cx="3200400" cy="2377440"/>
          </a:xfrm>
          <a:prstGeom prst="rect">
            <a:avLst/>
          </a:prstGeom>
        </p:spPr>
      </p:pic>
      <p:sp>
        <p:nvSpPr>
          <p:cNvPr id="2" name="TextBox 1">
            <a:extLst>
              <a:ext uri="{FF2B5EF4-FFF2-40B4-BE49-F238E27FC236}">
                <a16:creationId xmlns:a16="http://schemas.microsoft.com/office/drawing/2014/main" id="{497FC0E4-8AC1-421E-B325-887B231946D8}"/>
              </a:ext>
            </a:extLst>
          </p:cNvPr>
          <p:cNvSpPr txBox="1"/>
          <p:nvPr/>
        </p:nvSpPr>
        <p:spPr bwMode="auto">
          <a:xfrm>
            <a:off x="336808" y="3360004"/>
            <a:ext cx="5301329" cy="3147144"/>
          </a:xfrm>
          <a:prstGeom prst="rect">
            <a:avLst/>
          </a:prstGeom>
          <a:noFill/>
          <a:ln w="25400">
            <a:noFill/>
            <a:round/>
            <a:headEnd/>
            <a:tailEnd/>
          </a:ln>
          <a:effectLst>
            <a:outerShdw dist="25965" dir="2700000" algn="ctr" rotWithShape="0">
              <a:srgbClr val="808080"/>
            </a:outerShdw>
          </a:effectLst>
          <a:extLst/>
        </p:spPr>
        <p:txBody>
          <a:bodyPr wrap="square" lIns="0" tIns="91440" rIns="0" bIns="91440" rtlCol="0" anchor="ctr" anchorCtr="1">
            <a:spAutoFit/>
          </a:bodyPr>
          <a:lstStyle/>
          <a:p>
            <a:pPr marL="365760" marR="0" lvl="0" indent="-365760" algn="l" defTabSz="457200" rtl="0" eaLnBrk="1" fontAlgn="base" latinLnBrk="0" hangingPunct="0">
              <a:lnSpc>
                <a:spcPct val="83000"/>
              </a:lnSpc>
              <a:spcBef>
                <a:spcPct val="0"/>
              </a:spcBef>
              <a:spcAft>
                <a:spcPts val="1200"/>
              </a:spcAft>
              <a:buClr>
                <a:prstClr val="white"/>
              </a:buClr>
              <a:buSzPct val="70000"/>
              <a:buFont typeface="Wingdings" panose="05000000000000000000" pitchFamily="2" charset="2"/>
              <a:buChar char="Ø"/>
              <a:tabLst/>
              <a:defRPr/>
            </a:pPr>
            <a:r>
              <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https://www.youtube.com/watch?v=yU5ozcdN1zU</a:t>
            </a:r>
            <a:endParaRPr kumimoji="0" lang="en-US" sz="2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spcBef>
                <a:spcPct val="0"/>
              </a:spcBef>
              <a:spcAft>
                <a:spcPts val="300"/>
              </a:spcAft>
              <a:buClr>
                <a:prstClr val="white"/>
              </a:buClr>
              <a:buSzPct val="70000"/>
              <a:buFont typeface="Wingdings" panose="05000000000000000000" pitchFamily="2" charset="2"/>
              <a:buChar char="Ø"/>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Temple SW corner Trumpeting Stone &amp; Gentile Warning Stones found at correct locations, with Temple related inscriptions. </a:t>
            </a:r>
            <a:r>
              <a:rPr kumimoji="0" lang="en-US" b="1"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hlinkClick r:id="rId4"/>
              </a:rPr>
              <a:t>[845]</a:t>
            </a:r>
            <a:endParaRPr kumimoji="0" lang="en-US" b="1"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endParaRPr>
          </a:p>
          <a:p>
            <a:pPr marL="365760" lvl="0">
              <a:lnSpc>
                <a:spcPct val="100000"/>
              </a:lnSpc>
              <a:spcAft>
                <a:spcPts val="1200"/>
              </a:spcAft>
              <a:buClr>
                <a:prstClr val="black"/>
              </a:buClr>
              <a:buSzPct val="70000"/>
              <a:defRPr/>
            </a:pPr>
            <a:r>
              <a:rPr lang="en-US" dirty="0">
                <a:latin typeface="Calibri" panose="020F0502020204030204" pitchFamily="34" charset="0"/>
                <a:cs typeface="Calibri" panose="020F0502020204030204" pitchFamily="34" charset="0"/>
              </a:rPr>
              <a:t>also</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b="1" dirty="0">
                <a:ln w="9525">
                  <a:solidFill>
                    <a:prstClr val="black"/>
                  </a:solidFill>
                  <a:prstDash val="solid"/>
                </a:ln>
                <a:solidFill>
                  <a:prstClr val="white"/>
                </a:solidFill>
                <a:cs typeface="Arial" panose="020B0604020202020204" pitchFamily="34" charset="0"/>
                <a:hlinkClick r:id="rId5"/>
              </a:rPr>
              <a:t>[998] (pgs. 170-173, 336-343)</a:t>
            </a:r>
            <a:r>
              <a:rPr lang="en-US" b="1" dirty="0">
                <a:ln w="9525">
                  <a:solidFill>
                    <a:prstClr val="black"/>
                  </a:solidFill>
                  <a:prstDash val="solid"/>
                </a:ln>
                <a:solidFill>
                  <a:prstClr val="white"/>
                </a:solidFill>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6"/>
              </a:rPr>
              <a:t>[999] </a:t>
            </a:r>
            <a:r>
              <a:rPr lang="en-US" b="1" dirty="0">
                <a:ln w="9525">
                  <a:solidFill>
                    <a:prstClr val="black"/>
                  </a:solidFill>
                  <a:prstDash val="solid"/>
                </a:ln>
                <a:solidFill>
                  <a:prstClr val="white"/>
                </a:solidFill>
                <a:cs typeface="Arial" panose="020B0604020202020204" pitchFamily="34" charset="0"/>
              </a:rPr>
              <a:t>(pgs. 83, 90-96, 104-117)  </a:t>
            </a:r>
          </a:p>
        </p:txBody>
      </p:sp>
      <p:sp>
        <p:nvSpPr>
          <p:cNvPr id="9" name="Rectangle 2">
            <a:extLst>
              <a:ext uri="{FF2B5EF4-FFF2-40B4-BE49-F238E27FC236}">
                <a16:creationId xmlns:a16="http://schemas.microsoft.com/office/drawing/2014/main" id="{E7F75757-2D07-4817-B979-6BB4AF8716DE}"/>
              </a:ext>
            </a:extLst>
          </p:cNvPr>
          <p:cNvSpPr>
            <a:spLocks noChangeArrowheads="1"/>
          </p:cNvSpPr>
          <p:nvPr/>
        </p:nvSpPr>
        <p:spPr bwMode="auto">
          <a:xfrm>
            <a:off x="74875" y="647088"/>
            <a:ext cx="8961120" cy="116339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tabLst/>
              <a:defRPr/>
            </a:pPr>
            <a:r>
              <a:rPr lang="en-US" alt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After Muslim Army is Destroyed, the Temple is Rebuilt in Tribulation for 2300 days = 6.3 Yrs.</a:t>
            </a:r>
          </a:p>
        </p:txBody>
      </p:sp>
      <p:sp>
        <p:nvSpPr>
          <p:cNvPr id="7" name="Date Placeholder 2">
            <a:extLst>
              <a:ext uri="{FF2B5EF4-FFF2-40B4-BE49-F238E27FC236}">
                <a16:creationId xmlns:a16="http://schemas.microsoft.com/office/drawing/2014/main" id="{C444E7D7-E034-42E7-B076-375AE6CB674D}"/>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2607644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78188" y="1920999"/>
            <a:ext cx="8961120" cy="450181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Aft>
                <a:spcPts val="300"/>
              </a:spcAft>
              <a:buClr>
                <a:srgbClr val="002060"/>
              </a:buCl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200" dirty="0">
                <a:solidFill>
                  <a:prstClr val="black">
                    <a:lumMod val="95000"/>
                    <a:lumOff val="5000"/>
                  </a:prstClr>
                </a:solidFill>
                <a:cs typeface="Arial" panose="020B0604020202020204" pitchFamily="34" charset="0"/>
              </a:rPr>
              <a:t>Many Bible verses describe an end time Jewish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ction="ppaction://hlinksldjump"/>
              </a:rPr>
              <a:t>Temple</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3200" dirty="0">
                <a:solidFill>
                  <a:prstClr val="black">
                    <a:lumMod val="95000"/>
                    <a:lumOff val="5000"/>
                  </a:prstClr>
                </a:solidFill>
                <a:cs typeface="Arial" panose="020B0604020202020204" pitchFamily="34" charset="0"/>
              </a:rPr>
              <a:t>and Sanctuary rebuilt and therefore needing to be “measured” in Jerusalem, during the first half of the 7 year great tribulation. </a:t>
            </a:r>
          </a:p>
          <a:p>
            <a:pPr marL="0" lvl="0" indent="0">
              <a:lnSpc>
                <a:spcPct val="110000"/>
              </a:lnSpc>
              <a:spcAft>
                <a:spcPts val="1800"/>
              </a:spcAft>
              <a:buClr>
                <a:srgbClr val="002060"/>
              </a:buCl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dirty="0">
                <a:ln w="12700">
                  <a:solidFill>
                    <a:srgbClr val="000000">
                      <a:lumMod val="75000"/>
                    </a:srgbClr>
                  </a:solidFill>
                  <a:prstDash val="solid"/>
                </a:ln>
                <a:pattFill prst="dkUpDiag">
                  <a:fgClr>
                    <a:srgbClr val="000000"/>
                  </a:fgClr>
                  <a:bgClr>
                    <a:srgbClr val="000000">
                      <a:lumMod val="20000"/>
                      <a:lumOff val="80000"/>
                    </a:srgbClr>
                  </a:bgClr>
                </a:pattFill>
                <a:ea typeface="Microsoft YaHei" pitchFamily="1"/>
                <a:cs typeface="Arial" panose="020B0604020202020204" pitchFamily="34" charset="0"/>
                <a:hlinkClick r:id="rId4"/>
              </a:rPr>
              <a:t>Dan. 11:27-32</a:t>
            </a:r>
            <a:r>
              <a:rPr lang="en-US" dirty="0">
                <a:ln w="12700">
                  <a:solidFill>
                    <a:srgbClr val="000000">
                      <a:lumMod val="75000"/>
                    </a:srgbClr>
                  </a:solidFill>
                  <a:prstDash val="solid"/>
                </a:ln>
                <a:pattFill prst="dkUpDiag">
                  <a:fgClr>
                    <a:srgbClr val="000000"/>
                  </a:fgClr>
                  <a:bgClr>
                    <a:srgbClr val="000000">
                      <a:lumMod val="20000"/>
                      <a:lumOff val="80000"/>
                    </a:srgbClr>
                  </a:bgClr>
                </a:pattFill>
                <a:ea typeface="Microsoft YaHei" pitchFamily="1"/>
                <a:cs typeface="Arial" panose="020B0604020202020204" pitchFamily="34" charset="0"/>
              </a:rPr>
              <a:t>, </a:t>
            </a:r>
            <a:r>
              <a:rPr lang="en-US" dirty="0">
                <a:ln w="9525">
                  <a:solidFill>
                    <a:srgbClr val="000000"/>
                  </a:solidFill>
                  <a:prstDash val="solid"/>
                </a:ln>
                <a:cs typeface="Arial" panose="020B0604020202020204" pitchFamily="34" charset="0"/>
                <a:hlinkClick r:id="rId5"/>
              </a:rPr>
              <a:t>Rev. 11:1-5,</a:t>
            </a:r>
            <a:r>
              <a:rPr lang="en-US" dirty="0">
                <a:ln w="9525">
                  <a:solidFill>
                    <a:srgbClr val="000000"/>
                  </a:solidFill>
                  <a:prstDash val="solid"/>
                </a:ln>
                <a:cs typeface="Arial" panose="020B0604020202020204" pitchFamily="34" charset="0"/>
              </a:rPr>
              <a:t> </a:t>
            </a:r>
            <a:r>
              <a:rPr lang="en-US" dirty="0">
                <a:ln w="9525">
                  <a:solidFill>
                    <a:prstClr val="black"/>
                  </a:solidFill>
                  <a:prstDash val="solid"/>
                </a:ln>
                <a:solidFill>
                  <a:prstClr val="white"/>
                </a:solidFill>
                <a:cs typeface="Arial" panose="020B0604020202020204" pitchFamily="34" charset="0"/>
                <a:hlinkClick r:id="rId6"/>
              </a:rPr>
              <a:t>2 Thess. 2:1-7 NIV</a:t>
            </a:r>
            <a:r>
              <a:rPr lang="en-US" dirty="0">
                <a:ln w="9525">
                  <a:solidFill>
                    <a:prstClr val="black"/>
                  </a:solidFill>
                  <a:prstDash val="solid"/>
                </a:ln>
                <a:solidFill>
                  <a:prstClr val="white"/>
                </a:solidFill>
                <a:cs typeface="Arial" panose="020B0604020202020204" pitchFamily="34" charset="0"/>
              </a:rPr>
              <a:t>, </a:t>
            </a:r>
            <a:r>
              <a:rPr lang="en-US" dirty="0">
                <a:ln w="9525">
                  <a:solidFill>
                    <a:prstClr val="black"/>
                  </a:solidFill>
                  <a:prstDash val="solid"/>
                </a:ln>
                <a:solidFill>
                  <a:prstClr val="white"/>
                </a:solidFill>
                <a:cs typeface="Arial" panose="020B0604020202020204" pitchFamily="34" charset="0"/>
                <a:hlinkClick r:id="rId7"/>
              </a:rPr>
              <a:t>Mat. 24:15-19 NIV</a:t>
            </a:r>
            <a:endParaRPr lang="en-US" dirty="0">
              <a:ln w="9525">
                <a:solidFill>
                  <a:prstClr val="black"/>
                </a:solidFill>
                <a:prstDash val="solid"/>
              </a:ln>
              <a:solidFill>
                <a:prstClr val="white"/>
              </a:solidFill>
              <a:cs typeface="Arial" panose="020B0604020202020204" pitchFamily="34" charset="0"/>
            </a:endParaRPr>
          </a:p>
          <a:p>
            <a:pPr marL="274320" lvl="0" indent="-274320">
              <a:lnSpc>
                <a:spcPct val="110000"/>
              </a:lnSpc>
              <a:spcAft>
                <a:spcPts val="12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000" dirty="0">
                <a:solidFill>
                  <a:prstClr val="black">
                    <a:lumMod val="95000"/>
                    <a:lumOff val="5000"/>
                  </a:prstClr>
                </a:solidFill>
                <a:cs typeface="Arial" panose="020B0604020202020204" pitchFamily="34" charset="0"/>
              </a:rPr>
              <a:t>This Temple is surrounded by sinful heathen “gentiles” on Earth who will control Jerusalem Israel for “42 months” (3.5 years). </a:t>
            </a:r>
            <a:r>
              <a:rPr lang="en-US" b="1" dirty="0">
                <a:ln w="9525">
                  <a:solidFill>
                    <a:prstClr val="black"/>
                  </a:solidFill>
                  <a:prstDash val="solid"/>
                </a:ln>
                <a:solidFill>
                  <a:prstClr val="white"/>
                </a:solidFill>
                <a:cs typeface="Arial" panose="020B0604020202020204" pitchFamily="34" charset="0"/>
                <a:hlinkClick r:id="rId5"/>
              </a:rPr>
              <a:t>Rev. 11:1-5 </a:t>
            </a:r>
            <a:r>
              <a:rPr lang="en-US" sz="1400" b="1" dirty="0">
                <a:ln w="9525">
                  <a:solidFill>
                    <a:prstClr val="black"/>
                  </a:solidFill>
                  <a:prstDash val="solid"/>
                </a:ln>
                <a:solidFill>
                  <a:prstClr val="white"/>
                </a:solidFill>
                <a:cs typeface="Arial" panose="020B0604020202020204" pitchFamily="34" charset="0"/>
                <a:hlinkClick r:id="rId5"/>
              </a:rPr>
              <a:t>NIV</a:t>
            </a:r>
            <a:endParaRPr lang="en-US" sz="3200" dirty="0">
              <a:solidFill>
                <a:prstClr val="white"/>
              </a:solidFill>
              <a:cs typeface="Arial" panose="020B0604020202020204" pitchFamily="34" charset="0"/>
            </a:endParaRP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78188" y="519827"/>
            <a:ext cx="8961120" cy="106182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5000"/>
              </a:lnSpc>
              <a:spcAft>
                <a:spcPts val="0"/>
              </a:spcAft>
              <a:buClr>
                <a:srgbClr val="C00000"/>
              </a:buClr>
              <a:buSzPct val="90000"/>
            </a:pP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After Muslim Army is Destroyed, the Temple is Rebuilt in Tribulation for 2300 days = 6.3 Yrs.</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867400" y="66568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Date Placeholder 2">
            <a:extLst>
              <a:ext uri="{FF2B5EF4-FFF2-40B4-BE49-F238E27FC236}">
                <a16:creationId xmlns:a16="http://schemas.microsoft.com/office/drawing/2014/main" id="{828684D2-4BB7-4E61-9DEF-BBBB92872B07}"/>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spTree>
    <p:extLst>
      <p:ext uri="{BB962C8B-B14F-4D97-AF65-F5344CB8AC3E}">
        <p14:creationId xmlns:p14="http://schemas.microsoft.com/office/powerpoint/2010/main" val="40599807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782121"/>
            <a:ext cx="7324725" cy="538897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7000"/>
              </a:lnSpc>
              <a:spcBef>
                <a:spcPct val="0"/>
              </a:spcBef>
              <a:spcAft>
                <a:spcPts val="0"/>
              </a:spcAft>
              <a:buClr>
                <a:prstClr val="white"/>
              </a:buClr>
              <a:buSzPct val="70000"/>
              <a:buFont typeface="Times New Roman" panose="02020603050405020304" pitchFamily="18" charset="0"/>
              <a:buNone/>
              <a:tabLst/>
              <a:defRPr/>
            </a:pPr>
            <a:r>
              <a:rPr kumimoji="0" lang="en-US" sz="36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a:t>
            </a:r>
            <a:r>
              <a:rPr kumimoji="0" lang="en-US" sz="34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Go and </a:t>
            </a:r>
            <a:r>
              <a:rPr kumimoji="0" lang="en-US" sz="4400" b="1" i="0" u="none" strike="noStrike" kern="1200" cap="none" spc="0" normalizeH="0" baseline="0" noProof="0" dirty="0">
                <a:ln>
                  <a:solidFill>
                    <a:sysClr val="windowText" lastClr="000000"/>
                  </a:solidFill>
                </a:ln>
                <a:solidFill>
                  <a:srgbClr val="FFFFFF"/>
                </a:solidFill>
                <a:effectLst>
                  <a:glow rad="114300">
                    <a:srgbClr val="000099">
                      <a:alpha val="70000"/>
                    </a:srgbClr>
                  </a:glow>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measure the temple of God and the altar</a:t>
            </a:r>
            <a:r>
              <a:rPr kumimoji="0" lang="en-US" sz="34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with its worshipers. But exclude the outer court… it has been given to the </a:t>
            </a:r>
            <a:r>
              <a:rPr kumimoji="0" lang="en-US" sz="3600" b="1" i="0" u="none" strike="noStrike" kern="1200" cap="none" spc="0" normalizeH="0" baseline="0" noProof="0" dirty="0">
                <a:ln>
                  <a:solidFill>
                    <a:sysClr val="windowText" lastClr="000000"/>
                  </a:solidFill>
                </a:ln>
                <a:solidFill>
                  <a:srgbClr val="0A039B"/>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Gentiles</a:t>
            </a:r>
            <a:r>
              <a:rPr kumimoji="0" lang="en-US" sz="3200" b="0" i="0" u="none" strike="noStrike" kern="1200" cap="none" spc="0" normalizeH="0" baseline="0" noProof="0" dirty="0">
                <a:ln>
                  <a:noFill/>
                </a:ln>
                <a:solidFill>
                  <a:schemeClr val="tx1"/>
                </a:solidFill>
                <a:effectLst/>
                <a:uLnTx/>
                <a:uFillTx/>
                <a:latin typeface="Papyrus" panose="03070502060502030205" pitchFamily="66" charset="0"/>
                <a:ea typeface="Microsoft YaHei" panose="020B0503020204020204" pitchFamily="34" charset="-122"/>
                <a:cs typeface="Calibri" panose="020F0502020204030204" pitchFamily="34" charset="0"/>
              </a:rPr>
              <a:t>.</a:t>
            </a:r>
            <a:r>
              <a:rPr kumimoji="0" lang="en-US" sz="3600" b="0" i="0" u="none" strike="noStrike" kern="1200" cap="none" spc="0" normalizeH="0" baseline="0" noProof="0" dirty="0">
                <a:ln>
                  <a:noFill/>
                </a:ln>
                <a:solidFill>
                  <a:srgbClr val="FFFFFF">
                    <a:lumMod val="95000"/>
                    <a:lumOff val="5000"/>
                  </a:srgbClr>
                </a:solidFill>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34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They</a:t>
            </a:r>
            <a:r>
              <a:rPr kumimoji="0" lang="en-US" sz="36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3600" b="1" i="0" u="none" strike="noStrike" kern="1200" cap="none" spc="0" normalizeH="0" baseline="0" noProof="0" dirty="0">
                <a:ln>
                  <a:solidFill>
                    <a:sysClr val="windowText" lastClr="000000"/>
                  </a:solidFill>
                </a:ln>
                <a:solidFill>
                  <a:srgbClr val="0A039B"/>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will trample on the holy city for 42 months (3.5 years)</a:t>
            </a:r>
            <a:r>
              <a:rPr kumimoji="0" lang="en-US" sz="36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a:t>
            </a:r>
            <a:r>
              <a:rPr kumimoji="0" lang="en-US" sz="3600" b="1" i="0" u="none" strike="noStrike" kern="1200" cap="none" spc="0" normalizeH="0" baseline="0" noProof="0" dirty="0">
                <a:ln>
                  <a:solidFill>
                    <a:sysClr val="windowText" lastClr="000000"/>
                  </a:solidFill>
                </a:ln>
                <a:solidFill>
                  <a:srgbClr val="0A039B"/>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3400" b="0" i="0" u="none" strike="noStrike" kern="1200" cap="none" spc="0" normalizeH="0" baseline="0" noProof="0" dirty="0">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“And I will appoint </a:t>
            </a:r>
            <a:r>
              <a:rPr kumimoji="0" lang="en-US" sz="34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my </a:t>
            </a:r>
            <a:r>
              <a:rPr kumimoji="0" lang="en-US" sz="3600" b="1" i="0" u="none" strike="noStrike" kern="1200" cap="none" spc="0" normalizeH="0" baseline="0" noProof="0" dirty="0">
                <a:ln w="9525">
                  <a:solidFill>
                    <a:sysClr val="windowText" lastClr="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Calibri" panose="020F0502020204030204" pitchFamily="34" charset="0"/>
              </a:rPr>
              <a:t>two</a:t>
            </a:r>
            <a:r>
              <a:rPr kumimoji="0" lang="en-US" sz="34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3600" b="1" i="0" u="none" strike="noStrike" kern="1200" cap="none" spc="0" normalizeH="0" baseline="0" noProof="0" dirty="0">
                <a:ln>
                  <a:solidFill>
                    <a:sysClr val="windowText" lastClr="000000"/>
                  </a:solidFill>
                </a:ln>
                <a:solidFill>
                  <a:srgbClr val="0A039B"/>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witnesses, </a:t>
            </a:r>
            <a:r>
              <a:rPr kumimoji="0" lang="en-US" sz="34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rPr>
              <a:t>and they will </a:t>
            </a:r>
            <a:r>
              <a:rPr kumimoji="0" lang="en-US" sz="3600" b="1" i="0" u="none" strike="noStrike" kern="1200" cap="none" spc="0" normalizeH="0" baseline="0" noProof="0" dirty="0">
                <a:ln>
                  <a:solidFill>
                    <a:sysClr val="windowText" lastClr="000000"/>
                  </a:solidFill>
                </a:ln>
                <a:solidFill>
                  <a:srgbClr val="0A039B"/>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prophesy for 1,260 days (3.5 years) </a:t>
            </a:r>
            <a:r>
              <a:rPr kumimoji="0" lang="en-US" sz="36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w="9525">
                  <a:solidFill>
                    <a:srgbClr val="000000"/>
                  </a:solidFill>
                  <a:prstDash val="solid"/>
                </a:ln>
                <a:solidFill>
                  <a:srgbClr val="000000"/>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Calibri" panose="020F0502020204030204" pitchFamily="34" charset="0"/>
                <a:hlinkClick r:id="rId4"/>
              </a:rPr>
              <a:t>Rev. 11:1-5 </a:t>
            </a:r>
            <a:r>
              <a:rPr kumimoji="0" lang="en-US" sz="1400" b="0" i="0" u="none" strike="noStrike" kern="1200" cap="none" spc="0" normalizeH="0" baseline="0" noProof="0" dirty="0">
                <a:ln w="9525">
                  <a:solidFill>
                    <a:srgbClr val="000000"/>
                  </a:solidFill>
                  <a:prstDash val="solid"/>
                </a:ln>
                <a:solidFill>
                  <a:srgbClr val="000000"/>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Calibri" panose="020F0502020204030204" pitchFamily="34" charset="0"/>
                <a:hlinkClick r:id="rId4"/>
              </a:rPr>
              <a:t>NIV</a:t>
            </a:r>
            <a:r>
              <a:rPr kumimoji="0" lang="en-US" sz="1800" b="0" i="0" u="none" strike="noStrike" kern="1200" cap="none" spc="0" normalizeH="0" baseline="0" noProof="0" dirty="0">
                <a:ln w="9525">
                  <a:solidFill>
                    <a:srgbClr val="000000"/>
                  </a:solidFill>
                  <a:prstDash val="solid"/>
                </a:ln>
                <a:solidFill>
                  <a:srgbClr val="000000"/>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Calibri" panose="020F0502020204030204" pitchFamily="34" charset="0"/>
                <a:hlinkClick r:id="rId4"/>
              </a:rPr>
              <a:t> </a:t>
            </a:r>
            <a:endParaRPr kumimoji="0" lang="en-US" sz="1800" b="0" i="0" u="none" strike="noStrike" kern="1200" cap="none" spc="0" normalizeH="0" baseline="0" noProof="0" dirty="0">
              <a:ln>
                <a:solidFill>
                  <a:srgbClr val="000000"/>
                </a:solid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0470760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782121"/>
            <a:ext cx="7324725" cy="534736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000"/>
              </a:spcAft>
              <a:buClr>
                <a:prstClr val="white"/>
              </a:buClr>
              <a:buSzPct val="70000"/>
              <a:tabLst/>
            </a:pPr>
            <a:r>
              <a:rPr lang="en-US" sz="4400" b="1" dirty="0">
                <a:ln>
                  <a:solidFill>
                    <a:sysClr val="windowText" lastClr="000000"/>
                  </a:solidFill>
                </a:ln>
                <a:solidFill>
                  <a:srgbClr val="FFFFFF"/>
                </a:solidFill>
                <a:effectLst>
                  <a:glow rad="114300">
                    <a:srgbClr val="000099">
                      <a:alpha val="70000"/>
                    </a:srgbClr>
                  </a:glow>
                  <a:outerShdw blurRad="38100" dist="38100" dir="2700000" algn="tl">
                    <a:srgbClr val="000000">
                      <a:alpha val="43137"/>
                    </a:srgbClr>
                  </a:outerShdw>
                </a:effectLst>
                <a:latin typeface="Papyrus" panose="03070502060502030205" pitchFamily="66" charset="0"/>
                <a:cs typeface="Calibri" panose="020F0502020204030204" pitchFamily="34" charset="0"/>
              </a:rPr>
              <a:t>In the last days </a:t>
            </a:r>
            <a:r>
              <a:rPr lang="en-US" sz="28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the mountain of the </a:t>
            </a:r>
            <a:r>
              <a:rPr lang="en-US" sz="3600" b="1" dirty="0">
                <a:ln>
                  <a:solidFill>
                    <a:sysClr val="windowText" lastClr="000000"/>
                  </a:solidFill>
                </a:ln>
                <a:solidFill>
                  <a:srgbClr val="FFFFFF"/>
                </a:solidFill>
                <a:effectLst>
                  <a:glow rad="114300">
                    <a:srgbClr val="000099">
                      <a:alpha val="70000"/>
                    </a:srgbClr>
                  </a:glow>
                  <a:outerShdw blurRad="38100" dist="38100" dir="2700000" algn="tl">
                    <a:srgbClr val="000000">
                      <a:alpha val="43137"/>
                    </a:srgbClr>
                  </a:outerShdw>
                </a:effectLst>
                <a:latin typeface="Papyrus" panose="03070502060502030205" pitchFamily="66" charset="0"/>
                <a:cs typeface="Calibri" panose="020F0502020204030204" pitchFamily="34" charset="0"/>
              </a:rPr>
              <a:t>Lord’s temple will be established </a:t>
            </a:r>
            <a:r>
              <a:rPr lang="en-US" sz="28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as the highest of the mountains … all nations will stream to it. Many peoples will come and say, “Come, let us go up to the mountain of the Lord, to the temple of the God of Jacob.</a:t>
            </a:r>
          </a:p>
          <a:p>
            <a:pPr marL="0" lvl="0" indent="0">
              <a:lnSpc>
                <a:spcPct val="96000"/>
              </a:lnSpc>
              <a:spcAft>
                <a:spcPts val="1000"/>
              </a:spcAft>
              <a:buClr>
                <a:prstClr val="white"/>
              </a:buClr>
              <a:buSzPct val="70000"/>
              <a:tabLst/>
            </a:pPr>
            <a:r>
              <a:rPr lang="en-US" sz="3600" b="1" dirty="0">
                <a:ln>
                  <a:solidFill>
                    <a:sysClr val="windowText" lastClr="000000"/>
                  </a:solidFill>
                </a:ln>
                <a:solidFill>
                  <a:srgbClr val="FFFFFF"/>
                </a:solidFill>
                <a:effectLst>
                  <a:glow rad="114300">
                    <a:srgbClr val="000099">
                      <a:alpha val="70000"/>
                    </a:srgbClr>
                  </a:glow>
                  <a:outerShdw blurRad="38100" dist="38100" dir="2700000" algn="tl">
                    <a:srgbClr val="000000">
                      <a:alpha val="43137"/>
                    </a:srgbClr>
                  </a:outerShdw>
                </a:effectLst>
                <a:latin typeface="Papyrus" panose="03070502060502030205" pitchFamily="66" charset="0"/>
                <a:cs typeface="Calibri" panose="020F0502020204030204" pitchFamily="34" charset="0"/>
              </a:rPr>
              <a:t>He will teach us his ways, so that we may walk in his paths.” The law will go out from Zion</a:t>
            </a:r>
            <a:r>
              <a:rPr lang="en-US" sz="28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the word of the Lord from Jerusalem.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Is. 2:2-3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NIV</a:t>
            </a:r>
            <a:endParaRPr kumimoji="0" lang="en-US" sz="1400" i="0" u="none" strike="noStrike" kern="1200" cap="none" spc="0" normalizeH="0" baseline="0" noProof="0" dirty="0">
              <a:ln>
                <a:solidFill>
                  <a:srgbClr val="000000"/>
                </a:solidFill>
              </a:ln>
              <a:solidFill>
                <a:srgbClr val="000000"/>
              </a:solid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8342072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242846" y="2130975"/>
            <a:ext cx="8658308" cy="405495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black"/>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b="1" dirty="0">
                <a:ln w="9525">
                  <a:solidFill>
                    <a:prstClr val="black"/>
                  </a:solidFill>
                  <a:prstDash val="solid"/>
                </a:ln>
                <a:solidFill>
                  <a:prstClr val="white"/>
                </a:solidFill>
                <a:effectLst>
                  <a:glow rad="114300">
                    <a:srgbClr val="663300">
                      <a:alpha val="70000"/>
                    </a:srgbClr>
                  </a:glow>
                  <a:outerShdw blurRad="12700" dist="38100" dir="2700000" algn="tl" rotWithShape="0">
                    <a:prstClr val="black">
                      <a:lumMod val="50000"/>
                    </a:prstClr>
                  </a:outerShdw>
                </a:effectLst>
                <a:cs typeface="Arial" panose="020B0604020202020204" pitchFamily="34" charset="0"/>
              </a:rPr>
              <a:t>The Bible states in many verses that left behind Jews &amp; Christians can still be saved if they follow Jesus because:</a:t>
            </a:r>
          </a:p>
          <a:p>
            <a:pPr marL="274320" lvl="0" indent="-274320">
              <a:lnSpc>
                <a:spcPct val="100000"/>
              </a:lnSpc>
              <a:spcAft>
                <a:spcPts val="1200"/>
              </a:spcAft>
              <a:buClr>
                <a:prstClr val="white"/>
              </a:buClr>
              <a:buSzPct val="5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b="1" dirty="0">
                <a:ln w="9525">
                  <a:solidFill>
                    <a:prstClr val="black"/>
                  </a:solidFill>
                  <a:prstDash val="solid"/>
                </a:ln>
                <a:solidFill>
                  <a:prstClr val="white"/>
                </a:solidFill>
                <a:effectLst>
                  <a:glow rad="114300">
                    <a:srgbClr val="663300">
                      <a:alpha val="70000"/>
                    </a:srgbClr>
                  </a:glow>
                  <a:outerShdw blurRad="12700" dist="38100" dir="2700000" algn="tl" rotWithShape="0">
                    <a:prstClr val="black">
                      <a:lumMod val="50000"/>
                    </a:prstClr>
                  </a:outerShdw>
                </a:effectLst>
                <a:cs typeface="Arial" panose="020B0604020202020204" pitchFamily="34" charset="0"/>
              </a:rPr>
              <a:t>The two witnesses from God will be at mount Zion Jerusalem, “the Lord’s Temple”</a:t>
            </a:r>
            <a:r>
              <a:rPr lang="en-US" sz="3400" dirty="0">
                <a:solidFill>
                  <a:prstClr val="black"/>
                </a:solidFill>
                <a:effectLst>
                  <a:glow rad="114300">
                    <a:srgbClr val="663300">
                      <a:alpha val="70000"/>
                    </a:srgbClr>
                  </a:glow>
                </a:effectLst>
                <a:cs typeface="Arial" panose="020B0604020202020204" pitchFamily="34" charset="0"/>
              </a:rPr>
              <a:t> </a:t>
            </a:r>
            <a:r>
              <a:rPr lang="en-US" sz="3400" dirty="0">
                <a:solidFill>
                  <a:prstClr val="black"/>
                </a:solidFill>
                <a:cs typeface="Arial" panose="020B0604020202020204" pitchFamily="34" charset="0"/>
              </a:rPr>
              <a:t>during the first half of tribulation. </a:t>
            </a:r>
          </a:p>
          <a:p>
            <a:pPr marL="274320" lvl="0" indent="0">
              <a:lnSpc>
                <a:spcPct val="100000"/>
              </a:lnSpc>
              <a:spcAft>
                <a:spcPts val="1200"/>
              </a:spcAft>
              <a:buClr>
                <a:prstClr val="white"/>
              </a:buClr>
              <a:buSzPct val="5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1650" dirty="0">
                <a:ln w="9525">
                  <a:solidFill>
                    <a:prstClr val="black"/>
                  </a:solidFill>
                  <a:prstDash val="solid"/>
                </a:ln>
                <a:solidFill>
                  <a:prstClr val="white"/>
                </a:solidFill>
                <a:cs typeface="Arial" panose="020B0604020202020204" pitchFamily="34" charset="0"/>
                <a:hlinkClick r:id="rId3"/>
              </a:rPr>
              <a:t>Is. 2:2-3</a:t>
            </a:r>
            <a:r>
              <a:rPr lang="en-US" sz="1650" dirty="0">
                <a:ln w="9525">
                  <a:solidFill>
                    <a:prstClr val="black"/>
                  </a:solidFill>
                  <a:prstDash val="solid"/>
                </a:ln>
                <a:solidFill>
                  <a:prstClr val="white"/>
                </a:solidFill>
                <a:cs typeface="Arial" panose="020B0604020202020204" pitchFamily="34" charset="0"/>
              </a:rPr>
              <a:t>, </a:t>
            </a:r>
            <a:r>
              <a:rPr lang="en-US" altLang="en-US" sz="1650" dirty="0">
                <a:ln w="9525">
                  <a:solidFill>
                    <a:prstClr val="black"/>
                  </a:solidFill>
                  <a:prstDash val="solid"/>
                </a:ln>
                <a:solidFill>
                  <a:prstClr val="white"/>
                </a:solidFill>
                <a:cs typeface="Arial" panose="020B0604020202020204" pitchFamily="34" charset="0"/>
                <a:hlinkClick r:id="rId4"/>
              </a:rPr>
              <a:t>Rev. 11:1,7-8,11,15, Rev. 13:11-12, Rev. 14:7-10 NIV</a:t>
            </a:r>
            <a:r>
              <a:rPr lang="en-US" altLang="en-US" sz="1650" dirty="0">
                <a:ln w="9525">
                  <a:solidFill>
                    <a:prstClr val="black"/>
                  </a:solidFill>
                  <a:prstDash val="solid"/>
                </a:ln>
                <a:solidFill>
                  <a:prstClr val="white"/>
                </a:solidFill>
                <a:cs typeface="Arial" panose="020B0604020202020204" pitchFamily="34" charset="0"/>
              </a:rPr>
              <a:t>, </a:t>
            </a:r>
            <a:r>
              <a:rPr lang="en-US" sz="1650" dirty="0">
                <a:ln w="9525">
                  <a:solidFill>
                    <a:prstClr val="black"/>
                  </a:solidFill>
                  <a:prstDash val="solid"/>
                </a:ln>
                <a:solidFill>
                  <a:prstClr val="white"/>
                </a:solidFill>
                <a:cs typeface="Arial" panose="020B0604020202020204" pitchFamily="34" charset="0"/>
                <a:hlinkClick r:id="rId5"/>
              </a:rPr>
              <a:t>[875]</a:t>
            </a:r>
            <a:endParaRPr lang="en-US" sz="1650" dirty="0">
              <a:ln w="9525">
                <a:solidFill>
                  <a:prstClr val="black"/>
                </a:solidFill>
                <a:prstDash val="solid"/>
              </a:ln>
              <a:solidFill>
                <a:prstClr val="white"/>
              </a:solidFill>
              <a:cs typeface="Arial" panose="020B0604020202020204" pitchFamily="34" charset="0"/>
            </a:endParaRP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78188" y="519827"/>
            <a:ext cx="8961120" cy="106182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After Muslim Army is Destroyed, the Temple is Rebuilt in Tribulation for 2300 days = 6.3 Yrs.</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867400" y="66568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Date Placeholder 2">
            <a:extLst>
              <a:ext uri="{FF2B5EF4-FFF2-40B4-BE49-F238E27FC236}">
                <a16:creationId xmlns:a16="http://schemas.microsoft.com/office/drawing/2014/main" id="{9F219B13-C770-4AAA-A2F9-B4A6F0DA3ABD}"/>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spTree>
    <p:extLst>
      <p:ext uri="{BB962C8B-B14F-4D97-AF65-F5344CB8AC3E}">
        <p14:creationId xmlns:p14="http://schemas.microsoft.com/office/powerpoint/2010/main" val="39876445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292873" y="2161015"/>
            <a:ext cx="8558254" cy="3916457"/>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274320" tIns="182880" rIns="18288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Aft>
                <a:spcPts val="1800"/>
              </a:spcAft>
              <a:buClr>
                <a:prstClr val="white"/>
              </a:buClr>
              <a:buSzPct val="50000"/>
              <a:tabLst/>
              <a:defRPr/>
            </a:pPr>
            <a:r>
              <a:rPr lang="en-US" sz="3400" b="1" dirty="0">
                <a:ln w="9525">
                  <a:solidFill>
                    <a:prstClr val="black"/>
                  </a:solidFill>
                  <a:prstDash val="solid"/>
                </a:ln>
                <a:solidFill>
                  <a:prstClr val="white"/>
                </a:solidFill>
                <a:effectLst>
                  <a:glow rad="127000">
                    <a:srgbClr val="663300"/>
                  </a:glow>
                  <a:outerShdw blurRad="50800" dist="38100" dir="2700000" algn="tl" rotWithShape="0">
                    <a:prstClr val="black">
                      <a:lumMod val="50000"/>
                    </a:prstClr>
                  </a:outerShdw>
                </a:effectLst>
                <a:cs typeface="Arial" panose="020B0604020202020204" pitchFamily="34" charset="0"/>
              </a:rPr>
              <a:t>The Bible literally states that there is ”deliverance” at an end time “Temple” in “Jerusalem”. </a:t>
            </a:r>
            <a:r>
              <a:rPr lang="en-US" sz="14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3"/>
              </a:rPr>
              <a:t>Joel 2:30-32</a:t>
            </a:r>
            <a:r>
              <a:rPr lang="en-US" sz="1400" dirty="0">
                <a:ln w="9525">
                  <a:solidFill>
                    <a:prstClr val="black"/>
                  </a:solidFill>
                  <a:prstDash val="solid"/>
                </a:ln>
                <a:solidFill>
                  <a:prstClr val="white"/>
                </a:solidFill>
                <a:latin typeface="Papyrus" panose="03070502060502030205" pitchFamily="66" charset="0"/>
                <a:cs typeface="Arial" panose="020B0604020202020204" pitchFamily="34" charset="0"/>
              </a:rPr>
              <a:t>, </a:t>
            </a:r>
            <a:r>
              <a:rPr lang="en-US"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hlinkClick r:id="rId4"/>
              </a:rPr>
              <a:t>2 Thess. 2:1-7 </a:t>
            </a:r>
            <a:r>
              <a:rPr lang="en-US" sz="14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hlinkClick r:id="rId4"/>
              </a:rPr>
              <a:t>NIV</a:t>
            </a:r>
            <a:r>
              <a:rPr lang="en-US" sz="3400" b="1" dirty="0">
                <a:ln w="9525">
                  <a:solidFill>
                    <a:prstClr val="black"/>
                  </a:solidFill>
                  <a:prstDash val="solid"/>
                </a:ln>
                <a:solidFill>
                  <a:prstClr val="white"/>
                </a:solidFill>
                <a:effectLst>
                  <a:glow rad="101600">
                    <a:srgbClr val="860000">
                      <a:alpha val="70000"/>
                    </a:srgbClr>
                  </a:glow>
                  <a:outerShdw blurRad="12700" dist="38100" dir="2700000" algn="tl" rotWithShape="0">
                    <a:prstClr val="black">
                      <a:lumMod val="50000"/>
                    </a:prstClr>
                  </a:outerShdw>
                </a:effectLst>
                <a:cs typeface="Arial" panose="020B0604020202020204" pitchFamily="34" charset="0"/>
              </a:rPr>
              <a:t>  </a:t>
            </a:r>
          </a:p>
          <a:p>
            <a:pPr marL="0" lvl="0" indent="0">
              <a:lnSpc>
                <a:spcPct val="110000"/>
              </a:lnSpc>
              <a:spcAft>
                <a:spcPts val="1800"/>
              </a:spcAft>
              <a:buClr>
                <a:prstClr val="white"/>
              </a:buClr>
              <a:buSzPct val="50000"/>
              <a:tabLst/>
              <a:defRPr/>
            </a:pPr>
            <a:r>
              <a:rPr lang="en-US" sz="3400" b="1" dirty="0">
                <a:ln w="9525">
                  <a:solidFill>
                    <a:prstClr val="black"/>
                  </a:solidFill>
                  <a:prstDash val="solid"/>
                </a:ln>
                <a:solidFill>
                  <a:prstClr val="white"/>
                </a:solidFill>
                <a:effectLst>
                  <a:glow rad="127000">
                    <a:srgbClr val="663300"/>
                  </a:glow>
                  <a:outerShdw blurRad="12700" dist="38100" dir="2700000" algn="tl" rotWithShape="0">
                    <a:prstClr val="black">
                      <a:lumMod val="50000"/>
                    </a:prstClr>
                  </a:outerShdw>
                </a:effectLst>
                <a:cs typeface="Arial" panose="020B0604020202020204" pitchFamily="34" charset="0"/>
              </a:rPr>
              <a:t>This deliverance is for the “remnant”, often described as a small number of Jews</a:t>
            </a:r>
            <a:r>
              <a:rPr lang="en-US" sz="3400" dirty="0">
                <a:solidFill>
                  <a:prstClr val="black"/>
                </a:solidFill>
                <a:effectLst>
                  <a:glow rad="127000">
                    <a:srgbClr val="663300"/>
                  </a:glow>
                </a:effectLst>
                <a:cs typeface="Arial" panose="020B0604020202020204" pitchFamily="34" charset="0"/>
              </a:rPr>
              <a:t>.</a:t>
            </a:r>
            <a:r>
              <a:rPr lang="en-US" dirty="0">
                <a:solidFill>
                  <a:prstClr val="black"/>
                </a:solidFill>
                <a:effectLst>
                  <a:glow rad="127000">
                    <a:srgbClr val="663300"/>
                  </a:glow>
                </a:effectLst>
                <a:cs typeface="Arial" panose="020B0604020202020204" pitchFamily="34" charset="0"/>
              </a:rPr>
              <a:t> </a:t>
            </a:r>
            <a:r>
              <a:rPr lang="en-US" sz="14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3"/>
              </a:rPr>
              <a:t>Joel 2:30-32</a:t>
            </a:r>
            <a:endParaRPr lang="en-US" sz="3000" b="1" dirty="0">
              <a:ln w="9525">
                <a:solidFill>
                  <a:prstClr val="black"/>
                </a:solidFill>
                <a:prstDash val="solid"/>
              </a:ln>
              <a:solidFill>
                <a:prstClr val="black"/>
              </a:solidFill>
              <a:effectLst>
                <a:outerShdw blurRad="12700" dist="38100" dir="2700000" algn="tl" rotWithShape="0">
                  <a:prstClr val="black">
                    <a:lumMod val="50000"/>
                  </a:prstClr>
                </a:outerShdw>
              </a:effectLst>
              <a:cs typeface="Arial" panose="020B0604020202020204" pitchFamily="34" charset="0"/>
            </a:endParaRP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78188" y="519827"/>
            <a:ext cx="8961120" cy="106182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After Muslim Army is Destroyed, the Temple is Rebuilt in Tribulation for 2300 days = 6.3 Yrs.</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867400" y="66568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Date Placeholder 2">
            <a:extLst>
              <a:ext uri="{FF2B5EF4-FFF2-40B4-BE49-F238E27FC236}">
                <a16:creationId xmlns:a16="http://schemas.microsoft.com/office/drawing/2014/main" id="{A5C05159-4CC6-4D58-9AE0-99450C2B7BDC}"/>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spTree>
    <p:extLst>
      <p:ext uri="{BB962C8B-B14F-4D97-AF65-F5344CB8AC3E}">
        <p14:creationId xmlns:p14="http://schemas.microsoft.com/office/powerpoint/2010/main" val="24756155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89408" y="914400"/>
            <a:ext cx="7316391" cy="537217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Aft>
                <a:spcPts val="1000"/>
              </a:spcAft>
              <a:buClr>
                <a:prstClr val="black"/>
              </a:buClr>
              <a:buSzPct val="70000"/>
              <a:defRPr/>
            </a:pP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The </a:t>
            </a:r>
            <a:r>
              <a:rPr kumimoji="0" lang="en-US" sz="3600" b="1" i="0" u="none" strike="noStrike" kern="1200" cap="none" spc="0" normalizeH="0" baseline="0" noProof="0" dirty="0">
                <a:ln w="9525">
                  <a:solidFill>
                    <a:sysClr val="windowText" lastClr="000000"/>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sun shall be turned into darkness</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before the </a:t>
            </a:r>
            <a:r>
              <a:rPr kumimoji="0" lang="en-US" sz="34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great and </a:t>
            </a:r>
            <a:r>
              <a:rPr kumimoji="0" lang="en-US" sz="3600" b="1" i="0" u="none" strike="noStrike" kern="1200" cap="none" spc="0" normalizeH="0" baseline="0" noProof="0" dirty="0">
                <a:ln w="9525">
                  <a:solidFill>
                    <a:sysClr val="windowText" lastClr="000000"/>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terrible day of the Lord </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come…</a:t>
            </a:r>
            <a:r>
              <a:rPr kumimoji="0" lang="en-US" sz="40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w</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hosoever shall call on the name of the Lord shall be delivered: </a:t>
            </a:r>
            <a:r>
              <a:rPr kumimoji="0" lang="en-US" sz="36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for</a:t>
            </a:r>
            <a:r>
              <a:rPr kumimoji="0" lang="en-US" sz="40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in </a:t>
            </a:r>
            <a:r>
              <a:rPr lang="en-US" sz="4400" b="1" dirty="0">
                <a:ln w="9525">
                  <a:solidFill>
                    <a:schemeClr val="tx1"/>
                  </a:solidFill>
                  <a:prstDash val="solid"/>
                </a:ln>
                <a:solidFill>
                  <a:schemeClr val="bg1"/>
                </a:solidFill>
                <a:effectLst>
                  <a:glow rad="114300">
                    <a:srgbClr val="000099">
                      <a:alpha val="70000"/>
                    </a:srgbClr>
                  </a:glow>
                  <a:outerShdw blurRad="50800" dist="38100" dir="2700000" algn="tl" rotWithShape="0">
                    <a:srgbClr val="000099"/>
                  </a:outerShdw>
                </a:effectLst>
                <a:latin typeface="Papyrus" panose="03070502060502030205" pitchFamily="66" charset="0"/>
              </a:rPr>
              <a:t>mount Zion </a:t>
            </a:r>
            <a:r>
              <a:rPr kumimoji="0" lang="en-US" sz="4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and</a:t>
            </a:r>
            <a:r>
              <a:rPr kumimoji="0" lang="en-US" sz="4200" b="1" i="0" u="none" strike="noStrike" kern="1200" cap="none" spc="0" normalizeH="0" baseline="0" noProof="0" dirty="0">
                <a:ln w="19050">
                  <a:solidFill>
                    <a:sysClr val="windowText" lastClr="000000"/>
                  </a:solidFill>
                  <a:prstDash val="solid"/>
                </a:ln>
                <a:solidFill>
                  <a:srgbClr val="0A039B"/>
                </a:solidFill>
                <a:effectLst>
                  <a:outerShdw blurRad="50800" dist="50800" dir="2700000" algn="tl" rotWithShape="0">
                    <a:prstClr val="black"/>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lang="en-US" sz="4400" b="1" dirty="0">
                <a:ln w="12700">
                  <a:solidFill>
                    <a:srgbClr val="000000"/>
                  </a:solidFill>
                  <a:prstDash val="solid"/>
                </a:ln>
                <a:solidFill>
                  <a:srgbClr val="FFFFFF"/>
                </a:solidFill>
                <a:effectLst>
                  <a:glow rad="114300">
                    <a:srgbClr val="000099">
                      <a:alpha val="70000"/>
                    </a:srgbClr>
                  </a:glow>
                  <a:outerShdw blurRad="50800" dist="38100" dir="2700000" algn="tl" rotWithShape="0">
                    <a:srgbClr val="000099"/>
                  </a:outerShdw>
                </a:effectLst>
                <a:latin typeface="Papyrus" panose="03070502060502030205" pitchFamily="66" charset="0"/>
              </a:rPr>
              <a:t>in Jerusalem </a:t>
            </a:r>
            <a:r>
              <a:rPr kumimoji="0" lang="en-US" sz="4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shall be </a:t>
            </a:r>
            <a:r>
              <a:rPr lang="en-US" sz="4400" b="1" dirty="0">
                <a:ln w="12700">
                  <a:solidFill>
                    <a:srgbClr val="000000"/>
                  </a:solidFill>
                  <a:prstDash val="solid"/>
                </a:ln>
                <a:solidFill>
                  <a:srgbClr val="FFFFFF"/>
                </a:solidFill>
                <a:effectLst>
                  <a:glow rad="114300">
                    <a:srgbClr val="000099">
                      <a:alpha val="70000"/>
                    </a:srgbClr>
                  </a:glow>
                  <a:outerShdw blurRad="50800" dist="38100" dir="2700000" algn="tl" rotWithShape="0">
                    <a:srgbClr val="000099"/>
                  </a:outerShdw>
                </a:effectLst>
                <a:latin typeface="Papyrus" panose="03070502060502030205" pitchFamily="66" charset="0"/>
              </a:rPr>
              <a:t>deliverance</a:t>
            </a:r>
            <a:r>
              <a:rPr lang="en-US" sz="4400" b="1" dirty="0">
                <a:ln w="19050">
                  <a:solidFill>
                    <a:srgbClr val="000000"/>
                  </a:solidFill>
                  <a:prstDash val="solid"/>
                </a:ln>
                <a:solidFill>
                  <a:srgbClr val="FFFFFF"/>
                </a:solidFill>
                <a:effectLst>
                  <a:glow rad="114300">
                    <a:srgbClr val="000099">
                      <a:alpha val="70000"/>
                    </a:srgbClr>
                  </a:glow>
                  <a:outerShdw blurRad="50800" dist="38100" dir="2700000" algn="tl" rotWithShape="0">
                    <a:srgbClr val="000099"/>
                  </a:outerShdw>
                </a:effectLst>
                <a:latin typeface="Papyrus" panose="03070502060502030205" pitchFamily="66" charset="0"/>
              </a:rPr>
              <a:t> </a:t>
            </a:r>
            <a:r>
              <a:rPr kumimoji="0" lang="en-US" sz="4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 in the </a:t>
            </a:r>
            <a:r>
              <a:rPr lang="en-US" sz="4400" b="1" dirty="0">
                <a:ln w="12700">
                  <a:solidFill>
                    <a:schemeClr val="tx1"/>
                  </a:solidFill>
                  <a:prstDash val="solid"/>
                </a:ln>
                <a:solidFill>
                  <a:srgbClr val="FFFFFF"/>
                </a:solidFill>
                <a:effectLst>
                  <a:glow rad="114300">
                    <a:srgbClr val="000099">
                      <a:alpha val="70000"/>
                    </a:srgbClr>
                  </a:glow>
                  <a:outerShdw blurRad="50800" dist="38100" dir="2700000" algn="tl" rotWithShape="0">
                    <a:srgbClr val="000099"/>
                  </a:outerShdw>
                </a:effectLst>
                <a:latin typeface="Papyrus" panose="03070502060502030205" pitchFamily="66" charset="0"/>
              </a:rPr>
              <a:t>remnant</a:t>
            </a:r>
            <a:r>
              <a:rPr kumimoji="0" lang="en-US" sz="4200" b="1" i="0" u="none" strike="noStrike" kern="1200" cap="none" spc="0" normalizeH="0" baseline="0" noProof="0" dirty="0">
                <a:ln w="19050">
                  <a:solidFill>
                    <a:schemeClr val="tx1"/>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whom the Lord shall call.</a:t>
            </a:r>
            <a:r>
              <a:rPr kumimoji="0" lang="en-US" sz="40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Joel 2:30-32</a:t>
            </a:r>
            <a:endParaRPr kumimoji="0" lang="en-US" sz="40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41170912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71450" y="1005840"/>
            <a:ext cx="8801099" cy="553212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37160" tIns="91440" rIns="6858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gn="ctr" defTabSz="342900">
              <a:lnSpc>
                <a:spcPct val="100000"/>
              </a:lnSpc>
              <a:spcAft>
                <a:spcPts val="0"/>
              </a:spcAft>
              <a:buClrTx/>
              <a:tabLst>
                <a:tab pos="0" algn="l"/>
                <a:tab pos="342900" algn="l"/>
                <a:tab pos="685800" algn="l"/>
                <a:tab pos="1028700" algn="l"/>
                <a:tab pos="1371600" algn="l"/>
                <a:tab pos="1714500" algn="l"/>
                <a:tab pos="2057400" algn="l"/>
                <a:tab pos="2400300" algn="l"/>
                <a:tab pos="2743200" algn="l"/>
                <a:tab pos="3086100" algn="l"/>
                <a:tab pos="3429000" algn="l"/>
                <a:tab pos="3771900" algn="l"/>
                <a:tab pos="4114800" algn="l"/>
                <a:tab pos="4457700" algn="l"/>
                <a:tab pos="4800600" algn="l"/>
                <a:tab pos="5143500" algn="l"/>
                <a:tab pos="5486400" algn="l"/>
                <a:tab pos="5829300" algn="l"/>
                <a:tab pos="6172200" algn="l"/>
                <a:tab pos="6515100" algn="l"/>
                <a:tab pos="6858000" algn="l"/>
              </a:tabLst>
              <a:defRPr/>
            </a:pPr>
            <a:r>
              <a:rPr lang="en-US" altLang="en-US" sz="32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cs typeface="Times New Roman" panose="02020603050405020304" pitchFamily="18" charset="0"/>
              </a:rPr>
              <a:t>Education</a:t>
            </a:r>
            <a:endParaRPr lang="en-US" altLang="en-US" sz="3200" b="1" u="sng"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cs typeface="Times New Roman" panose="02020603050405020304" pitchFamily="18" charset="0"/>
            </a:endParaRPr>
          </a:p>
          <a:p>
            <a:pPr marL="240030" indent="-240030" defTabSz="342900">
              <a:lnSpc>
                <a:spcPct val="90000"/>
              </a:lnSpc>
              <a:spcAft>
                <a:spcPts val="0"/>
              </a:spcAft>
              <a:buClr>
                <a:srgbClr val="FFFFFF"/>
              </a:buClr>
              <a:buSzPct val="90000"/>
              <a:buFont typeface="Wingdings" panose="05000000000000000000" pitchFamily="2" charset="2"/>
              <a:buChar char="Ø"/>
              <a:tabLst/>
              <a:defRPr/>
            </a:pPr>
            <a:r>
              <a:rPr lang="en-US" sz="28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B.S.E.E. Electrical Engineering, Arizona State Univ.</a:t>
            </a:r>
            <a:r>
              <a:rPr lang="en-US" sz="24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a:t>
            </a:r>
            <a:r>
              <a:rPr lang="en-US" sz="32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 </a:t>
            </a:r>
            <a:r>
              <a:rPr lang="en-US" sz="24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1992.</a:t>
            </a:r>
            <a:endParaRPr lang="en-US" sz="32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endParaRPr>
          </a:p>
          <a:p>
            <a:pPr marL="240030" indent="-240030" defTabSz="342900">
              <a:lnSpc>
                <a:spcPct val="90000"/>
              </a:lnSpc>
              <a:spcAft>
                <a:spcPts val="1000"/>
              </a:spcAft>
              <a:buClr>
                <a:srgbClr val="FFFFFF"/>
              </a:buClr>
              <a:buSzPct val="90000"/>
              <a:buFont typeface="Wingdings" panose="05000000000000000000" pitchFamily="2" charset="2"/>
              <a:buChar char="Ø"/>
              <a:tabLst/>
              <a:defRPr/>
            </a:pPr>
            <a:r>
              <a:rPr lang="en-US" sz="28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Completed all coursework towards a second Engineering B.A. at Slippery Rock Univ.</a:t>
            </a:r>
            <a:r>
              <a:rPr lang="en-US" sz="24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a:t>
            </a:r>
            <a:r>
              <a:rPr lang="en-US" sz="28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 </a:t>
            </a:r>
            <a:r>
              <a:rPr lang="en-US" sz="24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1988.</a:t>
            </a:r>
            <a:endParaRPr lang="en-US" sz="28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endParaRPr>
          </a:p>
          <a:p>
            <a:pPr marL="0" lvl="0" indent="0" defTabSz="342900">
              <a:lnSpc>
                <a:spcPct val="89000"/>
              </a:lnSpc>
              <a:spcAft>
                <a:spcPts val="800"/>
              </a:spcAft>
              <a:buClr>
                <a:srgbClr val="FFFFFF"/>
              </a:buClr>
              <a:buSzPct val="90000"/>
              <a:tabLst/>
              <a:defRPr/>
            </a:pPr>
            <a:r>
              <a:rPr lang="en-US" sz="29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The results of my 30 years of professional work as a private research scientist (10 yrs.) to write these books, and engineer (20 yrs.), plus DeVry University</a:t>
            </a:r>
            <a:r>
              <a:rPr lang="en-US" sz="24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a:t>
            </a:r>
            <a:r>
              <a:rPr lang="en-US" sz="2900" b="1" dirty="0">
                <a:ln w="9525">
                  <a:solidFill>
                    <a:srgbClr val="000000"/>
                  </a:solidFill>
                  <a:prstDash val="solid"/>
                </a:ln>
                <a:solidFill>
                  <a:srgbClr val="FFFFFF"/>
                </a:solidFill>
                <a:effectLst>
                  <a:outerShdw blurRad="12700" dist="38100" dir="2700000" algn="tl" rotWithShape="0">
                    <a:prstClr val="black"/>
                  </a:outerShdw>
                </a:effectLst>
                <a:latin typeface="Calibri" panose="020F0502020204030204" pitchFamily="34" charset="0"/>
              </a:rPr>
              <a:t> teacher, working 2 full time jobs, 12 to 18 hours per day, 6 days a week, plus my 7 year college education, is that science greatly confirmed my belief in the literal Bible. </a:t>
            </a:r>
          </a:p>
          <a:p>
            <a:pPr marL="0" lvl="0" indent="0" defTabSz="342900">
              <a:lnSpc>
                <a:spcPct val="89000"/>
              </a:lnSpc>
              <a:spcAft>
                <a:spcPts val="300"/>
              </a:spcAft>
              <a:buClr>
                <a:srgbClr val="FFFFFF"/>
              </a:buClr>
              <a:buSzPct val="90000"/>
              <a:tabLst/>
              <a:defRPr/>
            </a:pPr>
            <a:r>
              <a:rPr lang="en-US" sz="2900" b="1" dirty="0">
                <a:ln w="9525">
                  <a:solidFill>
                    <a:srgbClr val="000000"/>
                  </a:solidFill>
                  <a:prstDash val="solid"/>
                </a:ln>
                <a:pattFill prst="narHorz">
                  <a:fgClr>
                    <a:srgbClr val="FFFFFF"/>
                  </a:fgClr>
                  <a:bgClr>
                    <a:srgbClr val="FFFFFF">
                      <a:lumMod val="40000"/>
                      <a:lumOff val="60000"/>
                    </a:srgbClr>
                  </a:bgClr>
                </a:pattFill>
                <a:effectLst>
                  <a:outerShdw blurRad="12700" dist="38100" dir="2700000" algn="tl" rotWithShape="0">
                    <a:prstClr val="black"/>
                  </a:outerShdw>
                </a:effectLst>
                <a:latin typeface="Calibri" panose="020F0502020204030204" pitchFamily="34" charset="0"/>
                <a:cs typeface="Calibri" panose="020F0502020204030204" pitchFamily="34" charset="0"/>
              </a:rPr>
              <a:t>I also proved that God existed to myself, using the rigorous repeatable scientific method testing. Each person can prove this to themselves.</a:t>
            </a:r>
          </a:p>
        </p:txBody>
      </p:sp>
      <p:sp>
        <p:nvSpPr>
          <p:cNvPr id="4" name="Text Box 2">
            <a:extLst>
              <a:ext uri="{FF2B5EF4-FFF2-40B4-BE49-F238E27FC236}">
                <a16:creationId xmlns:a16="http://schemas.microsoft.com/office/drawing/2014/main" id="{337174BE-7445-41AE-BC21-3D699B0C075C}"/>
              </a:ext>
            </a:extLst>
          </p:cNvPr>
          <p:cNvSpPr txBox="1">
            <a:spLocks noChangeArrowheads="1"/>
          </p:cNvSpPr>
          <p:nvPr/>
        </p:nvSpPr>
        <p:spPr bwMode="auto">
          <a:xfrm>
            <a:off x="339090" y="274320"/>
            <a:ext cx="8465815" cy="64008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67500" tIns="68580" rIns="67500" bIns="6858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defTabSz="342900">
              <a:lnSpc>
                <a:spcPct val="100000"/>
              </a:lnSpc>
              <a:spcBef>
                <a:spcPts val="0"/>
              </a:spcBef>
              <a:spcAft>
                <a:spcPts val="450"/>
              </a:spcAft>
              <a:tabLst>
                <a:tab pos="0" algn="l"/>
                <a:tab pos="342900" algn="l"/>
                <a:tab pos="685800" algn="l"/>
                <a:tab pos="1028700" algn="l"/>
                <a:tab pos="1371600" algn="l"/>
                <a:tab pos="1714500" algn="l"/>
                <a:tab pos="2057400" algn="l"/>
                <a:tab pos="2400300" algn="l"/>
                <a:tab pos="2743200" algn="l"/>
                <a:tab pos="3086100" algn="l"/>
                <a:tab pos="3429000" algn="l"/>
                <a:tab pos="3771900" algn="l"/>
                <a:tab pos="4114800" algn="l"/>
                <a:tab pos="4457700" algn="l"/>
                <a:tab pos="4800600" algn="l"/>
                <a:tab pos="5143500" algn="l"/>
                <a:tab pos="5486400" algn="l"/>
                <a:tab pos="5829300" algn="l"/>
                <a:tab pos="6172200" algn="l"/>
                <a:tab pos="6515100" algn="l"/>
                <a:tab pos="6858000" algn="l"/>
              </a:tabLst>
              <a:defRPr/>
            </a:pPr>
            <a:r>
              <a:rPr lang="en-US" sz="3200" b="1" kern="150" dirty="0">
                <a:ln w="1905">
                  <a:solidFill>
                    <a:prstClr val="black">
                      <a:lumMod val="95000"/>
                      <a:lumOff val="5000"/>
                    </a:prstClr>
                  </a:solidFill>
                </a:ln>
                <a:gradFill>
                  <a:gsLst>
                    <a:gs pos="0">
                      <a:srgbClr val="808080">
                        <a:lumMod val="75000"/>
                      </a:srgbClr>
                    </a:gs>
                    <a:gs pos="78000">
                      <a:srgbClr val="00B0F0"/>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Qualifications: Education</a:t>
            </a:r>
          </a:p>
        </p:txBody>
      </p:sp>
      <p:sp>
        <p:nvSpPr>
          <p:cNvPr id="6" name="Date Placeholder 2">
            <a:extLst>
              <a:ext uri="{FF2B5EF4-FFF2-40B4-BE49-F238E27FC236}">
                <a16:creationId xmlns:a16="http://schemas.microsoft.com/office/drawing/2014/main" id="{2F088226-1FA3-4126-9DBD-A17BBACA2753}"/>
              </a:ext>
            </a:extLst>
          </p:cNvPr>
          <p:cNvSpPr>
            <a:spLocks noGrp="1"/>
          </p:cNvSpPr>
          <p:nvPr>
            <p:ph type="dt" sz="half" idx="10"/>
          </p:nvPr>
        </p:nvSpPr>
        <p:spPr>
          <a:xfrm>
            <a:off x="1104896" y="6675120"/>
            <a:ext cx="6934200" cy="190500"/>
          </a:xfrm>
        </p:spPr>
        <p:txBody>
          <a:bodyPr/>
          <a:lstStyle/>
          <a:p>
            <a:pPr algn="ctr" defTabSz="342900"/>
            <a:r>
              <a:rPr lang="en-US" altLang="en-US" sz="1200" b="1" dirty="0">
                <a:solidFill>
                  <a:srgbClr val="FFFFFF"/>
                </a:solidFill>
                <a:latin typeface="Calibri" panose="020F0502020204030204" pitchFamily="34" charset="0"/>
                <a:cs typeface="Times New Roman" panose="02020603050405020304" pitchFamily="18" charset="0"/>
              </a:rPr>
              <a:t>* </a:t>
            </a:r>
            <a:r>
              <a:rPr lang="en-US" altLang="en-US" sz="1200" dirty="0">
                <a:solidFill>
                  <a:srgbClr val="FFFFFF"/>
                </a:solidFill>
                <a:latin typeface="Calibri" panose="020F0502020204030204" pitchFamily="34" charset="0"/>
                <a:cs typeface="Times New Roman" panose="02020603050405020304" pitchFamily="18" charset="0"/>
              </a:rPr>
              <a:t>Not affiliated with the books </a:t>
            </a:r>
            <a:r>
              <a:rPr lang="en-US" altLang="en-US" sz="1050" dirty="0">
                <a:solidFill>
                  <a:prstClr val="white">
                    <a:tint val="75000"/>
                  </a:prstClr>
                </a:solidFill>
              </a:rPr>
              <a:t>Evolution Is Not Science or End Time Events, Heaven &amp; Hell by Jeff Woodward</a:t>
            </a:r>
          </a:p>
        </p:txBody>
      </p:sp>
    </p:spTree>
    <p:extLst>
      <p:ext uri="{BB962C8B-B14F-4D97-AF65-F5344CB8AC3E}">
        <p14:creationId xmlns:p14="http://schemas.microsoft.com/office/powerpoint/2010/main" val="214211087"/>
      </p:ext>
    </p:extLst>
  </p:cSld>
  <p:clrMapOvr>
    <a:masterClrMapping/>
  </p:clrMapOvr>
  <p:transition spd="slow" advTm="24000">
    <p:fade/>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3918" y="815995"/>
            <a:ext cx="7396163" cy="548663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ts val="0"/>
              </a:spcBef>
              <a:spcAft>
                <a:spcPts val="1200"/>
              </a:spcAft>
              <a:buClr>
                <a:srgbClr val="000000"/>
              </a:buClr>
              <a:buSzPct val="70000"/>
              <a:buFont typeface="Times New Roman" panose="02020603050405020304" pitchFamily="18" charset="0"/>
              <a:buNone/>
              <a:tabLst/>
              <a:defRPr/>
            </a:pPr>
            <a:r>
              <a:rPr kumimoji="0" lang="en-US" sz="3800" b="1" i="0" u="none" strike="noStrike" kern="1200" normalizeH="0" baseline="0" noProof="0" dirty="0">
                <a:ln w="9525">
                  <a:solidFill>
                    <a:schemeClr val="tx1"/>
                  </a:solidFill>
                  <a:prstDash val="solid"/>
                </a:ln>
                <a:solidFill>
                  <a:srgbClr val="000099"/>
                </a:solidFill>
                <a:effectLst>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mn-cs"/>
              </a:rPr>
              <a:t>Concerning the coming of our Lord Jesus Christ </a:t>
            </a:r>
            <a:r>
              <a:rPr kumimoji="0" lang="en-US" sz="36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mn-cs"/>
              </a:rPr>
              <a:t>… </a:t>
            </a:r>
            <a:r>
              <a:rPr kumimoji="0" lang="en-US" sz="38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mn-cs"/>
              </a:rPr>
              <a:t>for that day will not come until the rebellion occurs and the man of lawlessness is revealed</a:t>
            </a:r>
            <a:r>
              <a:rPr kumimoji="0" lang="en-US" sz="36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mn-cs"/>
              </a:rPr>
              <a:t>.</a:t>
            </a:r>
            <a:r>
              <a:rPr kumimoji="0" lang="en-US" sz="36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mn-cs"/>
              </a:rPr>
              <a:t>.. He will oppose and will exalt himself over everything that is called God</a:t>
            </a:r>
            <a:r>
              <a:rPr kumimoji="0" lang="en-US" sz="3600" b="1" i="0" u="none" strike="noStrike" kern="1200" normalizeH="0" baseline="0" noProof="0" dirty="0">
                <a:ln w="9525">
                  <a:solidFill>
                    <a:schemeClr val="tx1"/>
                  </a:solidFill>
                  <a:prstDash val="solid"/>
                </a:ln>
                <a:solidFill>
                  <a:srgbClr val="000099"/>
                </a:solidFill>
                <a:effectLst>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mn-cs"/>
              </a:rPr>
              <a:t>… </a:t>
            </a:r>
            <a:r>
              <a:rPr kumimoji="0" lang="en-US" sz="3800" b="1" i="0" u="none" strike="noStrike" kern="1200" normalizeH="0" baseline="0" noProof="0" dirty="0">
                <a:ln w="9525">
                  <a:solidFill>
                    <a:schemeClr val="tx1"/>
                  </a:solidFill>
                  <a:prstDash val="solid"/>
                </a:ln>
                <a:solidFill>
                  <a:srgbClr val="000099"/>
                </a:solidFill>
                <a:effectLst>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mn-cs"/>
              </a:rPr>
              <a:t>he sets himself up in </a:t>
            </a:r>
            <a:r>
              <a:rPr kumimoji="0" lang="en-US" sz="4400" b="1" i="0" strike="noStrike" kern="1200" normalizeH="0" baseline="0" noProof="0" dirty="0">
                <a:ln w="19050">
                  <a:solidFill>
                    <a:schemeClr val="tx1"/>
                  </a:solidFill>
                  <a:prstDash val="solid"/>
                </a:ln>
                <a:solidFill>
                  <a:schemeClr val="bg1"/>
                </a:solidFill>
                <a:effectLst>
                  <a:glow rad="114300">
                    <a:srgbClr val="000099">
                      <a:alpha val="70000"/>
                    </a:srgbClr>
                  </a:glow>
                  <a:outerShdw blurRad="50800" dist="38100" dir="2700000" algn="tl" rotWithShape="0">
                    <a:srgbClr val="000099"/>
                  </a:outerShdw>
                </a:effectLst>
                <a:uLnTx/>
                <a:uFillTx/>
                <a:latin typeface="Papyrus" panose="03070502060502030205" pitchFamily="66" charset="0"/>
                <a:ea typeface="Microsoft YaHei" panose="020B0503020204020204" pitchFamily="34" charset="-122"/>
                <a:cs typeface="+mn-cs"/>
              </a:rPr>
              <a:t>God’s </a:t>
            </a:r>
            <a:r>
              <a:rPr kumimoji="0" lang="en-US" sz="4800" b="1" i="0" strike="noStrike" kern="1200" normalizeH="0" baseline="0" noProof="0" dirty="0">
                <a:ln w="19050">
                  <a:solidFill>
                    <a:schemeClr val="tx1"/>
                  </a:solidFill>
                  <a:prstDash val="solid"/>
                </a:ln>
                <a:solidFill>
                  <a:schemeClr val="bg1"/>
                </a:solidFill>
                <a:effectLst>
                  <a:glow rad="114300">
                    <a:srgbClr val="000099">
                      <a:alpha val="70000"/>
                    </a:srgbClr>
                  </a:glow>
                  <a:outerShdw blurRad="50800" dist="38100" dir="2700000" algn="tl" rotWithShape="0">
                    <a:srgbClr val="000099"/>
                  </a:outerShdw>
                </a:effectLst>
                <a:uLnTx/>
                <a:uFillTx/>
                <a:latin typeface="Papyrus" panose="03070502060502030205" pitchFamily="66" charset="0"/>
                <a:ea typeface="Microsoft YaHei" panose="020B0503020204020204" pitchFamily="34" charset="-122"/>
                <a:cs typeface="+mn-cs"/>
              </a:rPr>
              <a:t>temple</a:t>
            </a:r>
            <a:r>
              <a:rPr kumimoji="0" lang="en-US" sz="3800" b="1" i="0" u="none" strike="noStrike" kern="1200" normalizeH="0" baseline="0" noProof="0" dirty="0">
                <a:ln w="9525">
                  <a:solidFill>
                    <a:schemeClr val="tx1"/>
                  </a:solidFill>
                  <a:prstDash val="solid"/>
                </a:ln>
                <a:solidFill>
                  <a:srgbClr val="000099"/>
                </a:solidFill>
                <a:effectLst>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mn-cs"/>
              </a:rPr>
              <a:t>, proclaiming himself to be God.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mn-cs"/>
                <a:hlinkClick r:id="rId4"/>
              </a:rPr>
              <a:t>2 Thess. 2:1-7 </a:t>
            </a:r>
            <a:r>
              <a:rPr kumimoji="0" lang="en-US"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mn-cs"/>
                <a:hlinkClick r:id="rId4"/>
              </a:rPr>
              <a:t>NIV</a:t>
            </a:r>
            <a:endParaRPr kumimoji="0" lang="en-US" sz="1800" b="0" i="0" u="none" strike="noStrike" kern="1200" cap="none" spc="0" normalizeH="0" baseline="0" noProof="0" dirty="0">
              <a:ln w="9525">
                <a:solidFill>
                  <a:srgbClr val="000000"/>
                </a:solidFill>
                <a:prstDash val="solid"/>
              </a:ln>
              <a:solidFill>
                <a:srgbClr val="FFFFFF">
                  <a:lumMod val="95000"/>
                  <a:lumOff val="5000"/>
                </a:srgbClr>
              </a:solidFill>
              <a:effectLst/>
              <a:uLnTx/>
              <a:uFillTx/>
              <a:latin typeface="Papyrus" panose="03070502060502030205" pitchFamily="66" charset="0"/>
              <a:ea typeface="Microsoft YaHei" panose="020B0503020204020204" pitchFamily="34" charset="-122"/>
              <a:cs typeface="+mn-cs"/>
            </a:endParaRPr>
          </a:p>
        </p:txBody>
      </p:sp>
    </p:spTree>
    <p:extLst>
      <p:ext uri="{BB962C8B-B14F-4D97-AF65-F5344CB8AC3E}">
        <p14:creationId xmlns:p14="http://schemas.microsoft.com/office/powerpoint/2010/main" val="3583160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78188" y="1722644"/>
            <a:ext cx="8961120" cy="489852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black"/>
              </a:buClr>
              <a:buSzPct val="80000"/>
              <a:tabLst/>
              <a:defRPr/>
            </a:pPr>
            <a:r>
              <a:rPr lang="en-US" sz="3200" b="1" dirty="0">
                <a:ln w="9525">
                  <a:solidFill>
                    <a:prstClr val="black"/>
                  </a:solidFill>
                  <a:prstDash val="solid"/>
                </a:ln>
                <a:solidFill>
                  <a:prstClr val="white"/>
                </a:solidFill>
                <a:effectLst>
                  <a:glow rad="127000">
                    <a:srgbClr val="663300"/>
                  </a:glow>
                  <a:outerShdw blurRad="12700" dist="38100" dir="2700000" algn="tl" rotWithShape="0">
                    <a:prstClr val="black">
                      <a:lumMod val="50000"/>
                    </a:prstClr>
                  </a:outerShdw>
                </a:effectLst>
                <a:cs typeface="Arial" panose="020B0604020202020204" pitchFamily="34" charset="0"/>
              </a:rPr>
              <a:t>Matthew 24 described the destruction of the Second Temple in 70 AD by Rome. </a:t>
            </a:r>
          </a:p>
          <a:p>
            <a:pPr marL="0" lvl="0" indent="0">
              <a:lnSpc>
                <a:spcPct val="100000"/>
              </a:lnSpc>
              <a:spcAft>
                <a:spcPts val="1200"/>
              </a:spcAft>
              <a:buClr>
                <a:prstClr val="black"/>
              </a:buClr>
              <a:buSzPct val="80000"/>
              <a:tabLst/>
              <a:defRPr/>
            </a:pPr>
            <a:r>
              <a:rPr lang="en-US" sz="3200" b="1" dirty="0">
                <a:ln w="9525">
                  <a:solidFill>
                    <a:prstClr val="black"/>
                  </a:solidFill>
                  <a:prstDash val="solid"/>
                </a:ln>
                <a:solidFill>
                  <a:prstClr val="white"/>
                </a:solidFill>
                <a:effectLst>
                  <a:glow rad="127000">
                    <a:srgbClr val="663300"/>
                  </a:glow>
                  <a:outerShdw blurRad="12700" dist="38100" dir="2700000" algn="tl" rotWithShape="0">
                    <a:prstClr val="black">
                      <a:lumMod val="50000"/>
                    </a:prstClr>
                  </a:outerShdw>
                </a:effectLst>
                <a:cs typeface="Arial" panose="020B0604020202020204" pitchFamily="34" charset="0"/>
              </a:rPr>
              <a:t>Plus the future end time destruction of a Third Temple Sanctuary by the beast, during the tribulation. </a:t>
            </a:r>
            <a:r>
              <a:rPr lang="en-US" dirty="0">
                <a:ln w="9525">
                  <a:solidFill>
                    <a:schemeClr val="bg1"/>
                  </a:solidFill>
                  <a:prstDash val="solid"/>
                </a:ln>
                <a:solidFill>
                  <a:schemeClr val="tx1"/>
                </a:solidFill>
                <a:cs typeface="Arial" panose="020B0604020202020204" pitchFamily="34" charset="0"/>
                <a:hlinkClick r:id="rId3"/>
              </a:rPr>
              <a:t>Matthew 24</a:t>
            </a:r>
            <a:endParaRPr lang="en-US" dirty="0">
              <a:ln w="9525">
                <a:solidFill>
                  <a:prstClr val="black"/>
                </a:solidFill>
                <a:prstDash val="solid"/>
              </a:ln>
              <a:solidFill>
                <a:prstClr val="white"/>
              </a:solidFill>
              <a:cs typeface="Arial" panose="020B0604020202020204" pitchFamily="34" charset="0"/>
            </a:endParaRPr>
          </a:p>
          <a:p>
            <a:pPr marL="274320" lvl="0" indent="-274320">
              <a:lnSpc>
                <a:spcPct val="94000"/>
              </a:lnSpc>
              <a:spcAft>
                <a:spcPts val="1000"/>
              </a:spcAft>
              <a:buClr>
                <a:prstClr val="black"/>
              </a:buClr>
              <a:buSzPct val="70000"/>
              <a:buFont typeface="Wingdings" panose="05000000000000000000" pitchFamily="2" charset="2"/>
              <a:buChar char="Ø"/>
              <a:tabLst/>
              <a:defRPr/>
            </a:pPr>
            <a:r>
              <a:rPr lang="en-US" sz="3200" dirty="0">
                <a:solidFill>
                  <a:prstClr val="black">
                    <a:lumMod val="95000"/>
                    <a:lumOff val="5000"/>
                  </a:prstClr>
                </a:solidFill>
                <a:cs typeface="Arial" panose="020B0604020202020204" pitchFamily="34" charset="0"/>
              </a:rPr>
              <a:t>In a repeating prophesy pattern, this Third Temple (or holy place) suffers the same fate as the Second Temple, due to sin and rebellion of most Jews who reject Jesus.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4"/>
              </a:rPr>
              <a:t>[914]</a:t>
            </a:r>
            <a:r>
              <a:rPr lang="en-US" dirty="0">
                <a:solidFill>
                  <a:prstClr val="black">
                    <a:lumMod val="95000"/>
                    <a:lumOff val="5000"/>
                  </a:prstClr>
                </a:solidFill>
                <a:cs typeface="Arial" panose="020B0604020202020204" pitchFamily="34" charset="0"/>
              </a:rPr>
              <a:t> </a:t>
            </a: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78188" y="473661"/>
            <a:ext cx="8961120" cy="106182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After Muslim Army is Destroyed, the Temple is Rebuilt in Tribulation for 2300 days = 6.3 Yrs.</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867400" y="66568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Date Placeholder 2">
            <a:extLst>
              <a:ext uri="{FF2B5EF4-FFF2-40B4-BE49-F238E27FC236}">
                <a16:creationId xmlns:a16="http://schemas.microsoft.com/office/drawing/2014/main" id="{C6A96B10-2BDE-4860-B77E-66FACD5CE6B4}"/>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spTree>
    <p:extLst>
      <p:ext uri="{BB962C8B-B14F-4D97-AF65-F5344CB8AC3E}">
        <p14:creationId xmlns:p14="http://schemas.microsoft.com/office/powerpoint/2010/main" val="27694118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78188" y="1706517"/>
            <a:ext cx="8961120" cy="4930773"/>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Aft>
                <a:spcPts val="1200"/>
              </a:spcAft>
              <a:buClr>
                <a:prstClr val="black"/>
              </a:buClr>
              <a:buSzPct val="80000"/>
              <a:tabLst/>
              <a:defRPr/>
            </a:pPr>
            <a:r>
              <a:rPr lang="en-US" sz="3200" b="1" dirty="0">
                <a:ln w="9525">
                  <a:solidFill>
                    <a:prstClr val="black"/>
                  </a:solidFill>
                  <a:prstDash val="solid"/>
                </a:ln>
                <a:solidFill>
                  <a:prstClr val="white"/>
                </a:solidFill>
                <a:effectLst>
                  <a:glow rad="127000">
                    <a:srgbClr val="663300"/>
                  </a:glow>
                  <a:outerShdw blurRad="12700" dist="38100" dir="2700000" algn="tl" rotWithShape="0">
                    <a:prstClr val="black">
                      <a:lumMod val="50000"/>
                    </a:prstClr>
                  </a:outerShdw>
                </a:effectLst>
                <a:cs typeface="Arial" panose="020B0604020202020204" pitchFamily="34" charset="0"/>
              </a:rPr>
              <a:t>God often uses repeating patterns in Bible prophesy. </a:t>
            </a:r>
            <a:r>
              <a:rPr lang="en-US" dirty="0">
                <a:ln w="9525">
                  <a:solidFill>
                    <a:schemeClr val="bg1"/>
                  </a:solidFill>
                  <a:prstDash val="solid"/>
                </a:ln>
                <a:solidFill>
                  <a:schemeClr val="tx1"/>
                </a:solidFill>
                <a:cs typeface="Arial" panose="020B0604020202020204" pitchFamily="34" charset="0"/>
                <a:hlinkClick r:id="rId3"/>
              </a:rPr>
              <a:t>[914] </a:t>
            </a:r>
            <a:r>
              <a:rPr lang="en-US" sz="3200" b="1" dirty="0">
                <a:ln w="9525">
                  <a:solidFill>
                    <a:prstClr val="black"/>
                  </a:solidFill>
                  <a:prstDash val="solid"/>
                </a:ln>
                <a:solidFill>
                  <a:prstClr val="white"/>
                </a:solidFill>
                <a:effectLst>
                  <a:glow rad="127000">
                    <a:srgbClr val="663300"/>
                  </a:glow>
                  <a:outerShdw blurRad="12700" dist="38100" dir="2700000" algn="tl" rotWithShape="0">
                    <a:prstClr val="black">
                      <a:lumMod val="50000"/>
                    </a:prstClr>
                  </a:outerShdw>
                </a:effectLst>
                <a:cs typeface="Arial" panose="020B0604020202020204" pitchFamily="34" charset="0"/>
              </a:rPr>
              <a:t>Repeating prophesy patterns make Bible prophesy verses easier to understand and prove. </a:t>
            </a:r>
          </a:p>
          <a:p>
            <a:pPr marL="274320" lvl="0" indent="-274320">
              <a:lnSpc>
                <a:spcPct val="110000"/>
              </a:lnSpc>
              <a:spcAft>
                <a:spcPts val="1200"/>
              </a:spcAft>
              <a:buClr>
                <a:prstClr val="black"/>
              </a:buClr>
              <a:buSzPct val="70000"/>
              <a:buFont typeface="Wingdings" panose="05000000000000000000" pitchFamily="2" charset="2"/>
              <a:buChar char="Ø"/>
              <a:tabLst/>
              <a:defRPr/>
            </a:pPr>
            <a:r>
              <a:rPr lang="en-US" sz="2800" dirty="0">
                <a:solidFill>
                  <a:schemeClr val="bg1">
                    <a:lumMod val="95000"/>
                    <a:lumOff val="5000"/>
                  </a:schemeClr>
                </a:solidFill>
                <a:cs typeface="Arial" panose="020B0604020202020204" pitchFamily="34" charset="0"/>
              </a:rPr>
              <a:t>Therefore, future end time prophesy repetitions can be predicted with higher certainty. Because they match the details given in the Bible of past literally fulfilled prophesy. This is proven by history, artifacts, science and ancient documents. </a:t>
            </a: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78188" y="473661"/>
            <a:ext cx="8961120" cy="106182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After Muslim Army is Destroyed, the Temple is Rebuilt in Tribulation for 2300 days = 6.3 Yrs.</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867400" y="66568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Date Placeholder 2">
            <a:extLst>
              <a:ext uri="{FF2B5EF4-FFF2-40B4-BE49-F238E27FC236}">
                <a16:creationId xmlns:a16="http://schemas.microsoft.com/office/drawing/2014/main" id="{2A2D7000-80B4-4A49-9A4D-22887ACF9E52}"/>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spTree>
    <p:extLst>
      <p:ext uri="{BB962C8B-B14F-4D97-AF65-F5344CB8AC3E}">
        <p14:creationId xmlns:p14="http://schemas.microsoft.com/office/powerpoint/2010/main" val="39813720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78188" y="1863098"/>
            <a:ext cx="8961120" cy="4617611"/>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800"/>
              </a:spcAft>
              <a:buClr>
                <a:prstClr val="black"/>
              </a:buClr>
              <a:buSzPct val="70000"/>
              <a:tabLst/>
              <a:defRPr/>
            </a:pPr>
            <a:r>
              <a:rPr lang="en-US" sz="3100" dirty="0">
                <a:solidFill>
                  <a:schemeClr val="bg1"/>
                </a:solidFill>
                <a:cs typeface="Arial" panose="020B0604020202020204" pitchFamily="34" charset="0"/>
              </a:rPr>
              <a:t>In another repeating prophesy pattern, the </a:t>
            </a: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left behind Jews flee into the mountains at this midpoint of tribulation. The same as they did after the Second Temple was destroyed.  </a:t>
            </a:r>
          </a:p>
          <a:p>
            <a:pPr marL="0" lvl="0" indent="0">
              <a:lnSpc>
                <a:spcPct val="105000"/>
              </a:lnSpc>
              <a:spcAft>
                <a:spcPts val="1800"/>
              </a:spcAft>
              <a:buClr>
                <a:prstClr val="black"/>
              </a:buClr>
              <a:buSzPct val="70000"/>
              <a:tabLst/>
              <a:defRPr/>
            </a:pP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 same way as the Christians will leave into the wilderness, at the start of tribulation.</a:t>
            </a:r>
          </a:p>
          <a:p>
            <a:pPr marL="274320" lvl="0" indent="-274320">
              <a:lnSpc>
                <a:spcPct val="105000"/>
              </a:lnSpc>
              <a:spcAft>
                <a:spcPts val="1800"/>
              </a:spcAft>
              <a:buClr>
                <a:prstClr val="black"/>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Jesus stated that Daniel’s prophesies were for the future, not for the time that Jesus lived. </a:t>
            </a:r>
            <a:r>
              <a:rPr lang="en-US" b="1" dirty="0">
                <a:ln w="9525">
                  <a:solidFill>
                    <a:prstClr val="black"/>
                  </a:solidFill>
                  <a:prstDash val="solid"/>
                </a:ln>
                <a:solidFill>
                  <a:prstClr val="white"/>
                </a:solidFill>
                <a:cs typeface="Arial" panose="020B0604020202020204" pitchFamily="34" charset="0"/>
                <a:hlinkClick r:id="rId3"/>
              </a:rPr>
              <a:t>Mat. 24:15-19 NIV</a:t>
            </a:r>
            <a:endPar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78188" y="473661"/>
            <a:ext cx="8961120" cy="106182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After Muslim Army is Destroyed, the Temple is Rebuilt in Tribulation for 2300 days = 6.3 Yrs.</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867400" y="66568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Date Placeholder 2">
            <a:extLst>
              <a:ext uri="{FF2B5EF4-FFF2-40B4-BE49-F238E27FC236}">
                <a16:creationId xmlns:a16="http://schemas.microsoft.com/office/drawing/2014/main" id="{611D03A0-BE41-45A4-BC4A-19A5E7539A1E}"/>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spTree>
    <p:extLst>
      <p:ext uri="{BB962C8B-B14F-4D97-AF65-F5344CB8AC3E}">
        <p14:creationId xmlns:p14="http://schemas.microsoft.com/office/powerpoint/2010/main" val="13337267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1036037"/>
            <a:ext cx="7010400" cy="484748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SzPct val="70000"/>
              <a:tabLst/>
              <a:defRPr/>
            </a:pPr>
            <a:r>
              <a:rPr lang="en-US" sz="3900" dirty="0">
                <a:solidFill>
                  <a:schemeClr val="tx1"/>
                </a:solidFill>
                <a:latin typeface="Papyrus" panose="03070502060502030205" pitchFamily="66" charset="0"/>
              </a:rPr>
              <a:t>When ye therefore shall see the </a:t>
            </a:r>
            <a:r>
              <a:rPr lang="en-US" sz="3900" b="1" dirty="0">
                <a:ln w="9525">
                  <a:solidFill>
                    <a:srgbClr val="000000"/>
                  </a:solidFill>
                  <a:prstDash val="solid"/>
                </a:ln>
                <a:solidFill>
                  <a:srgbClr val="000099"/>
                </a:solidFill>
                <a:effectLst>
                  <a:outerShdw blurRad="12700" dist="38100" dir="2700000" algn="tl" rotWithShape="0">
                    <a:srgbClr val="FFFFFF">
                      <a:lumMod val="50000"/>
                    </a:srgbClr>
                  </a:outerShdw>
                </a:effectLst>
                <a:latin typeface="Papyrus" panose="03070502060502030205" pitchFamily="66" charset="0"/>
              </a:rPr>
              <a:t>abomination of desolation, </a:t>
            </a:r>
            <a:r>
              <a:rPr lang="en-US" sz="3900" dirty="0">
                <a:solidFill>
                  <a:schemeClr val="tx1"/>
                </a:solidFill>
                <a:latin typeface="Papyrus" panose="03070502060502030205" pitchFamily="66" charset="0"/>
              </a:rPr>
              <a:t>spoken of by Daniel the prophet, </a:t>
            </a:r>
            <a:r>
              <a:rPr lang="en-US" sz="4800" b="1" dirty="0">
                <a:ln w="19050">
                  <a:solidFill>
                    <a:srgbClr val="000000"/>
                  </a:solidFill>
                  <a:prstDash val="solid"/>
                </a:ln>
                <a:solidFill>
                  <a:schemeClr val="bg1"/>
                </a:solidFill>
                <a:effectLst>
                  <a:glow rad="101600">
                    <a:srgbClr val="000099">
                      <a:alpha val="70000"/>
                    </a:srgbClr>
                  </a:glow>
                  <a:outerShdw blurRad="50800" dist="38100" dir="2700000" algn="tl" rotWithShape="0">
                    <a:srgbClr val="000099"/>
                  </a:outerShdw>
                </a:effectLst>
                <a:latin typeface="Papyrus" panose="03070502060502030205" pitchFamily="66" charset="0"/>
              </a:rPr>
              <a:t>stand in the holy place</a:t>
            </a:r>
            <a:r>
              <a:rPr lang="en-US" sz="4600" b="1" dirty="0">
                <a:ln w="19050">
                  <a:solidFill>
                    <a:srgbClr val="000000"/>
                  </a:solidFill>
                  <a:prstDash val="solid"/>
                </a:ln>
                <a:solidFill>
                  <a:schemeClr val="bg1"/>
                </a:solidFill>
                <a:effectLst>
                  <a:glow rad="114300">
                    <a:srgbClr val="000099">
                      <a:alpha val="70000"/>
                    </a:srgbClr>
                  </a:glow>
                  <a:outerShdw blurRad="50800" dist="38100" dir="2700000" algn="tl" rotWithShape="0">
                    <a:srgbClr val="000099"/>
                  </a:outerShdw>
                </a:effectLst>
                <a:latin typeface="Papyrus" panose="03070502060502030205" pitchFamily="66" charset="0"/>
              </a:rPr>
              <a:t> </a:t>
            </a:r>
            <a:r>
              <a:rPr lang="en-US" sz="3900" dirty="0">
                <a:solidFill>
                  <a:schemeClr val="tx1"/>
                </a:solidFill>
                <a:latin typeface="Papyrus" panose="03070502060502030205" pitchFamily="66" charset="0"/>
              </a:rPr>
              <a:t>…</a:t>
            </a:r>
            <a:r>
              <a:rPr lang="en-US" sz="3900" b="1" dirty="0">
                <a:ln w="9525">
                  <a:solidFill>
                    <a:srgbClr val="000000"/>
                  </a:solidFill>
                  <a:prstDash val="solid"/>
                </a:ln>
                <a:solidFill>
                  <a:srgbClr val="000099"/>
                </a:solidFill>
                <a:effectLst>
                  <a:outerShdw blurRad="12700" dist="38100" dir="2700000" algn="tl" rotWithShape="0">
                    <a:srgbClr val="FFFFFF">
                      <a:lumMod val="50000"/>
                    </a:srgbClr>
                  </a:outerShdw>
                </a:effectLst>
                <a:latin typeface="Papyrus" panose="03070502060502030205" pitchFamily="66" charset="0"/>
              </a:rPr>
              <a:t>Then let them which be in Judaea flee into the mountains: </a:t>
            </a:r>
            <a:r>
              <a:rPr kumimoji="0" lang="en-US" sz="2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mn-cs"/>
                <a:hlinkClick r:id="rId4"/>
              </a:rPr>
              <a:t>Mat. 24:15-19 </a:t>
            </a:r>
            <a:r>
              <a:rPr kumimoji="0" lang="en-US"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mn-cs"/>
                <a:hlinkClick r:id="rId4"/>
              </a:rPr>
              <a:t>NIV</a:t>
            </a:r>
            <a:endParaRPr kumimoji="0" lang="en-US" sz="2400" b="0" i="0" u="none" strike="noStrike" kern="1200" cap="none" spc="0" normalizeH="0" baseline="0" noProof="0" dirty="0">
              <a:ln w="9525">
                <a:solidFill>
                  <a:srgbClr val="000000"/>
                </a:solidFill>
                <a:prstDash val="solid"/>
              </a:ln>
              <a:solidFill>
                <a:srgbClr val="FFFFFF">
                  <a:lumMod val="95000"/>
                  <a:lumOff val="5000"/>
                </a:srgbClr>
              </a:solidFill>
              <a:effectLst/>
              <a:uLnTx/>
              <a:uFillTx/>
              <a:latin typeface="Papyrus" panose="03070502060502030205" pitchFamily="66" charset="0"/>
              <a:ea typeface="Microsoft YaHei" panose="020B0503020204020204" pitchFamily="34" charset="-122"/>
              <a:cs typeface="+mn-cs"/>
            </a:endParaRPr>
          </a:p>
        </p:txBody>
      </p:sp>
    </p:spTree>
    <p:extLst>
      <p:ext uri="{BB962C8B-B14F-4D97-AF65-F5344CB8AC3E}">
        <p14:creationId xmlns:p14="http://schemas.microsoft.com/office/powerpoint/2010/main" val="27148700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1" y="960439"/>
            <a:ext cx="7239000" cy="493712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Bef>
                <a:spcPts val="0"/>
              </a:spcBef>
              <a:spcAft>
                <a:spcPts val="1200"/>
              </a:spcAft>
              <a:buSzPct val="70000"/>
              <a:tabLst/>
              <a:defRPr/>
            </a:pPr>
            <a:r>
              <a:rPr lang="en-US" sz="3600" dirty="0">
                <a:solidFill>
                  <a:schemeClr val="tx1"/>
                </a:solidFill>
                <a:latin typeface="Papyrus" panose="03070502060502030205" pitchFamily="66" charset="0"/>
              </a:rPr>
              <a:t>Let him which is on the housetop not come down to take any thing out of his house:</a:t>
            </a:r>
          </a:p>
          <a:p>
            <a:pPr marL="0" lvl="0" indent="0">
              <a:lnSpc>
                <a:spcPct val="96000"/>
              </a:lnSpc>
              <a:spcBef>
                <a:spcPts val="0"/>
              </a:spcBef>
              <a:spcAft>
                <a:spcPts val="1200"/>
              </a:spcAft>
              <a:buSzPct val="70000"/>
              <a:tabLst/>
              <a:defRPr/>
            </a:pPr>
            <a:r>
              <a:rPr lang="en-US" sz="3600" dirty="0">
                <a:solidFill>
                  <a:schemeClr val="tx1"/>
                </a:solidFill>
                <a:latin typeface="Papyrus" panose="03070502060502030205" pitchFamily="66" charset="0"/>
              </a:rPr>
              <a:t>Neither let him which is in the field return back to take his clothes.</a:t>
            </a:r>
          </a:p>
          <a:p>
            <a:pPr marL="0" lvl="0" indent="0">
              <a:lnSpc>
                <a:spcPct val="96000"/>
              </a:lnSpc>
              <a:spcBef>
                <a:spcPts val="0"/>
              </a:spcBef>
              <a:spcAft>
                <a:spcPts val="1200"/>
              </a:spcAft>
              <a:buSzPct val="70000"/>
              <a:tabLst/>
              <a:defRPr/>
            </a:pPr>
            <a:r>
              <a:rPr lang="en-US" sz="3600" dirty="0">
                <a:solidFill>
                  <a:schemeClr val="tx1"/>
                </a:solidFill>
                <a:latin typeface="Papyrus" panose="03070502060502030205" pitchFamily="66" charset="0"/>
              </a:rPr>
              <a:t> And woe unto them that are with child, and to them that give suck in those days! </a:t>
            </a:r>
            <a:r>
              <a:rPr kumimoji="0" lang="en-US" sz="2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mn-cs"/>
                <a:hlinkClick r:id="rId4"/>
              </a:rPr>
              <a:t>Mat. 24:15-19 </a:t>
            </a:r>
            <a:r>
              <a:rPr kumimoji="0" lang="en-US"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mn-cs"/>
                <a:hlinkClick r:id="rId4"/>
              </a:rPr>
              <a:t>NIV</a:t>
            </a:r>
            <a:endParaRPr kumimoji="0" lang="en-US" sz="2400" b="0" i="0" u="none" strike="noStrike" kern="1200" cap="none" spc="0" normalizeH="0" baseline="0" noProof="0" dirty="0">
              <a:ln w="9525">
                <a:solidFill>
                  <a:srgbClr val="000000"/>
                </a:solidFill>
                <a:prstDash val="solid"/>
              </a:ln>
              <a:solidFill>
                <a:srgbClr val="FFFFFF">
                  <a:lumMod val="95000"/>
                  <a:lumOff val="5000"/>
                </a:srgbClr>
              </a:solidFill>
              <a:effectLst/>
              <a:uLnTx/>
              <a:uFillTx/>
              <a:latin typeface="Papyrus" panose="03070502060502030205" pitchFamily="66" charset="0"/>
              <a:ea typeface="Microsoft YaHei" panose="020B0503020204020204" pitchFamily="34" charset="-122"/>
              <a:cs typeface="+mn-cs"/>
            </a:endParaRPr>
          </a:p>
        </p:txBody>
      </p:sp>
    </p:spTree>
    <p:extLst>
      <p:ext uri="{BB962C8B-B14F-4D97-AF65-F5344CB8AC3E}">
        <p14:creationId xmlns:p14="http://schemas.microsoft.com/office/powerpoint/2010/main" val="4395330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91440" y="1456474"/>
            <a:ext cx="8961120" cy="521208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3000"/>
              </a:lnSpc>
              <a:spcAft>
                <a:spcPts val="600"/>
              </a:spcAft>
              <a:buClr>
                <a:prstClr val="black"/>
              </a:buClr>
              <a:buSzPct val="80000"/>
              <a:tabLst/>
              <a:defRPr/>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angel told Daniel three times that these prophesies were for “the time of the end”, that is imminent today. </a:t>
            </a:r>
            <a:r>
              <a:rPr lang="nl-NL" sz="2000" dirty="0">
                <a:solidFill>
                  <a:prstClr val="black"/>
                </a:solidFill>
                <a:latin typeface="Calibri" panose="020F0502020204030204" pitchFamily="34" charset="0"/>
                <a:cs typeface="Calibri" panose="020F0502020204030204" pitchFamily="34" charset="0"/>
                <a:hlinkClick r:id="rId3"/>
              </a:rPr>
              <a:t>Dan. 8:17, 10:14, 12:9 NIV</a:t>
            </a:r>
            <a:endParaRPr lang="en-US" sz="3200" dirty="0">
              <a:solidFill>
                <a:prstClr val="black"/>
              </a:solidFill>
              <a:latin typeface="Calibri" panose="020F0502020204030204" pitchFamily="34" charset="0"/>
              <a:cs typeface="Calibri" panose="020F0502020204030204" pitchFamily="34" charset="0"/>
            </a:endParaRPr>
          </a:p>
          <a:p>
            <a:pPr marL="365760" lvl="0" indent="-274320">
              <a:lnSpc>
                <a:spcPct val="83000"/>
              </a:lnSpc>
              <a:spcAft>
                <a:spcPts val="1000"/>
              </a:spcAft>
              <a:buClr>
                <a:prstClr val="black"/>
              </a:buClr>
              <a:buSzPct val="70000"/>
              <a:buFont typeface="Wingdings" panose="05000000000000000000" pitchFamily="2" charset="2"/>
              <a:buChar char="Ø"/>
              <a:tabLst/>
              <a:defRPr/>
            </a:pPr>
            <a:r>
              <a:rPr lang="en-US" sz="3200" dirty="0">
                <a:solidFill>
                  <a:prstClr val="black"/>
                </a:solidFill>
                <a:latin typeface="Calibri" panose="020F0502020204030204" pitchFamily="34" charset="0"/>
                <a:cs typeface="Calibri" panose="020F0502020204030204" pitchFamily="34" charset="0"/>
              </a:rPr>
              <a:t>“Son of man,” he said to me, “understand that </a:t>
            </a:r>
            <a:r>
              <a:rPr lang="en-US" sz="3200" dirty="0">
                <a:solidFill>
                  <a:prstClr val="black">
                    <a:lumMod val="95000"/>
                    <a:lumOff val="5000"/>
                  </a:prstClr>
                </a:solidFill>
                <a:latin typeface="Calibri" panose="020F0502020204030204" pitchFamily="34" charset="0"/>
                <a:cs typeface="Calibri" panose="020F0502020204030204" pitchFamily="34" charset="0"/>
              </a:rPr>
              <a:t>the vision concerns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time of the end</a:t>
            </a:r>
            <a:r>
              <a:rPr lang="en-US" sz="3200" dirty="0">
                <a:solidFill>
                  <a:prstClr val="black"/>
                </a:solidFill>
                <a:latin typeface="Calibri" panose="020F0502020204030204" pitchFamily="34" charset="0"/>
                <a:cs typeface="Calibri" panose="020F0502020204030204" pitchFamily="34" charset="0"/>
              </a:rPr>
              <a:t>.”…</a:t>
            </a:r>
          </a:p>
          <a:p>
            <a:pPr marL="365760" lvl="0" indent="-274320">
              <a:lnSpc>
                <a:spcPct val="83000"/>
              </a:lnSpc>
              <a:spcAft>
                <a:spcPts val="1000"/>
              </a:spcAft>
              <a:buClr>
                <a:prstClr val="black"/>
              </a:buClr>
              <a:buSzPct val="70000"/>
              <a:buFont typeface="Wingdings" panose="05000000000000000000" pitchFamily="2" charset="2"/>
              <a:buChar char="Ø"/>
              <a:tabLst/>
              <a:defRPr/>
            </a:pPr>
            <a:r>
              <a:rPr lang="en-US" sz="3200" dirty="0">
                <a:solidFill>
                  <a:prstClr val="black"/>
                </a:solidFill>
                <a:latin typeface="Calibri" panose="020F0502020204030204" pitchFamily="34" charset="0"/>
                <a:cs typeface="Calibri" panose="020F0502020204030204" pitchFamily="34" charset="0"/>
              </a:rPr>
              <a:t>… “I am going to tell you what will happen later in the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time of wrath, </a:t>
            </a:r>
            <a:r>
              <a:rPr lang="en-US" sz="3200" dirty="0">
                <a:solidFill>
                  <a:prstClr val="black"/>
                </a:solidFill>
                <a:latin typeface="Calibri" panose="020F0502020204030204" pitchFamily="34" charset="0"/>
                <a:cs typeface="Calibri" panose="020F0502020204030204" pitchFamily="34" charset="0"/>
              </a:rPr>
              <a:t>because the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vision </a:t>
            </a:r>
            <a:r>
              <a:rPr lang="en-US" sz="3200" dirty="0">
                <a:solidFill>
                  <a:prstClr val="black">
                    <a:lumMod val="95000"/>
                    <a:lumOff val="5000"/>
                  </a:prstClr>
                </a:solidFill>
                <a:latin typeface="Calibri" panose="020F0502020204030204" pitchFamily="34" charset="0"/>
                <a:cs typeface="Calibri" panose="020F0502020204030204" pitchFamily="34" charset="0"/>
              </a:rPr>
              <a:t>concerns the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appointed time of the end</a:t>
            </a:r>
            <a:r>
              <a:rPr lang="en-US" sz="3200" dirty="0">
                <a:solidFill>
                  <a:prstClr val="black"/>
                </a:solidFill>
                <a:latin typeface="Calibri" panose="020F0502020204030204" pitchFamily="34" charset="0"/>
                <a:cs typeface="Calibri" panose="020F0502020204030204" pitchFamily="34" charset="0"/>
              </a:rPr>
              <a:t>…”</a:t>
            </a:r>
          </a:p>
          <a:p>
            <a:pPr marL="365760" lvl="0" indent="-274320">
              <a:lnSpc>
                <a:spcPct val="83000"/>
              </a:lnSpc>
              <a:spcAft>
                <a:spcPts val="600"/>
              </a:spcAft>
              <a:buClr>
                <a:prstClr val="black"/>
              </a:buClr>
              <a:buSzPct val="70000"/>
              <a:buFont typeface="Wingdings" panose="05000000000000000000" pitchFamily="2" charset="2"/>
              <a:buChar char="Ø"/>
              <a:tabLst/>
              <a:defRPr/>
            </a:pPr>
            <a:r>
              <a:rPr lang="en-US" sz="3200" dirty="0">
                <a:solidFill>
                  <a:prstClr val="black"/>
                </a:solidFill>
                <a:latin typeface="Calibri" panose="020F0502020204030204" pitchFamily="34" charset="0"/>
                <a:cs typeface="Calibri" panose="020F0502020204030204" pitchFamily="34" charset="0"/>
              </a:rPr>
              <a:t>“The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vision of the (‘2,300’) evenings and mornings… It concerns the distant future</a:t>
            </a:r>
            <a:r>
              <a:rPr lang="en-US" sz="3200" dirty="0">
                <a:solidFill>
                  <a:prstClr val="black"/>
                </a:solidFill>
                <a:latin typeface="Calibri" panose="020F0502020204030204" pitchFamily="34" charset="0"/>
                <a:cs typeface="Calibri" panose="020F0502020204030204" pitchFamily="34" charset="0"/>
              </a:rPr>
              <a:t>.” </a:t>
            </a:r>
          </a:p>
          <a:p>
            <a:pPr marL="365760" lvl="0" indent="0">
              <a:lnSpc>
                <a:spcPct val="83000"/>
              </a:lnSpc>
              <a:spcAft>
                <a:spcPts val="600"/>
              </a:spcAft>
              <a:buClr>
                <a:prstClr val="black"/>
              </a:buClr>
              <a:buSzPct val="70000"/>
              <a:tabLst/>
              <a:defRPr/>
            </a:pPr>
            <a:r>
              <a:rPr lang="en-US" dirty="0">
                <a:solidFill>
                  <a:prstClr val="black"/>
                </a:solidFill>
                <a:latin typeface="Calibri" panose="020F0502020204030204" pitchFamily="34" charset="0"/>
                <a:cs typeface="Calibri" panose="020F0502020204030204" pitchFamily="34" charset="0"/>
                <a:hlinkClick r:id="rId4"/>
              </a:rPr>
              <a:t>Daniel 8:14</a:t>
            </a:r>
            <a:r>
              <a:rPr lang="en-US" dirty="0">
                <a:solidFill>
                  <a:prstClr val="black"/>
                </a:solidFill>
                <a:latin typeface="Calibri" panose="020F0502020204030204" pitchFamily="34" charset="0"/>
                <a:cs typeface="Calibri" panose="020F0502020204030204" pitchFamily="34" charset="0"/>
              </a:rPr>
              <a:t>, </a:t>
            </a:r>
            <a:r>
              <a:rPr lang="nl-NL" sz="2000" dirty="0">
                <a:solidFill>
                  <a:prstClr val="white"/>
                </a:solidFill>
                <a:latin typeface="Calibri" panose="020F0502020204030204" pitchFamily="34" charset="0"/>
                <a:cs typeface="Calibri" panose="020F0502020204030204" pitchFamily="34" charset="0"/>
                <a:hlinkClick r:id="rId5"/>
              </a:rPr>
              <a:t>Daniel 8:17,19,26, Dan. 10:14, Dan. 12:4,9 NIV</a:t>
            </a:r>
            <a:endParaRPr lang="en-US" sz="2000" dirty="0">
              <a:solidFill>
                <a:prstClr val="white"/>
              </a:solidFill>
              <a:latin typeface="Calibri" panose="020F0502020204030204" pitchFamily="34" charset="0"/>
              <a:cs typeface="Calibri" panose="020F0502020204030204" pitchFamily="34" charset="0"/>
            </a:endParaRP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91440" y="228600"/>
            <a:ext cx="8961120" cy="106182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After Muslim Army is Destroyed, the Temple is Rebuilt in Tribulation for 2300 days = 6.3 Yrs.</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867400" y="66568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Date Placeholder 2">
            <a:extLst>
              <a:ext uri="{FF2B5EF4-FFF2-40B4-BE49-F238E27FC236}">
                <a16:creationId xmlns:a16="http://schemas.microsoft.com/office/drawing/2014/main" id="{D0087168-0F55-492B-A87A-34FC1D580432}"/>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spTree>
    <p:extLst>
      <p:ext uri="{BB962C8B-B14F-4D97-AF65-F5344CB8AC3E}">
        <p14:creationId xmlns:p14="http://schemas.microsoft.com/office/powerpoint/2010/main" val="151155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00100" y="731520"/>
            <a:ext cx="7543800" cy="543058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82000"/>
              </a:lnSpc>
              <a:spcBef>
                <a:spcPts val="0"/>
              </a:spcBef>
              <a:spcAft>
                <a:spcPts val="600"/>
              </a:spcAft>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600" b="0" i="0" u="none" strike="noStrike" kern="1200" cap="none" spc="0" normalizeH="0" baseline="0" noProof="0" dirty="0">
                <a:ln w="9525">
                  <a:noFill/>
                  <a:prstDash val="solid"/>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rPr>
              <a:t>… on account of transgression the </a:t>
            </a:r>
            <a:r>
              <a:rPr kumimoji="0" lang="en-US" sz="3800" b="0" i="0" u="none" strike="noStrike" kern="1200" cap="none" spc="0" normalizeH="0" baseline="0" noProof="0" dirty="0">
                <a:ln w="9525">
                  <a:noFill/>
                  <a:prstDash val="solid"/>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rPr>
              <a:t>(</a:t>
            </a:r>
            <a:r>
              <a:rPr lang="en-US" sz="4000" b="1" dirty="0">
                <a:ln w="9525">
                  <a:solidFill>
                    <a:prstClr val="black"/>
                  </a:solidFill>
                  <a:prstDash val="solid"/>
                </a:ln>
                <a:solidFill>
                  <a:srgbClr val="FFFFFF"/>
                </a:solidFill>
                <a:effectLst>
                  <a:glow rad="114300">
                    <a:srgbClr val="000099">
                      <a:alpha val="70000"/>
                    </a:srgbClr>
                  </a:glow>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Lord’s people </a:t>
            </a:r>
            <a:r>
              <a:rPr lang="en-US" dirty="0">
                <a:solidFill>
                  <a:schemeClr val="tx1"/>
                </a:solidFill>
                <a:latin typeface="Papyrus" panose="03070502060502030205" pitchFamily="66" charset="0"/>
                <a:ea typeface="Microsoft YaHei" pitchFamily="1"/>
                <a:cs typeface="Times New Roman" pitchFamily="18"/>
              </a:rPr>
              <a:t>NIV</a:t>
            </a:r>
            <a:r>
              <a:rPr lang="en-US" sz="3600" dirty="0">
                <a:solidFill>
                  <a:schemeClr val="tx1"/>
                </a:solidFill>
                <a:latin typeface="Papyrus" panose="03070502060502030205" pitchFamily="66" charset="0"/>
                <a:ea typeface="Microsoft YaHei" pitchFamily="1"/>
                <a:cs typeface="Times New Roman" pitchFamily="18"/>
              </a:rPr>
              <a:t>)</a:t>
            </a:r>
            <a:r>
              <a:rPr lang="en-US" sz="4000" b="1" dirty="0">
                <a:ln w="9525">
                  <a:solidFill>
                    <a:prstClr val="black"/>
                  </a:solidFill>
                  <a:prstDash val="solid"/>
                </a:ln>
                <a:solidFill>
                  <a:srgbClr val="FFFFFF"/>
                </a:solidFill>
                <a:effectLst>
                  <a:glow rad="114300">
                    <a:srgbClr val="000099">
                      <a:alpha val="70000"/>
                    </a:srgbClr>
                  </a:glow>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will be given over to the horn </a:t>
            </a:r>
            <a:r>
              <a:rPr kumimoji="0" lang="en-US" sz="3600" b="0" i="0" u="none" strike="noStrike" kern="1200" cap="none" spc="0" normalizeH="0" baseline="0" noProof="0" dirty="0">
                <a:ln w="9525">
                  <a:noFill/>
                  <a:prstDash val="solid"/>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rPr>
              <a:t>along with the regular sacrifice … </a:t>
            </a:r>
            <a:r>
              <a:rPr kumimoji="0" lang="nl-NL"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4"/>
              </a:rPr>
              <a:t>Dan. 8:12-14 </a:t>
            </a:r>
            <a:r>
              <a:rPr kumimoji="0" lang="nl-NL"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4"/>
              </a:rPr>
              <a:t>NASB</a:t>
            </a:r>
            <a:r>
              <a:rPr kumimoji="0" lang="en-US" sz="3600" b="0" i="0" u="none" strike="noStrike" kern="1200" cap="none" spc="0" normalizeH="0" baseline="0" noProof="0" dirty="0">
                <a:ln w="9525">
                  <a:noFill/>
                  <a:prstDash val="solid"/>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rPr>
              <a:t> </a:t>
            </a:r>
            <a:endParaRPr kumimoji="0" lang="en-US" sz="3800" b="0" i="0" u="none" strike="noStrike" kern="1200" cap="none" spc="0" normalizeH="0" baseline="0" noProof="0" dirty="0">
              <a:ln w="9525">
                <a:noFill/>
                <a:prstDash val="solid"/>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endParaRPr>
          </a:p>
          <a:p>
            <a:pPr marL="0" lvl="0" indent="0" hangingPunct="1">
              <a:lnSpc>
                <a:spcPct val="82000"/>
              </a:lnSpc>
              <a:spcBef>
                <a:spcPts val="0"/>
              </a:spcBef>
              <a:spcAft>
                <a:spcPts val="600"/>
              </a:spcAft>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600" b="0" i="0" u="none" strike="noStrike" kern="1200" cap="none" spc="0" normalizeH="0" baseline="0" noProof="0" dirty="0">
                <a:ln w="9525">
                  <a:noFill/>
                  <a:prstDash val="solid"/>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rPr>
              <a:t>How long will it take for the vision to be fulfilled… concerning the daily sacrifice, the rebellion that causes desolation, the </a:t>
            </a:r>
            <a:r>
              <a:rPr lang="en-US" sz="4000" b="1" dirty="0">
                <a:ln w="9525">
                  <a:solidFill>
                    <a:prstClr val="black"/>
                  </a:solidFill>
                  <a:prstDash val="solid"/>
                </a:ln>
                <a:solidFill>
                  <a:srgbClr val="FFFFFF"/>
                </a:solidFill>
                <a:effectLst>
                  <a:glow rad="114300">
                    <a:srgbClr val="000099">
                      <a:alpha val="70000"/>
                    </a:srgbClr>
                  </a:glow>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surrender of the </a:t>
            </a:r>
            <a:r>
              <a:rPr kumimoji="0" lang="en-US" sz="3600" b="0" i="0" u="none" strike="noStrike" kern="1200" cap="none" spc="0" normalizeH="0" baseline="0" noProof="0" dirty="0">
                <a:ln w="9525">
                  <a:noFill/>
                  <a:prstDash val="solid"/>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rPr>
              <a:t> </a:t>
            </a:r>
            <a:r>
              <a:rPr lang="en-US" sz="4000" b="1" dirty="0">
                <a:ln w="9525">
                  <a:solidFill>
                    <a:prstClr val="black"/>
                  </a:solidFill>
                  <a:prstDash val="solid"/>
                </a:ln>
                <a:solidFill>
                  <a:srgbClr val="FFFFFF"/>
                </a:solidFill>
                <a:effectLst>
                  <a:glow rad="114300">
                    <a:srgbClr val="000099">
                      <a:alpha val="70000"/>
                    </a:srgbClr>
                  </a:glow>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sanctuary and the trampling underfoot of the Lord’s people? </a:t>
            </a:r>
            <a:r>
              <a:rPr kumimoji="0" lang="en-US" sz="3800" b="1" i="0" u="none" strike="noStrike" kern="1200" cap="none" spc="0" normalizeH="0" baseline="0" noProof="0" dirty="0">
                <a:ln w="12700">
                  <a:solidFill>
                    <a:srgbClr val="000000"/>
                  </a:solidFill>
                  <a:prstDash val="solid"/>
                </a:ln>
                <a:solidFill>
                  <a:srgbClr val="FFFFFF"/>
                </a:solidFill>
                <a:effectLst>
                  <a:glow rad="114300">
                    <a:srgbClr val="663300">
                      <a:alpha val="70000"/>
                    </a:srgbClr>
                  </a:glow>
                  <a:outerShdw blurRad="50800" dist="50800" dir="2700000" algn="tl" rotWithShape="0">
                    <a:srgbClr val="000000">
                      <a:lumMod val="95000"/>
                      <a:lumOff val="5000"/>
                    </a:srgbClr>
                  </a:outerShdw>
                </a:effectLst>
                <a:uLnTx/>
                <a:uFillTx/>
                <a:latin typeface="Papyrus" panose="03070502060502030205" pitchFamily="66" charset="0"/>
                <a:ea typeface="Microsoft YaHei" pitchFamily="1"/>
                <a:cs typeface="Times New Roman" pitchFamily="18"/>
              </a:rPr>
              <a:t> </a:t>
            </a:r>
            <a:r>
              <a:rPr kumimoji="0" lang="nl-NL"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5"/>
              </a:rPr>
              <a:t>Dan. 8:12-14 </a:t>
            </a:r>
            <a:r>
              <a:rPr kumimoji="0" lang="nl-NL"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5"/>
              </a:rPr>
              <a:t>NIV</a:t>
            </a:r>
            <a:endParaRPr kumimoji="0" lang="en-US" sz="1400" b="0" i="0" u="none" strike="noStrike" kern="1200" cap="none" spc="0" normalizeH="0" baseline="0" noProof="0" dirty="0">
              <a:ln w="9525">
                <a:solidFill>
                  <a:prstClr val="black">
                    <a:lumMod val="75000"/>
                    <a:lumOff val="25000"/>
                  </a:prstClr>
                </a:solidFill>
                <a:prstDash val="solid"/>
              </a:ln>
              <a:solidFill>
                <a:srgbClr val="FF0000"/>
              </a:solidFill>
              <a:effectLst/>
              <a:uLnTx/>
              <a:uFillTx/>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41240276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95350" y="1295400"/>
            <a:ext cx="7353300" cy="462889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2000"/>
              </a:lnSpc>
              <a:spcBef>
                <a:spcPts val="0"/>
              </a:spcBef>
              <a:spcAft>
                <a:spcPts val="1200"/>
              </a:spcAft>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600" b="0" i="0" u="none" strike="noStrike" kern="1200" cap="none" spc="0" normalizeH="0" baseline="0" noProof="0" dirty="0">
                <a:ln w="9525">
                  <a:noFill/>
                  <a:prstDash val="solid"/>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rPr>
              <a:t>And he said unto me, </a:t>
            </a:r>
            <a:r>
              <a:rPr kumimoji="0" lang="en-US" sz="3600" b="1" i="0" u="none" strike="noStrike" kern="1200" cap="none" spc="0" normalizeH="0" baseline="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Papyrus" panose="03070502060502030205" pitchFamily="66" charset="0"/>
                <a:ea typeface="Microsoft YaHei" pitchFamily="1"/>
                <a:cs typeface="Times New Roman" pitchFamily="18"/>
              </a:rPr>
              <a:t>Unto two thousand and three hundred days </a:t>
            </a:r>
            <a:r>
              <a:rPr kumimoji="0" lang="en-US" sz="4000" i="0" u="none" strike="noStrike" kern="1200" normalizeH="0" baseline="0" noProof="0" dirty="0">
                <a:solidFill>
                  <a:schemeClr val="tx1"/>
                </a:solidFill>
                <a:uLnTx/>
                <a:uFillTx/>
                <a:latin typeface="Papyrus" panose="03070502060502030205" pitchFamily="66" charset="0"/>
                <a:ea typeface="Microsoft YaHei" pitchFamily="1"/>
                <a:cs typeface="Times New Roman" pitchFamily="18"/>
              </a:rPr>
              <a:t>(“</a:t>
            </a:r>
            <a:r>
              <a:rPr kumimoji="0" lang="en-US" sz="4400" b="1" i="0" u="none" strike="noStrike" kern="1200" cap="none" spc="0" normalizeH="0" baseline="0" noProof="0" dirty="0">
                <a:ln w="9525">
                  <a:solidFill>
                    <a:prstClr val="black"/>
                  </a:solidFill>
                  <a:prstDash val="solid"/>
                </a:ln>
                <a:solidFill>
                  <a:srgbClr val="FFFFFF"/>
                </a:solidFill>
                <a:effectLst>
                  <a:glow rad="114300">
                    <a:srgbClr val="000099">
                      <a:alpha val="70000"/>
                    </a:srgbClr>
                  </a:glow>
                  <a:outerShdw blurRad="50800" dist="38100" dir="2700000" algn="tl" rotWithShape="0">
                    <a:srgbClr val="000000">
                      <a:lumMod val="95000"/>
                      <a:lumOff val="5000"/>
                    </a:srgbClr>
                  </a:outerShdw>
                </a:effectLst>
                <a:uLnTx/>
                <a:uFillTx/>
                <a:latin typeface="Papyrus" panose="03070502060502030205" pitchFamily="66" charset="0"/>
                <a:ea typeface="Microsoft YaHei" pitchFamily="1"/>
                <a:cs typeface="Times New Roman" pitchFamily="18"/>
              </a:rPr>
              <a:t>2,300 </a:t>
            </a:r>
            <a:r>
              <a:rPr lang="en-US" sz="4400" b="1" dirty="0">
                <a:ln w="9525">
                  <a:solidFill>
                    <a:prstClr val="black"/>
                  </a:solidFill>
                  <a:prstDash val="solid"/>
                </a:ln>
                <a:solidFill>
                  <a:srgbClr val="FFFFFF"/>
                </a:solidFill>
                <a:effectLst>
                  <a:glow rad="114300">
                    <a:srgbClr val="000099">
                      <a:alpha val="70000"/>
                    </a:srgbClr>
                  </a:glow>
                  <a:outerShdw blurRad="50800" dist="38100" dir="2700000" algn="tl" rotWithShape="0">
                    <a:srgbClr val="000000">
                      <a:lumMod val="95000"/>
                      <a:lumOff val="5000"/>
                    </a:srgbClr>
                  </a:outerShdw>
                </a:effectLst>
                <a:latin typeface="Papyrus" panose="03070502060502030205" pitchFamily="66" charset="0"/>
                <a:ea typeface="Microsoft YaHei" pitchFamily="1"/>
                <a:cs typeface="Times New Roman" pitchFamily="18"/>
              </a:rPr>
              <a:t>evenings and mornings</a:t>
            </a:r>
            <a:r>
              <a:rPr kumimoji="0" lang="en-US" sz="4000" i="0" u="none" strike="noStrike" kern="1200" normalizeH="0" baseline="0" noProof="0" dirty="0">
                <a:solidFill>
                  <a:schemeClr val="tx1"/>
                </a:solidFill>
                <a:uLnTx/>
                <a:uFillTx/>
                <a:latin typeface="Papyrus" panose="03070502060502030205" pitchFamily="66" charset="0"/>
                <a:ea typeface="Microsoft YaHei" pitchFamily="1"/>
                <a:cs typeface="Times New Roman" pitchFamily="18"/>
              </a:rPr>
              <a:t>”</a:t>
            </a:r>
            <a:r>
              <a:rPr kumimoji="0" lang="en-US" sz="3600" b="1" i="0" u="none" strike="noStrike" kern="1200" cap="none" spc="0" normalizeH="0" baseline="0" noProof="0" dirty="0">
                <a:ln w="9525">
                  <a:solidFill>
                    <a:prstClr val="black"/>
                  </a:solidFill>
                  <a:prstDash val="solid"/>
                </a:ln>
                <a:solidFill>
                  <a:srgbClr val="9A0000"/>
                </a:solidFill>
                <a:effectLst>
                  <a:outerShdw blurRad="12700" dist="38100" dir="2700000" algn="tl" rotWithShape="0">
                    <a:prstClr val="black">
                      <a:lumMod val="50000"/>
                    </a:prstClr>
                  </a:outerShdw>
                </a:effectLst>
                <a:uLnTx/>
                <a:uFillTx/>
                <a:latin typeface="Papyrus" panose="03070502060502030205" pitchFamily="66" charset="0"/>
                <a:ea typeface="Microsoft YaHei" pitchFamily="1"/>
                <a:cs typeface="Times New Roman" pitchFamily="18"/>
              </a:rPr>
              <a:t> </a:t>
            </a:r>
            <a:r>
              <a:rPr kumimoji="0" lang="en-US"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NASB/NIV</a:t>
            </a:r>
            <a:r>
              <a:rPr kumimoji="0" lang="en-US" sz="20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 </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 </a:t>
            </a:r>
            <a:r>
              <a:rPr kumimoji="0" lang="en-US" sz="4800" b="1" i="0" u="none" strike="noStrike" kern="1200" cap="none" spc="0" normalizeH="0" baseline="0" noProof="0" dirty="0">
                <a:ln w="9525">
                  <a:solidFill>
                    <a:prstClr val="black"/>
                  </a:solidFill>
                  <a:prstDash val="solid"/>
                </a:ln>
                <a:solidFill>
                  <a:srgbClr val="FFFFFF"/>
                </a:solidFill>
                <a:effectLst>
                  <a:glow rad="114300">
                    <a:srgbClr val="000099">
                      <a:alpha val="70000"/>
                    </a:srgbClr>
                  </a:glow>
                  <a:outerShdw blurRad="12700" dist="38100" dir="2700000" algn="tl" rotWithShape="0">
                    <a:prstClr val="black">
                      <a:lumMod val="50000"/>
                    </a:prstClr>
                  </a:outerShdw>
                </a:effectLst>
                <a:uLnTx/>
                <a:uFillTx/>
                <a:latin typeface="Papyrus" panose="03070502060502030205" pitchFamily="66" charset="0"/>
                <a:ea typeface="Microsoft YaHei" pitchFamily="1"/>
                <a:cs typeface="Times New Roman" pitchFamily="18"/>
              </a:rPr>
              <a:t>then shall the sanctuary be cleansed</a:t>
            </a:r>
            <a:r>
              <a:rPr kumimoji="0" lang="en-US" sz="4800" b="1" i="0" u="none" strike="noStrike" kern="1200" cap="none" spc="0" normalizeH="0" baseline="0" noProof="0" dirty="0">
                <a:ln w="9525">
                  <a:solidFill>
                    <a:prstClr val="black"/>
                  </a:solidFill>
                  <a:prstDash val="solid"/>
                </a:ln>
                <a:solidFill>
                  <a:srgbClr val="9A0000"/>
                </a:solidFill>
                <a:effectLst>
                  <a:glow rad="114300">
                    <a:srgbClr val="000099">
                      <a:alpha val="70000"/>
                    </a:srgbClr>
                  </a:glow>
                  <a:outerShdw blurRad="12700" dist="38100" dir="2700000" algn="tl" rotWithShape="0">
                    <a:prstClr val="black">
                      <a:lumMod val="50000"/>
                    </a:prstClr>
                  </a:outerShdw>
                </a:effectLst>
                <a:uLnTx/>
                <a:uFillTx/>
                <a:latin typeface="Papyrus" panose="03070502060502030205" pitchFamily="66" charset="0"/>
                <a:ea typeface="Microsoft YaHei" pitchFamily="1"/>
                <a:cs typeface="Times New Roman" pitchFamily="18"/>
              </a:rPr>
              <a:t> </a:t>
            </a:r>
            <a:r>
              <a:rPr kumimoji="0" lang="en-US" sz="40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(reconsecrated </a:t>
            </a:r>
            <a:r>
              <a:rPr kumimoji="0" lang="en-US" sz="16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NASB</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 </a:t>
            </a:r>
            <a:r>
              <a:rPr kumimoji="0" lang="en-US" sz="40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properly restored </a:t>
            </a:r>
            <a:r>
              <a:rPr kumimoji="0" lang="en-US"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NIV</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a:t>
            </a:r>
            <a:r>
              <a:rPr kumimoji="0" lang="en-US" sz="36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Papyrus" panose="03070502060502030205" pitchFamily="66" charset="0"/>
                <a:ea typeface="Microsoft YaHei" pitchFamily="1"/>
                <a:cs typeface="Times New Roman" pitchFamily="18"/>
              </a:rPr>
              <a:t> </a:t>
            </a:r>
            <a:r>
              <a:rPr kumimoji="0" lang="en-US" sz="20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4"/>
              </a:rPr>
              <a:t>Dan. 8:11-14 </a:t>
            </a:r>
            <a:endParaRPr kumimoji="0" lang="en-US" sz="3200" b="0" i="0" u="none" strike="noStrike" kern="1200" cap="none" spc="0" normalizeH="0" baseline="0" noProof="0" dirty="0">
              <a:ln w="9525">
                <a:solidFill>
                  <a:prstClr val="black">
                    <a:lumMod val="75000"/>
                    <a:lumOff val="25000"/>
                  </a:prstClr>
                </a:solidFill>
                <a:prstDash val="solid"/>
              </a:ln>
              <a:solidFill>
                <a:srgbClr val="FF0000"/>
              </a:solidFill>
              <a:effectLst/>
              <a:uLnTx/>
              <a:uFillTx/>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16956742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78188" y="1725081"/>
            <a:ext cx="8961120" cy="4893647"/>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100000"/>
              </a:lnSpc>
              <a:spcBef>
                <a:spcPts val="0"/>
              </a:spcBef>
              <a:spcAft>
                <a:spcPts val="1200"/>
              </a:spcAft>
              <a:buClr>
                <a:prstClr val="black"/>
              </a:buClr>
              <a:buSzPct val="8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itchFamily="1"/>
                <a:cs typeface="Arial" panose="020B0604020202020204" pitchFamily="34" charset="0"/>
              </a:rPr>
              <a:t>There are </a:t>
            </a:r>
            <a:r>
              <a:rPr kumimoji="0" lang="en-US" sz="31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2,300 days </a:t>
            </a: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itchFamily="1"/>
                <a:cs typeface="Arial" panose="020B0604020202020204" pitchFamily="34" charset="0"/>
              </a:rPr>
              <a:t>(evenings and mornings) </a:t>
            </a:r>
            <a:r>
              <a:rPr kumimoji="0" lang="en-US" sz="31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after the Third Temple is rebuilt </a:t>
            </a: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itchFamily="1"/>
                <a:cs typeface="Arial" panose="020B0604020202020204" pitchFamily="34" charset="0"/>
              </a:rPr>
              <a:t>(at the start of tribulation), </a:t>
            </a:r>
            <a:r>
              <a:rPr kumimoji="0" lang="en-US" sz="31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until Jesus returns </a:t>
            </a: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itchFamily="1"/>
                <a:cs typeface="Arial" panose="020B0604020202020204" pitchFamily="34" charset="0"/>
              </a:rPr>
              <a:t>(at the end of tribulation) to </a:t>
            </a:r>
            <a:r>
              <a:rPr kumimoji="0" lang="en-US" sz="31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cleanse His Temple</a:t>
            </a:r>
            <a:r>
              <a:rPr kumimoji="0" lang="en-US" sz="3100" b="0" i="0" u="none" strike="noStrike" kern="1200" cap="none" spc="0" normalizeH="0" baseline="0" noProof="0" dirty="0">
                <a:ln>
                  <a:noFill/>
                </a:ln>
                <a:solidFill>
                  <a:srgbClr val="663300"/>
                </a:solidFill>
                <a:effectLst/>
                <a:uLnTx/>
                <a:uFillTx/>
                <a:latin typeface="Arial" panose="020B0604020202020204" pitchFamily="34" charset="0"/>
                <a:ea typeface="Microsoft YaHei" pitchFamily="1"/>
                <a:cs typeface="Arial" panose="020B0604020202020204" pitchFamily="34" charset="0"/>
              </a:rPr>
              <a:t>. </a:t>
            </a:r>
          </a:p>
          <a:p>
            <a:pPr marL="457200" marR="0" lvl="0" indent="-457200" algn="l" defTabSz="457200" rtl="0" eaLnBrk="1" fontAlgn="base" latinLnBrk="0" hangingPunct="1">
              <a:lnSpc>
                <a:spcPct val="100000"/>
              </a:lnSpc>
              <a:spcBef>
                <a:spcPts val="0"/>
              </a:spcBef>
              <a:spcAft>
                <a:spcPts val="1200"/>
              </a:spcAft>
              <a:buClr>
                <a:prstClr val="white"/>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1" i="0" u="none" strike="noStrike" kern="1200" cap="none" spc="0" normalizeH="0" baseline="0" noProof="0" dirty="0">
                <a:ln w="9525">
                  <a:solidFill>
                    <a:prstClr val="black"/>
                  </a:solidFill>
                  <a:prstDash val="solid"/>
                </a:ln>
                <a:solidFill>
                  <a:prstClr val="white"/>
                </a:solidFill>
                <a:effectLst>
                  <a:glow rad="114300">
                    <a:srgbClr val="663300">
                      <a:alpha val="70000"/>
                    </a:srgbClr>
                  </a:glow>
                  <a:outerShdw blurRad="50800" dist="38100" dir="2700000" algn="ctr" rotWithShape="0">
                    <a:prstClr val="black">
                      <a:lumMod val="95000"/>
                      <a:lumOff val="5000"/>
                    </a:prstClr>
                  </a:outerShdw>
                </a:effectLst>
                <a:uLnTx/>
                <a:uFillTx/>
                <a:latin typeface="Arial" panose="020B0604020202020204" pitchFamily="34" charset="0"/>
                <a:ea typeface="Microsoft YaHei" pitchFamily="1"/>
                <a:cs typeface="Arial" panose="020B0604020202020204" pitchFamily="34" charset="0"/>
              </a:rPr>
              <a:t>Daniel 8 &amp; 9 describe an end time 3</a:t>
            </a:r>
            <a:r>
              <a:rPr kumimoji="0" lang="en-US" sz="3000" b="1" i="0" u="none" strike="noStrike" kern="1200" cap="none" spc="0" normalizeH="0" baseline="30000" noProof="0" dirty="0">
                <a:ln w="9525">
                  <a:solidFill>
                    <a:prstClr val="black"/>
                  </a:solidFill>
                  <a:prstDash val="solid"/>
                </a:ln>
                <a:solidFill>
                  <a:prstClr val="white"/>
                </a:solidFill>
                <a:effectLst>
                  <a:glow rad="114300">
                    <a:srgbClr val="663300">
                      <a:alpha val="70000"/>
                    </a:srgbClr>
                  </a:glow>
                  <a:outerShdw blurRad="50800" dist="38100" dir="2700000" algn="ctr" rotWithShape="0">
                    <a:prstClr val="black">
                      <a:lumMod val="95000"/>
                      <a:lumOff val="5000"/>
                    </a:prstClr>
                  </a:outerShdw>
                </a:effectLst>
                <a:uLnTx/>
                <a:uFillTx/>
                <a:latin typeface="Arial" panose="020B0604020202020204" pitchFamily="34" charset="0"/>
                <a:ea typeface="Microsoft YaHei" pitchFamily="1"/>
                <a:cs typeface="Arial" panose="020B0604020202020204" pitchFamily="34" charset="0"/>
              </a:rPr>
              <a:t>rd</a:t>
            </a:r>
            <a:r>
              <a:rPr kumimoji="0" lang="en-US" sz="3000" b="1" i="0" u="none" strike="noStrike" kern="1200" cap="none" spc="0" normalizeH="0" baseline="0" noProof="0" dirty="0">
                <a:ln w="9525">
                  <a:solidFill>
                    <a:prstClr val="black"/>
                  </a:solidFill>
                  <a:prstDash val="solid"/>
                </a:ln>
                <a:solidFill>
                  <a:prstClr val="white"/>
                </a:solidFill>
                <a:effectLst>
                  <a:glow rad="114300">
                    <a:srgbClr val="663300">
                      <a:alpha val="70000"/>
                    </a:srgbClr>
                  </a:glow>
                  <a:outerShdw blurRad="50800" dist="38100" dir="2700000" algn="ctr" rotWithShape="0">
                    <a:prstClr val="black">
                      <a:lumMod val="95000"/>
                      <a:lumOff val="5000"/>
                    </a:prstClr>
                  </a:outerShdw>
                </a:effectLst>
                <a:uLnTx/>
                <a:uFillTx/>
                <a:latin typeface="Arial" panose="020B0604020202020204" pitchFamily="34" charset="0"/>
                <a:ea typeface="Microsoft YaHei" pitchFamily="1"/>
                <a:cs typeface="Arial" panose="020B0604020202020204" pitchFamily="34" charset="0"/>
              </a:rPr>
              <a:t> Temple.</a:t>
            </a:r>
            <a:endParaRPr kumimoji="0" lang="en-US" sz="3000" b="0" i="0" u="none" strike="noStrike" kern="1200" cap="none" spc="0" normalizeH="0" baseline="0" noProof="0" dirty="0">
              <a:ln>
                <a:noFill/>
              </a:ln>
              <a:solidFill>
                <a:prstClr val="white"/>
              </a:solidFill>
              <a:effectLst>
                <a:glow rad="114300">
                  <a:srgbClr val="663300">
                    <a:alpha val="70000"/>
                  </a:srgbClr>
                </a:glow>
                <a:outerShdw blurRad="50800" dist="38100" dir="2700000" algn="ctr" rotWithShape="0">
                  <a:prstClr val="black">
                    <a:lumMod val="95000"/>
                    <a:lumOff val="5000"/>
                  </a:prstClr>
                </a:outerShdw>
              </a:effectLst>
              <a:uLnTx/>
              <a:uFillTx/>
              <a:latin typeface="Arial" panose="020B0604020202020204" pitchFamily="34" charset="0"/>
              <a:ea typeface="Microsoft YaHei" pitchFamily="1"/>
              <a:cs typeface="Arial" panose="020B0604020202020204" pitchFamily="34" charset="0"/>
            </a:endParaRPr>
          </a:p>
          <a:p>
            <a:pPr marL="365760" marR="0" lvl="0" indent="-365760" algn="l" defTabSz="457200" rtl="0" eaLnBrk="1" fontAlgn="base" latinLnBrk="0" hangingPunct="1">
              <a:lnSpc>
                <a:spcPct val="100000"/>
              </a:lnSpc>
              <a:spcBef>
                <a:spcPts val="0"/>
              </a:spcBef>
              <a:spcAft>
                <a:spcPts val="1200"/>
              </a:spcAft>
              <a:buClr>
                <a:prstClr val="black"/>
              </a:buClr>
              <a:buSzPct val="8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itchFamily="1"/>
                <a:cs typeface="Arial" panose="020B0604020202020204" pitchFamily="34" charset="0"/>
              </a:rPr>
              <a:t>Jesus will cleanse and rule from this </a:t>
            </a:r>
            <a:r>
              <a:rPr lang="en-US" sz="2800" dirty="0">
                <a:solidFill>
                  <a:prstClr val="black"/>
                </a:solidFill>
                <a:ea typeface="Microsoft YaHei" pitchFamily="1"/>
                <a:cs typeface="Arial" panose="020B0604020202020204" pitchFamily="34" charset="0"/>
              </a:rPr>
              <a:t>Third</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itchFamily="1"/>
                <a:cs typeface="Arial" panose="020B0604020202020204" pitchFamily="34" charset="0"/>
              </a:rPr>
              <a:t> Temple during His 1,000 year millennium, after tribulation.</a:t>
            </a:r>
          </a:p>
          <a:p>
            <a:pPr marL="365760" marR="0" lvl="0" indent="-365760" algn="l" defTabSz="457200" rtl="0" eaLnBrk="1" fontAlgn="base" latinLnBrk="0" hangingPunct="1">
              <a:lnSpc>
                <a:spcPct val="100000"/>
              </a:lnSpc>
              <a:spcBef>
                <a:spcPts val="0"/>
              </a:spcBef>
              <a:spcAft>
                <a:spcPts val="1200"/>
              </a:spcAft>
              <a:buClr>
                <a:prstClr val="white"/>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1" i="0" u="none" strike="noStrike" kern="1200" cap="none" spc="0" normalizeH="0" baseline="0" noProof="0" dirty="0">
                <a:ln w="9525">
                  <a:solidFill>
                    <a:prstClr val="black"/>
                  </a:solidFill>
                  <a:prstDash val="solid"/>
                </a:ln>
                <a:solidFill>
                  <a:prstClr val="white"/>
                </a:solidFill>
                <a:effectLst>
                  <a:glow rad="101600">
                    <a:srgbClr val="663300">
                      <a:alpha val="70000"/>
                    </a:srgbClr>
                  </a:glow>
                  <a:outerShdw blurRad="50800" dist="38100" dir="2700000" algn="tl" rotWithShape="0">
                    <a:prstClr val="black"/>
                  </a:outerShdw>
                </a:effectLst>
                <a:uLnTx/>
                <a:uFillTx/>
                <a:latin typeface="Arial" panose="020B0604020202020204" pitchFamily="34" charset="0"/>
                <a:ea typeface="Microsoft YaHei" pitchFamily="1"/>
                <a:cs typeface="Arial" panose="020B0604020202020204" pitchFamily="34" charset="0"/>
              </a:rPr>
              <a:t>Temple cleansing after 2,300 days (6.3 years) verifies the tribulation period lasts 7 years.</a:t>
            </a: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78188" y="346771"/>
            <a:ext cx="8961120" cy="10987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Jesus Cleanses Jerusalem Temple 6.3 Yrs. (2,300 Days) After Built During Tribulation </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867400" y="66568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Date Placeholder 2">
            <a:extLst>
              <a:ext uri="{FF2B5EF4-FFF2-40B4-BE49-F238E27FC236}">
                <a16:creationId xmlns:a16="http://schemas.microsoft.com/office/drawing/2014/main" id="{1639AD62-C3BE-47FA-8744-A039BB6F6B78}"/>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spTree>
    <p:extLst>
      <p:ext uri="{BB962C8B-B14F-4D97-AF65-F5344CB8AC3E}">
        <p14:creationId xmlns:p14="http://schemas.microsoft.com/office/powerpoint/2010/main" val="38215605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4500"/>
                                  </p:stCondLst>
                                  <p:childTnLst>
                                    <p:animEffect transition="out" filter="fade">
                                      <p:cBhvr>
                                        <p:cTn id="6" dur="2000" tmFilter="0, 0; .2, .5; .8, .5; 1, 0"/>
                                        <p:tgtEl>
                                          <p:spTgt spid="60417">
                                            <p:txEl>
                                              <p:pRg st="1" end="1"/>
                                            </p:txEl>
                                          </p:spTgt>
                                        </p:tgtEl>
                                      </p:cBhvr>
                                    </p:animEffect>
                                    <p:animScale>
                                      <p:cBhvr>
                                        <p:cTn id="7" dur="1000" autoRev="1" fill="hold"/>
                                        <p:tgtEl>
                                          <p:spTgt spid="60417">
                                            <p:txEl>
                                              <p:pRg st="1" end="1"/>
                                            </p:txEl>
                                          </p:spTgt>
                                        </p:tgtEl>
                                      </p:cBhvr>
                                      <p:by x="105000" y="105000"/>
                                    </p:animScale>
                                  </p:childTnLst>
                                </p:cTn>
                              </p:par>
                            </p:childTnLst>
                          </p:cTn>
                        </p:par>
                        <p:par>
                          <p:cTn id="8" fill="hold">
                            <p:stCondLst>
                              <p:cond delay="16500"/>
                            </p:stCondLst>
                            <p:childTnLst>
                              <p:par>
                                <p:cTn id="9" presetID="26" presetClass="emph" presetSubtype="0" fill="hold" nodeType="afterEffect">
                                  <p:stCondLst>
                                    <p:cond delay="12000"/>
                                  </p:stCondLst>
                                  <p:childTnLst>
                                    <p:animEffect transition="out" filter="fade">
                                      <p:cBhvr>
                                        <p:cTn id="10" dur="2000" tmFilter="0, 0; .2, .5; .8, .5; 1, 0"/>
                                        <p:tgtEl>
                                          <p:spTgt spid="60417">
                                            <p:txEl>
                                              <p:pRg st="3" end="3"/>
                                            </p:txEl>
                                          </p:spTgt>
                                        </p:tgtEl>
                                      </p:cBhvr>
                                    </p:animEffect>
                                    <p:animScale>
                                      <p:cBhvr>
                                        <p:cTn id="11" dur="1000" autoRev="1" fill="hold"/>
                                        <p:tgtEl>
                                          <p:spTgt spid="60417">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4" name="Date Placeholder 2"/>
          <p:cNvSpPr>
            <a:spLocks noGrp="1"/>
          </p:cNvSpPr>
          <p:nvPr>
            <p:ph type="dt" sz="half" idx="10"/>
          </p:nvPr>
        </p:nvSpPr>
        <p:spPr>
          <a:xfrm>
            <a:off x="5715000" y="6593098"/>
            <a:ext cx="3048000" cy="264902"/>
          </a:xfrm>
        </p:spPr>
        <p:txBody>
          <a:bodyPr/>
          <a:lstStyle/>
          <a:p>
            <a:pPr lvl="0" algn="l">
              <a:defRPr/>
            </a:pPr>
            <a:r>
              <a:rPr lang="en-US" altLang="en-US" sz="1000" dirty="0">
                <a:solidFill>
                  <a:prstClr val="white">
                    <a:tint val="75000"/>
                  </a:prstClr>
                </a:solidFill>
              </a:rPr>
              <a:t>End Time Events, Heaven &amp; Hell, Jeff Woodward</a:t>
            </a:r>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09478" y="1903891"/>
            <a:ext cx="6725043" cy="4480560"/>
          </a:xfrm>
          <a:prstGeom prst="rect">
            <a:avLst/>
          </a:prstGeom>
        </p:spPr>
      </p:pic>
      <p:sp>
        <p:nvSpPr>
          <p:cNvPr id="7" name="Text Box 1"/>
          <p:cNvSpPr txBox="1">
            <a:spLocks noChangeArrowheads="1"/>
          </p:cNvSpPr>
          <p:nvPr/>
        </p:nvSpPr>
        <p:spPr bwMode="auto">
          <a:xfrm>
            <a:off x="91440" y="365760"/>
            <a:ext cx="8961120" cy="118872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rgbClr val="4C4C4C"/>
                </a:solidFill>
                <a:latin typeface="Times New Roman" panose="02020603050405020304" pitchFamily="18" charset="0"/>
                <a:cs typeface="Arial Unicode MS" panose="020B0604020202020204" pitchFamily="34" charset="-128"/>
              </a:rPr>
              <a:t>We Can't Add or Delete One Word of Bible</a:t>
            </a:r>
          </a:p>
        </p:txBody>
      </p:sp>
    </p:spTree>
    <p:extLst>
      <p:ext uri="{BB962C8B-B14F-4D97-AF65-F5344CB8AC3E}">
        <p14:creationId xmlns:p14="http://schemas.microsoft.com/office/powerpoint/2010/main" val="22486882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7000">
        <p15:prstTrans prst="pageCurlDouble"/>
      </p:transition>
    </mc:Choice>
    <mc:Fallback xmlns="">
      <p:transition spd="slow" advTm="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87346" y="1036045"/>
            <a:ext cx="8961120" cy="560467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8" indent="0" algn="l" defTabSz="914400" rtl="0" eaLnBrk="1" fontAlgn="auto" latinLnBrk="0" hangingPunct="1">
              <a:lnSpc>
                <a:spcPct val="100000"/>
              </a:lnSpc>
              <a:spcBef>
                <a:spcPts val="0"/>
              </a:spcBef>
              <a:spcAft>
                <a:spcPts val="1800"/>
              </a:spcAft>
              <a:buClr>
                <a:prstClr val="white"/>
              </a:buClr>
              <a:buSzPct val="65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glow rad="127000">
                    <a:srgbClr val="663300"/>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The 70 sevens (70 weeks) of Daniel 9 is an example of repeating prophesy that briefly and vaguely describes three major world events: </a:t>
            </a:r>
          </a:p>
          <a:p>
            <a:pPr marL="514350" marR="0" lvl="8" indent="-514350" algn="l" defTabSz="914400" rtl="0" eaLnBrk="1" fontAlgn="auto" latinLnBrk="0" hangingPunct="1">
              <a:lnSpc>
                <a:spcPct val="85000"/>
              </a:lnSpc>
              <a:spcBef>
                <a:spcPts val="0"/>
              </a:spcBef>
              <a:spcAft>
                <a:spcPts val="600"/>
              </a:spcAft>
              <a:buClr>
                <a:srgbClr val="9C5B15"/>
              </a:buClr>
              <a:buSzPct val="71000"/>
              <a:buFont typeface="+mj-lt"/>
              <a:buAutoNum type="arabicPeriod"/>
              <a:tabLst/>
              <a:defRPr/>
            </a:pPr>
            <a:r>
              <a:rPr kumimoji="0" lang="en-US" sz="28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The 70 year Jewish exile in Babylon. </a:t>
            </a:r>
          </a:p>
          <a:p>
            <a:pPr marL="514350" marR="0" lvl="8" indent="-514350" algn="l" defTabSz="914400" rtl="0" eaLnBrk="1" fontAlgn="auto" latinLnBrk="0" hangingPunct="1">
              <a:lnSpc>
                <a:spcPct val="94000"/>
              </a:lnSpc>
              <a:spcBef>
                <a:spcPts val="0"/>
              </a:spcBef>
              <a:spcAft>
                <a:spcPts val="600"/>
              </a:spcAft>
              <a:buClr>
                <a:srgbClr val="9C5B15"/>
              </a:buClr>
              <a:buSzPct val="71000"/>
              <a:buFont typeface="+mj-lt"/>
              <a:buAutoNum type="arabicPeriod"/>
              <a:tabLst/>
              <a:defRPr/>
            </a:pPr>
            <a:r>
              <a:rPr kumimoji="0" lang="en-US" sz="28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Day to Year Conversion to 27AD ministry and death of Jesus on Earth. </a:t>
            </a:r>
          </a:p>
          <a:p>
            <a:pPr marL="514350" marR="0" lvl="8" indent="-514350" algn="l" defTabSz="914400" rtl="0" eaLnBrk="1" fontAlgn="auto" latinLnBrk="0" hangingPunct="1">
              <a:lnSpc>
                <a:spcPct val="94000"/>
              </a:lnSpc>
              <a:spcBef>
                <a:spcPts val="0"/>
              </a:spcBef>
              <a:spcAft>
                <a:spcPts val="0"/>
              </a:spcAft>
              <a:buClr>
                <a:srgbClr val="9C5B15"/>
              </a:buClr>
              <a:buSzPct val="71000"/>
              <a:buFont typeface="+mj-lt"/>
              <a:buAutoNum type="arabicPeriod"/>
              <a:tabLst/>
              <a:defRPr/>
            </a:pPr>
            <a:r>
              <a:rPr kumimoji="0" lang="en-US" sz="28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Third Temple destruction in 7 year end times. </a:t>
            </a:r>
          </a:p>
          <a:p>
            <a:pPr marL="548640" marR="0" lvl="8" indent="0" algn="l" defTabSz="914400" rtl="0" eaLnBrk="1" fontAlgn="auto" latinLnBrk="0" hangingPunct="1">
              <a:lnSpc>
                <a:spcPct val="94000"/>
              </a:lnSpc>
              <a:spcBef>
                <a:spcPts val="0"/>
              </a:spcBef>
              <a:spcAft>
                <a:spcPts val="1800"/>
              </a:spcAft>
              <a:buClr>
                <a:prstClr val="white"/>
              </a:buClr>
              <a:buSzPct val="65000"/>
              <a:buFont typeface="Times New Roman" panose="02020603050405020304" pitchFamily="18" charset="0"/>
              <a:buNone/>
              <a:tabLst/>
              <a:defRPr/>
            </a:pP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hlinkClick r:id="rId3"/>
              </a:rPr>
              <a:t>Dan. 9:20-27 NIV</a:t>
            </a: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a:t>
            </a: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hlinkClick r:id="rId4"/>
              </a:rPr>
              <a:t>Dan. 9:2 NIV</a:t>
            </a:r>
            <a:endParaRPr kumimoji="0" lang="en-US" sz="16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mn-cs"/>
            </a:endParaRPr>
          </a:p>
          <a:p>
            <a:pPr marL="0" marR="0" lvl="8" indent="0" algn="l" defTabSz="914400" rtl="0" eaLnBrk="1" fontAlgn="auto" latinLnBrk="0" hangingPunct="1">
              <a:lnSpc>
                <a:spcPct val="90000"/>
              </a:lnSpc>
              <a:spcBef>
                <a:spcPts val="0"/>
              </a:spcBef>
              <a:spcAft>
                <a:spcPts val="1000"/>
              </a:spcAft>
              <a:buClr>
                <a:prstClr val="white"/>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Daniel 9 is vague and easily confused, because Daniel 9 uses a few brief words to describe 3 complex events. </a:t>
            </a:r>
            <a:r>
              <a:rPr kumimoji="0" lang="en-US" sz="30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Revelation, Ezekiel &amp; Matthew provide greater clearer details about the same end time events. </a:t>
            </a:r>
            <a:r>
              <a:rPr kumimoji="0" lang="en-US" sz="28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a:t>
            </a:r>
            <a:endParaRPr kumimoji="0" lang="en-US" sz="2800" b="0" i="0" u="none" strike="noStrike" kern="1200" cap="none" spc="0" normalizeH="0" baseline="0" noProof="0" dirty="0">
              <a:ln>
                <a:noFill/>
              </a:ln>
              <a:solidFill>
                <a:srgbClr val="9C5B15"/>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mn-cs"/>
            </a:endParaRP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234173" y="182880"/>
            <a:ext cx="8667466" cy="71096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70 Sevens (70 Weeks) of Daniel 9 </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621879"/>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Date Placeholder 2">
            <a:extLst>
              <a:ext uri="{FF2B5EF4-FFF2-40B4-BE49-F238E27FC236}">
                <a16:creationId xmlns:a16="http://schemas.microsoft.com/office/drawing/2014/main" id="{BA4FD215-E437-456C-BF87-0BA181F7AB99}"/>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4642010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236220" y="1645408"/>
            <a:ext cx="8671560" cy="498457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182880" bIns="18288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8" indent="0" defTabSz="914400" fontAlgn="auto" hangingPunct="1">
              <a:lnSpc>
                <a:spcPct val="100000"/>
              </a:lnSpc>
              <a:spcBef>
                <a:spcPts val="0"/>
              </a:spcBef>
              <a:spcAft>
                <a:spcPts val="1200"/>
              </a:spcAft>
              <a:buClr>
                <a:prstClr val="white"/>
              </a:buClr>
              <a:buSzPct val="65000"/>
              <a:tabLst/>
              <a:defRPr/>
            </a:pPr>
            <a:r>
              <a:rPr lang="en-US" sz="3000" dirty="0">
                <a:solidFill>
                  <a:schemeClr val="bg1">
                    <a:lumMod val="95000"/>
                    <a:lumOff val="5000"/>
                  </a:schemeClr>
                </a:solidFill>
              </a:rPr>
              <a:t>70 year Jewish exile in Babylon: </a:t>
            </a:r>
          </a:p>
          <a:p>
            <a:pPr marL="0" lvl="8" indent="0" defTabSz="914400" fontAlgn="auto" hangingPunct="1">
              <a:lnSpc>
                <a:spcPct val="98000"/>
              </a:lnSpc>
              <a:spcBef>
                <a:spcPts val="0"/>
              </a:spcBef>
              <a:spcAft>
                <a:spcPts val="1800"/>
              </a:spcAft>
              <a:buClr>
                <a:prstClr val="white"/>
              </a:buClr>
              <a:buSzPct val="65000"/>
              <a:tabLst/>
              <a:defRPr/>
            </a:pPr>
            <a:r>
              <a:rPr lang="en-US" sz="2800" dirty="0">
                <a:solidFill>
                  <a:prstClr val="black"/>
                </a:solidFill>
              </a:rPr>
              <a:t>Daniel pleads in prayer for the Jews to return to the holy hill in Israel. </a:t>
            </a:r>
            <a:r>
              <a:rPr lang="en-US" sz="2800" b="1" dirty="0">
                <a:ln w="9525">
                  <a:solidFill>
                    <a:prstClr val="black"/>
                  </a:solidFill>
                  <a:prstDash val="solid"/>
                </a:ln>
                <a:solidFill>
                  <a:srgbClr val="9C5B15"/>
                </a:solidFill>
                <a:effectLst>
                  <a:outerShdw blurRad="12700" dist="38100" dir="2700000" algn="tl" rotWithShape="0">
                    <a:prstClr val="black">
                      <a:lumMod val="50000"/>
                    </a:prstClr>
                  </a:outerShdw>
                </a:effectLst>
              </a:rPr>
              <a:t>He remembers the prophesy of Jeremiah that literally stated that it would occur after “70 years”</a:t>
            </a:r>
            <a:r>
              <a:rPr lang="en-US" sz="2800" dirty="0">
                <a:solidFill>
                  <a:srgbClr val="9C5B15"/>
                </a:solidFill>
                <a:effectLst>
                  <a:outerShdw blurRad="38100" dist="38100" dir="2700000" algn="tl">
                    <a:srgbClr val="000000">
                      <a:alpha val="43137"/>
                    </a:srgbClr>
                  </a:outerShdw>
                </a:effectLst>
              </a:rPr>
              <a:t>. </a:t>
            </a:r>
            <a:r>
              <a:rPr lang="en-US" sz="1600" dirty="0">
                <a:ln w="9525">
                  <a:solidFill>
                    <a:prstClr val="black"/>
                  </a:solidFill>
                  <a:prstDash val="solid"/>
                </a:ln>
                <a:solidFill>
                  <a:prstClr val="white"/>
                </a:solidFill>
                <a:hlinkClick r:id="rId3"/>
              </a:rPr>
              <a:t>Dan. 9:2 NIV</a:t>
            </a:r>
            <a:r>
              <a:rPr lang="en-US" sz="1600" dirty="0">
                <a:ln w="9525">
                  <a:solidFill>
                    <a:prstClr val="black"/>
                  </a:solidFill>
                  <a:prstDash val="solid"/>
                </a:ln>
                <a:solidFill>
                  <a:prstClr val="white"/>
                </a:solidFill>
              </a:rPr>
              <a:t> </a:t>
            </a:r>
            <a:endParaRPr lang="en-US" dirty="0">
              <a:solidFill>
                <a:prstClr val="black"/>
              </a:solidFill>
            </a:endParaRPr>
          </a:p>
          <a:p>
            <a:pPr marL="274320" lvl="8" indent="-274320" defTabSz="914400" fontAlgn="auto" hangingPunct="1">
              <a:lnSpc>
                <a:spcPct val="98000"/>
              </a:lnSpc>
              <a:spcBef>
                <a:spcPts val="0"/>
              </a:spcBef>
              <a:spcAft>
                <a:spcPts val="300"/>
              </a:spcAft>
              <a:buClr>
                <a:schemeClr val="tx1"/>
              </a:buClr>
              <a:buSzPct val="65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114300">
                    <a:srgbClr val="663300">
                      <a:alpha val="70000"/>
                    </a:srgbClr>
                  </a:glow>
                  <a:outerShdw blurRad="12700" dist="38100" dir="2700000" algn="tl" rotWithShape="0">
                    <a:prstClr val="black">
                      <a:lumMod val="50000"/>
                    </a:prstClr>
                  </a:outerShdw>
                </a:effectLst>
              </a:rPr>
              <a:t>The Angel Gabriel answers and restates that it will be in 70 sevens (when referring to the “70 years” for Jews release from Babylon, that Daniel pleaded about in prayer)</a:t>
            </a:r>
            <a:r>
              <a:rPr lang="en-US" sz="2800" dirty="0">
                <a:solidFill>
                  <a:prstClr val="black"/>
                </a:solidFill>
              </a:rPr>
              <a:t>. </a:t>
            </a:r>
          </a:p>
          <a:p>
            <a:pPr marL="274320" lvl="8" indent="0" defTabSz="914400" fontAlgn="auto" hangingPunct="1">
              <a:lnSpc>
                <a:spcPct val="94000"/>
              </a:lnSpc>
              <a:spcBef>
                <a:spcPts val="0"/>
              </a:spcBef>
              <a:spcAft>
                <a:spcPts val="600"/>
              </a:spcAft>
              <a:buClr>
                <a:schemeClr val="tx1"/>
              </a:buClr>
              <a:buSzPct val="65000"/>
              <a:tabLst/>
              <a:defRPr/>
            </a:pPr>
            <a:r>
              <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hlinkClick r:id="rId4"/>
              </a:rPr>
              <a:t>Dan. 9:20-21, 24 NIV</a:t>
            </a:r>
            <a:r>
              <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rPr>
              <a:t>, </a:t>
            </a:r>
            <a:r>
              <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hlinkClick r:id="rId3"/>
              </a:rPr>
              <a:t>Dan. 9:2 NIV</a:t>
            </a:r>
            <a:endParaRPr lang="en-US" sz="1600" dirty="0">
              <a:solidFill>
                <a:prstClr val="black"/>
              </a:solidFill>
              <a:effectLst>
                <a:outerShdw blurRad="38100" dist="38100" dir="2700000" algn="tl">
                  <a:srgbClr val="000000">
                    <a:alpha val="43137"/>
                  </a:srgbClr>
                </a:outerShdw>
              </a:effectLst>
            </a:endParaRP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583680"/>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407D3345-5AA9-4188-A35A-3EA4DCCB35C7}"/>
              </a:ext>
            </a:extLst>
          </p:cNvPr>
          <p:cNvSpPr>
            <a:spLocks noChangeArrowheads="1"/>
          </p:cNvSpPr>
          <p:nvPr/>
        </p:nvSpPr>
        <p:spPr bwMode="auto">
          <a:xfrm>
            <a:off x="236220" y="646695"/>
            <a:ext cx="8667466" cy="71096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70 Sevens (70 Weeks) of Daniel 9 </a:t>
            </a:r>
          </a:p>
        </p:txBody>
      </p:sp>
      <p:sp>
        <p:nvSpPr>
          <p:cNvPr id="7" name="Date Placeholder 2">
            <a:extLst>
              <a:ext uri="{FF2B5EF4-FFF2-40B4-BE49-F238E27FC236}">
                <a16:creationId xmlns:a16="http://schemas.microsoft.com/office/drawing/2014/main" id="{68A0976E-651B-497A-A47F-650748FC3C98}"/>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2969692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89409" y="962680"/>
            <a:ext cx="7165182" cy="473975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000"/>
              </a:spcAft>
              <a:buClr>
                <a:prstClr val="black"/>
              </a:buClr>
              <a:buSzPct val="70000"/>
              <a:defRPr/>
            </a:pPr>
            <a:r>
              <a:rPr lang="en-US" sz="4000" dirty="0">
                <a:solidFill>
                  <a:schemeClr val="tx1">
                    <a:lumMod val="95000"/>
                    <a:lumOff val="5000"/>
                  </a:schemeClr>
                </a:solidFill>
                <a:latin typeface="Papyrus" panose="03070502060502030205" pitchFamily="66" charset="0"/>
                <a:cs typeface="Arial" panose="020B0604020202020204" pitchFamily="34" charset="0"/>
              </a:rPr>
              <a:t>… in the first year of his reign, I, Daniel, understood from the Scriptures, according to the word of the Lord given to </a:t>
            </a:r>
            <a:r>
              <a:rPr lang="en-US" sz="40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Jeremiah </a:t>
            </a:r>
            <a:r>
              <a:rPr lang="en-US" sz="4000" dirty="0">
                <a:solidFill>
                  <a:schemeClr val="tx1">
                    <a:lumMod val="95000"/>
                    <a:lumOff val="5000"/>
                  </a:schemeClr>
                </a:solidFill>
                <a:latin typeface="Papyrus" panose="03070502060502030205" pitchFamily="66" charset="0"/>
                <a:cs typeface="Arial" panose="020B0604020202020204" pitchFamily="34" charset="0"/>
              </a:rPr>
              <a:t>the prophet, that the </a:t>
            </a:r>
            <a:r>
              <a:rPr lang="en-US" sz="40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desolation of Jerusalem would last </a:t>
            </a:r>
            <a:r>
              <a:rPr lang="en-US" sz="4400" b="1" dirty="0">
                <a:ln w="9525">
                  <a:solidFill>
                    <a:sysClr val="windowText" lastClr="000000"/>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seventy years</a:t>
            </a:r>
            <a:r>
              <a:rPr lang="en-US" sz="40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a:t>
            </a:r>
            <a:r>
              <a:rPr lang="en-US" dirty="0">
                <a:ln w="9525">
                  <a:solidFill>
                    <a:prstClr val="black"/>
                  </a:solidFill>
                  <a:prstDash val="solid"/>
                </a:ln>
                <a:solidFill>
                  <a:prstClr val="white"/>
                </a:solidFill>
                <a:latin typeface="Papyrus" panose="03070502060502030205" pitchFamily="66" charset="0"/>
                <a:hlinkClick r:id="rId4"/>
              </a:rPr>
              <a:t>Dan. 9:2,20-21, 24 </a:t>
            </a:r>
            <a:r>
              <a:rPr lang="en-US" sz="1400" dirty="0">
                <a:ln w="9525">
                  <a:solidFill>
                    <a:prstClr val="black"/>
                  </a:solidFill>
                  <a:prstDash val="solid"/>
                </a:ln>
                <a:solidFill>
                  <a:prstClr val="white"/>
                </a:solidFill>
                <a:latin typeface="Papyrus" panose="03070502060502030205" pitchFamily="66" charset="0"/>
                <a:hlinkClick r:id="rId4"/>
              </a:rPr>
              <a:t>NIV</a:t>
            </a:r>
            <a:endParaRPr kumimoji="0" lang="en-US" sz="4400" i="0" u="none" strike="noStrike" kern="1200" cap="none" spc="0" normalizeH="0" baseline="0" noProof="0" dirty="0">
              <a:ln>
                <a:noFill/>
              </a:ln>
              <a:solidFill>
                <a:prstClr val="black"/>
              </a:solidFill>
              <a:uLnTx/>
              <a:uFillTx/>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23997252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838200"/>
            <a:ext cx="7165182" cy="542424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600"/>
              </a:spcAft>
              <a:buClr>
                <a:prstClr val="black"/>
              </a:buClr>
              <a:buSzPct val="70000"/>
              <a:defRPr/>
            </a:pPr>
            <a:r>
              <a:rPr lang="en-US" sz="36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The </a:t>
            </a:r>
            <a:r>
              <a:rPr lang="en-US" sz="4000" b="1" dirty="0">
                <a:ln w="9525">
                  <a:solidFill>
                    <a:sysClr val="windowText" lastClr="000000"/>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Seventy “Sevens”</a:t>
            </a:r>
          </a:p>
          <a:p>
            <a:pPr marL="0" lvl="0" indent="0">
              <a:lnSpc>
                <a:spcPct val="94000"/>
              </a:lnSpc>
              <a:spcAft>
                <a:spcPts val="600"/>
              </a:spcAft>
              <a:buClr>
                <a:prstClr val="black"/>
              </a:buClr>
              <a:buSzPct val="70000"/>
              <a:defRPr/>
            </a:pPr>
            <a:r>
              <a:rPr lang="en-US" sz="3600" dirty="0">
                <a:solidFill>
                  <a:prstClr val="black"/>
                </a:solidFill>
                <a:latin typeface="Papyrus" panose="03070502060502030205" pitchFamily="66" charset="0"/>
                <a:cs typeface="Arial" panose="020B0604020202020204" pitchFamily="34" charset="0"/>
              </a:rPr>
              <a:t>While I was speaking and praying, confessing my sin and the sin of my people Israel and </a:t>
            </a:r>
            <a:r>
              <a:rPr lang="en-US" sz="36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making my request to the Lord my God for his </a:t>
            </a:r>
            <a:r>
              <a:rPr lang="en-US" sz="4400" b="1" dirty="0">
                <a:ln w="9525">
                  <a:solidFill>
                    <a:sysClr val="windowText" lastClr="000000"/>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holy hill </a:t>
            </a:r>
            <a:r>
              <a:rPr lang="en-US" sz="3600" dirty="0">
                <a:solidFill>
                  <a:prstClr val="black"/>
                </a:solidFill>
                <a:latin typeface="Papyrus" panose="03070502060502030205" pitchFamily="66" charset="0"/>
                <a:cs typeface="Arial" panose="020B0604020202020204" pitchFamily="34" charset="0"/>
              </a:rPr>
              <a:t>—  while I was still in prayer, </a:t>
            </a:r>
            <a:r>
              <a:rPr lang="en-US" sz="36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Gabriel</a:t>
            </a:r>
            <a:r>
              <a:rPr lang="en-US" sz="3600" dirty="0">
                <a:solidFill>
                  <a:prstClr val="black"/>
                </a:solidFill>
                <a:latin typeface="Papyrus" panose="03070502060502030205" pitchFamily="66" charset="0"/>
                <a:cs typeface="Arial" panose="020B0604020202020204" pitchFamily="34" charset="0"/>
              </a:rPr>
              <a:t>, the man I had seen in the earlier vision, </a:t>
            </a:r>
            <a:r>
              <a:rPr lang="en-US" sz="36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came to me in swift flight</a:t>
            </a:r>
            <a:r>
              <a:rPr lang="en-US" sz="3600" dirty="0">
                <a:solidFill>
                  <a:prstClr val="black"/>
                </a:solidFill>
                <a:latin typeface="Papyrus" panose="03070502060502030205" pitchFamily="66" charset="0"/>
                <a:cs typeface="Arial" panose="020B0604020202020204" pitchFamily="34" charset="0"/>
              </a:rPr>
              <a:t>... </a:t>
            </a:r>
            <a:r>
              <a:rPr lang="en-US" dirty="0">
                <a:ln w="9525">
                  <a:solidFill>
                    <a:prstClr val="black"/>
                  </a:solidFill>
                  <a:prstDash val="solid"/>
                </a:ln>
                <a:solidFill>
                  <a:prstClr val="white"/>
                </a:solidFill>
                <a:latin typeface="Papyrus" panose="03070502060502030205" pitchFamily="66" charset="0"/>
                <a:hlinkClick r:id="rId4"/>
              </a:rPr>
              <a:t>Dan. 9:2,20-21, 24 </a:t>
            </a:r>
            <a:r>
              <a:rPr lang="en-US" sz="1400" dirty="0">
                <a:ln w="9525">
                  <a:solidFill>
                    <a:prstClr val="black"/>
                  </a:solidFill>
                  <a:prstDash val="solid"/>
                </a:ln>
                <a:solidFill>
                  <a:prstClr val="white"/>
                </a:solidFill>
                <a:latin typeface="Papyrus" panose="03070502060502030205" pitchFamily="66" charset="0"/>
                <a:hlinkClick r:id="rId4"/>
              </a:rPr>
              <a:t>NIV</a:t>
            </a:r>
            <a:endParaRPr kumimoji="0" lang="en-US" sz="4000" i="0" u="none" strike="noStrike" kern="1200" cap="none" spc="0" normalizeH="0" baseline="0" noProof="0" dirty="0">
              <a:ln>
                <a:noFill/>
              </a:ln>
              <a:solidFill>
                <a:prstClr val="black"/>
              </a:solidFill>
              <a:uLnTx/>
              <a:uFillTx/>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3022300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89409" y="997180"/>
            <a:ext cx="7165182" cy="499187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black"/>
              </a:buClr>
              <a:buSzPct val="70000"/>
              <a:defRPr/>
            </a:pPr>
            <a:r>
              <a:rPr lang="en-US" sz="4000" b="1" dirty="0">
                <a:ln w="9525">
                  <a:solidFill>
                    <a:sysClr val="windowText" lastClr="000000"/>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Seventy “sevens” </a:t>
            </a:r>
            <a:r>
              <a:rPr lang="en-US" sz="38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are decreed for your people and your holy city </a:t>
            </a:r>
            <a:r>
              <a:rPr lang="en-US" sz="3800" dirty="0">
                <a:solidFill>
                  <a:schemeClr val="tx1"/>
                </a:solidFill>
                <a:latin typeface="Papyrus" panose="03070502060502030205" pitchFamily="66" charset="0"/>
                <a:cs typeface="Arial" panose="020B0604020202020204" pitchFamily="34" charset="0"/>
              </a:rPr>
              <a:t>to finish transgression, to put an end to sin, </a:t>
            </a:r>
            <a:r>
              <a:rPr lang="en-US" sz="38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to atone for wickedness, </a:t>
            </a:r>
            <a:r>
              <a:rPr lang="en-US" sz="3800" dirty="0">
                <a:solidFill>
                  <a:schemeClr val="tx1"/>
                </a:solidFill>
                <a:latin typeface="Papyrus" panose="03070502060502030205" pitchFamily="66" charset="0"/>
                <a:cs typeface="Arial" panose="020B0604020202020204" pitchFamily="34" charset="0"/>
              </a:rPr>
              <a:t>to bring in </a:t>
            </a:r>
            <a:r>
              <a:rPr lang="en-US" sz="38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everlasting righteousness</a:t>
            </a:r>
            <a:r>
              <a:rPr lang="en-US" sz="3800" dirty="0">
                <a:solidFill>
                  <a:schemeClr val="tx1"/>
                </a:solidFill>
                <a:latin typeface="Papyrus" panose="03070502060502030205" pitchFamily="66" charset="0"/>
                <a:cs typeface="Arial" panose="020B0604020202020204" pitchFamily="34" charset="0"/>
              </a:rPr>
              <a:t>, to seal up vision and prophecy and </a:t>
            </a:r>
            <a:r>
              <a:rPr lang="en-US" sz="3800" b="1" dirty="0">
                <a:ln w="9525">
                  <a:solidFill>
                    <a:sysClr val="windowText" lastClr="000000"/>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to</a:t>
            </a:r>
            <a:r>
              <a:rPr lang="en-US" sz="3800" dirty="0">
                <a:solidFill>
                  <a:schemeClr val="bg1"/>
                </a:solidFill>
                <a:effectLst>
                  <a:glow rad="114300">
                    <a:srgbClr val="000099">
                      <a:alpha val="70000"/>
                    </a:srgbClr>
                  </a:glow>
                </a:effectLst>
                <a:latin typeface="Papyrus" panose="03070502060502030205" pitchFamily="66" charset="0"/>
                <a:cs typeface="Arial" panose="020B0604020202020204" pitchFamily="34" charset="0"/>
              </a:rPr>
              <a:t> </a:t>
            </a:r>
            <a:r>
              <a:rPr lang="en-US" sz="3800" b="1" dirty="0">
                <a:ln w="9525">
                  <a:solidFill>
                    <a:sysClr val="windowText" lastClr="000000"/>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anoint the Most Holy Place</a:t>
            </a:r>
            <a:r>
              <a:rPr lang="en-US" sz="3800" b="1" dirty="0">
                <a:ln w="9525">
                  <a:solidFill>
                    <a:sysClr val="windowText" lastClr="000000"/>
                  </a:solidFill>
                  <a:prstDash val="solid"/>
                </a:ln>
                <a:solidFill>
                  <a:schemeClr val="accent6">
                    <a:lumMod val="50000"/>
                  </a:schemeClr>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a:t>
            </a:r>
          </a:p>
          <a:p>
            <a:pPr marL="0" lvl="0" indent="0">
              <a:lnSpc>
                <a:spcPct val="90000"/>
              </a:lnSpc>
              <a:spcAft>
                <a:spcPts val="1000"/>
              </a:spcAft>
              <a:buClr>
                <a:prstClr val="black"/>
              </a:buClr>
              <a:buSzPct val="70000"/>
              <a:defRPr/>
            </a:pPr>
            <a:r>
              <a:rPr lang="en-US" dirty="0">
                <a:ln w="9525">
                  <a:solidFill>
                    <a:prstClr val="black"/>
                  </a:solidFill>
                  <a:prstDash val="solid"/>
                </a:ln>
                <a:solidFill>
                  <a:prstClr val="white"/>
                </a:solidFill>
                <a:latin typeface="Papyrus" panose="03070502060502030205" pitchFamily="66" charset="0"/>
                <a:hlinkClick r:id="rId4"/>
              </a:rPr>
              <a:t>Dan. 9:20-21, 24 </a:t>
            </a:r>
            <a:r>
              <a:rPr lang="en-US" sz="1400" dirty="0">
                <a:ln w="9525">
                  <a:solidFill>
                    <a:prstClr val="black"/>
                  </a:solidFill>
                  <a:prstDash val="solid"/>
                </a:ln>
                <a:solidFill>
                  <a:prstClr val="white"/>
                </a:solidFill>
                <a:latin typeface="Papyrus" panose="03070502060502030205" pitchFamily="66" charset="0"/>
                <a:hlinkClick r:id="rId4"/>
              </a:rPr>
              <a:t>NIV</a:t>
            </a:r>
            <a:endParaRPr kumimoji="0" lang="en-US" sz="3800" i="0" u="none" strike="noStrike" kern="1200" cap="none" spc="0" normalizeH="0" baseline="0" noProof="0" dirty="0">
              <a:ln>
                <a:noFill/>
              </a:ln>
              <a:solidFill>
                <a:prstClr val="black"/>
              </a:solidFill>
              <a:uLnTx/>
              <a:uFillTx/>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30232269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91440" y="1604182"/>
            <a:ext cx="8961120" cy="4802212"/>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91440" lvl="8" indent="0">
              <a:lnSpc>
                <a:spcPct val="94000"/>
              </a:lnSpc>
              <a:spcBef>
                <a:spcPts val="0"/>
              </a:spcBef>
              <a:spcAft>
                <a:spcPts val="1400"/>
              </a:spcAft>
              <a:buClr>
                <a:prstClr val="white"/>
              </a:buClr>
              <a:buSzPct val="65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800" dirty="0">
                <a:solidFill>
                  <a:schemeClr val="bg1">
                    <a:lumMod val="95000"/>
                    <a:lumOff val="5000"/>
                  </a:schemeClr>
                </a:solidFill>
              </a:rPr>
              <a:t>The “70 years” of Daniel 9:2 &amp; 9:24 reassures Daniel that the Second Temple will be restored after 70 years exile in Babylon. </a:t>
            </a:r>
          </a:p>
          <a:p>
            <a:pPr marL="91440" lvl="8" indent="0" defTabSz="914400" fontAlgn="auto" hangingPunct="1">
              <a:lnSpc>
                <a:spcPct val="94000"/>
              </a:lnSpc>
              <a:spcBef>
                <a:spcPts val="0"/>
              </a:spcBef>
              <a:spcAft>
                <a:spcPts val="1400"/>
              </a:spcAft>
              <a:buClr>
                <a:prstClr val="white"/>
              </a:buClr>
              <a:buSzPct val="65000"/>
              <a:tabLst/>
              <a:defRPr/>
            </a:pP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rPr>
              <a:t>This “70 years” prophesy was later fulfilled literally. </a:t>
            </a:r>
            <a:r>
              <a:rPr lang="en-US" sz="2800" dirty="0">
                <a:solidFill>
                  <a:prstClr val="black"/>
                </a:solidFill>
              </a:rPr>
              <a:t>The Jews returned to Israel, where they atoned for wickedness, with “everlasting righteousness” by anointing the “Most Holy Place”, the Second Temple in Jerusalem. </a:t>
            </a:r>
            <a:r>
              <a:rPr lang="en-US" sz="1600" dirty="0">
                <a:ln w="9525">
                  <a:solidFill>
                    <a:prstClr val="black"/>
                  </a:solidFill>
                  <a:prstDash val="solid"/>
                </a:ln>
                <a:solidFill>
                  <a:prstClr val="white"/>
                </a:solidFill>
                <a:hlinkClick r:id="rId3"/>
              </a:rPr>
              <a:t>Dan. 9:20-21, 24</a:t>
            </a:r>
            <a:r>
              <a:rPr lang="en-US" sz="1600" dirty="0">
                <a:ln w="9525">
                  <a:solidFill>
                    <a:prstClr val="black"/>
                  </a:solidFill>
                  <a:prstDash val="solid"/>
                </a:ln>
                <a:solidFill>
                  <a:prstClr val="white"/>
                </a:solidFill>
              </a:rPr>
              <a:t>, </a:t>
            </a:r>
            <a:r>
              <a:rPr lang="en-US" sz="1600" dirty="0">
                <a:ln w="9525">
                  <a:solidFill>
                    <a:prstClr val="black"/>
                  </a:solidFill>
                  <a:prstDash val="solid"/>
                </a:ln>
                <a:solidFill>
                  <a:prstClr val="white"/>
                </a:solidFill>
                <a:hlinkClick r:id="rId4"/>
              </a:rPr>
              <a:t>Dan. 9:2 NIV</a:t>
            </a:r>
            <a:endParaRPr lang="en-US" sz="1600" dirty="0">
              <a:ln w="9525">
                <a:solidFill>
                  <a:prstClr val="black"/>
                </a:solidFill>
                <a:prstDash val="solid"/>
              </a:ln>
              <a:solidFill>
                <a:prstClr val="white"/>
              </a:solidFill>
            </a:endParaRPr>
          </a:p>
          <a:p>
            <a:pPr marL="91440" lvl="8" indent="0" defTabSz="914400" fontAlgn="auto" hangingPunct="1">
              <a:lnSpc>
                <a:spcPct val="94000"/>
              </a:lnSpc>
              <a:spcBef>
                <a:spcPts val="0"/>
              </a:spcBef>
              <a:spcAft>
                <a:spcPts val="1400"/>
              </a:spcAft>
              <a:buClr>
                <a:prstClr val="white"/>
              </a:buClr>
              <a:buSzPct val="65000"/>
              <a:tabLst/>
              <a:defRPr/>
            </a:pPr>
            <a:r>
              <a:rPr lang="en-US" sz="2800" b="1" dirty="0">
                <a:ln w="9525">
                  <a:solidFill>
                    <a:schemeClr val="bg1"/>
                  </a:solidFill>
                  <a:prstDash val="solid"/>
                </a:ln>
                <a:solidFill>
                  <a:srgbClr val="9C5B15"/>
                </a:solidFill>
                <a:effectLst>
                  <a:outerShdw blurRad="12700" dist="38100" dir="2700000" algn="tl" rotWithShape="0">
                    <a:schemeClr val="bg1">
                      <a:lumMod val="50000"/>
                    </a:schemeClr>
                  </a:outerShdw>
                </a:effectLst>
              </a:rPr>
              <a:t>Daniel 9:25-27 also describes 70 weeks, 69 weeks, and one seven, for the end time Third Temple.</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583680"/>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97FCC429-FF7F-490B-8393-72E3E064CA9E}"/>
              </a:ext>
            </a:extLst>
          </p:cNvPr>
          <p:cNvSpPr>
            <a:spLocks noChangeArrowheads="1"/>
          </p:cNvSpPr>
          <p:nvPr/>
        </p:nvSpPr>
        <p:spPr bwMode="auto">
          <a:xfrm>
            <a:off x="231369" y="609600"/>
            <a:ext cx="8667466" cy="71096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70 Sevens (70 Weeks) of Daniel 9 </a:t>
            </a:r>
          </a:p>
        </p:txBody>
      </p:sp>
      <p:sp>
        <p:nvSpPr>
          <p:cNvPr id="7" name="Date Placeholder 2">
            <a:extLst>
              <a:ext uri="{FF2B5EF4-FFF2-40B4-BE49-F238E27FC236}">
                <a16:creationId xmlns:a16="http://schemas.microsoft.com/office/drawing/2014/main" id="{86FF1F5A-FA98-4EBA-8C4C-0AA19A60B50F}"/>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3439111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91440" y="1185222"/>
            <a:ext cx="8961120" cy="5512535"/>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9144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000"/>
              </a:spcAft>
              <a:buClr>
                <a:prstClr val="black"/>
              </a:buClr>
              <a:buSzPct val="70000"/>
              <a:tabLst/>
              <a:defRPr/>
            </a:pPr>
            <a:r>
              <a:rPr lang="en-US" sz="3000" dirty="0">
                <a:solidFill>
                  <a:prstClr val="black"/>
                </a:solidFill>
              </a:rPr>
              <a:t>The “one ‘seven’” can optionally be translated as one week per the </a:t>
            </a:r>
            <a:r>
              <a:rPr lang="en-US" sz="2800" dirty="0">
                <a:solidFill>
                  <a:prstClr val="black"/>
                </a:solidFill>
              </a:rPr>
              <a:t>NIV &amp; NASB </a:t>
            </a:r>
            <a:r>
              <a:rPr lang="en-US" sz="3000" dirty="0">
                <a:solidFill>
                  <a:prstClr val="black"/>
                </a:solidFill>
              </a:rPr>
              <a:t>Bibles. But, </a:t>
            </a:r>
            <a:r>
              <a:rPr lang="en-US" sz="2800" dirty="0">
                <a:solidFill>
                  <a:schemeClr val="bg1">
                    <a:lumMod val="95000"/>
                    <a:lumOff val="5000"/>
                  </a:schemeClr>
                </a:solidFill>
              </a:rPr>
              <a:t>the correct translation is </a:t>
            </a: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rPr>
              <a:t>one ‘seven’, not one week </a:t>
            </a:r>
            <a:r>
              <a:rPr lang="en-US" sz="3000" b="1" dirty="0">
                <a:ln w="9525">
                  <a:solidFill>
                    <a:prstClr val="black"/>
                  </a:solidFill>
                  <a:prstDash val="solid"/>
                </a:ln>
                <a:solidFill>
                  <a:srgbClr val="9C5B15"/>
                </a:solidFill>
                <a:effectLst>
                  <a:outerShdw blurRad="12700" dist="38100" dir="2700000" algn="tl" rotWithShape="0">
                    <a:prstClr val="black">
                      <a:lumMod val="50000"/>
                    </a:prstClr>
                  </a:outerShdw>
                </a:effectLst>
              </a:rPr>
              <a:t>for the seven year end time</a:t>
            </a: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rPr>
              <a:t>. Then “the middle of the ‘seven’” in Daniel is a unitless 3.5. </a:t>
            </a:r>
            <a:r>
              <a:rPr lang="en-US" sz="1600" dirty="0">
                <a:ln w="9525">
                  <a:solidFill>
                    <a:schemeClr val="bg1"/>
                  </a:solidFill>
                  <a:prstDash val="solid"/>
                </a:ln>
                <a:solidFill>
                  <a:schemeClr val="tx1"/>
                </a:solidFill>
                <a:cs typeface="Arial" panose="020B0604020202020204" pitchFamily="34" charset="0"/>
                <a:hlinkClick r:id="rId3"/>
              </a:rPr>
              <a:t>Dan. 9:27 </a:t>
            </a:r>
            <a:r>
              <a:rPr lang="en-US" sz="1400" dirty="0">
                <a:ln w="9525">
                  <a:solidFill>
                    <a:schemeClr val="bg1"/>
                  </a:solidFill>
                  <a:prstDash val="solid"/>
                </a:ln>
                <a:solidFill>
                  <a:schemeClr val="tx1"/>
                </a:solidFill>
                <a:cs typeface="Arial" panose="020B0604020202020204" pitchFamily="34" charset="0"/>
                <a:hlinkClick r:id="rId3"/>
              </a:rPr>
              <a:t>NIV</a:t>
            </a:r>
            <a:r>
              <a:rPr lang="en-US" sz="2800" dirty="0">
                <a:ln w="9525">
                  <a:solidFill>
                    <a:schemeClr val="bg1"/>
                  </a:solidFill>
                  <a:prstDash val="solid"/>
                </a:ln>
                <a:solidFill>
                  <a:schemeClr val="tx1"/>
                </a:solidFill>
                <a:cs typeface="Arial" panose="020B0604020202020204" pitchFamily="34" charset="0"/>
              </a:rPr>
              <a:t> </a:t>
            </a:r>
            <a:endParaRPr lang="en-US" sz="3000" dirty="0">
              <a:solidFill>
                <a:prstClr val="black"/>
              </a:solidFill>
              <a:cs typeface="Arial" panose="020B0604020202020204" pitchFamily="34" charset="0"/>
            </a:endParaRPr>
          </a:p>
          <a:p>
            <a:pPr marL="274320" lvl="8" indent="-274320">
              <a:lnSpc>
                <a:spcPct val="94000"/>
              </a:lnSpc>
              <a:spcBef>
                <a:spcPts val="0"/>
              </a:spcBef>
              <a:spcAft>
                <a:spcPts val="1200"/>
              </a:spcAft>
              <a:buClr>
                <a:prstClr val="white"/>
              </a:buClr>
              <a:buSzPct val="6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000" b="1" dirty="0">
                <a:ln w="9525">
                  <a:solidFill>
                    <a:prstClr val="black"/>
                  </a:solidFill>
                  <a:prstDash val="solid"/>
                </a:ln>
                <a:solidFill>
                  <a:prstClr val="white"/>
                </a:solidFill>
                <a:effectLst>
                  <a:glow rad="114300">
                    <a:srgbClr val="663300">
                      <a:alpha val="70000"/>
                    </a:srgbClr>
                  </a:glow>
                  <a:outerShdw blurRad="12700" dist="38100" dir="2700000" algn="tl" rotWithShape="0">
                    <a:prstClr val="black">
                      <a:lumMod val="50000"/>
                    </a:prstClr>
                  </a:outerShdw>
                </a:effectLst>
              </a:rPr>
              <a:t>3.5 matches six other Bible verses that each describe a first &amp; second half (3.5 years) of the 7 year tribulation, with a middle at this 3.5. </a:t>
            </a:r>
          </a:p>
          <a:p>
            <a:pPr marL="274320" lvl="8" indent="-274320" defTabSz="914400" fontAlgn="auto" hangingPunct="1">
              <a:lnSpc>
                <a:spcPct val="94000"/>
              </a:lnSpc>
              <a:spcBef>
                <a:spcPts val="0"/>
              </a:spcBef>
              <a:spcAft>
                <a:spcPts val="0"/>
              </a:spcAft>
              <a:buClr>
                <a:prstClr val="black"/>
              </a:buClr>
              <a:buSzPct val="70000"/>
              <a:buFont typeface="Wingdings" panose="05000000000000000000" pitchFamily="2" charset="2"/>
              <a:buChar char="Ø"/>
              <a:tabLst/>
              <a:defRPr/>
            </a:pPr>
            <a:r>
              <a:rPr lang="en-US" sz="2800" dirty="0">
                <a:solidFill>
                  <a:prstClr val="black">
                    <a:lumMod val="95000"/>
                    <a:lumOff val="5000"/>
                  </a:prstClr>
                </a:solidFill>
              </a:rPr>
              <a:t>The events at the middle and second half of this 7 year tribulation in both</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rPr>
              <a:t> </a:t>
            </a:r>
            <a:r>
              <a:rPr lang="en-US" sz="2800" b="1" dirty="0">
                <a:ln w="9525">
                  <a:solidFill>
                    <a:prstClr val="black"/>
                  </a:solidFill>
                  <a:prstDash val="solid"/>
                </a:ln>
                <a:solidFill>
                  <a:prstClr val="white"/>
                </a:solidFill>
                <a:effectLst>
                  <a:glow rad="114300">
                    <a:srgbClr val="663300">
                      <a:alpha val="70000"/>
                    </a:srgbClr>
                  </a:glow>
                  <a:outerShdw blurRad="12700" dist="38100" dir="2700000" algn="tl" rotWithShape="0">
                    <a:prstClr val="black">
                      <a:lumMod val="50000"/>
                    </a:prstClr>
                  </a:outerShdw>
                </a:effectLst>
              </a:rPr>
              <a:t>Ezekiel &amp; Revelation, exactly match events in Daniel’s “middle of the ‘seven’” and second half of “one ‘seven</a:t>
            </a:r>
            <a:r>
              <a:rPr lang="en-US" sz="2800" dirty="0">
                <a:solidFill>
                  <a:prstClr val="black">
                    <a:lumMod val="95000"/>
                    <a:lumOff val="5000"/>
                  </a:prstClr>
                </a:solidFill>
              </a:rPr>
              <a:t>’”.</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rPr>
              <a:t> </a:t>
            </a:r>
            <a:r>
              <a:rPr lang="en-US" sz="1600" dirty="0">
                <a:solidFill>
                  <a:prstClr val="white"/>
                </a:solidFill>
                <a:cs typeface="Arial" panose="020B0604020202020204" pitchFamily="34" charset="0"/>
                <a:hlinkClick r:id="rId3"/>
              </a:rPr>
              <a:t>Dan. 9:27 </a:t>
            </a:r>
            <a:r>
              <a:rPr lang="en-US" sz="1200" dirty="0">
                <a:solidFill>
                  <a:prstClr val="white"/>
                </a:solidFill>
                <a:cs typeface="Arial" panose="020B0604020202020204" pitchFamily="34" charset="0"/>
                <a:hlinkClick r:id="rId3"/>
              </a:rPr>
              <a:t>NIV</a:t>
            </a:r>
            <a:r>
              <a:rPr lang="en-US" sz="2800" dirty="0">
                <a:solidFill>
                  <a:prstClr val="white"/>
                </a:solidFill>
                <a:cs typeface="Arial" panose="020B0604020202020204" pitchFamily="34" charset="0"/>
              </a:rPr>
              <a:t> </a:t>
            </a: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ndParaRP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621879"/>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018A7B58-98DC-4CF1-89FE-4394D05A7FE7}"/>
              </a:ext>
            </a:extLst>
          </p:cNvPr>
          <p:cNvSpPr>
            <a:spLocks noChangeArrowheads="1"/>
          </p:cNvSpPr>
          <p:nvPr/>
        </p:nvSpPr>
        <p:spPr bwMode="auto">
          <a:xfrm>
            <a:off x="257873" y="348117"/>
            <a:ext cx="8667466" cy="71096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5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70 Sevens (70 Weeks) of Daniel 9 </a:t>
            </a:r>
          </a:p>
        </p:txBody>
      </p:sp>
      <p:sp>
        <p:nvSpPr>
          <p:cNvPr id="6" name="Date Placeholder 2">
            <a:extLst>
              <a:ext uri="{FF2B5EF4-FFF2-40B4-BE49-F238E27FC236}">
                <a16:creationId xmlns:a16="http://schemas.microsoft.com/office/drawing/2014/main" id="{AC5D9E41-AFBD-44AA-9A1C-9BB4DF9160A2}"/>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8843453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89409" y="914400"/>
            <a:ext cx="7316392" cy="5245282"/>
          </a:xfrm>
          <a:prstGeom prst="rect">
            <a:avLst/>
          </a:prstGeom>
          <a:noFill/>
          <a:ln w="25400">
            <a:no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black"/>
              </a:buClr>
              <a:buSzPct val="70000"/>
              <a:defRPr/>
            </a:pPr>
            <a:r>
              <a:rPr lang="en-US" sz="3600" dirty="0">
                <a:solidFill>
                  <a:schemeClr val="tx1"/>
                </a:solidFill>
                <a:latin typeface="Papyrus" panose="03070502060502030205" pitchFamily="66" charset="0"/>
                <a:cs typeface="Arial" panose="020B0604020202020204" pitchFamily="34" charset="0"/>
              </a:rPr>
              <a:t>“… He will confirm a covenant with many for </a:t>
            </a:r>
            <a:r>
              <a:rPr lang="en-US" sz="4200" b="1" dirty="0">
                <a:ln w="9525">
                  <a:solidFill>
                    <a:sysClr val="windowText" lastClr="000000"/>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one ‘seven</a:t>
            </a:r>
            <a:r>
              <a:rPr lang="en-US" sz="4200" b="1" dirty="0">
                <a:ln w="9525">
                  <a:solidFill>
                    <a:schemeClr val="tx1"/>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a:t>
            </a:r>
            <a:r>
              <a:rPr lang="en-US" sz="42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a:t>
            </a:r>
            <a:r>
              <a:rPr lang="en-US" sz="3600" dirty="0">
                <a:solidFill>
                  <a:schemeClr val="tx1"/>
                </a:solidFill>
                <a:latin typeface="Papyrus" panose="03070502060502030205" pitchFamily="66" charset="0"/>
                <a:cs typeface="Arial" panose="020B0604020202020204" pitchFamily="34" charset="0"/>
              </a:rPr>
              <a:t>In the </a:t>
            </a:r>
            <a:r>
              <a:rPr lang="en-US" sz="4200" b="1" dirty="0">
                <a:ln w="9525">
                  <a:solidFill>
                    <a:sysClr val="windowText" lastClr="000000"/>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middle of the ‘seven’ </a:t>
            </a:r>
            <a:r>
              <a:rPr lang="en-US" sz="36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he will put an end to sacrifice and offering. </a:t>
            </a:r>
            <a:endParaRPr lang="en-US" sz="38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endParaRPr>
          </a:p>
          <a:p>
            <a:pPr marL="0" lvl="0" indent="0">
              <a:lnSpc>
                <a:spcPct val="90000"/>
              </a:lnSpc>
              <a:spcAft>
                <a:spcPts val="0"/>
              </a:spcAft>
              <a:buClr>
                <a:prstClr val="black"/>
              </a:buClr>
              <a:buSzPct val="70000"/>
              <a:defRPr/>
            </a:pPr>
            <a:r>
              <a:rPr lang="en-US" sz="36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And at the </a:t>
            </a:r>
            <a:r>
              <a:rPr lang="en-US" sz="4400" b="1" dirty="0">
                <a:ln w="9525">
                  <a:solidFill>
                    <a:schemeClr val="tx1"/>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temple</a:t>
            </a:r>
            <a:r>
              <a:rPr lang="en-US" sz="40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a:t>
            </a:r>
            <a:r>
              <a:rPr lang="en-US" sz="36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he (“little horn” </a:t>
            </a:r>
            <a:r>
              <a:rPr lang="en-US" sz="3600" b="1" dirty="0">
                <a:ln w="9525">
                  <a:solidFill>
                    <a:sysClr val="windowText" lastClr="000000"/>
                  </a:solidFill>
                  <a:prstDash val="solid"/>
                </a:ln>
                <a:solidFill>
                  <a:srgbClr val="000099"/>
                </a:solidFill>
                <a:effectLst>
                  <a:outerShdw blurRad="12700" dist="38100" dir="2700000" algn="tl" rotWithShape="0">
                    <a:srgbClr val="FFFFFF">
                      <a:lumMod val="50000"/>
                    </a:srgbClr>
                  </a:outerShdw>
                </a:effectLst>
                <a:latin typeface="Papyrus" panose="03070502060502030205" pitchFamily="66" charset="0"/>
                <a:cs typeface="Arial" panose="020B0604020202020204" pitchFamily="34" charset="0"/>
              </a:rPr>
              <a:t>“beast” </a:t>
            </a:r>
            <a:r>
              <a:rPr lang="en-US"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hlinkClick r:id="rId4"/>
              </a:rPr>
              <a:t>[964]</a:t>
            </a:r>
            <a:r>
              <a:rPr lang="en-US" sz="36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will set up an abomination that causes desolation, until the end </a:t>
            </a:r>
            <a:r>
              <a:rPr lang="en-US" sz="3400" dirty="0">
                <a:solidFill>
                  <a:schemeClr val="tx1"/>
                </a:solidFill>
                <a:latin typeface="Papyrus" panose="03070502060502030205" pitchFamily="66" charset="0"/>
                <a:cs typeface="Arial" panose="020B0604020202020204" pitchFamily="34" charset="0"/>
              </a:rPr>
              <a:t>that is decreed is poured out on him.” </a:t>
            </a:r>
            <a:r>
              <a:rPr kumimoji="0" lang="en-US" sz="1800" i="0" strike="noStrike" kern="120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ea typeface="Microsoft YaHei" panose="020B0503020204020204" pitchFamily="34" charset="-122"/>
                <a:cs typeface="+mn-cs"/>
                <a:hlinkClick r:id="rId5"/>
              </a:rPr>
              <a:t>Dan. 9:27</a:t>
            </a:r>
            <a:r>
              <a:rPr kumimoji="0" lang="en-US" sz="1400" i="0" strike="noStrike" kern="120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ea typeface="Microsoft YaHei" panose="020B0503020204020204" pitchFamily="34" charset="-122"/>
                <a:cs typeface="+mn-cs"/>
              </a:rPr>
              <a:t>, </a:t>
            </a:r>
            <a:r>
              <a:rPr kumimoji="0" lang="en-US" i="0" strike="noStrike" kern="120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ea typeface="Microsoft YaHei" panose="020B0503020204020204" pitchFamily="34" charset="-122"/>
                <a:cs typeface="+mn-cs"/>
                <a:hlinkClick r:id="rId6"/>
              </a:rPr>
              <a:t>Dan. 7:8</a:t>
            </a:r>
            <a:r>
              <a:rPr kumimoji="0" lang="en-US" sz="1400" i="0" strike="noStrike" kern="120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ea typeface="Microsoft YaHei" panose="020B0503020204020204" pitchFamily="34" charset="-122"/>
                <a:cs typeface="+mn-cs"/>
              </a:rPr>
              <a:t>, </a:t>
            </a:r>
            <a:r>
              <a:rPr kumimoji="0" lang="en-US" i="0" strike="noStrike" kern="120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ea typeface="Microsoft YaHei" panose="020B0503020204020204" pitchFamily="34" charset="-122"/>
                <a:cs typeface="+mn-cs"/>
                <a:hlinkClick r:id="rId7"/>
              </a:rPr>
              <a:t>Rev. 13:1 </a:t>
            </a:r>
            <a:r>
              <a:rPr kumimoji="0" lang="en-US" sz="1400" i="0" strike="noStrike" kern="120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ea typeface="Microsoft YaHei" panose="020B0503020204020204" pitchFamily="34" charset="-122"/>
                <a:cs typeface="+mn-cs"/>
                <a:hlinkClick r:id="rId7"/>
              </a:rPr>
              <a:t>NIV</a:t>
            </a:r>
            <a:endParaRPr kumimoji="0" lang="en-US" sz="3800" i="0" strike="noStrike" kern="120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8747815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137159" y="230226"/>
            <a:ext cx="8869680" cy="118872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States 9 Times that Tribulation is 7 Years, with Two 3.5 Year Halves</a:t>
            </a:r>
          </a:p>
        </p:txBody>
      </p:sp>
      <p:sp>
        <p:nvSpPr>
          <p:cNvPr id="14" name="Date Placeholder 2">
            <a:extLst>
              <a:ext uri="{FF2B5EF4-FFF2-40B4-BE49-F238E27FC236}">
                <a16:creationId xmlns:a16="http://schemas.microsoft.com/office/drawing/2014/main" id="{F6EA5239-E05A-43DC-8547-339C0242833D}"/>
              </a:ext>
            </a:extLst>
          </p:cNvPr>
          <p:cNvSpPr>
            <a:spLocks noGrp="1"/>
          </p:cNvSpPr>
          <p:nvPr>
            <p:ph type="dt" sz="half" idx="10"/>
          </p:nvPr>
        </p:nvSpPr>
        <p:spPr>
          <a:xfrm>
            <a:off x="5884836" y="6683290"/>
            <a:ext cx="3259164"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Date Placeholder 2">
            <a:extLst>
              <a:ext uri="{FF2B5EF4-FFF2-40B4-BE49-F238E27FC236}">
                <a16:creationId xmlns:a16="http://schemas.microsoft.com/office/drawing/2014/main" id="{6A2EBA94-E87C-411A-A08D-D6D070C10964}"/>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pic>
        <p:nvPicPr>
          <p:cNvPr id="6" name="Picture 5">
            <a:extLst>
              <a:ext uri="{FF2B5EF4-FFF2-40B4-BE49-F238E27FC236}">
                <a16:creationId xmlns:a16="http://schemas.microsoft.com/office/drawing/2014/main" id="{16A0AD34-7E33-4C23-9833-DB55ED5159D8}"/>
              </a:ext>
            </a:extLst>
          </p:cNvPr>
          <p:cNvPicPr>
            <a:picLocks noChangeAspect="1"/>
          </p:cNvPicPr>
          <p:nvPr/>
        </p:nvPicPr>
        <p:blipFill rotWithShape="1">
          <a:blip r:embed="rId3"/>
          <a:srcRect l="-362" t="-861" r="362" b="861"/>
          <a:stretch/>
        </p:blipFill>
        <p:spPr>
          <a:xfrm>
            <a:off x="72259" y="1490472"/>
            <a:ext cx="8951145" cy="5120640"/>
          </a:xfrm>
          <a:prstGeom prst="rect">
            <a:avLst/>
          </a:prstGeom>
        </p:spPr>
      </p:pic>
    </p:spTree>
    <p:extLst>
      <p:ext uri="{BB962C8B-B14F-4D97-AF65-F5344CB8AC3E}">
        <p14:creationId xmlns:p14="http://schemas.microsoft.com/office/powerpoint/2010/main" val="15879582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91440" y="1691640"/>
            <a:ext cx="8961120" cy="4975465"/>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91440" lvl="8" indent="0">
              <a:lnSpc>
                <a:spcPct val="96000"/>
              </a:lnSpc>
              <a:spcBef>
                <a:spcPts val="0"/>
              </a:spcBef>
              <a:spcAft>
                <a:spcPts val="1000"/>
              </a:spcAft>
              <a:buClr>
                <a:prstClr val="white"/>
              </a:buClr>
              <a:buSzPct val="65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200" dirty="0">
                <a:solidFill>
                  <a:prstClr val="black"/>
                </a:solidFill>
                <a:effectLst>
                  <a:outerShdw blurRad="38100" dist="38100" dir="2700000" algn="tl">
                    <a:srgbClr val="000000">
                      <a:alpha val="43137"/>
                    </a:srgbClr>
                  </a:outerShdw>
                </a:effectLst>
              </a:rPr>
              <a:t>Further extensive proof for the following Daniel end time sequence graph is provided and discussed in the following chapter links below:</a:t>
            </a:r>
          </a:p>
          <a:p>
            <a:pPr marL="274320" lvl="8" indent="-274320">
              <a:lnSpc>
                <a:spcPct val="96000"/>
              </a:lnSpc>
              <a:spcBef>
                <a:spcPts val="0"/>
              </a:spcBef>
              <a:spcAft>
                <a:spcPts val="10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hlinkClick r:id="rId3" action="ppaction://hlinksldjump"/>
              </a:rPr>
              <a:t>Jesus Cleanses Jerusalem Temple 6.3 Yrs. (2,300 Days) After Built During Tribulation</a:t>
            </a:r>
            <a:endParaRPr lang="en-US" sz="2800" b="1" dirty="0">
              <a:ln w="9525">
                <a:solidFill>
                  <a:prstClr val="black"/>
                </a:solidFill>
                <a:prstDash val="solid"/>
              </a:ln>
              <a:solidFill>
                <a:prstClr val="black"/>
              </a:solidFill>
              <a:effectLst>
                <a:outerShdw blurRad="38100" dist="38100" dir="2700000" algn="tl">
                  <a:srgbClr val="000000">
                    <a:alpha val="43137"/>
                  </a:srgbClr>
                </a:outerShdw>
              </a:effectLst>
            </a:endParaRPr>
          </a:p>
          <a:p>
            <a:pPr marL="274320" lvl="8" indent="-274320">
              <a:lnSpc>
                <a:spcPct val="96000"/>
              </a:lnSpc>
              <a:spcBef>
                <a:spcPts val="0"/>
              </a:spcBef>
              <a:spcAft>
                <a:spcPts val="10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hlinkClick r:id="rId4" action="ppaction://hlinksldjump"/>
              </a:rPr>
              <a:t>Appendix A</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rPr>
              <a:t>: Correcting Un-Biblical End Time Prophesy Errors in Seventh Day Adventist Church.</a:t>
            </a:r>
          </a:p>
          <a:p>
            <a:pPr marL="274320" lvl="8" indent="-274320">
              <a:lnSpc>
                <a:spcPct val="96000"/>
              </a:lnSpc>
              <a:spcBef>
                <a:spcPts val="0"/>
              </a:spcBef>
              <a:spcAft>
                <a:spcPts val="10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rPr>
              <a:t>Underlined links in the following graph provide extensive further proof, that is discussed later.</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583680"/>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0EBE8E37-BE84-4278-86D9-6975916AB0C9}"/>
              </a:ext>
            </a:extLst>
          </p:cNvPr>
          <p:cNvSpPr>
            <a:spLocks noChangeArrowheads="1"/>
          </p:cNvSpPr>
          <p:nvPr/>
        </p:nvSpPr>
        <p:spPr bwMode="auto">
          <a:xfrm>
            <a:off x="137160" y="361720"/>
            <a:ext cx="8869680" cy="118872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States 9 Times that Tribulation is 7 Years, with Two 3.5 Year Halves</a:t>
            </a:r>
          </a:p>
        </p:txBody>
      </p:sp>
      <p:sp>
        <p:nvSpPr>
          <p:cNvPr id="7" name="Date Placeholder 2">
            <a:extLst>
              <a:ext uri="{FF2B5EF4-FFF2-40B4-BE49-F238E27FC236}">
                <a16:creationId xmlns:a16="http://schemas.microsoft.com/office/drawing/2014/main" id="{26BC3C86-53BA-48CD-8AA6-B8785784BBEB}"/>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293310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4" name="Date Placeholder 2"/>
          <p:cNvSpPr>
            <a:spLocks noGrp="1"/>
          </p:cNvSpPr>
          <p:nvPr>
            <p:ph type="dt" sz="half" idx="10"/>
          </p:nvPr>
        </p:nvSpPr>
        <p:spPr>
          <a:xfrm>
            <a:off x="5960166" y="6642968"/>
            <a:ext cx="3069534" cy="218162"/>
          </a:xfrm>
        </p:spPr>
        <p:txBody>
          <a:bodyPr/>
          <a:lstStyle/>
          <a:p>
            <a:pPr lvl="0" algn="l">
              <a:defRPr/>
            </a:pPr>
            <a:r>
              <a:rPr lang="en-US" altLang="en-US" sz="1000" dirty="0">
                <a:solidFill>
                  <a:prstClr val="white">
                    <a:tint val="75000"/>
                  </a:prstClr>
                </a:solidFill>
              </a:rPr>
              <a:t>End Time Events, Heaven &amp; Hell, Jeff Woodward</a:t>
            </a:r>
          </a:p>
        </p:txBody>
      </p:sp>
      <p:sp>
        <p:nvSpPr>
          <p:cNvPr id="7" name="Rectangle 2"/>
          <p:cNvSpPr>
            <a:spLocks noChangeArrowheads="1"/>
          </p:cNvSpPr>
          <p:nvPr/>
        </p:nvSpPr>
        <p:spPr bwMode="auto">
          <a:xfrm>
            <a:off x="179733" y="1158701"/>
            <a:ext cx="8784534" cy="548640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1200"/>
              </a:spcAft>
              <a:buClr>
                <a:schemeClr val="bg1">
                  <a:lumMod val="95000"/>
                  <a:lumOff val="5000"/>
                </a:schemeClr>
              </a:buClr>
              <a:buSzPct val="70000"/>
            </a:pPr>
            <a:r>
              <a:rPr lang="en-US" sz="3300" b="1" kern="150" dirty="0">
                <a:ln w="12700" cmpd="sng">
                  <a:solidFill>
                    <a:srgbClr val="000000"/>
                  </a:solidFill>
                  <a:prstDash val="solid"/>
                </a:ln>
                <a:gradFill>
                  <a:gsLst>
                    <a:gs pos="0">
                      <a:srgbClr val="000000"/>
                    </a:gs>
                    <a:gs pos="8000">
                      <a:srgbClr val="000000">
                        <a:lumMod val="60000"/>
                        <a:lumOff val="40000"/>
                      </a:srgbClr>
                    </a:gs>
                    <a:gs pos="98131">
                      <a:schemeClr val="tx1"/>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Many liberal Christian leaders teach that everyone who simply claims to follow Christ will enter heaven. </a:t>
            </a:r>
          </a:p>
          <a:p>
            <a:pPr marL="0" indent="0">
              <a:lnSpc>
                <a:spcPct val="94000"/>
              </a:lnSpc>
              <a:spcAft>
                <a:spcPts val="1200"/>
              </a:spcAft>
              <a:buClr>
                <a:schemeClr val="bg1">
                  <a:lumMod val="95000"/>
                  <a:lumOff val="5000"/>
                </a:schemeClr>
              </a:buClr>
              <a:buSzPct val="70000"/>
            </a:pPr>
            <a:r>
              <a:rPr lang="en-US" sz="3300" b="1" kern="150" dirty="0">
                <a:ln w="12700" cmpd="sng">
                  <a:solidFill>
                    <a:srgbClr val="000000"/>
                  </a:solidFill>
                  <a:prstDash val="solid"/>
                </a:ln>
                <a:gradFill>
                  <a:gsLst>
                    <a:gs pos="0">
                      <a:srgbClr val="000000"/>
                    </a:gs>
                    <a:gs pos="8000">
                      <a:srgbClr val="000000">
                        <a:lumMod val="60000"/>
                        <a:lumOff val="40000"/>
                      </a:srgbClr>
                    </a:gs>
                    <a:gs pos="98131">
                      <a:schemeClr val="tx1"/>
                    </a:gs>
                    <a:gs pos="72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But this is not biblical. They delete many Bible verses, including the following from Jesus personally, that literally refute this.</a:t>
            </a:r>
            <a:r>
              <a:rPr lang="en-US" altLang="en-US" sz="3300" b="1" dirty="0">
                <a:ln w="9525">
                  <a:solidFill>
                    <a:schemeClr val="bg1"/>
                  </a:solidFill>
                  <a:prstDash val="solid"/>
                </a:ln>
                <a:gradFill>
                  <a:gsLst>
                    <a:gs pos="0">
                      <a:srgbClr val="000000"/>
                    </a:gs>
                    <a:gs pos="8000">
                      <a:srgbClr val="000000">
                        <a:lumMod val="60000"/>
                        <a:lumOff val="40000"/>
                      </a:srgbClr>
                    </a:gs>
                    <a:gs pos="98131">
                      <a:schemeClr val="tx1"/>
                    </a:gs>
                    <a:gs pos="72000">
                      <a:srgbClr val="000000">
                        <a:lumMod val="20000"/>
                        <a:lumOff val="80000"/>
                      </a:srgbClr>
                    </a:gs>
                  </a:gsLst>
                  <a:lin ang="5400000" scaled="0"/>
                </a:gradFill>
                <a:effectLst>
                  <a:glow rad="101600">
                    <a:schemeClr val="accent2">
                      <a:lumMod val="50000"/>
                      <a:alpha val="60000"/>
                    </a:schemeClr>
                  </a:glow>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p>
          <a:p>
            <a:pPr marL="365760" indent="-365760">
              <a:lnSpc>
                <a:spcPct val="94000"/>
              </a:lnSpc>
              <a:spcAft>
                <a:spcPts val="1200"/>
              </a:spcAft>
              <a:buClr>
                <a:schemeClr val="bg1">
                  <a:lumMod val="95000"/>
                  <a:lumOff val="5000"/>
                </a:schemeClr>
              </a:buClr>
              <a:buSzPct val="70000"/>
              <a:buFont typeface="Wingdings" panose="05000000000000000000" pitchFamily="2" charset="2"/>
              <a:buChar char="Ø"/>
            </a:pPr>
            <a:r>
              <a:rPr lang="en-US" altLang="en-US" sz="3600" dirty="0">
                <a:solidFill>
                  <a:schemeClr val="bg1">
                    <a:lumMod val="95000"/>
                    <a:lumOff val="5000"/>
                  </a:schemeClr>
                </a:solidFill>
                <a:latin typeface="Calibri" panose="020F0502020204030204" pitchFamily="34" charset="0"/>
                <a:cs typeface="Calibri" panose="020F0502020204030204" pitchFamily="34" charset="0"/>
              </a:rPr>
              <a:t>Jesus stated: “Not everyone who says to me, ‘Lord, Lord,’ will enter the kingdom of heaven, but only the one who does the will of my Father who is in heaven. </a:t>
            </a:r>
            <a:r>
              <a:rPr lang="en-US" altLang="en-US" dirty="0">
                <a:solidFill>
                  <a:schemeClr val="tx1"/>
                </a:solidFill>
                <a:latin typeface="Calibri" panose="020F0502020204030204" pitchFamily="34" charset="0"/>
                <a:cs typeface="Calibri" panose="020F0502020204030204" pitchFamily="34" charset="0"/>
                <a:hlinkClick r:id="rId4"/>
              </a:rPr>
              <a:t>Mat. 7:21-23 NIV</a:t>
            </a:r>
            <a:endPar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4300" y="276225"/>
            <a:ext cx="8915400" cy="73152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rgbClr val="4C4C4C"/>
                </a:solidFill>
                <a:latin typeface="Times New Roman" panose="02020603050405020304" pitchFamily="18" charset="0"/>
                <a:cs typeface="Arial Unicode MS" panose="020B0604020202020204" pitchFamily="34" charset="-128"/>
              </a:rPr>
              <a:t>We Can't Add or Delete One Word of Bible</a:t>
            </a:r>
          </a:p>
        </p:txBody>
      </p:sp>
    </p:spTree>
    <p:extLst>
      <p:ext uri="{BB962C8B-B14F-4D97-AF65-F5344CB8AC3E}">
        <p14:creationId xmlns:p14="http://schemas.microsoft.com/office/powerpoint/2010/main" val="40146709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3A466B8-61CA-42A7-B9F3-9955880213A6}"/>
              </a:ext>
            </a:extLst>
          </p:cNvPr>
          <p:cNvPicPr>
            <a:picLocks noChangeAspect="1"/>
          </p:cNvPicPr>
          <p:nvPr/>
        </p:nvPicPr>
        <p:blipFill>
          <a:blip r:embed="rId3"/>
          <a:stretch>
            <a:fillRect/>
          </a:stretch>
        </p:blipFill>
        <p:spPr>
          <a:xfrm>
            <a:off x="25908" y="-1"/>
            <a:ext cx="9116987" cy="6858000"/>
          </a:xfrm>
          <a:prstGeom prst="rect">
            <a:avLst/>
          </a:prstGeom>
        </p:spPr>
      </p:pic>
      <p:sp>
        <p:nvSpPr>
          <p:cNvPr id="67" name="TextBox 66">
            <a:extLst>
              <a:ext uri="{FF2B5EF4-FFF2-40B4-BE49-F238E27FC236}">
                <a16:creationId xmlns:a16="http://schemas.microsoft.com/office/drawing/2014/main" id="{E28AFA80-B6EE-4939-B2EC-13C533CAC8BE}"/>
              </a:ext>
            </a:extLst>
          </p:cNvPr>
          <p:cNvSpPr txBox="1"/>
          <p:nvPr/>
        </p:nvSpPr>
        <p:spPr bwMode="auto">
          <a:xfrm>
            <a:off x="25908" y="731520"/>
            <a:ext cx="3147400" cy="2926080"/>
          </a:xfrm>
          <a:prstGeom prst="rect">
            <a:avLst/>
          </a:prstGeom>
          <a:blipFill>
            <a:blip r:embed="rId4"/>
            <a:tile tx="0" ty="0" sx="100000" sy="100000" flip="none" algn="tl"/>
          </a:blipFill>
          <a:ln w="19050">
            <a:solidFill>
              <a:schemeClr val="bg1"/>
            </a:solidFill>
            <a:round/>
            <a:headEnd/>
            <a:tailEnd/>
          </a:ln>
          <a:effectLst/>
          <a:extLst/>
        </p:spPr>
        <p:txBody>
          <a:bodyPr wrap="square" lIns="0" tIns="0" rIns="0" bIns="0" rtlCol="0" anchor="ctr" anchorCtr="1">
            <a:spAutoFit/>
          </a:bodyPr>
          <a:lstStyle/>
          <a:p>
            <a:pPr marL="0" marR="0" lvl="0" indent="0" algn="ctr" defTabSz="457200" rtl="0" eaLnBrk="1" fontAlgn="base" latinLnBrk="0" hangingPunct="0">
              <a:lnSpc>
                <a:spcPct val="80000"/>
              </a:lnSpc>
              <a:spcBef>
                <a:spcPts val="0"/>
              </a:spcBef>
              <a:spcAft>
                <a:spcPts val="0"/>
              </a:spcAft>
              <a:buClr>
                <a:srgbClr val="000000"/>
              </a:buClr>
              <a:buSzPct val="100000"/>
              <a:buFont typeface="Times New Roman" panose="02020603050405020304" pitchFamily="18" charset="0"/>
              <a:buNone/>
              <a:tabLst/>
              <a:defRPr/>
            </a:pPr>
            <a:r>
              <a:rPr kumimoji="0" lang="en-US" sz="185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Magog war damages Jerusalem.</a:t>
            </a:r>
            <a:r>
              <a:rPr kumimoji="0" lang="en-US" sz="18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p>
          <a:p>
            <a:pPr marL="0" marR="0" lvl="0" indent="0" algn="ctr" defTabSz="457200" rtl="0" eaLnBrk="1" fontAlgn="base" latinLnBrk="0" hangingPunct="0">
              <a:lnSpc>
                <a:spcPct val="80000"/>
              </a:lnSpc>
              <a:spcBef>
                <a:spcPts val="0"/>
              </a:spcBef>
              <a:spcAft>
                <a:spcPts val="0"/>
              </a:spcAft>
              <a:buClr>
                <a:srgbClr val="000000"/>
              </a:buClr>
              <a:buSzPct val="100000"/>
              <a:buFont typeface="Times New Roman" panose="02020603050405020304" pitchFamily="18" charset="0"/>
              <a:buNone/>
              <a:tabLst/>
              <a:defRPr/>
            </a:pP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69 weeks </a:t>
            </a:r>
            <a:r>
              <a:rPr kumimoji="0" lang="en-US" sz="2000" b="1"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62</a:t>
            </a:r>
            <a:r>
              <a:rPr kumimoji="0" lang="en-US" sz="2000" b="1"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+7) </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after “word” from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5" action="ppaction://hlinksldjump"/>
              </a:rPr>
              <a:t>7th king</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of</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revived full Rome (</a:t>
            </a:r>
            <a:r>
              <a:rPr kumimoji="0" lang="en-US" sz="2000" b="0" i="0" u="none" strike="noStrike" kern="1200" cap="none" spc="0" normalizeH="0" baseline="0" noProof="0" dirty="0">
                <a:ln w="9525">
                  <a:solidFill>
                    <a:prstClr val="black"/>
                  </a:solidFill>
                  <a:prstDash val="solid"/>
                </a:ln>
                <a:solidFill>
                  <a:prstClr val="black"/>
                </a:solidFill>
                <a:effectLst/>
                <a:uLnTx/>
                <a:uFillTx/>
                <a:latin typeface="Calibri" panose="020F0502020204030204" pitchFamily="34" charset="0"/>
                <a:ea typeface="Microsoft YaHei" panose="020B0503020204020204" pitchFamily="34" charset="-122"/>
                <a:cs typeface="+mn-cs"/>
                <a:hlinkClick r:id="rId6"/>
              </a:rPr>
              <a:t>2 feet</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“to restore and </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rebuild Jerusalem until the Anointed One” (Jew’s non-Jesus Messiah, that turns out to be beast &amp; lead demons at </a:t>
            </a:r>
            <a:r>
              <a:rPr kumimoji="0" lang="en-US" sz="2000" b="0" i="0" u="none" strike="noStrike" kern="1200" cap="none" spc="0" normalizeH="0" baseline="0" noProof="0" dirty="0">
                <a:ln w="9525">
                  <a:solidFill>
                    <a:prstClr val="black"/>
                  </a:solidFill>
                  <a:prstDash val="solid"/>
                </a:ln>
                <a:solidFill>
                  <a:srgbClr val="C00000"/>
                </a:solidFill>
                <a:effectLst/>
                <a:uLnTx/>
                <a:uFillTx/>
                <a:latin typeface="Calibri" panose="020F0502020204030204" pitchFamily="34" charset="0"/>
                <a:ea typeface="Microsoft YaHei" panose="020B0503020204020204" pitchFamily="34" charset="-122"/>
                <a:cs typeface="+mn-cs"/>
                <a:hlinkClick r:id="rId7" action="ppaction://hlinksldjump"/>
              </a:rPr>
              <a:t>middle of the seven</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But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8" action="ppaction://hlinksldjump"/>
              </a:rPr>
              <a:t>two witnesses</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9"/>
              </a:rPr>
              <a:t>anointed leaders</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from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0"/>
              </a:rPr>
              <a:t>prince</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Jesus teach at Temple 3.5 years. </a:t>
            </a:r>
            <a:r>
              <a:rPr kumimoji="0" lang="en-US" sz="14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1"/>
              </a:rPr>
              <a:t>Dan. 9:25-27 NIV</a:t>
            </a:r>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endParaRPr>
          </a:p>
        </p:txBody>
      </p:sp>
      <p:sp>
        <p:nvSpPr>
          <p:cNvPr id="54" name="TextBox 53">
            <a:extLst>
              <a:ext uri="{FF2B5EF4-FFF2-40B4-BE49-F238E27FC236}">
                <a16:creationId xmlns:a16="http://schemas.microsoft.com/office/drawing/2014/main" id="{685B8E92-9ADB-4BE0-8957-66C7FA046CC3}"/>
              </a:ext>
            </a:extLst>
          </p:cNvPr>
          <p:cNvSpPr txBox="1"/>
          <p:nvPr/>
        </p:nvSpPr>
        <p:spPr bwMode="auto">
          <a:xfrm>
            <a:off x="3182112" y="731520"/>
            <a:ext cx="2468880" cy="2926080"/>
          </a:xfrm>
          <a:prstGeom prst="rect">
            <a:avLst/>
          </a:prstGeom>
          <a:blipFill dpi="0" rotWithShape="0">
            <a:blip r:embed="rId12"/>
            <a:srcRect/>
            <a:stretch>
              <a:fillRect/>
            </a:stretch>
          </a:blipFill>
          <a:ln w="25400">
            <a:solidFill>
              <a:srgbClr val="000000"/>
            </a:solidFill>
            <a:round/>
            <a:headEnd/>
            <a:tailEnd/>
          </a:ln>
          <a:effectLst/>
          <a:extLst/>
        </p:spPr>
        <p:txBody>
          <a:bodyPr wrap="square" lIns="0" tIns="0" rIns="0" bIns="0" rtlCol="0" anchor="ctr" anchorCtr="1">
            <a:spAutoFit/>
          </a:bodyPr>
          <a:lstStyle/>
          <a:p>
            <a:pPr marL="0" marR="0" lvl="0" indent="0" algn="ctr" defTabSz="457200" rtl="0" eaLnBrk="1" fontAlgn="base" latinLnBrk="0" hangingPunct="0">
              <a:lnSpc>
                <a:spcPct val="78000"/>
              </a:lnSpc>
              <a:spcBef>
                <a:spcPts val="0"/>
              </a:spcBef>
              <a:spcAft>
                <a:spcPts val="0"/>
              </a:spcAft>
              <a:buClr>
                <a:srgbClr val="000000"/>
              </a:buClr>
              <a:buSzPct val="100000"/>
              <a:buFont typeface="Times New Roman" panose="02020603050405020304" pitchFamily="18" charset="0"/>
              <a:buNone/>
              <a:tabLst/>
              <a:defRPr/>
            </a:pP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“After the sixty-two ‘sevens’ (62 weeks)” </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3" action="ppaction://hlinksldjump"/>
              </a:rPr>
              <a:t>rock</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smashes 2 “</a:t>
            </a:r>
            <a:r>
              <a:rPr kumimoji="0" lang="en-US" sz="2000" b="0" i="0" u="none" strike="noStrike" kern="1200" cap="none" spc="0" normalizeH="0" baseline="0" noProof="0" dirty="0">
                <a:ln w="9525">
                  <a:solidFill>
                    <a:prstClr val="black"/>
                  </a:solidFill>
                  <a:prstDash val="solid"/>
                </a:ln>
                <a:solidFill>
                  <a:prstClr val="black"/>
                </a:solidFill>
                <a:effectLst/>
                <a:uLnTx/>
                <a:uFillTx/>
                <a:latin typeface="Calibri" panose="020F0502020204030204" pitchFamily="34" charset="0"/>
                <a:ea typeface="Microsoft YaHei" panose="020B0503020204020204" pitchFamily="34" charset="-122"/>
                <a:cs typeface="+mn-cs"/>
                <a:hlinkClick r:id="rId6"/>
              </a:rPr>
              <a:t>feet</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of Rome. </a:t>
            </a:r>
            <a:r>
              <a:rPr kumimoji="0" lang="en-US" sz="19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5" action="ppaction://hlinksldjump"/>
              </a:rPr>
              <a:t>8th king</a:t>
            </a:r>
            <a:r>
              <a:rPr kumimoji="0" lang="en-US" sz="19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Beast </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rises: “put(s) an end to sacrifice” &amp; </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put(s) to death</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 “</a:t>
            </a:r>
            <a:r>
              <a:rPr kumimoji="0" lang="en-US" sz="19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9"/>
              </a:rPr>
              <a:t>Anointed One</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(leader = 2 witnesses from Jesus). </a:t>
            </a:r>
            <a:r>
              <a:rPr kumimoji="0" lang="en-US" sz="19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4"/>
              </a:rPr>
              <a:t>Little horn</a:t>
            </a:r>
            <a:r>
              <a:rPr kumimoji="0" lang="en-US" sz="19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2000" b="0" i="0" u="none" strike="noStrike" kern="1200" cap="none" spc="0" normalizeH="0" baseline="0" noProof="0" dirty="0">
                <a:ln w="9525">
                  <a:solidFill>
                    <a:prstClr val="black"/>
                  </a:solidFill>
                  <a:prstDash val="solid"/>
                </a:ln>
                <a:solidFill>
                  <a:srgbClr val="C00000"/>
                </a:solidFill>
                <a:effectLst/>
                <a:uLnTx/>
                <a:uFillTx/>
                <a:latin typeface="Calibri" panose="020F0502020204030204" pitchFamily="34" charset="0"/>
                <a:ea typeface="Microsoft YaHei" panose="020B0503020204020204" pitchFamily="34" charset="-122"/>
                <a:cs typeface="+mn-cs"/>
                <a:hlinkClick r:id="rId15"/>
              </a:rPr>
              <a:t>prince</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destroy(s) city and </a:t>
            </a:r>
            <a:r>
              <a:rPr kumimoji="0" lang="en-US" sz="21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sanctuary</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21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p>
          <a:p>
            <a:pPr marL="0" marR="0" lvl="0" indent="0" algn="ctr" defTabSz="457200" rtl="0" eaLnBrk="1" fontAlgn="base" latinLnBrk="0" hangingPunct="0">
              <a:lnSpc>
                <a:spcPct val="78000"/>
              </a:lnSpc>
              <a:spcBef>
                <a:spcPts val="0"/>
              </a:spcBef>
              <a:spcAft>
                <a:spcPts val="0"/>
              </a:spcAft>
              <a:buClr>
                <a:srgbClr val="000000"/>
              </a:buClr>
              <a:buSzPct val="100000"/>
              <a:buFont typeface="Times New Roman" panose="02020603050405020304" pitchFamily="18" charset="0"/>
              <a:buNone/>
              <a:tabLst/>
              <a:defRPr/>
            </a:pPr>
            <a:r>
              <a:rPr kumimoji="0" lang="en-US" sz="14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6"/>
              </a:rPr>
              <a:t>Dan. 8:11, 9:26-27 </a:t>
            </a:r>
            <a:r>
              <a:rPr kumimoji="0" lang="en-US" sz="12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6"/>
              </a:rPr>
              <a:t>NIV</a:t>
            </a:r>
            <a:endParaRPr kumimoji="0" lang="en-US" sz="14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sp>
        <p:nvSpPr>
          <p:cNvPr id="61" name="TextBox 60">
            <a:extLst>
              <a:ext uri="{FF2B5EF4-FFF2-40B4-BE49-F238E27FC236}">
                <a16:creationId xmlns:a16="http://schemas.microsoft.com/office/drawing/2014/main" id="{AB8E4D12-527D-48DC-A53F-47EC4B041975}"/>
              </a:ext>
            </a:extLst>
          </p:cNvPr>
          <p:cNvSpPr txBox="1"/>
          <p:nvPr/>
        </p:nvSpPr>
        <p:spPr bwMode="auto">
          <a:xfrm>
            <a:off x="336831" y="5753026"/>
            <a:ext cx="1083160" cy="1043363"/>
          </a:xfrm>
          <a:prstGeom prst="rect">
            <a:avLst/>
          </a:prstGeom>
          <a:blipFill dpi="0" rotWithShape="0">
            <a:blip r:embed="rId12"/>
            <a:srcRect/>
            <a:stretch>
              <a:fillRect t="-7245" b="4947"/>
            </a:stretch>
          </a:blipFill>
          <a:ln w="28575">
            <a:solidFill>
              <a:srgbClr val="C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27432" rIns="0" bIns="45720" rtlCol="0" anchor="ctr" anchorCtr="1">
            <a:spAutoFit/>
          </a:bodyPr>
          <a:lstStyle/>
          <a:p>
            <a:pPr marL="0" marR="0" lvl="0" indent="0" algn="ctr" defTabSz="457200" rtl="0" eaLnBrk="1" fontAlgn="base" latinLnBrk="0" hangingPunct="0">
              <a:lnSpc>
                <a:spcPct val="100000"/>
              </a:lnSpc>
              <a:spcBef>
                <a:spcPts val="0"/>
              </a:spcBef>
              <a:spcAft>
                <a:spcPts val="0"/>
              </a:spcAft>
              <a:buClr>
                <a:srgbClr val="000000"/>
              </a:buClr>
              <a:buSzPct val="100000"/>
              <a:buFont typeface="Times New Roman" panose="02020603050405020304" pitchFamily="18" charset="0"/>
              <a:buNone/>
              <a:tabLst/>
              <a:defRPr/>
            </a:pPr>
            <a:r>
              <a:rPr kumimoji="0" lang="en-US" sz="17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7" action="ppaction://hlinksldjump"/>
              </a:rPr>
              <a:t>301 Days </a:t>
            </a:r>
            <a:r>
              <a:rPr kumimoji="0" lang="en-US" sz="17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3</a:t>
            </a:r>
            <a:r>
              <a:rPr kumimoji="0" lang="en-US" sz="1700" b="1" i="0" u="none" strike="noStrike" kern="1200" cap="none" spc="0" normalizeH="0" baseline="3000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rd</a:t>
            </a:r>
            <a:r>
              <a:rPr kumimoji="0" lang="en-US" sz="17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Temple Rebuilt </a:t>
            </a:r>
          </a:p>
          <a:p>
            <a:pPr marL="0" marR="0" lvl="0" indent="0" algn="ctr" defTabSz="457200" rtl="0" eaLnBrk="1" fontAlgn="base" latinLnBrk="0" hangingPunct="0">
              <a:lnSpc>
                <a:spcPct val="100000"/>
              </a:lnSpc>
              <a:spcBef>
                <a:spcPts val="0"/>
              </a:spcBef>
              <a:spcAft>
                <a:spcPts val="0"/>
              </a:spcAft>
              <a:buClr>
                <a:srgbClr val="000000"/>
              </a:buClr>
              <a:buSzPct val="100000"/>
              <a:buFont typeface="Times New Roman" panose="02020603050405020304" pitchFamily="18" charset="0"/>
              <a:buNone/>
              <a:tabLst/>
              <a:defRPr/>
            </a:pP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0.8 yr.</a:t>
            </a:r>
            <a:endParaRPr kumimoji="0" lang="en-US" sz="1700" b="1" i="0" u="none" strike="noStrike" kern="15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sp>
        <p:nvSpPr>
          <p:cNvPr id="13" name="TextBox 12">
            <a:extLst>
              <a:ext uri="{FF2B5EF4-FFF2-40B4-BE49-F238E27FC236}">
                <a16:creationId xmlns:a16="http://schemas.microsoft.com/office/drawing/2014/main" id="{FEED495C-025F-412F-8AE5-220FF8686EA4}"/>
              </a:ext>
            </a:extLst>
          </p:cNvPr>
          <p:cNvSpPr txBox="1"/>
          <p:nvPr/>
        </p:nvSpPr>
        <p:spPr bwMode="auto">
          <a:xfrm>
            <a:off x="3175890" y="4343400"/>
            <a:ext cx="2481323" cy="411480"/>
          </a:xfrm>
          <a:prstGeom prst="rect">
            <a:avLst/>
          </a:prstGeom>
          <a:solidFill>
            <a:schemeClr val="tx1"/>
          </a:solidFill>
          <a:ln w="28575">
            <a:solidFill>
              <a:schemeClr val="bg1">
                <a:lumMod val="95000"/>
                <a:lumOff val="5000"/>
              </a:schemeClr>
            </a:solidFill>
            <a:round/>
            <a:headEnd/>
            <a:tailEnd/>
          </a:ln>
          <a:effectLst/>
          <a:scene3d>
            <a:camera prst="orthographicFront"/>
            <a:lightRig rig="threePt" dir="t"/>
          </a:scene3d>
          <a:sp3d>
            <a:bevelT w="114300" h="114300"/>
          </a:sp3d>
          <a:extLst/>
        </p:spPr>
        <p:txBody>
          <a:bodyPr wrap="square" lIns="0" tIns="36576" rIns="0" bIns="18288" rtlCol="0" anchor="ctr" anchorCtr="1">
            <a:spAutoFit/>
          </a:bodyPr>
          <a:lstStyle/>
          <a:p>
            <a:pPr marL="0" marR="0" lvl="0" indent="0" algn="ctr" defTabSz="457200" rtl="0" eaLnBrk="1" fontAlgn="base" latinLnBrk="0" hangingPunct="0">
              <a:lnSpc>
                <a:spcPct val="70000"/>
              </a:lnSpc>
              <a:spcBef>
                <a:spcPts val="0"/>
              </a:spcBef>
              <a:spcAft>
                <a:spcPts val="0"/>
              </a:spcAft>
              <a:buClr>
                <a:srgbClr val="000000"/>
              </a:buClr>
              <a:buSzPct val="100000"/>
              <a:buFont typeface="Times New Roman" panose="02020603050405020304" pitchFamily="18" charset="0"/>
              <a:buNone/>
              <a:tabLst/>
              <a:defRPr/>
            </a:pPr>
            <a:r>
              <a:rPr kumimoji="0" lang="en-US" sz="1800" b="1" i="0" u="none" strike="noStrike" kern="15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“middle of the ‘seven’”</a:t>
            </a:r>
            <a:r>
              <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0" marR="0" lvl="0" indent="0" algn="ctr" defTabSz="457200" rtl="0" eaLnBrk="1" fontAlgn="base" latinLnBrk="0" hangingPunct="0">
              <a:lnSpc>
                <a:spcPct val="90000"/>
              </a:lnSpc>
              <a:spcBef>
                <a:spcPts val="0"/>
              </a:spcBef>
              <a:spcAft>
                <a:spcPts val="0"/>
              </a:spcAft>
              <a:buClr>
                <a:srgbClr val="000000"/>
              </a:buClr>
              <a:buSzPct val="100000"/>
              <a:buFont typeface="Times New Roman" panose="02020603050405020304" pitchFamily="18" charset="0"/>
              <a:buNone/>
              <a:tabLst/>
              <a:defRPr/>
            </a:pPr>
            <a:r>
              <a:rPr kumimoji="0" lang="en-US" sz="1050" b="0"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18"/>
              </a:rPr>
              <a:t>Dan. 9:27 NIV</a:t>
            </a:r>
            <a:endParaRPr kumimoji="0" lang="en-US" sz="1800" b="0" i="0" u="none" strike="noStrike" kern="150" cap="none" spc="0" normalizeH="0" baseline="0" noProof="0" dirty="0">
              <a:ln w="9525">
                <a:solidFill>
                  <a:prstClr val="black"/>
                </a:solidFill>
                <a:prstDash val="solid"/>
              </a:ln>
              <a:solidFill>
                <a:srgbClr val="FF0000"/>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14" name="TextBox 13">
            <a:extLst>
              <a:ext uri="{FF2B5EF4-FFF2-40B4-BE49-F238E27FC236}">
                <a16:creationId xmlns:a16="http://schemas.microsoft.com/office/drawing/2014/main" id="{E1DFA627-57BD-42CE-A6C9-F6914A0A5E65}"/>
              </a:ext>
            </a:extLst>
          </p:cNvPr>
          <p:cNvSpPr txBox="1"/>
          <p:nvPr/>
        </p:nvSpPr>
        <p:spPr bwMode="auto">
          <a:xfrm>
            <a:off x="5682735" y="4343400"/>
            <a:ext cx="3018812" cy="411480"/>
          </a:xfrm>
          <a:prstGeom prst="rect">
            <a:avLst/>
          </a:prstGeom>
          <a:blipFill dpi="0" rotWithShape="0">
            <a:blip r:embed="rId12"/>
            <a:srcRect/>
            <a:stretch>
              <a:fillRect t="-7245" b="4947"/>
            </a:stretch>
          </a:blipFill>
          <a:ln w="28575">
            <a:solidFill>
              <a:schemeClr val="bg1">
                <a:lumMod val="95000"/>
                <a:lumOff val="5000"/>
              </a:schemeClr>
            </a:solidFill>
            <a:round/>
            <a:headEnd/>
            <a:tailEnd/>
          </a:ln>
          <a:effectLst/>
          <a:scene3d>
            <a:camera prst="orthographicFront"/>
            <a:lightRig rig="threePt" dir="t"/>
          </a:scene3d>
          <a:sp3d>
            <a:bevelT w="114300" h="114300"/>
          </a:sp3d>
          <a:extLst/>
        </p:spPr>
        <p:txBody>
          <a:bodyPr wrap="square" lIns="0" tIns="36576" rIns="0" bIns="18288" rtlCol="0" anchor="ctr" anchorCtr="1">
            <a:spAutoFit/>
          </a:bodyPr>
          <a:lstStyle/>
          <a:p>
            <a:pPr marL="0" marR="0" lvl="0" indent="0" algn="ctr" defTabSz="457200" rtl="0" eaLnBrk="1" fontAlgn="base" latinLnBrk="0" hangingPunct="0">
              <a:lnSpc>
                <a:spcPct val="75000"/>
              </a:lnSpc>
              <a:spcBef>
                <a:spcPts val="0"/>
              </a:spcBef>
              <a:spcAft>
                <a:spcPts val="0"/>
              </a:spcAft>
              <a:buClr>
                <a:srgbClr val="000000"/>
              </a:buClr>
              <a:buSzPct val="100000"/>
              <a:buFont typeface="Times New Roman" panose="02020603050405020304" pitchFamily="18" charset="0"/>
              <a:buNone/>
              <a:tabLst/>
              <a:defRPr/>
            </a:pPr>
            <a:r>
              <a:rPr kumimoji="0" lang="en-US" sz="1800" b="1" i="0" u="none" strike="noStrike" kern="15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70 weeks </a:t>
            </a:r>
            <a:r>
              <a:rPr kumimoji="0" lang="en-US" sz="1800" b="1" i="0" u="none" strike="noStrike" kern="15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(1.3 yrs.)</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the </a:t>
            </a:r>
            <a:r>
              <a:rPr kumimoji="0" lang="en-US" sz="1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7 final vial plagues from God begin the end of sin.</a:t>
            </a:r>
            <a:endParaRPr kumimoji="0" lang="en-US" sz="1800" b="0" i="0" u="none" strike="noStrike" kern="150" cap="none" spc="0" normalizeH="0" baseline="0" noProof="0" dirty="0">
              <a:ln w="9525">
                <a:solidFill>
                  <a:prstClr val="black"/>
                </a:solidFill>
                <a:prstDash val="solid"/>
              </a:ln>
              <a:solidFill>
                <a:srgbClr val="FF0000"/>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926372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10000">
        <p15:prstTrans prst="pageCurlDouble"/>
      </p:transition>
    </mc:Choice>
    <mc:Fallback xmlns="">
      <p:transition spd="slow" advTm="11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8000"/>
                                  </p:stCondLst>
                                  <p:childTnLst>
                                    <p:animEffect transition="out" filter="fade">
                                      <p:cBhvr>
                                        <p:cTn id="6" dur="2000" tmFilter="0, 0; .2, .5; .8, .5; 1, 0"/>
                                        <p:tgtEl>
                                          <p:spTgt spid="67"/>
                                        </p:tgtEl>
                                      </p:cBhvr>
                                    </p:animEffect>
                                    <p:animScale>
                                      <p:cBhvr>
                                        <p:cTn id="7" dur="1000" autoRev="1" fill="hold"/>
                                        <p:tgtEl>
                                          <p:spTgt spid="67"/>
                                        </p:tgtEl>
                                      </p:cBhvr>
                                      <p:by x="105000" y="105000"/>
                                    </p:animScale>
                                  </p:childTnLst>
                                </p:cTn>
                              </p:par>
                            </p:childTnLst>
                          </p:cTn>
                        </p:par>
                        <p:par>
                          <p:cTn id="8" fill="hold">
                            <p:stCondLst>
                              <p:cond delay="10000"/>
                            </p:stCondLst>
                            <p:childTnLst>
                              <p:par>
                                <p:cTn id="9" presetID="27" presetClass="emph" presetSubtype="0" fill="remove" grpId="0" nodeType="afterEffect">
                                  <p:stCondLst>
                                    <p:cond delay="26000"/>
                                  </p:stCondLst>
                                  <p:childTnLst>
                                    <p:animClr clrSpc="rgb" dir="cw">
                                      <p:cBhvr override="childStyle">
                                        <p:cTn id="10" dur="1000" autoRev="1" fill="remove"/>
                                        <p:tgtEl>
                                          <p:spTgt spid="61"/>
                                        </p:tgtEl>
                                        <p:attrNameLst>
                                          <p:attrName>style.color</p:attrName>
                                        </p:attrNameLst>
                                      </p:cBhvr>
                                      <p:to>
                                        <a:schemeClr val="bg1"/>
                                      </p:to>
                                    </p:animClr>
                                    <p:animClr clrSpc="rgb" dir="cw">
                                      <p:cBhvr>
                                        <p:cTn id="11" dur="1000" autoRev="1" fill="remove"/>
                                        <p:tgtEl>
                                          <p:spTgt spid="61"/>
                                        </p:tgtEl>
                                        <p:attrNameLst>
                                          <p:attrName>fillcolor</p:attrName>
                                        </p:attrNameLst>
                                      </p:cBhvr>
                                      <p:to>
                                        <a:schemeClr val="bg1"/>
                                      </p:to>
                                    </p:animClr>
                                    <p:set>
                                      <p:cBhvr>
                                        <p:cTn id="12" dur="1000" autoRev="1" fill="remove"/>
                                        <p:tgtEl>
                                          <p:spTgt spid="61"/>
                                        </p:tgtEl>
                                        <p:attrNameLst>
                                          <p:attrName>fill.type</p:attrName>
                                        </p:attrNameLst>
                                      </p:cBhvr>
                                      <p:to>
                                        <p:strVal val="solid"/>
                                      </p:to>
                                    </p:set>
                                    <p:set>
                                      <p:cBhvr>
                                        <p:cTn id="13" dur="1000" autoRev="1" fill="remove"/>
                                        <p:tgtEl>
                                          <p:spTgt spid="61"/>
                                        </p:tgtEl>
                                        <p:attrNameLst>
                                          <p:attrName>fill.on</p:attrName>
                                        </p:attrNameLst>
                                      </p:cBhvr>
                                      <p:to>
                                        <p:strVal val="true"/>
                                      </p:to>
                                    </p:set>
                                  </p:childTnLst>
                                </p:cTn>
                              </p:par>
                            </p:childTnLst>
                          </p:cTn>
                        </p:par>
                        <p:par>
                          <p:cTn id="14" fill="hold">
                            <p:stCondLst>
                              <p:cond delay="38000"/>
                            </p:stCondLst>
                            <p:childTnLst>
                              <p:par>
                                <p:cTn id="15" presetID="26" presetClass="emph" presetSubtype="0" fill="hold" grpId="0" nodeType="afterEffect">
                                  <p:stCondLst>
                                    <p:cond delay="8000"/>
                                  </p:stCondLst>
                                  <p:childTnLst>
                                    <p:animEffect transition="out" filter="fade">
                                      <p:cBhvr>
                                        <p:cTn id="16" dur="2000" tmFilter="0, 0; .2, .5; .8, .5; 1, 0"/>
                                        <p:tgtEl>
                                          <p:spTgt spid="54"/>
                                        </p:tgtEl>
                                      </p:cBhvr>
                                    </p:animEffect>
                                    <p:animScale>
                                      <p:cBhvr>
                                        <p:cTn id="17" dur="1000" autoRev="1" fill="hold"/>
                                        <p:tgtEl>
                                          <p:spTgt spid="54"/>
                                        </p:tgtEl>
                                      </p:cBhvr>
                                      <p:by x="105000" y="105000"/>
                                    </p:animScale>
                                  </p:childTnLst>
                                </p:cTn>
                              </p:par>
                            </p:childTnLst>
                          </p:cTn>
                        </p:par>
                        <p:par>
                          <p:cTn id="18" fill="hold">
                            <p:stCondLst>
                              <p:cond delay="48000"/>
                            </p:stCondLst>
                            <p:childTnLst>
                              <p:par>
                                <p:cTn id="19" presetID="27" presetClass="emph" presetSubtype="0" fill="remove" grpId="0" nodeType="afterEffect">
                                  <p:stCondLst>
                                    <p:cond delay="20000"/>
                                  </p:stCondLst>
                                  <p:childTnLst>
                                    <p:animClr clrSpc="rgb" dir="cw">
                                      <p:cBhvr override="childStyle">
                                        <p:cTn id="20" dur="1000" autoRev="1" fill="remove"/>
                                        <p:tgtEl>
                                          <p:spTgt spid="13"/>
                                        </p:tgtEl>
                                        <p:attrNameLst>
                                          <p:attrName>style.color</p:attrName>
                                        </p:attrNameLst>
                                      </p:cBhvr>
                                      <p:to>
                                        <a:srgbClr val="860000"/>
                                      </p:to>
                                    </p:animClr>
                                    <p:animClr clrSpc="rgb" dir="cw">
                                      <p:cBhvr>
                                        <p:cTn id="21" dur="1000" autoRev="1" fill="remove"/>
                                        <p:tgtEl>
                                          <p:spTgt spid="13"/>
                                        </p:tgtEl>
                                        <p:attrNameLst>
                                          <p:attrName>fillcolor</p:attrName>
                                        </p:attrNameLst>
                                      </p:cBhvr>
                                      <p:to>
                                        <a:srgbClr val="860000"/>
                                      </p:to>
                                    </p:animClr>
                                    <p:set>
                                      <p:cBhvr>
                                        <p:cTn id="22" dur="1000" autoRev="1" fill="remove"/>
                                        <p:tgtEl>
                                          <p:spTgt spid="13"/>
                                        </p:tgtEl>
                                        <p:attrNameLst>
                                          <p:attrName>fill.type</p:attrName>
                                        </p:attrNameLst>
                                      </p:cBhvr>
                                      <p:to>
                                        <p:strVal val="solid"/>
                                      </p:to>
                                    </p:set>
                                    <p:set>
                                      <p:cBhvr>
                                        <p:cTn id="23" dur="1000" autoRev="1" fill="remove"/>
                                        <p:tgtEl>
                                          <p:spTgt spid="13"/>
                                        </p:tgtEl>
                                        <p:attrNameLst>
                                          <p:attrName>fill.on</p:attrName>
                                        </p:attrNameLst>
                                      </p:cBhvr>
                                      <p:to>
                                        <p:strVal val="true"/>
                                      </p:to>
                                    </p:set>
                                  </p:childTnLst>
                                </p:cTn>
                              </p:par>
                            </p:childTnLst>
                          </p:cTn>
                        </p:par>
                        <p:par>
                          <p:cTn id="24" fill="hold">
                            <p:stCondLst>
                              <p:cond delay="70000"/>
                            </p:stCondLst>
                            <p:childTnLst>
                              <p:par>
                                <p:cTn id="25" presetID="27" presetClass="emph" presetSubtype="0" fill="remove" grpId="0" nodeType="afterEffect">
                                  <p:stCondLst>
                                    <p:cond delay="8000"/>
                                  </p:stCondLst>
                                  <p:childTnLst>
                                    <p:animClr clrSpc="rgb" dir="cw">
                                      <p:cBhvr override="childStyle">
                                        <p:cTn id="26" dur="1000" autoRev="1" fill="remove"/>
                                        <p:tgtEl>
                                          <p:spTgt spid="14"/>
                                        </p:tgtEl>
                                        <p:attrNameLst>
                                          <p:attrName>style.color</p:attrName>
                                        </p:attrNameLst>
                                      </p:cBhvr>
                                      <p:to>
                                        <a:schemeClr val="bg1"/>
                                      </p:to>
                                    </p:animClr>
                                    <p:animClr clrSpc="rgb" dir="cw">
                                      <p:cBhvr>
                                        <p:cTn id="27" dur="1000" autoRev="1" fill="remove"/>
                                        <p:tgtEl>
                                          <p:spTgt spid="14"/>
                                        </p:tgtEl>
                                        <p:attrNameLst>
                                          <p:attrName>fillcolor</p:attrName>
                                        </p:attrNameLst>
                                      </p:cBhvr>
                                      <p:to>
                                        <a:schemeClr val="bg1"/>
                                      </p:to>
                                    </p:animClr>
                                    <p:set>
                                      <p:cBhvr>
                                        <p:cTn id="28" dur="1000" autoRev="1" fill="remove"/>
                                        <p:tgtEl>
                                          <p:spTgt spid="14"/>
                                        </p:tgtEl>
                                        <p:attrNameLst>
                                          <p:attrName>fill.type</p:attrName>
                                        </p:attrNameLst>
                                      </p:cBhvr>
                                      <p:to>
                                        <p:strVal val="solid"/>
                                      </p:to>
                                    </p:set>
                                    <p:set>
                                      <p:cBhvr>
                                        <p:cTn id="29" dur="1000" autoRev="1" fill="remove"/>
                                        <p:tgtEl>
                                          <p:spTgt spid="1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54" grpId="0" animBg="1"/>
      <p:bldP spid="61" grpId="0" animBg="1"/>
      <p:bldP spid="13" grpId="0" animBg="1"/>
      <p:bldP spid="14"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31B9573-6543-4F92-B788-BCA94D3B289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9512" y="1502433"/>
            <a:ext cx="8865774" cy="5212080"/>
          </a:xfrm>
          <a:prstGeom prst="rect">
            <a:avLst/>
          </a:prstGeom>
        </p:spPr>
      </p:pic>
      <p:sp>
        <p:nvSpPr>
          <p:cNvPr id="13" name="Rectangle 2">
            <a:extLst>
              <a:ext uri="{FF2B5EF4-FFF2-40B4-BE49-F238E27FC236}">
                <a16:creationId xmlns:a16="http://schemas.microsoft.com/office/drawing/2014/main" id="{EA308F59-7E43-428F-AD63-A5D4FD53B1E8}"/>
              </a:ext>
            </a:extLst>
          </p:cNvPr>
          <p:cNvSpPr>
            <a:spLocks noChangeArrowheads="1"/>
          </p:cNvSpPr>
          <p:nvPr/>
        </p:nvSpPr>
        <p:spPr bwMode="auto">
          <a:xfrm>
            <a:off x="159512" y="91440"/>
            <a:ext cx="8869680" cy="11541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Stated </a:t>
            </a:r>
            <a:r>
              <a:rPr lang="en-US" alt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9</a:t>
            </a: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Times that Tribulation is 7 Years, with Two 3.5 Year Halves</a:t>
            </a:r>
          </a:p>
        </p:txBody>
      </p:sp>
      <p:sp>
        <p:nvSpPr>
          <p:cNvPr id="6" name="Isosceles Triangle 5">
            <a:extLst>
              <a:ext uri="{FF2B5EF4-FFF2-40B4-BE49-F238E27FC236}">
                <a16:creationId xmlns:a16="http://schemas.microsoft.com/office/drawing/2014/main" id="{7F7BE4F0-92A5-4D7D-9758-557570E22EF5}"/>
              </a:ext>
            </a:extLst>
          </p:cNvPr>
          <p:cNvSpPr>
            <a:spLocks noChangeAspect="1"/>
          </p:cNvSpPr>
          <p:nvPr/>
        </p:nvSpPr>
        <p:spPr bwMode="auto">
          <a:xfrm rot="10800000">
            <a:off x="1111417"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8" name="Date Placeholder 2">
            <a:extLst>
              <a:ext uri="{FF2B5EF4-FFF2-40B4-BE49-F238E27FC236}">
                <a16:creationId xmlns:a16="http://schemas.microsoft.com/office/drawing/2014/main" id="{48748181-1064-452D-87C2-930503220D0A}"/>
              </a:ext>
            </a:extLst>
          </p:cNvPr>
          <p:cNvSpPr>
            <a:spLocks noGrp="1"/>
          </p:cNvSpPr>
          <p:nvPr>
            <p:ph type="dt" sz="half" idx="10"/>
          </p:nvPr>
        </p:nvSpPr>
        <p:spPr>
          <a:xfrm>
            <a:off x="5861304" y="6600544"/>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3611608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1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ppt_x</p:attrName>
                                        </p:attrNameLst>
                                      </p:cBhvr>
                                      <p:tavLst>
                                        <p:tav tm="0">
                                          <p:val>
                                            <p:strVal val="#ppt_x"/>
                                          </p:val>
                                        </p:tav>
                                        <p:tav tm="100000">
                                          <p:val>
                                            <p:strVal val="#ppt_x"/>
                                          </p:val>
                                        </p:tav>
                                      </p:tavLst>
                                    </p:anim>
                                    <p:anim calcmode="lin" valueType="num">
                                      <p:cBhvr>
                                        <p:cTn id="9" dur="2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33">
            <a:extLst>
              <a:ext uri="{FF2B5EF4-FFF2-40B4-BE49-F238E27FC236}">
                <a16:creationId xmlns:a16="http://schemas.microsoft.com/office/drawing/2014/main" id="{AD22BF7A-517B-4375-B062-9A4520CF9C8F}"/>
              </a:ext>
            </a:extLst>
          </p:cNvPr>
          <p:cNvPicPr>
            <a:picLocks noChangeAspect="1"/>
          </p:cNvPicPr>
          <p:nvPr/>
        </p:nvPicPr>
        <p:blipFill>
          <a:blip r:embed="rId3"/>
          <a:stretch>
            <a:fillRect/>
          </a:stretch>
        </p:blipFill>
        <p:spPr>
          <a:xfrm>
            <a:off x="13120" y="1431276"/>
            <a:ext cx="9093881" cy="5289564"/>
          </a:xfrm>
          <a:prstGeom prst="rect">
            <a:avLst/>
          </a:prstGeom>
        </p:spPr>
      </p:pic>
      <p:sp>
        <p:nvSpPr>
          <p:cNvPr id="14" name="Text Box 1"/>
          <p:cNvSpPr txBox="1">
            <a:spLocks noChangeArrowheads="1"/>
          </p:cNvSpPr>
          <p:nvPr/>
        </p:nvSpPr>
        <p:spPr bwMode="auto">
          <a:xfrm>
            <a:off x="151758" y="347051"/>
            <a:ext cx="8816606" cy="81439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defRPr/>
            </a:pPr>
            <a:r>
              <a:rPr kumimoji="0" lang="en-US" sz="4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Half of 7 Year Tribulation</a:t>
            </a:r>
          </a:p>
        </p:txBody>
      </p:sp>
      <p:sp>
        <p:nvSpPr>
          <p:cNvPr id="7" name="Rectangle 6">
            <a:extLst>
              <a:ext uri="{FF2B5EF4-FFF2-40B4-BE49-F238E27FC236}">
                <a16:creationId xmlns:a16="http://schemas.microsoft.com/office/drawing/2014/main" id="{A7F0EE80-DC9C-4CEA-B421-38780D3B6423}"/>
              </a:ext>
            </a:extLst>
          </p:cNvPr>
          <p:cNvSpPr/>
          <p:nvPr/>
        </p:nvSpPr>
        <p:spPr bwMode="auto">
          <a:xfrm>
            <a:off x="151758" y="5212080"/>
            <a:ext cx="2178407" cy="1508760"/>
          </a:xfrm>
          <a:prstGeom prst="rect">
            <a:avLst/>
          </a:prstGeom>
          <a:noFill/>
          <a:ln w="63500">
            <a:no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45" name="TextBox 44">
            <a:extLst>
              <a:ext uri="{FF2B5EF4-FFF2-40B4-BE49-F238E27FC236}">
                <a16:creationId xmlns:a16="http://schemas.microsoft.com/office/drawing/2014/main" id="{D8397224-A030-4239-B99C-92C4A1AEEBC2}"/>
              </a:ext>
            </a:extLst>
          </p:cNvPr>
          <p:cNvSpPr txBox="1"/>
          <p:nvPr/>
        </p:nvSpPr>
        <p:spPr bwMode="auto">
          <a:xfrm>
            <a:off x="3833405" y="5316006"/>
            <a:ext cx="1828800" cy="1315488"/>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lvl="0" indent="0" algn="ctr" defTabSz="457200" rtl="0" eaLnBrk="1" fontAlgn="base" latinLnBrk="0" hangingPunct="0">
              <a:lnSpc>
                <a:spcPct val="75000"/>
              </a:lnSpc>
              <a:spcBef>
                <a:spcPts val="0"/>
              </a:spcBef>
              <a:spcAft>
                <a:spcPts val="0"/>
              </a:spcAft>
              <a:buClr>
                <a:srgbClr val="000000"/>
              </a:buClr>
              <a:buSzPct val="100000"/>
              <a:buFont typeface="Times New Roman" panose="02020603050405020304" pitchFamily="18" charset="0"/>
              <a:buNone/>
              <a:tabLst/>
              <a:defRPr/>
            </a:pPr>
            <a:r>
              <a:rPr kumimoji="0" lang="en-US" sz="2260" b="1" i="0" u="none" strike="noStrike" kern="150" cap="none" spc="0" normalizeH="0" baseline="0" noProof="0" dirty="0">
                <a:ln w="9525">
                  <a:solidFill>
                    <a:srgbClr val="FF0000"/>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Revived Rome  Plus Slavery in Great Whore Babylon for </a:t>
            </a:r>
          </a:p>
          <a:p>
            <a:pPr marL="0" marR="0" lvl="0" indent="0" algn="ctr" defTabSz="457200" rtl="0" eaLnBrk="1" fontAlgn="base" latinLnBrk="0" hangingPunct="0">
              <a:lnSpc>
                <a:spcPct val="75000"/>
              </a:lnSpc>
              <a:spcBef>
                <a:spcPts val="0"/>
              </a:spcBef>
              <a:spcAft>
                <a:spcPts val="0"/>
              </a:spcAft>
              <a:buClr>
                <a:srgbClr val="000000"/>
              </a:buClr>
              <a:buSzPct val="100000"/>
              <a:buFont typeface="Times New Roman" panose="02020603050405020304" pitchFamily="18" charset="0"/>
              <a:buNone/>
              <a:tabLst/>
              <a:defRPr/>
            </a:pPr>
            <a:r>
              <a:rPr kumimoji="0" lang="en-US" sz="2260" b="1" i="0" u="none" strike="noStrike" kern="150" cap="none" spc="0" normalizeH="0" baseline="0" noProof="0" dirty="0">
                <a:ln w="9525">
                  <a:solidFill>
                    <a:srgbClr val="FF0000"/>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3.5 Yrs.</a:t>
            </a:r>
          </a:p>
        </p:txBody>
      </p:sp>
      <p:sp>
        <p:nvSpPr>
          <p:cNvPr id="36" name="Date Placeholder 2">
            <a:extLst>
              <a:ext uri="{FF2B5EF4-FFF2-40B4-BE49-F238E27FC236}">
                <a16:creationId xmlns:a16="http://schemas.microsoft.com/office/drawing/2014/main" id="{9EE3ED2A-6CD2-4444-BC25-DED27ED5EA9A}"/>
              </a:ext>
            </a:extLst>
          </p:cNvPr>
          <p:cNvSpPr>
            <a:spLocks noGrp="1"/>
          </p:cNvSpPr>
          <p:nvPr>
            <p:ph type="dt" sz="half" idx="10"/>
          </p:nvPr>
        </p:nvSpPr>
        <p:spPr>
          <a:xfrm>
            <a:off x="5861304" y="6600544"/>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1289937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grpId="0" nodeType="afterEffect">
                                  <p:stCondLst>
                                    <p:cond delay="6000"/>
                                  </p:stCondLst>
                                  <p:childTnLst>
                                    <p:animClr clrSpc="rgb" dir="cw">
                                      <p:cBhvr override="childStyle">
                                        <p:cTn id="6" dur="1000" autoRev="1" fill="remove"/>
                                        <p:tgtEl>
                                          <p:spTgt spid="45"/>
                                        </p:tgtEl>
                                        <p:attrNameLst>
                                          <p:attrName>style.color</p:attrName>
                                        </p:attrNameLst>
                                      </p:cBhvr>
                                      <p:to>
                                        <a:schemeClr val="bg1"/>
                                      </p:to>
                                    </p:animClr>
                                    <p:animClr clrSpc="rgb" dir="cw">
                                      <p:cBhvr>
                                        <p:cTn id="7" dur="1000" autoRev="1" fill="remove"/>
                                        <p:tgtEl>
                                          <p:spTgt spid="45"/>
                                        </p:tgtEl>
                                        <p:attrNameLst>
                                          <p:attrName>fillcolor</p:attrName>
                                        </p:attrNameLst>
                                      </p:cBhvr>
                                      <p:to>
                                        <a:schemeClr val="bg1"/>
                                      </p:to>
                                    </p:animClr>
                                    <p:set>
                                      <p:cBhvr>
                                        <p:cTn id="8" dur="1000" autoRev="1" fill="remove"/>
                                        <p:tgtEl>
                                          <p:spTgt spid="45"/>
                                        </p:tgtEl>
                                        <p:attrNameLst>
                                          <p:attrName>fill.type</p:attrName>
                                        </p:attrNameLst>
                                      </p:cBhvr>
                                      <p:to>
                                        <p:strVal val="solid"/>
                                      </p:to>
                                    </p:set>
                                    <p:set>
                                      <p:cBhvr>
                                        <p:cTn id="9" dur="1000" autoRev="1" fill="remove"/>
                                        <p:tgtEl>
                                          <p:spTgt spid="45"/>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1">
            <a:extLst>
              <a:ext uri="{FF2B5EF4-FFF2-40B4-BE49-F238E27FC236}">
                <a16:creationId xmlns:a16="http://schemas.microsoft.com/office/drawing/2014/main" id="{EFA5D14D-6559-46EA-9977-A6ABD305CC04}"/>
              </a:ext>
            </a:extLst>
          </p:cNvPr>
          <p:cNvSpPr txBox="1">
            <a:spLocks noChangeArrowheads="1"/>
          </p:cNvSpPr>
          <p:nvPr/>
        </p:nvSpPr>
        <p:spPr bwMode="auto">
          <a:xfrm>
            <a:off x="130966" y="195646"/>
            <a:ext cx="8882066" cy="1181862"/>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000099"/>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After Muslim Magog Destroyed, EU Takes Muslim Lands To Be Full Revived Rome</a:t>
            </a:r>
          </a:p>
        </p:txBody>
      </p:sp>
      <p:sp>
        <p:nvSpPr>
          <p:cNvPr id="6" name="Date Placeholder 2">
            <a:extLst>
              <a:ext uri="{FF2B5EF4-FFF2-40B4-BE49-F238E27FC236}">
                <a16:creationId xmlns:a16="http://schemas.microsoft.com/office/drawing/2014/main" id="{3867D906-4A84-4209-8D3A-F956AF2471FD}"/>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3" name="Picture 2">
            <a:extLst>
              <a:ext uri="{FF2B5EF4-FFF2-40B4-BE49-F238E27FC236}">
                <a16:creationId xmlns:a16="http://schemas.microsoft.com/office/drawing/2014/main" id="{0C421CDE-E2F3-4202-9ECD-78C0E2FF8349}"/>
              </a:ext>
            </a:extLst>
          </p:cNvPr>
          <p:cNvPicPr>
            <a:picLocks noChangeAspect="1"/>
          </p:cNvPicPr>
          <p:nvPr/>
        </p:nvPicPr>
        <p:blipFill>
          <a:blip r:embed="rId4"/>
          <a:stretch>
            <a:fillRect/>
          </a:stretch>
        </p:blipFill>
        <p:spPr>
          <a:xfrm>
            <a:off x="381001" y="1530260"/>
            <a:ext cx="8458199" cy="5126572"/>
          </a:xfrm>
          <a:prstGeom prst="rect">
            <a:avLst/>
          </a:prstGeom>
        </p:spPr>
      </p:pic>
    </p:spTree>
    <p:extLst>
      <p:ext uri="{BB962C8B-B14F-4D97-AF65-F5344CB8AC3E}">
        <p14:creationId xmlns:p14="http://schemas.microsoft.com/office/powerpoint/2010/main" val="41087626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000">
        <p15:prstTrans prst="pageCurlDouble"/>
      </p:transition>
    </mc:Choice>
    <mc:Fallback xmlns="">
      <p:transition spd="slow" advTm="12000">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1">
            <a:extLst>
              <a:ext uri="{FF2B5EF4-FFF2-40B4-BE49-F238E27FC236}">
                <a16:creationId xmlns:a16="http://schemas.microsoft.com/office/drawing/2014/main" id="{EFA5D14D-6559-46EA-9977-A6ABD305CC04}"/>
              </a:ext>
            </a:extLst>
          </p:cNvPr>
          <p:cNvSpPr txBox="1">
            <a:spLocks noChangeArrowheads="1"/>
          </p:cNvSpPr>
          <p:nvPr/>
        </p:nvSpPr>
        <p:spPr bwMode="auto">
          <a:xfrm>
            <a:off x="130966" y="195646"/>
            <a:ext cx="8882066" cy="1181862"/>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C000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After Muslim Magog Destroyed, EU Takes Muslim Lands To Be Full Revived Rome</a:t>
            </a:r>
          </a:p>
        </p:txBody>
      </p:sp>
      <p:sp>
        <p:nvSpPr>
          <p:cNvPr id="2" name="Rectangle 2">
            <a:extLst>
              <a:ext uri="{FF2B5EF4-FFF2-40B4-BE49-F238E27FC236}">
                <a16:creationId xmlns:a16="http://schemas.microsoft.com/office/drawing/2014/main" id="{C7FCC996-B86E-40DA-B6A4-4DF3C1F8154E}"/>
              </a:ext>
            </a:extLst>
          </p:cNvPr>
          <p:cNvSpPr>
            <a:spLocks noChangeArrowheads="1"/>
          </p:cNvSpPr>
          <p:nvPr/>
        </p:nvSpPr>
        <p:spPr bwMode="auto">
          <a:xfrm>
            <a:off x="8072484" y="1676400"/>
            <a:ext cx="738313" cy="353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scene3d>
              <a:camera prst="orthographicFront"/>
              <a:lightRig rig="threePt" dir="t"/>
            </a:scene3d>
            <a:sp3d extrusionH="57150">
              <a:bevelT w="38100" h="38100"/>
            </a:sp3d>
          </a:body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zh-CN" u="none" strike="noStrike" kern="1200" normalizeH="0" baseline="0" noProof="0" dirty="0">
                <a:ln>
                  <a:solidFill>
                    <a:schemeClr val="tx1"/>
                  </a:solidFill>
                </a:ln>
                <a:solidFill>
                  <a:prstClr val="white"/>
                </a:solidFill>
                <a:uLnTx/>
                <a:uFillTx/>
                <a:ea typeface="Times New Roman" panose="02020603050405020304" pitchFamily="18" charset="0"/>
                <a:cs typeface="Arial" panose="020B0604020202020204" pitchFamily="34" charset="0"/>
                <a:hlinkClick r:id="rId4"/>
              </a:rPr>
              <a:t>[653</a:t>
            </a:r>
            <a:r>
              <a:rPr kumimoji="0" lang="en-US" altLang="zh-CN" b="1" u="none" strike="noStrike" kern="1200" normalizeH="0" baseline="0" noProof="0" dirty="0">
                <a:ln>
                  <a:solidFill>
                    <a:schemeClr val="tx1"/>
                  </a:solidFill>
                </a:ln>
                <a:solidFill>
                  <a:schemeClr val="tx1"/>
                </a:solidFill>
                <a:uLnTx/>
                <a:uFillTx/>
                <a:ea typeface="Times New Roman" panose="02020603050405020304" pitchFamily="18" charset="0"/>
                <a:cs typeface="Arial" panose="020B0604020202020204" pitchFamily="34" charset="0"/>
                <a:hlinkClick r:id="rId4"/>
              </a:rPr>
              <a:t>]</a:t>
            </a:r>
            <a:r>
              <a:rPr kumimoji="0" lang="en-US" altLang="zh-CN" b="1" u="none" strike="noStrike" kern="1200" normalizeH="0" baseline="0" noProof="0" dirty="0">
                <a:ln>
                  <a:solidFill>
                    <a:schemeClr val="tx1"/>
                  </a:solidFill>
                </a:ln>
                <a:solidFill>
                  <a:schemeClr val="tx1"/>
                </a:solidFill>
                <a:uLnTx/>
                <a:uFillTx/>
                <a:ea typeface="Times New Roman" panose="02020603050405020304" pitchFamily="18" charset="0"/>
                <a:cs typeface="Arial" panose="020B0604020202020204" pitchFamily="34" charset="0"/>
              </a:rPr>
              <a:t> </a:t>
            </a:r>
            <a:endParaRPr kumimoji="0" lang="en-US" altLang="zh-CN" sz="2000" b="1" u="none" strike="noStrike" kern="1200" normalizeH="0" baseline="0" noProof="0" dirty="0">
              <a:ln>
                <a:solidFill>
                  <a:schemeClr val="tx1"/>
                </a:solidFill>
              </a:ln>
              <a:solidFill>
                <a:schemeClr val="tx1"/>
              </a:solidFill>
              <a:uLnTx/>
              <a:uFillTx/>
              <a:ea typeface="Times New Roman" panose="02020603050405020304" pitchFamily="18" charset="0"/>
              <a:cs typeface="Arial" panose="020B0604020202020204" pitchFamily="34" charset="0"/>
            </a:endParaRPr>
          </a:p>
        </p:txBody>
      </p:sp>
      <p:sp>
        <p:nvSpPr>
          <p:cNvPr id="10" name="Rectangle 9">
            <a:extLst>
              <a:ext uri="{FF2B5EF4-FFF2-40B4-BE49-F238E27FC236}">
                <a16:creationId xmlns:a16="http://schemas.microsoft.com/office/drawing/2014/main" id="{3D3370AC-5F5C-4494-8453-A6BAB03E985E}"/>
              </a:ext>
            </a:extLst>
          </p:cNvPr>
          <p:cNvSpPr/>
          <p:nvPr/>
        </p:nvSpPr>
        <p:spPr>
          <a:xfrm>
            <a:off x="7924800" y="6273763"/>
            <a:ext cx="630301" cy="321306"/>
          </a:xfrm>
          <a:prstGeom prst="rect">
            <a:avLst/>
          </a:prstGeom>
        </p:spPr>
        <p:txBody>
          <a:bodyPr wrap="none">
            <a:spAutoFit/>
          </a:bodyPr>
          <a:lstStyle/>
          <a:p>
            <a:r>
              <a:rPr lang="en-US" sz="1600"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hlinkClick r:id="rId5"/>
              </a:rPr>
              <a:t>[906]</a:t>
            </a:r>
            <a:endParaRPr lang="en-US" sz="1600" dirty="0"/>
          </a:p>
        </p:txBody>
      </p:sp>
      <p:pic>
        <p:nvPicPr>
          <p:cNvPr id="3" name="Picture 2">
            <a:extLst>
              <a:ext uri="{FF2B5EF4-FFF2-40B4-BE49-F238E27FC236}">
                <a16:creationId xmlns:a16="http://schemas.microsoft.com/office/drawing/2014/main" id="{3F9301F2-6727-44C2-ACBD-4C7F453A8997}"/>
              </a:ext>
            </a:extLst>
          </p:cNvPr>
          <p:cNvPicPr>
            <a:picLocks noChangeAspect="1"/>
          </p:cNvPicPr>
          <p:nvPr/>
        </p:nvPicPr>
        <p:blipFill rotWithShape="1">
          <a:blip r:embed="rId6"/>
          <a:srcRect b="381"/>
          <a:stretch/>
        </p:blipFill>
        <p:spPr>
          <a:xfrm>
            <a:off x="265176" y="1517904"/>
            <a:ext cx="7770487" cy="5294376"/>
          </a:xfrm>
          <a:prstGeom prst="rect">
            <a:avLst/>
          </a:prstGeom>
        </p:spPr>
      </p:pic>
    </p:spTree>
    <p:extLst>
      <p:ext uri="{BB962C8B-B14F-4D97-AF65-F5344CB8AC3E}">
        <p14:creationId xmlns:p14="http://schemas.microsoft.com/office/powerpoint/2010/main" val="29712081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7000">
        <p15:prstTrans prst="pageCurlDouble"/>
      </p:transition>
    </mc:Choice>
    <mc:Fallback xmlns="">
      <p:transition spd="slow" advTm="17000">
        <p:fade/>
      </p:transition>
    </mc:Fallback>
  </mc:AlternateContent>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228600" y="1918051"/>
            <a:ext cx="8686800" cy="461613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0"/>
              </a:spcAft>
              <a:buClr>
                <a:srgbClr val="000000"/>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600" b="1" i="0" u="none" strike="noStrike" kern="150" cap="none" spc="0" normalizeH="0" baseline="0" noProof="0" dirty="0">
                <a:ln w="19050">
                  <a:solidFill>
                    <a:sysClr val="windowText" lastClr="000000"/>
                  </a:solidFill>
                  <a:prstDash val="solid"/>
                </a:ln>
                <a:solidFill>
                  <a:srgbClr val="7E4A10"/>
                </a:solidFill>
                <a:effectLst>
                  <a:outerShdw blurRad="12700" dist="38100" dir="2700000" algn="tl" rotWithShape="0">
                    <a:prstClr val="black"/>
                  </a:outerShdw>
                </a:effectLst>
                <a:uLnTx/>
                <a:uFillTx/>
                <a:latin typeface="Calibri" panose="020F0502020204030204" pitchFamily="34" charset="0"/>
                <a:ea typeface="SimSun" panose="02010600030101010101" pitchFamily="2" charset="-122"/>
                <a:cs typeface="Calibri" panose="020F0502020204030204" pitchFamily="34" charset="0"/>
              </a:rPr>
              <a:t>But, the EU today falls far short of the might and full size of the entire original Roman Empire that had two halves </a:t>
            </a:r>
          </a:p>
          <a:p>
            <a:pPr marL="0" lvl="0" indent="0">
              <a:lnSpc>
                <a:spcPct val="94000"/>
              </a:lnSpc>
              <a:spcBef>
                <a:spcPts val="0"/>
              </a:spcBef>
              <a:spcAft>
                <a:spcPts val="1800"/>
              </a:spcAft>
              <a:buSzPct val="70000"/>
              <a:defRPr/>
            </a:pPr>
            <a:r>
              <a:rPr kumimoji="0" lang="en-US" sz="3600" b="1" i="0" u="none" strike="noStrike" kern="150" cap="none" spc="0" normalizeH="0" baseline="0" noProof="0" dirty="0">
                <a:ln w="19050">
                  <a:solidFill>
                    <a:sysClr val="windowText" lastClr="000000"/>
                  </a:solidFill>
                  <a:prstDash val="solid"/>
                </a:ln>
                <a:solidFill>
                  <a:srgbClr val="7E4A10"/>
                </a:solidFill>
                <a:effectLst>
                  <a:outerShdw blurRad="12700" dist="38100" dir="2700000" algn="tl" rotWithShape="0">
                    <a:prstClr val="black"/>
                  </a:outerShdw>
                </a:effectLst>
                <a:uLnTx/>
                <a:uFillTx/>
                <a:latin typeface="Calibri" panose="020F0502020204030204" pitchFamily="34" charset="0"/>
                <a:ea typeface="SimSun" panose="02010600030101010101" pitchFamily="2" charset="-122"/>
                <a:cs typeface="Calibri" panose="020F0502020204030204" pitchFamily="34" charset="0"/>
              </a:rPr>
              <a:t>(2 iron legs), that included much of the Middle East, that was once also known as the Babylonian Empire. </a:t>
            </a:r>
            <a:r>
              <a:rPr lang="en-US" altLang="zh-CN" dirty="0">
                <a:ln w="9525">
                  <a:solidFill>
                    <a:prstClr val="black"/>
                  </a:solidFill>
                  <a:prstDash val="solid"/>
                </a:ln>
                <a:solidFill>
                  <a:prstClr val="white"/>
                </a:solidFill>
                <a:latin typeface="Times New Roman" panose="02020603050405020304" pitchFamily="18" charset="0"/>
                <a:ea typeface="Times New Roman" panose="02020603050405020304" pitchFamily="18" charset="0"/>
                <a:cs typeface="Times New Roman" panose="02020603050405020304" pitchFamily="18" charset="0"/>
                <a:hlinkClick r:id="rId3"/>
              </a:rPr>
              <a:t>[654]</a:t>
            </a:r>
            <a:r>
              <a:rPr lang="en-US" altLang="zh-CN" dirty="0">
                <a:ln w="9525">
                  <a:solidFill>
                    <a:prstClr val="black"/>
                  </a:solidFill>
                  <a:prstDash val="solid"/>
                </a:ln>
                <a:solidFill>
                  <a:prstClr val="white"/>
                </a:solidFill>
                <a:ea typeface="Times New Roman" panose="02020603050405020304" pitchFamily="18" charset="0"/>
                <a:cs typeface="Arial" panose="020B0604020202020204" pitchFamily="34" charset="0"/>
              </a:rPr>
              <a:t> </a:t>
            </a:r>
            <a:endParaRPr kumimoji="0" lang="en-US" sz="3600" b="1" i="0" u="none" strike="noStrike" kern="150" cap="none" spc="0" normalizeH="0" baseline="0" noProof="0" dirty="0">
              <a:ln w="19050">
                <a:solidFill>
                  <a:sysClr val="windowText" lastClr="000000"/>
                </a:solidFill>
                <a:prstDash val="solid"/>
              </a:ln>
              <a:solidFill>
                <a:srgbClr val="7E4A10"/>
              </a:solidFill>
              <a:effectLst>
                <a:outerShdw blurRad="12700" dist="38100" dir="2700000" algn="tl" rotWithShape="0">
                  <a:prstClr val="black"/>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94000"/>
              </a:lnSpc>
              <a:spcBef>
                <a:spcPts val="0"/>
              </a:spcBef>
              <a:spcAft>
                <a:spcPts val="18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The Roman Empire’s eastern half capital was at Constantinople, located in Turkey today. </a:t>
            </a:r>
            <a:r>
              <a:rPr kumimoji="0" lang="en-US" altLang="zh-CN" sz="1800" i="0" u="none" strike="noStrike" kern="1200" normalizeH="0" baseline="0" noProof="0" dirty="0">
                <a:ln w="9525">
                  <a:solidFill>
                    <a:schemeClr val="bg1"/>
                  </a:solidFill>
                  <a:prstDash val="solid"/>
                </a:ln>
                <a:solidFill>
                  <a:schemeClr val="tx1"/>
                </a:solidFill>
                <a:uLnTx/>
                <a:uFillTx/>
                <a:latin typeface="Times New Roman" panose="02020603050405020304" pitchFamily="18" charset="0"/>
                <a:ea typeface="Times New Roman" panose="02020603050405020304" pitchFamily="18" charset="0"/>
                <a:cs typeface="Times New Roman" panose="02020603050405020304" pitchFamily="18" charset="0"/>
                <a:hlinkClick r:id="rId3"/>
              </a:rPr>
              <a:t>[654]</a:t>
            </a:r>
            <a:endParaRPr kumimoji="0" lang="en-US" altLang="zh-CN" sz="1800" i="0" u="none" strike="noStrike" kern="1200" cap="none" spc="0" normalizeH="0" baseline="0" noProof="0" dirty="0">
              <a:ln>
                <a:noFill/>
              </a:ln>
              <a:solidFill>
                <a:prstClr val="black"/>
              </a:solidFill>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6" name="Text Box 1">
            <a:extLst>
              <a:ext uri="{FF2B5EF4-FFF2-40B4-BE49-F238E27FC236}">
                <a16:creationId xmlns:a16="http://schemas.microsoft.com/office/drawing/2014/main" id="{2857901A-0D48-4F8C-A026-8F4CA7462ABC}"/>
              </a:ext>
            </a:extLst>
          </p:cNvPr>
          <p:cNvSpPr txBox="1">
            <a:spLocks noChangeArrowheads="1"/>
          </p:cNvSpPr>
          <p:nvPr/>
        </p:nvSpPr>
        <p:spPr bwMode="auto">
          <a:xfrm>
            <a:off x="130967" y="457200"/>
            <a:ext cx="8882066" cy="1181862"/>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0"/>
              </a:spcAft>
              <a:buClr>
                <a:srgbClr val="0000FF"/>
              </a:buClr>
              <a:buSzPct val="100000"/>
              <a:buFont typeface="Times New Roman" panose="02020603050405020304" pitchFamily="18" charset="0"/>
              <a:buNone/>
              <a:tabLst/>
              <a:defRPr/>
            </a:pPr>
            <a:r>
              <a:rPr kumimoji="0" lang="en-US" sz="4000" b="1" i="0" u="none" strike="noStrike" kern="1200" cap="none" spc="0" normalizeH="0" baseline="0" noProof="0" dirty="0">
                <a:ln w="9525">
                  <a:solidFill>
                    <a:prstClr val="black"/>
                  </a:solidFill>
                  <a:prstDash val="solid"/>
                </a:ln>
                <a:solidFill>
                  <a:srgbClr val="B56A1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After Muslim Magog Destroyed, EU Takes Muslim Lands To Be Full Revived Rome</a:t>
            </a:r>
          </a:p>
        </p:txBody>
      </p:sp>
      <p:sp>
        <p:nvSpPr>
          <p:cNvPr id="4" name="Date Placeholder 2">
            <a:extLst>
              <a:ext uri="{FF2B5EF4-FFF2-40B4-BE49-F238E27FC236}">
                <a16:creationId xmlns:a16="http://schemas.microsoft.com/office/drawing/2014/main" id="{7EBEFB45-EFF1-4EE6-8C96-BE2E9EBD5F0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4630082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45503" y="1507927"/>
            <a:ext cx="9052993" cy="5184881"/>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200"/>
              </a:spcAft>
              <a:buClr>
                <a:srgbClr val="000000"/>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50" cap="none" spc="0" normalizeH="0" baseline="0" noProof="0" dirty="0">
                <a:ln w="9525">
                  <a:solidFill>
                    <a:prstClr val="black"/>
                  </a:solidFill>
                  <a:prstDash val="solid"/>
                </a:ln>
                <a:solidFill>
                  <a:srgbClr val="663300"/>
                </a:solidFill>
                <a:effectLst>
                  <a:outerShdw blurRad="12700" dist="38100" dir="2700000" algn="tl" rotWithShape="0">
                    <a:prstClr val="black"/>
                  </a:outerShdw>
                </a:effectLst>
                <a:uLnTx/>
                <a:uFillTx/>
                <a:ea typeface="SimSun" panose="02010600030101010101" pitchFamily="2" charset="-122"/>
                <a:cs typeface="Arial" panose="020B0604020202020204" pitchFamily="34" charset="0"/>
              </a:rPr>
              <a:t>The Muslim nations are no longer mentioned as a world power after their defeat in the Magog war, </a:t>
            </a:r>
            <a:r>
              <a:rPr kumimoji="0" lang="en-US" sz="3000" b="0" i="0" u="none" strike="noStrike" kern="150" cap="none" spc="0" normalizeH="0" baseline="0" noProof="0" dirty="0">
                <a:ln>
                  <a:noFill/>
                </a:ln>
                <a:solidFill>
                  <a:prstClr val="black">
                    <a:lumMod val="95000"/>
                    <a:lumOff val="5000"/>
                  </a:prstClr>
                </a:solidFill>
                <a:effectLst/>
                <a:uLnTx/>
                <a:uFillTx/>
                <a:ea typeface="SimSun" panose="02010600030101010101" pitchFamily="2" charset="-122"/>
                <a:cs typeface="Arial" panose="020B0604020202020204" pitchFamily="34" charset="0"/>
              </a:rPr>
              <a:t>against the ships of Chittim (the nations of the West</a:t>
            </a:r>
            <a:r>
              <a:rPr lang="en-US" sz="3000" kern="150" dirty="0">
                <a:solidFill>
                  <a:prstClr val="black">
                    <a:lumMod val="95000"/>
                    <a:lumOff val="5000"/>
                  </a:prstClr>
                </a:solidFill>
                <a:ea typeface="SimSun" panose="02010600030101010101" pitchFamily="2" charset="-122"/>
                <a:cs typeface="Arial" panose="020B0604020202020204" pitchFamily="34" charset="0"/>
              </a:rPr>
              <a:t> and</a:t>
            </a:r>
            <a:r>
              <a:rPr kumimoji="0" lang="en-US" sz="3000" b="0" i="0" u="none" strike="noStrike" kern="150" cap="none" spc="0" normalizeH="0" baseline="0" noProof="0" dirty="0">
                <a:ln>
                  <a:noFill/>
                </a:ln>
                <a:solidFill>
                  <a:prstClr val="black">
                    <a:lumMod val="95000"/>
                    <a:lumOff val="5000"/>
                  </a:prstClr>
                </a:solidFill>
                <a:effectLst/>
                <a:uLnTx/>
                <a:uFillTx/>
                <a:ea typeface="SimSun" panose="02010600030101010101" pitchFamily="2" charset="-122"/>
                <a:cs typeface="Arial" panose="020B0604020202020204" pitchFamily="34" charset="0"/>
              </a:rPr>
              <a:t> Rome) the </a:t>
            </a: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hlinkClick r:id="rId3" action="ppaction://hlinksldjump"/>
              </a:rPr>
              <a:t>western coast nations (USA &amp; EU)</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a:t>
            </a:r>
            <a:r>
              <a:rPr kumimoji="0" lang="en-US" sz="3000" b="0" i="0" u="none" strike="noStrike" kern="150" cap="none" spc="0" normalizeH="0" baseline="0" noProof="0" dirty="0">
                <a:ln>
                  <a:noFill/>
                </a:ln>
                <a:solidFill>
                  <a:prstClr val="black">
                    <a:lumMod val="95000"/>
                    <a:lumOff val="5000"/>
                  </a:prstClr>
                </a:solidFill>
                <a:effectLst/>
                <a:uLnTx/>
                <a:uFillTx/>
                <a:ea typeface="SimSun" panose="02010600030101010101" pitchFamily="2" charset="-122"/>
                <a:cs typeface="Arial" panose="020B0604020202020204" pitchFamily="34" charset="0"/>
              </a:rPr>
              <a:t> </a:t>
            </a: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hlinkClick r:id="rId3" action="ppaction://hlinksldjump"/>
              </a:rPr>
              <a:t>island nations (Britain)</a:t>
            </a: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rPr>
              <a:t>, </a:t>
            </a: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hlinkClick r:id="rId4" action="ppaction://hlinksldjump"/>
              </a:rPr>
              <a:t>NATO</a:t>
            </a:r>
            <a:r>
              <a:rPr kumimoji="0" lang="en-US" sz="3000" i="0" u="none" strike="noStrike" kern="150" normalizeH="0" baseline="0" noProof="0" dirty="0">
                <a:solidFill>
                  <a:schemeClr val="bg1"/>
                </a:solidFill>
                <a:uLnTx/>
                <a:uFillTx/>
                <a:ea typeface="SimSun" panose="02010600030101010101" pitchFamily="2" charset="-122"/>
                <a:cs typeface="Arial" panose="020B0604020202020204" pitchFamily="34" charset="0"/>
              </a:rPr>
              <a:t> </a:t>
            </a:r>
            <a:r>
              <a:rPr kumimoji="0" lang="en-US" sz="3000" b="0" i="0" u="none" strike="noStrike" kern="150" cap="none" spc="0" normalizeH="0" baseline="0" noProof="0" dirty="0">
                <a:ln>
                  <a:noFill/>
                </a:ln>
                <a:solidFill>
                  <a:prstClr val="black">
                    <a:lumMod val="95000"/>
                    <a:lumOff val="5000"/>
                  </a:prstClr>
                </a:solidFill>
                <a:effectLst/>
                <a:uLnTx/>
                <a:uFillTx/>
                <a:ea typeface="SimSun" panose="02010600030101010101" pitchFamily="2" charset="-122"/>
                <a:cs typeface="Arial" panose="020B0604020202020204" pitchFamily="34" charset="0"/>
              </a:rPr>
              <a:t>and Israel. </a:t>
            </a:r>
          </a:p>
          <a:p>
            <a:pPr marL="274320" marR="0" lvl="0" indent="-274320" algn="l" defTabSz="457200" rtl="0" eaLnBrk="1" fontAlgn="base" latinLnBrk="0" hangingPunct="0">
              <a:lnSpc>
                <a:spcPct val="94000"/>
              </a:lnSpc>
              <a:spcBef>
                <a:spcPts val="0"/>
              </a:spcBef>
              <a:spcAft>
                <a:spcPts val="1200"/>
              </a:spcAft>
              <a:buClr>
                <a:srgbClr val="6633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1" i="0" u="none" strike="noStrike" kern="150" cap="none" spc="0" normalizeH="0" baseline="0" noProof="0" dirty="0">
                <a:ln w="9525">
                  <a:solidFill>
                    <a:prstClr val="black"/>
                  </a:solidFill>
                  <a:prstDash val="solid"/>
                </a:ln>
                <a:solidFill>
                  <a:srgbClr val="663300"/>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rPr>
              <a:t>The Roman Empire will take full control of all the defeated Mideast nations</a:t>
            </a:r>
            <a:r>
              <a:rPr kumimoji="0" lang="en-US" sz="2800" i="0" u="none" strike="noStrike" kern="150" normalizeH="0" baseline="0" noProof="0" dirty="0">
                <a:solidFill>
                  <a:schemeClr val="bg1"/>
                </a:solidFill>
                <a:uLnTx/>
                <a:uFillTx/>
                <a:ea typeface="SimSun" panose="02010600030101010101" pitchFamily="2" charset="-122"/>
                <a:cs typeface="Arial" panose="020B0604020202020204" pitchFamily="34" charset="0"/>
              </a:rPr>
              <a:t>, including the land of the ancient Babylonian Empire: Iraq, Syria &amp; Iran today. </a:t>
            </a:r>
            <a:endParaRPr kumimoji="0" lang="en-US" sz="2800" b="1" i="0" u="none" strike="noStrike" kern="150" cap="none" spc="0" normalizeH="0" baseline="0" noProof="0" dirty="0">
              <a:ln w="9525">
                <a:solidFill>
                  <a:prstClr val="black"/>
                </a:solidFill>
                <a:prstDash val="solid"/>
              </a:ln>
              <a:solidFill>
                <a:schemeClr val="bg1"/>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endParaRPr>
          </a:p>
          <a:p>
            <a:pPr marL="274320" lvl="0" indent="-274320">
              <a:lnSpc>
                <a:spcPct val="94000"/>
              </a:lnSpc>
              <a:spcBef>
                <a:spcPts val="0"/>
              </a:spcBef>
              <a:spcAft>
                <a:spcPts val="1200"/>
              </a:spcAft>
              <a:buClr>
                <a:srgbClr val="663300"/>
              </a:buClr>
              <a:buSzPct val="70000"/>
              <a:buFont typeface="Wingdings" panose="05000000000000000000" pitchFamily="2" charset="2"/>
              <a:buChar char="Ø"/>
              <a:defRPr/>
            </a:pPr>
            <a:r>
              <a:rPr kumimoji="0" lang="en-US" sz="2800" b="1" i="0" u="none" strike="noStrike" kern="150" cap="none" spc="0" normalizeH="0" baseline="0" noProof="0" dirty="0">
                <a:ln w="9525">
                  <a:solidFill>
                    <a:prstClr val="black"/>
                  </a:solidFill>
                  <a:prstDash val="solid"/>
                </a:ln>
                <a:solidFill>
                  <a:srgbClr val="663300"/>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rPr>
              <a:t>This will revive the entire original Roman Empire, exactly as described in Bible prophesy (2 feet), that contains both Rome</a:t>
            </a:r>
            <a:r>
              <a:rPr kumimoji="0" lang="en-US" sz="2800" b="1" i="0" u="none" strike="noStrike" kern="150" cap="none" spc="0" normalizeH="0" noProof="0" dirty="0">
                <a:ln w="9525">
                  <a:solidFill>
                    <a:prstClr val="black"/>
                  </a:solidFill>
                  <a:prstDash val="solid"/>
                </a:ln>
                <a:solidFill>
                  <a:srgbClr val="663300"/>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rPr>
              <a:t> &amp;</a:t>
            </a:r>
            <a:r>
              <a:rPr kumimoji="0" lang="en-US" sz="2800" b="1" i="0" u="none" strike="noStrike" kern="150" cap="none" spc="0" normalizeH="0" baseline="0" noProof="0" dirty="0">
                <a:ln w="9525">
                  <a:solidFill>
                    <a:prstClr val="black"/>
                  </a:solidFill>
                  <a:prstDash val="solid"/>
                </a:ln>
                <a:solidFill>
                  <a:srgbClr val="663300"/>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rPr>
              <a:t> ancient Babylon. </a:t>
            </a:r>
            <a:r>
              <a:rPr lang="en-US" altLang="zh-CN" sz="1400"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5"/>
              </a:rPr>
              <a:t>[654]</a:t>
            </a:r>
            <a:r>
              <a:rPr kumimoji="0" lang="en-US" sz="1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rPr>
              <a:t> </a:t>
            </a:r>
          </a:p>
        </p:txBody>
      </p:sp>
      <p:sp>
        <p:nvSpPr>
          <p:cNvPr id="6" name="Text Box 1">
            <a:extLst>
              <a:ext uri="{FF2B5EF4-FFF2-40B4-BE49-F238E27FC236}">
                <a16:creationId xmlns:a16="http://schemas.microsoft.com/office/drawing/2014/main" id="{905028CE-E18A-48E4-8D95-016B3BCE8C0D}"/>
              </a:ext>
            </a:extLst>
          </p:cNvPr>
          <p:cNvSpPr txBox="1">
            <a:spLocks noChangeArrowheads="1"/>
          </p:cNvSpPr>
          <p:nvPr/>
        </p:nvSpPr>
        <p:spPr bwMode="auto">
          <a:xfrm>
            <a:off x="114402" y="199045"/>
            <a:ext cx="8882066" cy="1181862"/>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0"/>
              </a:spcAft>
              <a:buClr>
                <a:srgbClr val="0000FF"/>
              </a:buClr>
              <a:buSzPct val="100000"/>
              <a:buFont typeface="Times New Roman" panose="02020603050405020304" pitchFamily="18" charset="0"/>
              <a:buNone/>
              <a:tabLst/>
              <a:defRPr/>
            </a:pPr>
            <a:r>
              <a:rPr kumimoji="0" lang="en-US" sz="4000" b="1" i="0" u="none" strike="noStrike" kern="1200" cap="none" spc="0" normalizeH="0" baseline="0" noProof="0" dirty="0">
                <a:ln w="9525">
                  <a:solidFill>
                    <a:prstClr val="black"/>
                  </a:solidFill>
                  <a:prstDash val="solid"/>
                </a:ln>
                <a:solidFill>
                  <a:srgbClr val="B56A1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After Muslim Magog Destroyed, EU Takes Muslim Lands To Be Full Revived Rome</a:t>
            </a:r>
          </a:p>
        </p:txBody>
      </p:sp>
      <p:sp>
        <p:nvSpPr>
          <p:cNvPr id="4" name="Date Placeholder 2">
            <a:extLst>
              <a:ext uri="{FF2B5EF4-FFF2-40B4-BE49-F238E27FC236}">
                <a16:creationId xmlns:a16="http://schemas.microsoft.com/office/drawing/2014/main" id="{1E537FF2-E80B-44D9-A657-3E94814BEFA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3956221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8000"/>
                                  </p:stCondLst>
                                  <p:childTnLst>
                                    <p:animEffect transition="out" filter="fade">
                                      <p:cBhvr>
                                        <p:cTn id="6" dur="2000" tmFilter="0, 0; .2, .5; .8, .5; 1, 0"/>
                                        <p:tgtEl>
                                          <p:spTgt spid="8">
                                            <p:txEl>
                                              <p:pRg st="1" end="1"/>
                                            </p:txEl>
                                          </p:spTgt>
                                        </p:tgtEl>
                                      </p:cBhvr>
                                    </p:animEffect>
                                    <p:animScale>
                                      <p:cBhvr>
                                        <p:cTn id="7" dur="1000" autoRev="1" fill="hold"/>
                                        <p:tgtEl>
                                          <p:spTgt spid="8">
                                            <p:txEl>
                                              <p:pRg st="1" end="1"/>
                                            </p:txEl>
                                          </p:spTgt>
                                        </p:tgtEl>
                                      </p:cBhvr>
                                      <p:by x="105000" y="105000"/>
                                    </p:animScale>
                                  </p:childTnLst>
                                </p:cTn>
                              </p:par>
                            </p:childTnLst>
                          </p:cTn>
                        </p:par>
                        <p:par>
                          <p:cTn id="8" fill="hold">
                            <p:stCondLst>
                              <p:cond delay="20000"/>
                            </p:stCondLst>
                            <p:childTnLst>
                              <p:par>
                                <p:cTn id="9" presetID="26" presetClass="emph" presetSubtype="0" fill="hold" nodeType="afterEffect">
                                  <p:stCondLst>
                                    <p:cond delay="5000"/>
                                  </p:stCondLst>
                                  <p:childTnLst>
                                    <p:animEffect transition="out" filter="fade">
                                      <p:cBhvr>
                                        <p:cTn id="10" dur="2000" tmFilter="0, 0; .2, .5; .8, .5; 1, 0"/>
                                        <p:tgtEl>
                                          <p:spTgt spid="8">
                                            <p:txEl>
                                              <p:pRg st="2" end="2"/>
                                            </p:txEl>
                                          </p:spTgt>
                                        </p:tgtEl>
                                      </p:cBhvr>
                                    </p:animEffect>
                                    <p:animScale>
                                      <p:cBhvr>
                                        <p:cTn id="11" dur="1000" autoRev="1" fill="hold"/>
                                        <p:tgtEl>
                                          <p:spTgt spid="8">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777240"/>
            <a:ext cx="7315200" cy="543559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0"/>
              </a:spcAft>
              <a:buSzPct val="80000"/>
              <a:defRPr/>
            </a:pPr>
            <a:r>
              <a:rPr lang="en-US" sz="3200" kern="150" dirty="0">
                <a:solidFill>
                  <a:schemeClr val="tx1"/>
                </a:solidFill>
                <a:latin typeface="Papyrus" panose="03070502060502030205" pitchFamily="66" charset="0"/>
                <a:ea typeface="Times New Roman" panose="02020603050405020304" pitchFamily="18" charset="0"/>
                <a:cs typeface="Calibri" panose="020F0502020204030204" pitchFamily="34" charset="0"/>
              </a:rPr>
              <a:t>The King’s Dream</a:t>
            </a:r>
          </a:p>
          <a:p>
            <a:pPr marL="0" lvl="0" indent="0">
              <a:lnSpc>
                <a:spcPct val="92000"/>
              </a:lnSpc>
              <a:spcBef>
                <a:spcPts val="0"/>
              </a:spcBef>
              <a:spcAft>
                <a:spcPts val="1200"/>
              </a:spcAft>
              <a:buSzPct val="80000"/>
              <a:defRPr/>
            </a:pPr>
            <a:r>
              <a:rPr lang="en-US" sz="3200" kern="150" dirty="0">
                <a:solidFill>
                  <a:schemeClr val="tx1"/>
                </a:solidFill>
                <a:latin typeface="Papyrus" panose="03070502060502030205" pitchFamily="66" charset="0"/>
                <a:ea typeface="Times New Roman" panose="02020603050405020304" pitchFamily="18" charset="0"/>
                <a:cs typeface="Calibri" panose="020F0502020204030204" pitchFamily="34" charset="0"/>
              </a:rPr>
              <a:t>“… there was a single great statue… its </a:t>
            </a:r>
            <a:r>
              <a:rPr lang="en-US" sz="4200" b="1" kern="150" dirty="0">
                <a:ln w="28575" cmpd="sng">
                  <a:solidFill>
                    <a:schemeClr val="tx1"/>
                  </a:solidFill>
                  <a:prstDash val="solid"/>
                </a:ln>
                <a:solidFill>
                  <a:schemeClr val="bg1"/>
                </a:solidFill>
                <a:effectLst>
                  <a:glow rad="127000">
                    <a:srgbClr val="860000">
                      <a:alpha val="30000"/>
                    </a:srgbClr>
                  </a:glow>
                  <a:outerShdw blurRad="50800" dist="50800" dir="5400000" algn="ctr" rotWithShape="0">
                    <a:schemeClr val="tx1"/>
                  </a:outerShdw>
                </a:effectLst>
                <a:latin typeface="Papyrus" panose="03070502060502030205" pitchFamily="66" charset="0"/>
                <a:ea typeface="Times New Roman" panose="02020603050405020304" pitchFamily="18" charset="0"/>
                <a:cs typeface="Calibri" panose="020F0502020204030204" pitchFamily="34" charset="0"/>
              </a:rPr>
              <a:t>legs</a:t>
            </a:r>
            <a:r>
              <a:rPr lang="en-US" sz="3600" b="1" kern="150" dirty="0">
                <a:ln w="12700" cmpd="sng">
                  <a:solidFill>
                    <a:schemeClr val="tx1"/>
                  </a:solidFill>
                  <a:prstDash val="solid"/>
                </a:ln>
                <a:solidFill>
                  <a:srgbClr val="7E4A10"/>
                </a:solidFill>
                <a:effectLst>
                  <a:outerShdw blurRad="50800" dist="50800" dir="5400000" algn="ctr" rotWithShape="0">
                    <a:schemeClr val="tx1"/>
                  </a:outerShdw>
                </a:effectLst>
                <a:latin typeface="Papyrus" panose="03070502060502030205" pitchFamily="66" charset="0"/>
                <a:ea typeface="Times New Roman" panose="02020603050405020304" pitchFamily="18" charset="0"/>
                <a:cs typeface="Calibri" panose="020F0502020204030204" pitchFamily="34" charset="0"/>
              </a:rPr>
              <a:t> of iron, </a:t>
            </a:r>
            <a:r>
              <a:rPr lang="en-US" sz="3600" kern="150" dirty="0">
                <a:solidFill>
                  <a:schemeClr val="tx1"/>
                </a:solidFill>
                <a:latin typeface="Papyrus" panose="03070502060502030205" pitchFamily="66" charset="0"/>
                <a:ea typeface="Times New Roman" panose="02020603050405020304" pitchFamily="18" charset="0"/>
                <a:cs typeface="Calibri" panose="020F0502020204030204" pitchFamily="34" charset="0"/>
              </a:rPr>
              <a:t>its feet partly of iron and partly of clay.</a:t>
            </a:r>
          </a:p>
          <a:p>
            <a:pPr marL="0" lvl="0" indent="0">
              <a:lnSpc>
                <a:spcPct val="92000"/>
              </a:lnSpc>
              <a:spcBef>
                <a:spcPts val="0"/>
              </a:spcBef>
              <a:spcAft>
                <a:spcPts val="0"/>
              </a:spcAft>
              <a:buSzPct val="80000"/>
              <a:defRPr/>
            </a:pPr>
            <a:r>
              <a:rPr lang="en-US" sz="3600" b="1" kern="150" dirty="0">
                <a:ln w="12700" cmpd="sng">
                  <a:solidFill>
                    <a:schemeClr val="tx1"/>
                  </a:solidFill>
                  <a:prstDash val="solid"/>
                </a:ln>
                <a:solidFill>
                  <a:srgbClr val="7E4A10"/>
                </a:solidFill>
                <a:effectLst>
                  <a:outerShdw blurRad="50800" dist="50800" dir="5400000" algn="ctr" rotWithShape="0">
                    <a:schemeClr val="tx1"/>
                  </a:outerShdw>
                </a:effectLst>
                <a:latin typeface="Papyrus" panose="03070502060502030205" pitchFamily="66" charset="0"/>
                <a:ea typeface="Times New Roman" panose="02020603050405020304" pitchFamily="18" charset="0"/>
                <a:cs typeface="Calibri" panose="020F0502020204030204" pitchFamily="34" charset="0"/>
              </a:rPr>
              <a:t>Rome</a:t>
            </a:r>
          </a:p>
          <a:p>
            <a:pPr marL="0" lvl="0" indent="0">
              <a:lnSpc>
                <a:spcPct val="92000"/>
              </a:lnSpc>
              <a:spcBef>
                <a:spcPts val="0"/>
              </a:spcBef>
              <a:spcAft>
                <a:spcPts val="0"/>
              </a:spcAft>
              <a:buSzPct val="80000"/>
              <a:defRPr/>
            </a:pPr>
            <a:r>
              <a:rPr lang="en-US" sz="3200" kern="150" dirty="0">
                <a:solidFill>
                  <a:schemeClr val="tx1"/>
                </a:solidFill>
                <a:latin typeface="Papyrus" panose="03070502060502030205" pitchFamily="66" charset="0"/>
                <a:ea typeface="Times New Roman" panose="02020603050405020304" pitchFamily="18" charset="0"/>
                <a:cs typeface="Calibri" panose="020F0502020204030204" pitchFamily="34" charset="0"/>
              </a:rPr>
              <a:t>…</a:t>
            </a:r>
            <a:r>
              <a:rPr lang="en-US" sz="3200" b="1" kern="150" dirty="0">
                <a:ln w="12700" cmpd="sng">
                  <a:solidFill>
                    <a:schemeClr val="tx1"/>
                  </a:solidFill>
                  <a:prstDash val="solid"/>
                </a:ln>
                <a:solidFill>
                  <a:srgbClr val="7E4A10"/>
                </a:solidFill>
                <a:effectLst>
                  <a:outerShdw blurRad="50800" dist="50800" dir="5400000" algn="ctr" rotWithShape="0">
                    <a:schemeClr val="tx1"/>
                  </a:outerShdw>
                </a:effectLst>
                <a:latin typeface="Papyrus" panose="03070502060502030205" pitchFamily="66" charset="0"/>
                <a:ea typeface="Times New Roman" panose="02020603050405020304" pitchFamily="18" charset="0"/>
                <a:cs typeface="Calibri" panose="020F0502020204030204" pitchFamily="34" charset="0"/>
              </a:rPr>
              <a:t> </a:t>
            </a:r>
            <a:r>
              <a:rPr lang="en-US" sz="3600" b="1" kern="150" dirty="0">
                <a:ln w="12700" cmpd="sng">
                  <a:solidFill>
                    <a:schemeClr val="tx1"/>
                  </a:solidFill>
                  <a:prstDash val="solid"/>
                </a:ln>
                <a:solidFill>
                  <a:srgbClr val="7E4A10"/>
                </a:solidFill>
                <a:effectLst>
                  <a:outerShdw blurRad="50800" dist="50800" dir="5400000" algn="ctr" rotWithShape="0">
                    <a:schemeClr val="tx1"/>
                  </a:outerShdw>
                </a:effectLst>
                <a:latin typeface="Papyrus" panose="03070502060502030205" pitchFamily="66" charset="0"/>
                <a:ea typeface="Times New Roman" panose="02020603050405020304" pitchFamily="18" charset="0"/>
                <a:cs typeface="Calibri" panose="020F0502020204030204" pitchFamily="34" charset="0"/>
              </a:rPr>
              <a:t>fourth kingdom </a:t>
            </a:r>
            <a:r>
              <a:rPr lang="en-US" sz="32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Calibri" panose="020F0502020204030204" pitchFamily="34" charset="0"/>
              </a:rPr>
              <a:t>as strong as </a:t>
            </a:r>
            <a:r>
              <a:rPr lang="en-US" sz="3600" b="1" kern="150" dirty="0">
                <a:ln w="12700" cmpd="sng">
                  <a:solidFill>
                    <a:schemeClr val="tx1"/>
                  </a:solidFill>
                  <a:prstDash val="solid"/>
                </a:ln>
                <a:solidFill>
                  <a:srgbClr val="7E4A10"/>
                </a:solidFill>
                <a:effectLst>
                  <a:outerShdw blurRad="50800" dist="50800" dir="5400000" algn="ctr" rotWithShape="0">
                    <a:schemeClr val="tx1"/>
                  </a:outerShdw>
                </a:effectLst>
                <a:latin typeface="Papyrus" panose="03070502060502030205" pitchFamily="66" charset="0"/>
                <a:ea typeface="Times New Roman" panose="02020603050405020304" pitchFamily="18" charset="0"/>
                <a:cs typeface="Calibri" panose="020F0502020204030204" pitchFamily="34" charset="0"/>
              </a:rPr>
              <a:t>iron</a:t>
            </a:r>
            <a:r>
              <a:rPr lang="en-US" sz="32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Calibri" panose="020F0502020204030204" pitchFamily="34" charset="0"/>
              </a:rPr>
              <a:t>… In that you saw the </a:t>
            </a:r>
            <a:r>
              <a:rPr lang="en-US" sz="4200" b="1" kern="150" dirty="0">
                <a:ln w="28575" cmpd="sng">
                  <a:solidFill>
                    <a:schemeClr val="tx1"/>
                  </a:solidFill>
                  <a:prstDash val="solid"/>
                </a:ln>
                <a:solidFill>
                  <a:schemeClr val="bg1"/>
                </a:solidFill>
                <a:effectLst>
                  <a:glow rad="127000">
                    <a:srgbClr val="860000">
                      <a:alpha val="30000"/>
                    </a:srgbClr>
                  </a:glow>
                  <a:outerShdw blurRad="50800" dist="50800" dir="5400000" algn="ctr" rotWithShape="0">
                    <a:schemeClr val="tx1"/>
                  </a:outerShdw>
                </a:effectLst>
                <a:latin typeface="Papyrus" panose="03070502060502030205" pitchFamily="66" charset="0"/>
                <a:ea typeface="Times New Roman" panose="02020603050405020304" pitchFamily="18" charset="0"/>
                <a:cs typeface="Calibri" panose="020F0502020204030204" pitchFamily="34" charset="0"/>
              </a:rPr>
              <a:t>feet and toes</a:t>
            </a:r>
            <a:r>
              <a:rPr lang="en-US" sz="3400" b="1" kern="150" dirty="0">
                <a:ln w="12700" cmpd="sng">
                  <a:solidFill>
                    <a:schemeClr val="tx1"/>
                  </a:solidFill>
                  <a:prstDash val="solid"/>
                </a:ln>
                <a:solidFill>
                  <a:srgbClr val="7E4A10"/>
                </a:solidFill>
                <a:effectLst>
                  <a:outerShdw blurRad="50800" dist="50800" dir="5400000" algn="ctr" rotWithShape="0">
                    <a:schemeClr val="tx1"/>
                  </a:outerShdw>
                </a:effectLst>
                <a:latin typeface="Papyrus" panose="03070502060502030205" pitchFamily="66" charset="0"/>
                <a:ea typeface="Times New Roman" panose="02020603050405020304" pitchFamily="18" charset="0"/>
                <a:cs typeface="Calibri" panose="020F0502020204030204" pitchFamily="34" charset="0"/>
              </a:rPr>
              <a:t>, </a:t>
            </a:r>
            <a:r>
              <a:rPr lang="en-US" sz="3600" b="1" kern="150" dirty="0">
                <a:ln w="12700" cmpd="sng">
                  <a:solidFill>
                    <a:schemeClr val="tx1"/>
                  </a:solidFill>
                  <a:prstDash val="solid"/>
                </a:ln>
                <a:solidFill>
                  <a:srgbClr val="7E4A10"/>
                </a:solidFill>
                <a:effectLst>
                  <a:outerShdw blurRad="50800" dist="50800" dir="5400000" algn="ctr" rotWithShape="0">
                    <a:schemeClr val="tx1"/>
                  </a:outerShdw>
                </a:effectLst>
                <a:latin typeface="Papyrus" panose="03070502060502030205" pitchFamily="66" charset="0"/>
                <a:ea typeface="Times New Roman" panose="02020603050405020304" pitchFamily="18" charset="0"/>
                <a:cs typeface="Calibri" panose="020F0502020204030204" pitchFamily="34" charset="0"/>
              </a:rPr>
              <a:t>partly of potter’s clay and partly of iron, it will be a divided kingdom</a:t>
            </a:r>
            <a:r>
              <a:rPr lang="en-US" sz="32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Calibri" panose="020F0502020204030204" pitchFamily="34" charset="0"/>
              </a:rPr>
              <a:t>… </a:t>
            </a:r>
          </a:p>
          <a:p>
            <a:pPr marL="0" lvl="0" indent="0">
              <a:lnSpc>
                <a:spcPct val="94000"/>
              </a:lnSpc>
              <a:spcBef>
                <a:spcPts val="0"/>
              </a:spcBef>
              <a:spcAft>
                <a:spcPts val="0"/>
              </a:spcAft>
              <a:buSzPct val="80000"/>
              <a:defRPr/>
            </a:pPr>
            <a:r>
              <a:rPr lang="en-US" sz="16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Calibri" panose="020F0502020204030204" pitchFamily="34" charset="0"/>
                <a:hlinkClick r:id="rId4"/>
              </a:rPr>
              <a:t>Dan. 2:31-33, 40-43 </a:t>
            </a:r>
            <a:r>
              <a:rPr lang="en-US" sz="12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Calibri" panose="020F0502020204030204" pitchFamily="34" charset="0"/>
                <a:hlinkClick r:id="rId4"/>
              </a:rPr>
              <a:t>NASB</a:t>
            </a:r>
            <a:endParaRPr kumimoji="0" lang="en-US" sz="1600" i="0" u="none" strike="noStrike" kern="150" cap="none" spc="0" normalizeH="0" baseline="0" noProof="0" dirty="0">
              <a:ln w="9525">
                <a:solidFill>
                  <a:prstClr val="black"/>
                </a:solidFill>
                <a:prstDash val="solid"/>
              </a:ln>
              <a:solidFill>
                <a:schemeClr val="tx1"/>
              </a:solidFill>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6170044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6D5FC2D-C1A6-44EE-BA49-32163C4CC2D6}"/>
              </a:ext>
            </a:extLst>
          </p:cNvPr>
          <p:cNvPicPr>
            <a:picLocks noChangeAspect="1"/>
          </p:cNvPicPr>
          <p:nvPr/>
        </p:nvPicPr>
        <p:blipFill>
          <a:blip r:embed="rId3"/>
          <a:stretch>
            <a:fillRect/>
          </a:stretch>
        </p:blipFill>
        <p:spPr>
          <a:xfrm>
            <a:off x="206183" y="1521367"/>
            <a:ext cx="8731630" cy="5134720"/>
          </a:xfrm>
          <a:prstGeom prst="rect">
            <a:avLst/>
          </a:prstGeom>
        </p:spPr>
      </p:pic>
      <p:sp>
        <p:nvSpPr>
          <p:cNvPr id="4" name="Rectangle 2">
            <a:extLst>
              <a:ext uri="{FF2B5EF4-FFF2-40B4-BE49-F238E27FC236}">
                <a16:creationId xmlns:a16="http://schemas.microsoft.com/office/drawing/2014/main" id="{4A03607E-4062-4262-B3C3-0D2FC28266CC}"/>
              </a:ext>
            </a:extLst>
          </p:cNvPr>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cs"/>
            </a:endParaRPr>
          </a:p>
        </p:txBody>
      </p:sp>
      <p:sp>
        <p:nvSpPr>
          <p:cNvPr id="5" name="Rectangle 3">
            <a:extLst>
              <a:ext uri="{FF2B5EF4-FFF2-40B4-BE49-F238E27FC236}">
                <a16:creationId xmlns:a16="http://schemas.microsoft.com/office/drawing/2014/main" id="{2336A32B-E6E2-4D11-B62C-96982FEF829A}"/>
              </a:ext>
            </a:extLst>
          </p:cNvPr>
          <p:cNvSpPr>
            <a:spLocks noChangeArrowheads="1"/>
          </p:cNvSpPr>
          <p:nvPr/>
        </p:nvSpPr>
        <p:spPr bwMode="auto">
          <a:xfrm>
            <a:off x="8229600" y="6345936"/>
            <a:ext cx="781545" cy="274320"/>
          </a:xfrm>
          <a:prstGeom prst="rect">
            <a:avLst/>
          </a:prstGeom>
          <a:noFill/>
          <a:ln>
            <a:noFill/>
          </a:ln>
          <a:effectLst/>
        </p:spPr>
        <p:txBody>
          <a:bodyPr vert="horz" wrap="square" lIns="91440" tIns="0" rIns="91440" bIns="0" numCol="1" anchor="ctr" anchorCtr="0" compatLnSpc="1">
            <a:prstTxWarp prst="textNoShape">
              <a:avLst/>
            </a:prstTxWarp>
            <a:spAutoFit/>
          </a:bodyPr>
          <a:lstStyle/>
          <a:p>
            <a:pPr marL="0" marR="0" lvl="0" indent="0" algn="l" defTabSz="914400" rtl="0" eaLnBrk="0" fontAlgn="base" latinLnBrk="0" hangingPunct="0">
              <a:lnSpc>
                <a:spcPct val="40000"/>
              </a:lnSpc>
              <a:spcBef>
                <a:spcPct val="0"/>
              </a:spcBef>
              <a:spcAft>
                <a:spcPct val="0"/>
              </a:spcAft>
              <a:buClrTx/>
              <a:buSzTx/>
              <a:buFontTx/>
              <a:buNone/>
              <a:tabLst/>
              <a:defRPr/>
            </a:pPr>
            <a:r>
              <a:rPr kumimoji="0" lang="en-US" altLang="zh-CN" sz="1600" b="0" i="0" u="none" strike="noStrike" kern="1200" cap="none" spc="0" normalizeH="0" baseline="0" noProof="0" dirty="0">
                <a:ln w="9525">
                  <a:solidFill>
                    <a:prstClr val="black">
                      <a:lumMod val="95000"/>
                      <a:lumOff val="5000"/>
                    </a:prstClr>
                  </a:solidFill>
                  <a:prstDash val="solid"/>
                </a:ln>
                <a:solidFill>
                  <a:prstClr val="white"/>
                </a:solidFill>
                <a:effectLst/>
                <a:uLnTx/>
                <a:uFillTx/>
                <a:ea typeface="Times New Roman" panose="02020603050405020304" pitchFamily="18" charset="0"/>
                <a:cs typeface="Arial" panose="020B0604020202020204" pitchFamily="34" charset="0"/>
                <a:hlinkClick r:id="rId4"/>
              </a:rPr>
              <a:t>[654]</a:t>
            </a:r>
            <a:endParaRPr kumimoji="0" lang="en-US" altLang="zh-CN" sz="3200" b="0" i="0" u="none" strike="noStrike" kern="1200" cap="none" spc="0" normalizeH="0" baseline="0" noProof="0" dirty="0">
              <a:ln w="9525">
                <a:solidFill>
                  <a:prstClr val="black">
                    <a:lumMod val="95000"/>
                    <a:lumOff val="5000"/>
                  </a:prstClr>
                </a:solidFill>
                <a:prstDash val="solid"/>
              </a:ln>
              <a:solidFill>
                <a:prstClr val="black">
                  <a:lumMod val="95000"/>
                  <a:lumOff val="5000"/>
                </a:prstClr>
              </a:solidFill>
              <a:effectLst/>
              <a:uLnTx/>
              <a:uFillTx/>
              <a:cs typeface="Arial" panose="020B0604020202020204" pitchFamily="34" charset="0"/>
            </a:endParaRPr>
          </a:p>
        </p:txBody>
      </p:sp>
      <p:sp>
        <p:nvSpPr>
          <p:cNvPr id="3" name="TextBox 2">
            <a:extLst>
              <a:ext uri="{FF2B5EF4-FFF2-40B4-BE49-F238E27FC236}">
                <a16:creationId xmlns:a16="http://schemas.microsoft.com/office/drawing/2014/main" id="{F8F8DB7F-C42A-416B-89F7-31426F5BF99C}"/>
              </a:ext>
            </a:extLst>
          </p:cNvPr>
          <p:cNvSpPr txBox="1"/>
          <p:nvPr/>
        </p:nvSpPr>
        <p:spPr bwMode="auto">
          <a:xfrm>
            <a:off x="8096745" y="4972207"/>
            <a:ext cx="914400" cy="598305"/>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600" i="0" u="none" strike="noStrike" kern="150" normalizeH="0" baseline="0" noProof="0" dirty="0">
                <a:ln w="9525">
                  <a:solidFill>
                    <a:schemeClr val="bg1"/>
                  </a:solidFill>
                  <a:prstDash val="solid"/>
                </a:ln>
                <a:solidFill>
                  <a:schemeClr val="tx1"/>
                </a:solidFill>
                <a:uLnTx/>
                <a:uFillTx/>
                <a:ea typeface="SimSun" panose="02010600030101010101" pitchFamily="2" charset="-122"/>
                <a:cs typeface="Arial" panose="020B0604020202020204" pitchFamily="34" charset="0"/>
                <a:hlinkClick r:id="rId5"/>
              </a:rPr>
              <a:t>[160]</a:t>
            </a:r>
            <a:endParaRPr kumimoji="0" lang="en-US" sz="2400" i="0" u="none" strike="noStrike" kern="150" normalizeH="0" baseline="0" noProof="0" dirty="0">
              <a:ln w="9525">
                <a:solidFill>
                  <a:schemeClr val="bg1"/>
                </a:solidFill>
                <a:prstDash val="solid"/>
              </a:ln>
              <a:solidFill>
                <a:schemeClr val="tx1"/>
              </a:solidFill>
              <a:uLnTx/>
              <a:uFillTx/>
              <a:ea typeface="SimSun" panose="02010600030101010101" pitchFamily="2" charset="-122"/>
              <a:cs typeface="Arial" panose="020B0604020202020204" pitchFamily="34" charset="0"/>
            </a:endParaRPr>
          </a:p>
        </p:txBody>
      </p:sp>
      <p:sp>
        <p:nvSpPr>
          <p:cNvPr id="9" name="Date Placeholder 2">
            <a:extLst>
              <a:ext uri="{FF2B5EF4-FFF2-40B4-BE49-F238E27FC236}">
                <a16:creationId xmlns:a16="http://schemas.microsoft.com/office/drawing/2014/main" id="{EFBAD94A-E30B-4DCB-B934-50785C1A814C}"/>
              </a:ext>
            </a:extLst>
          </p:cNvPr>
          <p:cNvSpPr>
            <a:spLocks noGrp="1"/>
          </p:cNvSpPr>
          <p:nvPr>
            <p:ph type="dt" sz="half" idx="10"/>
          </p:nvPr>
        </p:nvSpPr>
        <p:spPr>
          <a:xfrm>
            <a:off x="3352800" y="6662354"/>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0" name="Text Box 1">
            <a:extLst>
              <a:ext uri="{FF2B5EF4-FFF2-40B4-BE49-F238E27FC236}">
                <a16:creationId xmlns:a16="http://schemas.microsoft.com/office/drawing/2014/main" id="{DC381105-5568-4D35-8F7B-326EB87F226E}"/>
              </a:ext>
            </a:extLst>
          </p:cNvPr>
          <p:cNvSpPr txBox="1">
            <a:spLocks noChangeArrowheads="1"/>
          </p:cNvSpPr>
          <p:nvPr/>
        </p:nvSpPr>
        <p:spPr bwMode="auto">
          <a:xfrm>
            <a:off x="65482" y="170705"/>
            <a:ext cx="9013032" cy="1181862"/>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Ancient Roman Empire Included The Mideast, Plus Ancient Babylon &amp; England</a:t>
            </a:r>
          </a:p>
        </p:txBody>
      </p:sp>
      <p:sp>
        <p:nvSpPr>
          <p:cNvPr id="11" name="TextBox 10">
            <a:extLst>
              <a:ext uri="{FF2B5EF4-FFF2-40B4-BE49-F238E27FC236}">
                <a16:creationId xmlns:a16="http://schemas.microsoft.com/office/drawing/2014/main" id="{60BA235C-38B0-430D-BE76-C10567E0AE2E}"/>
              </a:ext>
            </a:extLst>
          </p:cNvPr>
          <p:cNvSpPr txBox="1"/>
          <p:nvPr/>
        </p:nvSpPr>
        <p:spPr bwMode="auto">
          <a:xfrm>
            <a:off x="8111983" y="1515355"/>
            <a:ext cx="838200" cy="598305"/>
          </a:xfrm>
          <a:prstGeom prst="rect">
            <a:avLst/>
          </a:prstGeom>
          <a:noFill/>
          <a:ln w="25400">
            <a:noFill/>
            <a:round/>
            <a:headEnd/>
            <a:tailEnd/>
          </a:ln>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1600"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7"/>
              </a:rPr>
              <a:t>[936]</a:t>
            </a:r>
            <a:endParaRPr lang="en-US" sz="1600" kern="150" dirty="0">
              <a:ln w="9525">
                <a:solidFill>
                  <a:schemeClr val="bg1"/>
                </a:solidFill>
                <a:prstDash val="solid"/>
              </a:ln>
              <a:solidFill>
                <a:schemeClr val="tx1"/>
              </a:solidFill>
              <a:ea typeface="SimSun" panose="02010600030101010101" pitchFamily="2" charset="-122"/>
              <a:cs typeface="Arial" panose="020B0604020202020204" pitchFamily="34" charset="0"/>
            </a:endParaRPr>
          </a:p>
        </p:txBody>
      </p:sp>
    </p:spTree>
    <p:extLst>
      <p:ext uri="{BB962C8B-B14F-4D97-AF65-F5344CB8AC3E}">
        <p14:creationId xmlns:p14="http://schemas.microsoft.com/office/powerpoint/2010/main" val="14594729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4A03607E-4062-4262-B3C3-0D2FC28266CC}"/>
              </a:ext>
            </a:extLst>
          </p:cNvPr>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cs"/>
            </a:endParaRPr>
          </a:p>
        </p:txBody>
      </p:sp>
      <p:sp>
        <p:nvSpPr>
          <p:cNvPr id="5" name="Rectangle 3">
            <a:extLst>
              <a:ext uri="{FF2B5EF4-FFF2-40B4-BE49-F238E27FC236}">
                <a16:creationId xmlns:a16="http://schemas.microsoft.com/office/drawing/2014/main" id="{2336A32B-E6E2-4D11-B62C-96982FEF829A}"/>
              </a:ext>
            </a:extLst>
          </p:cNvPr>
          <p:cNvSpPr>
            <a:spLocks noChangeArrowheads="1"/>
          </p:cNvSpPr>
          <p:nvPr/>
        </p:nvSpPr>
        <p:spPr bwMode="auto">
          <a:xfrm>
            <a:off x="1512243" y="6101726"/>
            <a:ext cx="7653528" cy="574453"/>
          </a:xfrm>
          <a:prstGeom prst="rect">
            <a:avLst/>
          </a:prstGeom>
          <a:noFill/>
          <a:ln>
            <a:noFill/>
          </a:ln>
          <a:effectLst/>
        </p:spPr>
        <p:txBody>
          <a:bodyPr vert="horz" wrap="square" lIns="91440" tIns="0" rIns="91440" bIns="0" numCol="1" anchor="ctr" anchorCtr="0" compatLnSpc="1">
            <a:prstTxWarp prst="textNoShape">
              <a:avLst/>
            </a:prstTxWarp>
            <a:spAutoFit/>
          </a:bodyPr>
          <a:lstStyle/>
          <a:p>
            <a:pPr marL="0" marR="0" lvl="0" indent="0" algn="l" defTabSz="914400" rtl="0" eaLnBrk="0" fontAlgn="base" latinLnBrk="0" hangingPunct="0">
              <a:lnSpc>
                <a:spcPct val="40000"/>
              </a:lnSpc>
              <a:spcBef>
                <a:spcPct val="0"/>
              </a:spcBef>
              <a:spcAft>
                <a:spcPct val="0"/>
              </a:spcAft>
              <a:buClrTx/>
              <a:buSzTx/>
              <a:buFontTx/>
              <a:buNone/>
              <a:tabLst/>
              <a:defRPr/>
            </a:pPr>
            <a:r>
              <a:rPr lang="en-US" altLang="zh-CN" sz="2900" dirty="0">
                <a:solidFill>
                  <a:prstClr val="black">
                    <a:lumMod val="95000"/>
                    <a:lumOff val="5000"/>
                  </a:prstClr>
                </a:solidFill>
                <a:effectLst>
                  <a:outerShdw blurRad="38100" dist="38100" dir="2700000" algn="tl">
                    <a:srgbClr val="000000">
                      <a:alpha val="43137"/>
                    </a:srgbClr>
                  </a:outerShdw>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zh-CN" sz="29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zh-CN" sz="2600" b="1" i="0" u="none" strike="noStrike" kern="1200" normalizeH="0" baseline="0" noProof="0" dirty="0">
                <a:ln w="9525">
                  <a:solidFill>
                    <a:schemeClr val="bg1"/>
                  </a:solidFill>
                  <a:prstDash val="solid"/>
                </a:ln>
                <a:uLnTx/>
                <a:uFillTx/>
                <a:ea typeface="Times New Roman" panose="02020603050405020304" pitchFamily="18" charset="0"/>
                <a:cs typeface="Arial" panose="020B0604020202020204" pitchFamily="34" charset="0"/>
              </a:rPr>
              <a:t>The Roman Empire at its greatest extent </a:t>
            </a:r>
            <a:endParaRPr kumimoji="0" lang="en-US" altLang="zh-CN" sz="2600" b="0" i="0" u="none" strike="noStrike" kern="1200" cap="none" spc="0" normalizeH="0" baseline="0" noProof="0" dirty="0">
              <a:ln>
                <a:noFill/>
              </a:ln>
              <a:uLnTx/>
              <a:uFillTx/>
              <a:ea typeface="Times New Roman" panose="02020603050405020304" pitchFamily="18" charset="0"/>
              <a:cs typeface="Arial" panose="020B0604020202020204" pitchFamily="34" charset="0"/>
            </a:endParaRPr>
          </a:p>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zh-CN" sz="2600" b="0" i="0" u="none" strike="noStrike" kern="1200" cap="none" spc="0" normalizeH="0" baseline="0" noProof="0" dirty="0">
                <a:ln>
                  <a:noFill/>
                </a:ln>
                <a:uLnTx/>
                <a:uFillTx/>
                <a:ea typeface="Times New Roman" panose="02020603050405020304" pitchFamily="18" charset="0"/>
                <a:cs typeface="Arial" panose="020B0604020202020204" pitchFamily="34" charset="0"/>
              </a:rPr>
              <a:t>  </a:t>
            </a:r>
            <a:r>
              <a:rPr kumimoji="0" lang="en-US" altLang="zh-CN" sz="2600" b="1" i="0" u="none" strike="noStrike" kern="1200" cap="none" spc="0" normalizeH="0" baseline="0" noProof="0" dirty="0">
                <a:ln w="9525">
                  <a:solidFill>
                    <a:prstClr val="black"/>
                  </a:solidFill>
                  <a:prstDash val="solid"/>
                </a:ln>
                <a:uLnTx/>
                <a:uFillTx/>
                <a:ea typeface="Times New Roman" panose="02020603050405020304" pitchFamily="18" charset="0"/>
                <a:cs typeface="Arial" panose="020B0604020202020204" pitchFamily="34" charset="0"/>
              </a:rPr>
              <a:t>included much of the Mideast &amp; Babylon</a:t>
            </a:r>
            <a:r>
              <a:rPr kumimoji="0" lang="en-US" altLang="zh-CN" sz="2600" b="0" i="0" u="none" strike="noStrike" kern="1200" cap="none" spc="0" normalizeH="0" baseline="0" noProof="0" dirty="0">
                <a:ln>
                  <a:noFill/>
                </a:ln>
                <a:uLnTx/>
                <a:uFillTx/>
                <a:ea typeface="Times New Roman" panose="02020603050405020304" pitchFamily="18" charset="0"/>
                <a:cs typeface="Arial" panose="020B0604020202020204" pitchFamily="34" charset="0"/>
              </a:rPr>
              <a:t>. </a:t>
            </a:r>
            <a:r>
              <a:rPr kumimoji="0" lang="en-US" altLang="zh-CN" b="0" i="0" u="none" strike="noStrike" kern="1200" cap="none" spc="0" normalizeH="0" baseline="0" noProof="0" dirty="0">
                <a:ln w="9525">
                  <a:solidFill>
                    <a:prstClr val="black">
                      <a:lumMod val="95000"/>
                      <a:lumOff val="5000"/>
                    </a:prstClr>
                  </a:solidFill>
                  <a:prstDash val="solid"/>
                </a:ln>
                <a:solidFill>
                  <a:prstClr val="white"/>
                </a:solidFill>
                <a:effectLst/>
                <a:uLnTx/>
                <a:uFillTx/>
                <a:ea typeface="Times New Roman" panose="02020603050405020304" pitchFamily="18" charset="0"/>
                <a:cs typeface="Arial" panose="020B0604020202020204" pitchFamily="34" charset="0"/>
                <a:hlinkClick r:id="rId3"/>
              </a:rPr>
              <a:t>[654]</a:t>
            </a:r>
            <a:endParaRPr kumimoji="0" lang="en-US" altLang="zh-CN" sz="3600" b="0" i="0" u="none" strike="noStrike" kern="1200" cap="none" spc="0" normalizeH="0" baseline="0" noProof="0" dirty="0">
              <a:ln w="9525">
                <a:solidFill>
                  <a:prstClr val="black">
                    <a:lumMod val="95000"/>
                    <a:lumOff val="5000"/>
                  </a:prstClr>
                </a:solidFill>
                <a:prstDash val="solid"/>
              </a:ln>
              <a:solidFill>
                <a:prstClr val="black">
                  <a:lumMod val="95000"/>
                  <a:lumOff val="5000"/>
                </a:prstClr>
              </a:solidFill>
              <a:effectLst/>
              <a:uLnTx/>
              <a:uFillTx/>
              <a:cs typeface="Arial" panose="020B0604020202020204" pitchFamily="34" charset="0"/>
            </a:endParaRPr>
          </a:p>
        </p:txBody>
      </p:sp>
      <p:sp>
        <p:nvSpPr>
          <p:cNvPr id="9" name="Date Placeholder 2">
            <a:extLst>
              <a:ext uri="{FF2B5EF4-FFF2-40B4-BE49-F238E27FC236}">
                <a16:creationId xmlns:a16="http://schemas.microsoft.com/office/drawing/2014/main" id="{EFBAD94A-E30B-4DCB-B934-50785C1A814C}"/>
              </a:ext>
            </a:extLst>
          </p:cNvPr>
          <p:cNvSpPr>
            <a:spLocks noGrp="1"/>
          </p:cNvSpPr>
          <p:nvPr>
            <p:ph type="dt" sz="half" idx="10"/>
          </p:nvPr>
        </p:nvSpPr>
        <p:spPr>
          <a:xfrm>
            <a:off x="3352800" y="6662354"/>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0" name="Text Box 1">
            <a:extLst>
              <a:ext uri="{FF2B5EF4-FFF2-40B4-BE49-F238E27FC236}">
                <a16:creationId xmlns:a16="http://schemas.microsoft.com/office/drawing/2014/main" id="{DC381105-5568-4D35-8F7B-326EB87F226E}"/>
              </a:ext>
            </a:extLst>
          </p:cNvPr>
          <p:cNvSpPr txBox="1">
            <a:spLocks noChangeArrowheads="1"/>
          </p:cNvSpPr>
          <p:nvPr/>
        </p:nvSpPr>
        <p:spPr bwMode="auto">
          <a:xfrm>
            <a:off x="65482" y="170705"/>
            <a:ext cx="9013032" cy="1181862"/>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Ancient Roman Empire Included The Mideast, Plus Ancient Babylon &amp; England</a:t>
            </a:r>
          </a:p>
        </p:txBody>
      </p:sp>
      <p:pic>
        <p:nvPicPr>
          <p:cNvPr id="7" name="Picture 6">
            <a:extLst>
              <a:ext uri="{FF2B5EF4-FFF2-40B4-BE49-F238E27FC236}">
                <a16:creationId xmlns:a16="http://schemas.microsoft.com/office/drawing/2014/main" id="{EF8639FC-9A96-4132-8E12-44E22E89A9B4}"/>
              </a:ext>
            </a:extLst>
          </p:cNvPr>
          <p:cNvPicPr>
            <a:picLocks noChangeAspect="1"/>
          </p:cNvPicPr>
          <p:nvPr/>
        </p:nvPicPr>
        <p:blipFill rotWithShape="1">
          <a:blip r:embed="rId5">
            <a:extLst>
              <a:ext uri="{28A0092B-C50C-407E-A947-70E740481C1C}">
                <a14:useLocalDpi xmlns:a14="http://schemas.microsoft.com/office/drawing/2010/main" val="0"/>
              </a:ext>
            </a:extLst>
          </a:blip>
          <a:srcRect t="12485" b="7896"/>
          <a:stretch/>
        </p:blipFill>
        <p:spPr>
          <a:xfrm>
            <a:off x="112668" y="1554480"/>
            <a:ext cx="8918660" cy="5120640"/>
          </a:xfrm>
          <a:prstGeom prst="rect">
            <a:avLst/>
          </a:prstGeom>
        </p:spPr>
      </p:pic>
      <p:sp>
        <p:nvSpPr>
          <p:cNvPr id="11" name="TextBox 10">
            <a:extLst>
              <a:ext uri="{FF2B5EF4-FFF2-40B4-BE49-F238E27FC236}">
                <a16:creationId xmlns:a16="http://schemas.microsoft.com/office/drawing/2014/main" id="{D6B61B8C-4DFD-40C6-995D-92F489EAF51A}"/>
              </a:ext>
            </a:extLst>
          </p:cNvPr>
          <p:cNvSpPr txBox="1"/>
          <p:nvPr/>
        </p:nvSpPr>
        <p:spPr bwMode="auto">
          <a:xfrm>
            <a:off x="117452" y="6121527"/>
            <a:ext cx="838200" cy="626967"/>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kern="150" dirty="0">
                <a:ln w="9525">
                  <a:solidFill>
                    <a:schemeClr val="bg1"/>
                  </a:solidFill>
                  <a:prstDash val="solid"/>
                </a:ln>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6"/>
              </a:rPr>
              <a:t>[935]</a:t>
            </a:r>
            <a:endParaRPr lang="en-US" kern="150" dirty="0">
              <a:ln w="9525">
                <a:solidFill>
                  <a:schemeClr val="bg1"/>
                </a:solidFill>
                <a:prstDash val="solid"/>
              </a:ln>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13" name="Rectangle 3">
            <a:extLst>
              <a:ext uri="{FF2B5EF4-FFF2-40B4-BE49-F238E27FC236}">
                <a16:creationId xmlns:a16="http://schemas.microsoft.com/office/drawing/2014/main" id="{76B31EC3-4C62-44D1-A64E-9660927F9992}"/>
              </a:ext>
            </a:extLst>
          </p:cNvPr>
          <p:cNvSpPr>
            <a:spLocks noChangeArrowheads="1"/>
          </p:cNvSpPr>
          <p:nvPr/>
        </p:nvSpPr>
        <p:spPr bwMode="auto">
          <a:xfrm>
            <a:off x="3962400" y="1554480"/>
            <a:ext cx="4987783" cy="1596847"/>
          </a:xfrm>
          <a:prstGeom prst="rect">
            <a:avLst/>
          </a:prstGeom>
          <a:solidFill>
            <a:schemeClr val="tx1">
              <a:lumMod val="75000"/>
              <a:alpha val="56000"/>
            </a:schemeClr>
          </a:solidFill>
          <a:ln>
            <a:noFill/>
          </a:ln>
          <a:effectLst/>
          <a:scene3d>
            <a:camera prst="orthographicFront"/>
            <a:lightRig rig="threePt" dir="t"/>
          </a:scene3d>
          <a:sp3d>
            <a:bevelT/>
          </a:sp3d>
        </p:spPr>
        <p:txBody>
          <a:bodyPr vert="horz" wrap="square" lIns="91440" tIns="45720" rIns="91440" bIns="45720" numCol="1" anchor="ctr" anchorCtr="0" compatLnSpc="1">
            <a:prstTxWarp prst="textNoShape">
              <a:avLst/>
            </a:prstTxWarp>
            <a:spAutoFit/>
          </a:bodyPr>
          <a:lstStyle/>
          <a:p>
            <a:pPr lvl="0" defTabSz="914400" eaLnBrk="0">
              <a:lnSpc>
                <a:spcPct val="94000"/>
              </a:lnSpc>
              <a:buClrTx/>
              <a:buSzTx/>
              <a:defRPr/>
            </a:pPr>
            <a:r>
              <a:rPr kumimoji="0" lang="en-US" altLang="zh-CN" sz="260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ea typeface="Times New Roman" panose="02020603050405020304" pitchFamily="18" charset="0"/>
                <a:cs typeface="Arial" panose="020B0604020202020204" pitchFamily="34" charset="0"/>
              </a:rPr>
              <a:t>The ancient Roman Empire had an </a:t>
            </a:r>
            <a:r>
              <a:rPr lang="en-US" altLang="zh-CN" sz="2600" b="1" cap="none" spc="0" dirty="0">
                <a:ln w="9525">
                  <a:solidFill>
                    <a:schemeClr val="bg1"/>
                  </a:solidFill>
                  <a:prstDash val="solid"/>
                </a:ln>
                <a:solidFill>
                  <a:srgbClr val="C00000"/>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e</a:t>
            </a:r>
            <a:r>
              <a:rPr kumimoji="0" lang="en-US" altLang="zh-CN" sz="2600" b="1" i="0" u="none" strike="noStrike" kern="1200" normalizeH="0" baseline="0" noProof="0" dirty="0">
                <a:ln w="9525">
                  <a:solidFill>
                    <a:schemeClr val="bg1"/>
                  </a:solidFill>
                  <a:prstDash val="solid"/>
                </a:ln>
                <a:solidFill>
                  <a:srgbClr val="C00000"/>
                </a:solidFill>
                <a:effectLst>
                  <a:outerShdw blurRad="12700" dist="38100" dir="2700000" algn="tl" rotWithShape="0">
                    <a:schemeClr val="bg1">
                      <a:lumMod val="50000"/>
                    </a:schemeClr>
                  </a:outerShdw>
                </a:effectLst>
                <a:uLnTx/>
                <a:uFillTx/>
                <a:ea typeface="Times New Roman" panose="02020603050405020304" pitchFamily="18" charset="0"/>
                <a:cs typeface="Arial" panose="020B0604020202020204" pitchFamily="34" charset="0"/>
              </a:rPr>
              <a:t>astern &amp; western half</a:t>
            </a:r>
            <a:r>
              <a:rPr kumimoji="0" lang="en-US" altLang="zh-CN" sz="260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ea typeface="Times New Roman" panose="02020603050405020304" pitchFamily="18" charset="0"/>
                <a:cs typeface="Arial" panose="020B0604020202020204" pitchFamily="34" charset="0"/>
              </a:rPr>
              <a:t>. </a:t>
            </a:r>
            <a:r>
              <a:rPr lang="en-US" altLang="zh-CN" dirty="0">
                <a:ln w="9525">
                  <a:solidFill>
                    <a:prstClr val="black"/>
                  </a:solidFill>
                  <a:prstDash val="solid"/>
                </a:ln>
                <a:solidFill>
                  <a:prstClr val="white"/>
                </a:solidFill>
                <a:latin typeface="Times New Roman" panose="02020603050405020304" pitchFamily="18" charset="0"/>
                <a:ea typeface="Times New Roman" panose="02020603050405020304" pitchFamily="18" charset="0"/>
                <a:cs typeface="Times New Roman" panose="02020603050405020304" pitchFamily="18" charset="0"/>
                <a:hlinkClick r:id="rId3"/>
              </a:rPr>
              <a:t>[654]</a:t>
            </a:r>
            <a:r>
              <a:rPr kumimoji="0" lang="en-US" altLang="zh-CN" sz="260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ea typeface="Times New Roman" panose="02020603050405020304" pitchFamily="18" charset="0"/>
                <a:cs typeface="Arial" panose="020B0604020202020204" pitchFamily="34" charset="0"/>
              </a:rPr>
              <a:t> They were the </a:t>
            </a:r>
            <a:r>
              <a:rPr kumimoji="0" lang="en-US" altLang="zh-CN" sz="2600" b="1" i="0" u="none" strike="noStrike" kern="1200" normalizeH="0" baseline="0" noProof="0" dirty="0">
                <a:ln w="9525">
                  <a:solidFill>
                    <a:schemeClr val="bg1"/>
                  </a:solidFill>
                  <a:prstDash val="solid"/>
                </a:ln>
                <a:solidFill>
                  <a:srgbClr val="C00000"/>
                </a:solidFill>
                <a:effectLst>
                  <a:outerShdw blurRad="12700" dist="38100" dir="2700000" algn="tl" rotWithShape="0">
                    <a:schemeClr val="bg1">
                      <a:lumMod val="50000"/>
                    </a:schemeClr>
                  </a:outerShdw>
                </a:effectLst>
                <a:uLnTx/>
                <a:uFillTx/>
                <a:ea typeface="Times New Roman" panose="02020603050405020304" pitchFamily="18" charset="0"/>
                <a:cs typeface="Arial" panose="020B0604020202020204" pitchFamily="34" charset="0"/>
              </a:rPr>
              <a:t>2 legs of iron</a:t>
            </a:r>
            <a:r>
              <a:rPr kumimoji="0" lang="en-US" altLang="zh-CN" sz="2600"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ea typeface="Times New Roman" panose="02020603050405020304" pitchFamily="18" charset="0"/>
                <a:cs typeface="Arial" panose="020B0604020202020204" pitchFamily="34" charset="0"/>
              </a:rPr>
              <a:t> </a:t>
            </a:r>
            <a:r>
              <a:rPr kumimoji="0" lang="en-US" altLang="zh-CN" sz="260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ea typeface="Times New Roman" panose="02020603050405020304" pitchFamily="18" charset="0"/>
                <a:cs typeface="Arial" panose="020B0604020202020204" pitchFamily="34" charset="0"/>
              </a:rPr>
              <a:t>in Nebuchadnezzar’s statue. </a:t>
            </a:r>
          </a:p>
        </p:txBody>
      </p:sp>
    </p:spTree>
    <p:extLst>
      <p:ext uri="{BB962C8B-B14F-4D97-AF65-F5344CB8AC3E}">
        <p14:creationId xmlns:p14="http://schemas.microsoft.com/office/powerpoint/2010/main" val="20870249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245049" y="1752600"/>
            <a:ext cx="8653902" cy="473975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black"/>
              </a:buClr>
              <a:buSzPct val="70000"/>
              <a:tabLst/>
            </a:pPr>
            <a:r>
              <a:rPr lang="en-US" altLang="en-US" sz="3600" dirty="0">
                <a:solidFill>
                  <a:prstClr val="black">
                    <a:lumMod val="95000"/>
                    <a:lumOff val="5000"/>
                  </a:prstClr>
                </a:solidFill>
                <a:latin typeface="Calibri" panose="020F0502020204030204" pitchFamily="34" charset="0"/>
                <a:ea typeface="Times New Roman" panose="02020603050405020304" pitchFamily="18" charset="0"/>
                <a:cs typeface="Calibri" panose="020F0502020204030204" pitchFamily="34" charset="0"/>
              </a:rPr>
              <a:t>The apostle </a:t>
            </a:r>
            <a:r>
              <a:rPr lang="en-US" altLang="en-US" sz="3600" dirty="0">
                <a:solidFill>
                  <a:prstClr val="black"/>
                </a:solidFill>
                <a:latin typeface="Calibri" panose="020F0502020204030204" pitchFamily="34" charset="0"/>
                <a:ea typeface="Times New Roman" panose="02020603050405020304" pitchFamily="18" charset="0"/>
                <a:cs typeface="Calibri" panose="020F0502020204030204" pitchFamily="34" charset="0"/>
              </a:rPr>
              <a:t>John stated that </a:t>
            </a:r>
            <a:r>
              <a:rPr lang="en-US" sz="3600" b="1" kern="150" dirty="0">
                <a:ln w="12700" cmpd="sng">
                  <a:solidFill>
                    <a:srgbClr val="000000"/>
                  </a:solidFill>
                  <a:prstDash val="solid"/>
                </a:ln>
                <a:gradFill>
                  <a:gsLst>
                    <a:gs pos="0">
                      <a:srgbClr val="000000"/>
                    </a:gs>
                    <a:gs pos="4000">
                      <a:srgbClr val="000000">
                        <a:lumMod val="60000"/>
                        <a:lumOff val="40000"/>
                      </a:srgbClr>
                    </a:gs>
                    <a:gs pos="98131">
                      <a:schemeClr val="tx1"/>
                    </a:gs>
                    <a:gs pos="58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lukewarm Christians will NOT enter heaven, God will spew them out. </a:t>
            </a:r>
            <a:r>
              <a:rPr lang="en-US" alt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4"/>
              </a:rPr>
              <a:t>Rev. 3:14-16 NIV</a:t>
            </a:r>
            <a:endParaRPr lang="en-US" altLang="en-US" sz="3400" dirty="0">
              <a:solidFill>
                <a:schemeClr val="bg1">
                  <a:lumMod val="95000"/>
                  <a:lumOff val="5000"/>
                </a:schemeClr>
              </a:solidFill>
              <a:latin typeface="Calibri" panose="020F0502020204030204" pitchFamily="34" charset="0"/>
              <a:ea typeface="Times New Roman" panose="02020603050405020304" pitchFamily="18" charset="0"/>
              <a:cs typeface="Calibri" panose="020F0502020204030204" pitchFamily="34" charset="0"/>
            </a:endParaRPr>
          </a:p>
          <a:p>
            <a:pPr marL="365760" indent="-365760">
              <a:lnSpc>
                <a:spcPct val="100000"/>
              </a:lnSpc>
              <a:spcAft>
                <a:spcPts val="600"/>
              </a:spcAft>
              <a:buClr>
                <a:schemeClr val="bg1"/>
              </a:buClr>
              <a:buSzPct val="70000"/>
              <a:buFont typeface="Wingdings" panose="05000000000000000000" pitchFamily="2" charset="2"/>
              <a:buChar char="Ø"/>
            </a:pPr>
            <a:r>
              <a:rPr lang="en-US" altLang="en-US" sz="3600" dirty="0">
                <a:solidFill>
                  <a:schemeClr val="bg1">
                    <a:lumMod val="95000"/>
                    <a:lumOff val="5000"/>
                  </a:schemeClr>
                </a:solidFill>
                <a:latin typeface="Calibri" panose="020F0502020204030204" pitchFamily="34" charset="0"/>
                <a:ea typeface="Times New Roman" panose="02020603050405020304" pitchFamily="18" charset="0"/>
                <a:cs typeface="Calibri" panose="020F0502020204030204" pitchFamily="34" charset="0"/>
              </a:rPr>
              <a:t>The Bible states that </a:t>
            </a:r>
            <a:r>
              <a:rPr lang="en-US" altLang="en-US" sz="3600" dirty="0">
                <a:solidFill>
                  <a:schemeClr val="bg1"/>
                </a:solidFill>
                <a:latin typeface="Calibri" panose="020F0502020204030204" pitchFamily="34" charset="0"/>
                <a:ea typeface="Times New Roman" panose="02020603050405020304" pitchFamily="18" charset="0"/>
                <a:cs typeface="Calibri" panose="020F0502020204030204" pitchFamily="34" charset="0"/>
              </a:rPr>
              <a:t>no one will enter heaven, unless they follow Jesus, repent of their sins, and believe in the resurrection of the Son of God Jesus, from </a:t>
            </a:r>
            <a:r>
              <a:rPr lang="en-US" altLang="en-US" sz="3600" dirty="0">
                <a:solidFill>
                  <a:schemeClr val="bg1">
                    <a:lumMod val="95000"/>
                    <a:lumOff val="5000"/>
                  </a:schemeClr>
                </a:solidFill>
                <a:latin typeface="Calibri" panose="020F0502020204030204" pitchFamily="34" charset="0"/>
                <a:ea typeface="Times New Roman" panose="02020603050405020304" pitchFamily="18" charset="0"/>
                <a:cs typeface="Calibri" panose="020F0502020204030204" pitchFamily="34" charset="0"/>
              </a:rPr>
              <a:t>the dead</a:t>
            </a:r>
            <a:r>
              <a:rPr lang="en-US" altLang="en-US" sz="3400" dirty="0">
                <a:solidFill>
                  <a:schemeClr val="bg1">
                    <a:lumMod val="95000"/>
                    <a:lumOff val="5000"/>
                  </a:schemeClr>
                </a:solidFill>
                <a:latin typeface="Calibri" panose="020F0502020204030204" pitchFamily="34" charset="0"/>
                <a:ea typeface="Times New Roman" panose="02020603050405020304" pitchFamily="18" charset="0"/>
                <a:cs typeface="Calibri" panose="020F0502020204030204" pitchFamily="34" charset="0"/>
              </a:rPr>
              <a:t>. </a:t>
            </a:r>
            <a:endParaRPr lang="en-US" altLang="en-US" dirty="0">
              <a:solidFill>
                <a:schemeClr val="bg1">
                  <a:lumMod val="95000"/>
                  <a:lumOff val="5000"/>
                </a:schemeClr>
              </a:solidFill>
              <a:latin typeface="Calibri" panose="020F0502020204030204" pitchFamily="34" charset="0"/>
              <a:ea typeface="Times New Roman" panose="02020603050405020304" pitchFamily="18" charset="0"/>
              <a:cs typeface="Calibri" panose="020F0502020204030204" pitchFamily="34" charset="0"/>
            </a:endParaRPr>
          </a:p>
          <a:p>
            <a:pPr marL="365760" indent="0">
              <a:lnSpc>
                <a:spcPct val="100000"/>
              </a:lnSpc>
              <a:spcAft>
                <a:spcPts val="1800"/>
              </a:spcAft>
              <a:buClr>
                <a:schemeClr val="bg1"/>
              </a:buClr>
              <a:buSzPct val="70000"/>
            </a:pPr>
            <a:r>
              <a:rPr lang="en-US" altLang="en-US" dirty="0">
                <a:solidFill>
                  <a:schemeClr val="bg1">
                    <a:lumMod val="95000"/>
                    <a:lumOff val="5000"/>
                  </a:schemeClr>
                </a:solidFill>
                <a:latin typeface="Calibri" panose="020F0502020204030204" pitchFamily="34" charset="0"/>
                <a:ea typeface="Times New Roman" panose="02020603050405020304" pitchFamily="18" charset="0"/>
                <a:cs typeface="Calibri" panose="020F0502020204030204" pitchFamily="34" charset="0"/>
                <a:hlinkClick r:id="rId5"/>
              </a:rPr>
              <a:t>1 John 2:22</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6"/>
              </a:rPr>
              <a:t>Acts 2:38</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7"/>
              </a:rPr>
              <a:t>John 11:25 NIV</a:t>
            </a:r>
            <a:endParaRPr lang="en-US" altLang="en-US" b="1" dirty="0">
              <a:ln w="9525">
                <a:solidFill>
                  <a:schemeClr val="bg1"/>
                </a:solidFill>
                <a:prstDash val="solid"/>
              </a:ln>
              <a:solidFill>
                <a:schemeClr val="bg1">
                  <a:lumMod val="95000"/>
                  <a:lumOff val="5000"/>
                </a:schemeClr>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5" name="Text Box 1"/>
          <p:cNvSpPr txBox="1">
            <a:spLocks noChangeArrowheads="1"/>
          </p:cNvSpPr>
          <p:nvPr/>
        </p:nvSpPr>
        <p:spPr bwMode="auto">
          <a:xfrm>
            <a:off x="256878" y="685800"/>
            <a:ext cx="8642073" cy="762000"/>
          </a:xfrm>
          <a:prstGeom prst="rect">
            <a:avLst/>
          </a:prstGeom>
          <a:blipFill dpi="0" rotWithShape="0">
            <a:blip r:embed="rId8"/>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bg1">
                    <a:lumMod val="75000"/>
                    <a:lumOff val="25000"/>
                  </a:schemeClr>
                </a:solidFill>
                <a:latin typeface="Times New Roman" panose="02020603050405020304" pitchFamily="18" charset="0"/>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9CD61B8A-A1AD-4B8D-BF86-0559FEF625D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0629450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4A03607E-4062-4262-B3C3-0D2FC28266CC}"/>
              </a:ext>
            </a:extLst>
          </p:cNvPr>
          <p:cNvSpPr>
            <a:spLocks noChangeArrowheads="1"/>
          </p:cNvSpPr>
          <p:nvPr/>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a:ln>
                <a:noFill/>
              </a:ln>
              <a:solidFill>
                <a:prstClr val="black"/>
              </a:solidFill>
              <a:effectLst/>
              <a:uLnTx/>
              <a:uFillTx/>
              <a:latin typeface="Arial" panose="020B0604020202020204" pitchFamily="34" charset="0"/>
              <a:ea typeface="Microsoft YaHei" panose="020B0503020204020204" pitchFamily="34" charset="-122"/>
              <a:cs typeface="+mn-cs"/>
            </a:endParaRPr>
          </a:p>
        </p:txBody>
      </p:sp>
      <p:pic>
        <p:nvPicPr>
          <p:cNvPr id="3073" name="graphics202">
            <a:extLst>
              <a:ext uri="{FF2B5EF4-FFF2-40B4-BE49-F238E27FC236}">
                <a16:creationId xmlns:a16="http://schemas.microsoft.com/office/drawing/2014/main" id="{9B7538DD-3B07-40C9-8BAE-0EBC3ECE801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2602" b="-881"/>
          <a:stretch/>
        </p:blipFill>
        <p:spPr bwMode="auto">
          <a:xfrm>
            <a:off x="193814" y="1554480"/>
            <a:ext cx="8756369" cy="5212080"/>
          </a:xfrm>
          <a:prstGeom prst="rect">
            <a:avLst/>
          </a:prstGeom>
          <a:noFill/>
          <a:extLst>
            <a:ext uri="{909E8E84-426E-40DD-AFC4-6F175D3DCCD1}">
              <a14:hiddenFill xmlns:a14="http://schemas.microsoft.com/office/drawing/2010/main">
                <a:solidFill>
                  <a:srgbClr val="FFFFFF"/>
                </a:solidFill>
              </a14:hiddenFill>
            </a:ext>
          </a:extLst>
        </p:spPr>
      </p:pic>
      <p:sp>
        <p:nvSpPr>
          <p:cNvPr id="7" name="Arrow: Up 6">
            <a:extLst>
              <a:ext uri="{FF2B5EF4-FFF2-40B4-BE49-F238E27FC236}">
                <a16:creationId xmlns:a16="http://schemas.microsoft.com/office/drawing/2014/main" id="{E21CC5E3-8FEE-4E7D-A955-C508A640EE35}"/>
              </a:ext>
            </a:extLst>
          </p:cNvPr>
          <p:cNvSpPr/>
          <p:nvPr/>
        </p:nvSpPr>
        <p:spPr bwMode="auto">
          <a:xfrm>
            <a:off x="1905000" y="2394017"/>
            <a:ext cx="457200" cy="1554480"/>
          </a:xfrm>
          <a:prstGeom prst="upArrow">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indent="-342900" algn="ctr">
              <a:lnSpc>
                <a:spcPct val="90000"/>
              </a:lnSpc>
              <a:spcBef>
                <a:spcPts val="0"/>
              </a:spcBef>
              <a:spcAft>
                <a:spcPts val="600"/>
              </a:spcAft>
              <a:buClr>
                <a:schemeClr val="bg1"/>
              </a:buClr>
              <a:buSzPct val="80000"/>
              <a:buFont typeface="Wingdings" panose="05000000000000000000" pitchFamily="2" charset="2"/>
              <a:buChar char="Ø"/>
              <a:tabLst/>
            </a:pPr>
            <a:endParaRPr lang="en-US" sz="34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Arrow: Up 10">
            <a:extLst>
              <a:ext uri="{FF2B5EF4-FFF2-40B4-BE49-F238E27FC236}">
                <a16:creationId xmlns:a16="http://schemas.microsoft.com/office/drawing/2014/main" id="{75A04D86-58D3-41BF-AC86-56F2FC246BCD}"/>
              </a:ext>
            </a:extLst>
          </p:cNvPr>
          <p:cNvSpPr/>
          <p:nvPr/>
        </p:nvSpPr>
        <p:spPr bwMode="auto">
          <a:xfrm rot="10800000">
            <a:off x="3058792" y="2781964"/>
            <a:ext cx="460817" cy="1005840"/>
          </a:xfrm>
          <a:prstGeom prst="upArrow">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indent="-342900" algn="ctr">
              <a:lnSpc>
                <a:spcPct val="90000"/>
              </a:lnSpc>
              <a:spcBef>
                <a:spcPts val="0"/>
              </a:spcBef>
              <a:spcAft>
                <a:spcPts val="600"/>
              </a:spcAft>
              <a:buClr>
                <a:schemeClr val="bg1"/>
              </a:buClr>
              <a:buSzPct val="80000"/>
              <a:buFont typeface="Wingdings" panose="05000000000000000000" pitchFamily="2" charset="2"/>
              <a:buChar char="Ø"/>
              <a:tabLst/>
            </a:pPr>
            <a:endParaRPr lang="en-US" sz="34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3" name="Rectangle 3">
            <a:extLst>
              <a:ext uri="{FF2B5EF4-FFF2-40B4-BE49-F238E27FC236}">
                <a16:creationId xmlns:a16="http://schemas.microsoft.com/office/drawing/2014/main" id="{D62AC2DF-3E41-46B5-9E4F-FC03EB33BDDB}"/>
              </a:ext>
            </a:extLst>
          </p:cNvPr>
          <p:cNvSpPr>
            <a:spLocks noChangeArrowheads="1"/>
          </p:cNvSpPr>
          <p:nvPr/>
        </p:nvSpPr>
        <p:spPr bwMode="auto">
          <a:xfrm>
            <a:off x="288783" y="6108899"/>
            <a:ext cx="1387617" cy="365760"/>
          </a:xfrm>
          <a:prstGeom prst="rect">
            <a:avLst/>
          </a:prstGeom>
          <a:solidFill>
            <a:srgbClr val="C8C8C8"/>
          </a:solidFill>
          <a:ln>
            <a:noFill/>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altLang="zh-CN" sz="29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altLang="zh-CN" sz="3600" b="0" i="0" u="none" strike="noStrike" kern="1200" cap="none" spc="0" normalizeH="0" baseline="0" noProof="0" dirty="0">
              <a:ln w="9525">
                <a:solidFill>
                  <a:prstClr val="black">
                    <a:lumMod val="95000"/>
                    <a:lumOff val="5000"/>
                  </a:prstClr>
                </a:solidFill>
                <a:prstDash val="solid"/>
              </a:ln>
              <a:solidFill>
                <a:prstClr val="black">
                  <a:lumMod val="95000"/>
                  <a:lumOff val="5000"/>
                </a:prstClr>
              </a:solidFill>
              <a:effectLst/>
              <a:uLnTx/>
              <a:uFillTx/>
              <a:latin typeface="Arial" panose="020B0604020202020204" pitchFamily="34" charset="0"/>
              <a:ea typeface="Microsoft YaHei" panose="020B0503020204020204" pitchFamily="34" charset="-122"/>
              <a:cs typeface="+mn-cs"/>
            </a:endParaRPr>
          </a:p>
        </p:txBody>
      </p:sp>
      <p:sp>
        <p:nvSpPr>
          <p:cNvPr id="12" name="TextBox 11">
            <a:extLst>
              <a:ext uri="{FF2B5EF4-FFF2-40B4-BE49-F238E27FC236}">
                <a16:creationId xmlns:a16="http://schemas.microsoft.com/office/drawing/2014/main" id="{62BD4CEE-1754-4892-BAE8-8D4952A90BA2}"/>
              </a:ext>
            </a:extLst>
          </p:cNvPr>
          <p:cNvSpPr txBox="1"/>
          <p:nvPr/>
        </p:nvSpPr>
        <p:spPr bwMode="auto">
          <a:xfrm>
            <a:off x="2580083" y="1527663"/>
            <a:ext cx="6364743" cy="1178784"/>
          </a:xfrm>
          <a:prstGeom prst="rect">
            <a:avLst/>
          </a:prstGeom>
          <a:solidFill>
            <a:schemeClr val="tx1">
              <a:lumMod val="75000"/>
              <a:alpha val="53000"/>
            </a:schemeClr>
          </a:solid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91440" rIns="0" bIns="91440" rtlCol="0" anchor="ctr" anchorCtr="1">
            <a:spAutoFit/>
          </a:bodyPr>
          <a:lstStyle/>
          <a:p>
            <a:pPr marL="0" marR="0">
              <a:lnSpc>
                <a:spcPct val="85000"/>
              </a:lnSpc>
              <a:spcBef>
                <a:spcPts val="0"/>
              </a:spcBef>
              <a:spcAft>
                <a:spcPts val="1200"/>
              </a:spcAft>
            </a:pPr>
            <a:r>
              <a:rPr lang="en-US" sz="2400" kern="150" dirty="0">
                <a:effectLst>
                  <a:outerShdw blurRad="38100" dist="38100" dir="2700000" algn="tl">
                    <a:srgbClr val="000000">
                      <a:alpha val="43137"/>
                    </a:srgbClr>
                  </a:outerShdw>
                </a:effectLst>
                <a:ea typeface="SimSun" panose="02010600030101010101" pitchFamily="2" charset="-122"/>
                <a:cs typeface="Arial" panose="020B0604020202020204" pitchFamily="34" charset="0"/>
              </a:rPr>
              <a:t>City of Rome (Babylon in end times) likely </a:t>
            </a:r>
            <a:r>
              <a:rPr lang="en-US" sz="2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multi-religious capital</a:t>
            </a: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 </a:t>
            </a:r>
            <a:r>
              <a:rPr lang="en-US" sz="2400" kern="150" dirty="0">
                <a:effectLst>
                  <a:outerShdw blurRad="38100" dist="38100" dir="2700000" algn="tl">
                    <a:srgbClr val="000000">
                      <a:alpha val="43137"/>
                    </a:srgbClr>
                  </a:outerShdw>
                </a:effectLst>
                <a:ea typeface="SimSun" panose="02010600030101010101" pitchFamily="2" charset="-122"/>
                <a:cs typeface="Arial" panose="020B0604020202020204" pitchFamily="34" charset="0"/>
              </a:rPr>
              <a:t>of revived Roman Empire </a:t>
            </a:r>
            <a:r>
              <a:rPr lang="en-US" altLang="zh-CN" sz="1400" dirty="0">
                <a:ln w="9525">
                  <a:solidFill>
                    <a:schemeClr val="bg1"/>
                  </a:solidFill>
                  <a:prstDash val="solid"/>
                </a:ln>
                <a:solidFill>
                  <a:schemeClr val="tx1"/>
                </a:solidFill>
                <a:ea typeface="Times New Roman" panose="02020603050405020304" pitchFamily="18" charset="0"/>
                <a:cs typeface="Arial" panose="020B0604020202020204" pitchFamily="34" charset="0"/>
                <a:hlinkClick r:id="rId4"/>
              </a:rPr>
              <a:t>[653]</a:t>
            </a:r>
            <a:r>
              <a:rPr lang="en-US" altLang="zh-CN" sz="1400" dirty="0">
                <a:ln w="9525">
                  <a:solidFill>
                    <a:schemeClr val="bg1"/>
                  </a:solidFill>
                  <a:prstDash val="solid"/>
                </a:ln>
                <a:solidFill>
                  <a:schemeClr val="tx1"/>
                </a:solidFill>
                <a:ea typeface="Times New Roman" panose="02020603050405020304" pitchFamily="18" charset="0"/>
                <a:cs typeface="Arial" panose="020B0604020202020204" pitchFamily="34" charset="0"/>
              </a:rPr>
              <a:t> </a:t>
            </a:r>
            <a:r>
              <a:rPr lang="en-US" sz="1400" kern="150" dirty="0">
                <a:ln w="12700">
                  <a:solidFill>
                    <a:srgbClr val="000000">
                      <a:lumMod val="75000"/>
                    </a:srgbClr>
                  </a:solidFill>
                  <a:prstDash val="solid"/>
                </a:ln>
                <a:pattFill prst="dkUpDiag">
                  <a:fgClr>
                    <a:srgbClr val="000000"/>
                  </a:fgClr>
                  <a:bgClr>
                    <a:srgbClr val="000000">
                      <a:lumMod val="20000"/>
                      <a:lumOff val="80000"/>
                    </a:srgbClr>
                  </a:bgClr>
                </a:pattFill>
                <a:ea typeface="Times New Roman" panose="02020603050405020304" pitchFamily="18" charset="0"/>
                <a:cs typeface="Arial" panose="020B0604020202020204" pitchFamily="34" charset="0"/>
                <a:hlinkClick r:id="rId5"/>
              </a:rPr>
              <a:t>Rev. 17:1,15, 19:2 NIV &amp; KJV</a:t>
            </a:r>
            <a:r>
              <a:rPr lang="en-US" sz="1400" kern="150" dirty="0">
                <a:ln w="12700">
                  <a:solidFill>
                    <a:srgbClr val="000000">
                      <a:lumMod val="75000"/>
                    </a:srgbClr>
                  </a:solidFill>
                  <a:prstDash val="solid"/>
                </a:ln>
                <a:pattFill prst="dkUpDiag">
                  <a:fgClr>
                    <a:srgbClr val="000000"/>
                  </a:fgClr>
                  <a:bgClr>
                    <a:srgbClr val="000000">
                      <a:lumMod val="20000"/>
                      <a:lumOff val="80000"/>
                    </a:srgbClr>
                  </a:bgClr>
                </a:pattFill>
                <a:ea typeface="Times New Roman" panose="02020603050405020304" pitchFamily="18" charset="0"/>
                <a:cs typeface="Arial" panose="020B0604020202020204" pitchFamily="34" charset="0"/>
              </a:rPr>
              <a:t>, </a:t>
            </a:r>
            <a:r>
              <a:rPr lang="en-US" sz="1400" kern="150" dirty="0">
                <a:ln w="12700">
                  <a:solidFill>
                    <a:srgbClr val="000000">
                      <a:lumMod val="75000"/>
                    </a:srgbClr>
                  </a:solidFill>
                  <a:prstDash val="solid"/>
                </a:ln>
                <a:pattFill prst="dkUpDiag">
                  <a:fgClr>
                    <a:srgbClr val="000000"/>
                  </a:fgClr>
                  <a:bgClr>
                    <a:srgbClr val="000000">
                      <a:lumMod val="20000"/>
                      <a:lumOff val="80000"/>
                    </a:srgbClr>
                  </a:bgClr>
                </a:pattFill>
                <a:ea typeface="Times New Roman" panose="02020603050405020304" pitchFamily="18" charset="0"/>
                <a:cs typeface="Arial" panose="020B0604020202020204" pitchFamily="34" charset="0"/>
                <a:hlinkClick r:id="rId6"/>
              </a:rPr>
              <a:t>Rev. 4-6,12-18</a:t>
            </a:r>
            <a:r>
              <a:rPr lang="en-US" sz="1400" kern="150" dirty="0">
                <a:ln w="12700">
                  <a:solidFill>
                    <a:srgbClr val="000000">
                      <a:lumMod val="75000"/>
                    </a:srgbClr>
                  </a:solidFill>
                  <a:prstDash val="solid"/>
                </a:ln>
                <a:pattFill prst="dkUpDiag">
                  <a:fgClr>
                    <a:srgbClr val="000000"/>
                  </a:fgClr>
                  <a:bgClr>
                    <a:srgbClr val="000000">
                      <a:lumMod val="20000"/>
                      <a:lumOff val="80000"/>
                    </a:srgbClr>
                  </a:bgClr>
                </a:pattFill>
                <a:ea typeface="Times New Roman" panose="02020603050405020304" pitchFamily="18" charset="0"/>
                <a:cs typeface="Arial" panose="020B0604020202020204" pitchFamily="34" charset="0"/>
              </a:rPr>
              <a:t>, </a:t>
            </a:r>
            <a:r>
              <a:rPr lang="en-US" sz="1400" kern="150" dirty="0">
                <a:ln w="12700">
                  <a:solidFill>
                    <a:srgbClr val="000000">
                      <a:lumMod val="75000"/>
                    </a:srgbClr>
                  </a:solidFill>
                  <a:prstDash val="solid"/>
                </a:ln>
                <a:pattFill prst="dkUpDiag">
                  <a:fgClr>
                    <a:srgbClr val="000000"/>
                  </a:fgClr>
                  <a:bgClr>
                    <a:srgbClr val="000000">
                      <a:lumMod val="20000"/>
                      <a:lumOff val="80000"/>
                    </a:srgbClr>
                  </a:bgClr>
                </a:pattFill>
                <a:ea typeface="Times New Roman" panose="02020603050405020304" pitchFamily="18" charset="0"/>
                <a:cs typeface="Arial" panose="020B0604020202020204" pitchFamily="34" charset="0"/>
                <a:hlinkClick r:id="rId7"/>
              </a:rPr>
              <a:t>Rev 17:9</a:t>
            </a:r>
            <a:endParaRPr lang="en-US" altLang="zh-CN" sz="1600" dirty="0">
              <a:ln w="9525">
                <a:solidFill>
                  <a:schemeClr val="bg1"/>
                </a:solidFill>
                <a:prstDash val="solid"/>
              </a:ln>
              <a:solidFill>
                <a:schemeClr val="tx1"/>
              </a:solidFill>
              <a:ea typeface="Times New Roman" panose="02020603050405020304" pitchFamily="18" charset="0"/>
              <a:cs typeface="Arial" panose="020B0604020202020204" pitchFamily="34" charset="0"/>
            </a:endParaRPr>
          </a:p>
        </p:txBody>
      </p:sp>
      <p:sp>
        <p:nvSpPr>
          <p:cNvPr id="14" name="Date Placeholder 2">
            <a:extLst>
              <a:ext uri="{FF2B5EF4-FFF2-40B4-BE49-F238E27FC236}">
                <a16:creationId xmlns:a16="http://schemas.microsoft.com/office/drawing/2014/main" id="{B9F4AC0B-FC7B-4877-849E-DEB476DB206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5" name="Arrow: Up 14">
            <a:extLst>
              <a:ext uri="{FF2B5EF4-FFF2-40B4-BE49-F238E27FC236}">
                <a16:creationId xmlns:a16="http://schemas.microsoft.com/office/drawing/2014/main" id="{851D2F53-6972-4776-9B9E-7C97CDEDDB6C}"/>
              </a:ext>
            </a:extLst>
          </p:cNvPr>
          <p:cNvSpPr/>
          <p:nvPr/>
        </p:nvSpPr>
        <p:spPr bwMode="auto">
          <a:xfrm rot="10800000">
            <a:off x="6320985" y="3904665"/>
            <a:ext cx="460817" cy="1005840"/>
          </a:xfrm>
          <a:prstGeom prst="upArrow">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indent="-342900" algn="ctr">
              <a:lnSpc>
                <a:spcPct val="90000"/>
              </a:lnSpc>
              <a:spcBef>
                <a:spcPts val="0"/>
              </a:spcBef>
              <a:spcAft>
                <a:spcPts val="600"/>
              </a:spcAft>
              <a:buClr>
                <a:schemeClr val="bg1"/>
              </a:buClr>
              <a:buSzPct val="80000"/>
              <a:buFont typeface="Wingdings" panose="05000000000000000000" pitchFamily="2" charset="2"/>
              <a:buChar char="Ø"/>
              <a:tabLst/>
            </a:pPr>
            <a:endParaRPr lang="en-US" sz="34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1847D494-16D8-4CE9-A8B6-86ABC6219BA8}"/>
              </a:ext>
            </a:extLst>
          </p:cNvPr>
          <p:cNvSpPr txBox="1"/>
          <p:nvPr/>
        </p:nvSpPr>
        <p:spPr bwMode="auto">
          <a:xfrm>
            <a:off x="4761143" y="2700792"/>
            <a:ext cx="4183683" cy="1348061"/>
          </a:xfrm>
          <a:prstGeom prst="rect">
            <a:avLst/>
          </a:prstGeom>
          <a:solidFill>
            <a:schemeClr val="tx1">
              <a:lumMod val="75000"/>
            </a:schemeClr>
          </a:solid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91440" rIns="0" bIns="91440" rtlCol="0" anchor="ctr" anchorCtr="1">
            <a:spAutoFit/>
          </a:bodyPr>
          <a:lstStyle/>
          <a:p>
            <a:pPr marL="0" marR="0">
              <a:lnSpc>
                <a:spcPct val="90000"/>
              </a:lnSpc>
              <a:spcBef>
                <a:spcPts val="0"/>
              </a:spcBef>
              <a:spcAft>
                <a:spcPts val="300"/>
              </a:spcAft>
            </a:pPr>
            <a:r>
              <a:rPr lang="en-US" sz="2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Jerusalem also called </a:t>
            </a:r>
            <a:r>
              <a:rPr lang="en-US" sz="2200" b="1" kern="150" dirty="0">
                <a:ln w="9525">
                  <a:solidFill>
                    <a:schemeClr val="bg1"/>
                  </a:solidFill>
                  <a:prstDash val="solid"/>
                </a:ln>
                <a:solidFill>
                  <a:srgbClr val="C00000"/>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Sodom</a:t>
            </a:r>
            <a:r>
              <a:rPr lang="en-US" sz="2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 </a:t>
            </a:r>
            <a:r>
              <a:rPr lang="en-US" sz="2200" kern="150" dirty="0">
                <a:effectLst>
                  <a:outerShdw blurRad="38100" dist="38100" dir="2700000" algn="tl">
                    <a:srgbClr val="000000">
                      <a:alpha val="43137"/>
                    </a:srgbClr>
                  </a:outerShdw>
                </a:effectLst>
                <a:ea typeface="SimSun" panose="02010600030101010101" pitchFamily="2" charset="-122"/>
                <a:cs typeface="Arial" panose="020B0604020202020204" pitchFamily="34" charset="0"/>
              </a:rPr>
              <a:t>in end times, is the Jewish </a:t>
            </a:r>
            <a:r>
              <a:rPr lang="en-US" sz="2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Third</a:t>
            </a:r>
            <a:r>
              <a:rPr lang="en-US" sz="2200" kern="150" dirty="0">
                <a:effectLst>
                  <a:outerShdw blurRad="38100" dist="38100" dir="2700000" algn="tl">
                    <a:srgbClr val="000000">
                      <a:alpha val="43137"/>
                    </a:srgbClr>
                  </a:outerShdw>
                </a:effectLst>
                <a:ea typeface="SimSun" panose="02010600030101010101" pitchFamily="2" charset="-122"/>
                <a:cs typeface="Arial" panose="020B0604020202020204" pitchFamily="34" charset="0"/>
              </a:rPr>
              <a:t> </a:t>
            </a: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Temple location. </a:t>
            </a:r>
          </a:p>
          <a:p>
            <a:pPr marL="0" marR="0">
              <a:lnSpc>
                <a:spcPct val="85000"/>
              </a:lnSpc>
              <a:spcBef>
                <a:spcPts val="0"/>
              </a:spcBef>
              <a:spcAft>
                <a:spcPts val="1200"/>
              </a:spcAft>
            </a:pPr>
            <a:r>
              <a:rPr lang="en-US" sz="1400" kern="150" dirty="0">
                <a:ln w="9525">
                  <a:solidFill>
                    <a:schemeClr val="bg1"/>
                  </a:solidFill>
                  <a:prstDash val="solid"/>
                </a:ln>
                <a:solidFill>
                  <a:schemeClr val="tx1"/>
                </a:solidFill>
                <a:ea typeface="SimSun" panose="02010600030101010101" pitchFamily="2" charset="-122"/>
                <a:cs typeface="Arial" panose="020B0604020202020204" pitchFamily="34" charset="0"/>
              </a:rPr>
              <a:t>Rev. 7-8 NIV, </a:t>
            </a:r>
            <a:r>
              <a:rPr lang="en-US" sz="1400" dirty="0">
                <a:ln w="9525">
                  <a:solidFill>
                    <a:schemeClr val="bg1"/>
                  </a:solidFill>
                  <a:prstDash val="solid"/>
                </a:ln>
                <a:solidFill>
                  <a:schemeClr val="tx1"/>
                </a:solidFill>
                <a:cs typeface="Arial" panose="020B0604020202020204" pitchFamily="34" charset="0"/>
              </a:rPr>
              <a:t>Rev. 11:1-5 NIV, </a:t>
            </a:r>
            <a:r>
              <a:rPr lang="en-US" sz="1400" dirty="0">
                <a:ln w="9525">
                  <a:solidFill>
                    <a:schemeClr val="bg1"/>
                  </a:solidFill>
                  <a:prstDash val="solid"/>
                </a:ln>
                <a:solidFill>
                  <a:schemeClr val="tx1"/>
                </a:solidFill>
                <a:cs typeface="Arial" panose="020B0604020202020204" pitchFamily="34" charset="0"/>
                <a:hlinkClick r:id="rId8"/>
              </a:rPr>
              <a:t>2 Thess. 2:1-7 NIV</a:t>
            </a:r>
            <a:r>
              <a:rPr lang="en-US" sz="1400" dirty="0">
                <a:ln w="9525">
                  <a:solidFill>
                    <a:schemeClr val="bg1"/>
                  </a:solidFill>
                  <a:prstDash val="solid"/>
                </a:ln>
                <a:solidFill>
                  <a:schemeClr val="tx1"/>
                </a:solidFill>
                <a:cs typeface="Arial" panose="020B0604020202020204" pitchFamily="34" charset="0"/>
              </a:rPr>
              <a:t> </a:t>
            </a:r>
            <a:endParaRPr lang="en-US" altLang="zh-CN" sz="1400" dirty="0">
              <a:ln w="9525">
                <a:solidFill>
                  <a:schemeClr val="bg1"/>
                </a:solidFill>
                <a:prstDash val="solid"/>
              </a:ln>
              <a:solidFill>
                <a:schemeClr val="tx1"/>
              </a:solidFill>
              <a:ea typeface="Times New Roman" panose="02020603050405020304" pitchFamily="18" charset="0"/>
              <a:cs typeface="Arial" panose="020B0604020202020204" pitchFamily="34" charset="0"/>
            </a:endParaRPr>
          </a:p>
        </p:txBody>
      </p:sp>
      <p:sp>
        <p:nvSpPr>
          <p:cNvPr id="17" name="Text Box 1">
            <a:extLst>
              <a:ext uri="{FF2B5EF4-FFF2-40B4-BE49-F238E27FC236}">
                <a16:creationId xmlns:a16="http://schemas.microsoft.com/office/drawing/2014/main" id="{92BC480F-1D23-41D5-968B-9D4FF57A99A1}"/>
              </a:ext>
            </a:extLst>
          </p:cNvPr>
          <p:cNvSpPr txBox="1">
            <a:spLocks noChangeArrowheads="1"/>
          </p:cNvSpPr>
          <p:nvPr/>
        </p:nvSpPr>
        <p:spPr bwMode="auto">
          <a:xfrm>
            <a:off x="130965" y="222889"/>
            <a:ext cx="8882066" cy="1181862"/>
          </a:xfrm>
          <a:prstGeom prst="rect">
            <a:avLst/>
          </a:prstGeom>
          <a:blipFill dpi="0" rotWithShape="0">
            <a:blip r:embed="rId9"/>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End Time Roman Empire will Include Mideast, Plus Ancient Babylon &amp; England</a:t>
            </a:r>
          </a:p>
        </p:txBody>
      </p:sp>
      <p:sp>
        <p:nvSpPr>
          <p:cNvPr id="9" name="TextBox 8">
            <a:extLst>
              <a:ext uri="{FF2B5EF4-FFF2-40B4-BE49-F238E27FC236}">
                <a16:creationId xmlns:a16="http://schemas.microsoft.com/office/drawing/2014/main" id="{BBEE19B4-6815-41F5-9409-70836F3C0F34}"/>
              </a:ext>
            </a:extLst>
          </p:cNvPr>
          <p:cNvSpPr txBox="1"/>
          <p:nvPr/>
        </p:nvSpPr>
        <p:spPr bwMode="auto">
          <a:xfrm>
            <a:off x="193814" y="3948497"/>
            <a:ext cx="2743200" cy="2094420"/>
          </a:xfrm>
          <a:prstGeom prst="rect">
            <a:avLst/>
          </a:prstGeom>
          <a:solidFill>
            <a:schemeClr val="tx1">
              <a:lumMod val="75000"/>
              <a:alpha val="54000"/>
            </a:schemeClr>
          </a:solid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91440" tIns="91440" rIns="91440" bIns="91440" rtlCol="0" anchor="ctr" anchorCtr="1">
            <a:spAutoFit/>
          </a:bodyPr>
          <a:lstStyle/>
          <a:p>
            <a:pPr marL="0" marR="0">
              <a:lnSpc>
                <a:spcPct val="85000"/>
              </a:lnSpc>
              <a:spcBef>
                <a:spcPts val="0"/>
              </a:spcBef>
              <a:spcAft>
                <a:spcPts val="0"/>
              </a:spcAft>
            </a:pP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City of Brussels </a:t>
            </a:r>
            <a:r>
              <a:rPr lang="en-US" sz="2400" kern="150" dirty="0">
                <a:effectLst>
                  <a:outerShdw blurRad="38100" dist="38100" dir="2700000" algn="tl">
                    <a:srgbClr val="000000">
                      <a:alpha val="43137"/>
                    </a:srgbClr>
                  </a:outerShdw>
                </a:effectLst>
                <a:ea typeface="SimSun" panose="02010600030101010101" pitchFamily="2" charset="-122"/>
                <a:cs typeface="Arial" panose="020B0604020202020204" pitchFamily="34" charset="0"/>
              </a:rPr>
              <a:t>is the likely </a:t>
            </a:r>
            <a:r>
              <a:rPr lang="en-US" sz="2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political capital </a:t>
            </a:r>
            <a:r>
              <a:rPr lang="en-US" sz="2400" kern="150" dirty="0">
                <a:effectLst>
                  <a:outerShdw blurRad="38100" dist="38100" dir="2700000" algn="tl">
                    <a:srgbClr val="000000">
                      <a:alpha val="43137"/>
                    </a:srgbClr>
                  </a:outerShdw>
                </a:effectLst>
                <a:ea typeface="SimSun" panose="02010600030101010101" pitchFamily="2" charset="-122"/>
                <a:cs typeface="Arial" panose="020B0604020202020204" pitchFamily="34" charset="0"/>
              </a:rPr>
              <a:t>of revived Roman Empire, as it is for the EU </a:t>
            </a:r>
            <a:r>
              <a:rPr lang="en-US" sz="2400" kern="150" dirty="0">
                <a:solidFill>
                  <a:prstClr val="black"/>
                </a:solidFill>
                <a:effectLst>
                  <a:outerShdw blurRad="38100" dist="38100" dir="2700000" algn="tl">
                    <a:srgbClr val="000000">
                      <a:alpha val="43137"/>
                    </a:srgbClr>
                  </a:outerShdw>
                </a:effectLst>
                <a:ea typeface="SimSun" panose="02010600030101010101" pitchFamily="2" charset="-122"/>
                <a:cs typeface="Arial" panose="020B0604020202020204" pitchFamily="34" charset="0"/>
              </a:rPr>
              <a:t>today</a:t>
            </a:r>
            <a:r>
              <a:rPr lang="en-US" sz="2400" kern="150" dirty="0">
                <a:effectLst>
                  <a:outerShdw blurRad="38100" dist="38100" dir="2700000" algn="tl">
                    <a:srgbClr val="000000">
                      <a:alpha val="43137"/>
                    </a:srgbClr>
                  </a:outerShdw>
                </a:effectLst>
                <a:ea typeface="SimSun" panose="02010600030101010101" pitchFamily="2" charset="-122"/>
                <a:cs typeface="Arial" panose="020B0604020202020204" pitchFamily="34" charset="0"/>
              </a:rPr>
              <a:t> </a:t>
            </a:r>
            <a:r>
              <a:rPr lang="en-US" altLang="zh-CN" sz="1400" dirty="0">
                <a:ln w="9525">
                  <a:solidFill>
                    <a:schemeClr val="bg1"/>
                  </a:solidFill>
                  <a:prstDash val="solid"/>
                </a:ln>
                <a:solidFill>
                  <a:schemeClr val="tx1"/>
                </a:solidFill>
                <a:ea typeface="Times New Roman" panose="02020603050405020304" pitchFamily="18" charset="0"/>
                <a:cs typeface="Arial" panose="020B0604020202020204" pitchFamily="34" charset="0"/>
                <a:hlinkClick r:id="rId4"/>
              </a:rPr>
              <a:t>[653]</a:t>
            </a:r>
            <a:endParaRPr lang="en-US" sz="2800" kern="150" dirty="0">
              <a:latin typeface="Times New Roman" panose="02020603050405020304" pitchFamily="18" charset="0"/>
              <a:ea typeface="SimSun" panose="02010600030101010101" pitchFamily="2" charset="-122"/>
              <a:cs typeface="Times New Roman" panose="02020603050405020304" pitchFamily="18" charset="0"/>
            </a:endParaRPr>
          </a:p>
        </p:txBody>
      </p:sp>
      <p:sp>
        <p:nvSpPr>
          <p:cNvPr id="2" name="Rectangle 1">
            <a:extLst>
              <a:ext uri="{FF2B5EF4-FFF2-40B4-BE49-F238E27FC236}">
                <a16:creationId xmlns:a16="http://schemas.microsoft.com/office/drawing/2014/main" id="{FD5A4AB0-7BA4-4F70-88A3-DE18FC73D1C9}"/>
              </a:ext>
            </a:extLst>
          </p:cNvPr>
          <p:cNvSpPr/>
          <p:nvPr/>
        </p:nvSpPr>
        <p:spPr>
          <a:xfrm>
            <a:off x="193814" y="6394286"/>
            <a:ext cx="979755" cy="292709"/>
          </a:xfrm>
          <a:prstGeom prst="rect">
            <a:avLst/>
          </a:prstGeom>
        </p:spPr>
        <p:txBody>
          <a:bodyPr wrap="none">
            <a:spAutoFit/>
          </a:bodyPr>
          <a:lstStyle/>
          <a:p>
            <a:pPr marL="0" marR="0" algn="ctr">
              <a:spcBef>
                <a:spcPts val="0"/>
              </a:spcBef>
              <a:spcAft>
                <a:spcPts val="0"/>
              </a:spcAft>
            </a:pPr>
            <a:r>
              <a:rPr lang="en-US" altLang="zh-CN" sz="1400" dirty="0">
                <a:ln w="9525">
                  <a:solidFill>
                    <a:prstClr val="black">
                      <a:lumMod val="95000"/>
                      <a:lumOff val="5000"/>
                    </a:prstClr>
                  </a:solidFill>
                  <a:prstDash val="solid"/>
                </a:ln>
                <a:solidFill>
                  <a:prstClr val="white"/>
                </a:solidFill>
                <a:ea typeface="Times New Roman" panose="02020603050405020304" pitchFamily="18" charset="0"/>
                <a:cs typeface="Arial" panose="020B0604020202020204" pitchFamily="34" charset="0"/>
                <a:hlinkClick r:id="rId10"/>
              </a:rPr>
              <a:t>[654]</a:t>
            </a:r>
            <a:r>
              <a:rPr lang="en-US" sz="1400"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11"/>
              </a:rPr>
              <a:t>[936]</a:t>
            </a:r>
            <a:endParaRPr lang="en-US" sz="1400" kern="150" dirty="0">
              <a:ln w="9525">
                <a:solidFill>
                  <a:schemeClr val="bg1"/>
                </a:solidFill>
                <a:prstDash val="solid"/>
              </a:ln>
              <a:solidFill>
                <a:schemeClr val="tx1"/>
              </a:solidFill>
              <a:ea typeface="SimSun" panose="02010600030101010101" pitchFamily="2" charset="-122"/>
              <a:cs typeface="Arial" panose="020B0604020202020204" pitchFamily="34" charset="0"/>
            </a:endParaRPr>
          </a:p>
        </p:txBody>
      </p:sp>
    </p:spTree>
    <p:extLst>
      <p:ext uri="{BB962C8B-B14F-4D97-AF65-F5344CB8AC3E}">
        <p14:creationId xmlns:p14="http://schemas.microsoft.com/office/powerpoint/2010/main" val="41850680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20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3000"/>
                            </p:stCondLst>
                            <p:childTnLst>
                              <p:par>
                                <p:cTn id="11" presetID="1" presetClass="entr" presetSubtype="0" fill="hold" grpId="0" nodeType="afterEffect">
                                  <p:stCondLst>
                                    <p:cond delay="1500"/>
                                  </p:stCondLst>
                                  <p:childTnLst>
                                    <p:set>
                                      <p:cBhvr>
                                        <p:cTn id="12" dur="1" fill="hold">
                                          <p:stCondLst>
                                            <p:cond delay="999"/>
                                          </p:stCondLst>
                                        </p:cTn>
                                        <p:tgtEl>
                                          <p:spTgt spid="9"/>
                                        </p:tgtEl>
                                        <p:attrNameLst>
                                          <p:attrName>style.visibility</p:attrName>
                                        </p:attrNameLst>
                                      </p:cBhvr>
                                      <p:to>
                                        <p:strVal val="visible"/>
                                      </p:to>
                                    </p:set>
                                  </p:childTnLst>
                                </p:cTn>
                              </p:par>
                            </p:childTnLst>
                          </p:cTn>
                        </p:par>
                        <p:par>
                          <p:cTn id="13" fill="hold">
                            <p:stCondLst>
                              <p:cond delay="5500"/>
                            </p:stCondLst>
                            <p:childTnLst>
                              <p:par>
                                <p:cTn id="14" presetID="47" presetClass="entr" presetSubtype="0" fill="hold" grpId="0" nodeType="afterEffect">
                                  <p:stCondLst>
                                    <p:cond delay="30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9500"/>
                            </p:stCondLst>
                            <p:childTnLst>
                              <p:par>
                                <p:cTn id="20" presetID="1" presetClass="entr" presetSubtype="0" fill="hold" grpId="0" nodeType="afterEffect">
                                  <p:stCondLst>
                                    <p:cond delay="1000"/>
                                  </p:stCondLst>
                                  <p:childTnLst>
                                    <p:set>
                                      <p:cBhvr>
                                        <p:cTn id="21" dur="1" fill="hold">
                                          <p:stCondLst>
                                            <p:cond delay="999"/>
                                          </p:stCondLst>
                                        </p:cTn>
                                        <p:tgtEl>
                                          <p:spTgt spid="12"/>
                                        </p:tgtEl>
                                        <p:attrNameLst>
                                          <p:attrName>style.visibility</p:attrName>
                                        </p:attrNameLst>
                                      </p:cBhvr>
                                      <p:to>
                                        <p:strVal val="visible"/>
                                      </p:to>
                                    </p:set>
                                  </p:childTnLst>
                                </p:cTn>
                              </p:par>
                            </p:childTnLst>
                          </p:cTn>
                        </p:par>
                        <p:par>
                          <p:cTn id="22" fill="hold">
                            <p:stCondLst>
                              <p:cond delay="11500"/>
                            </p:stCondLst>
                            <p:childTnLst>
                              <p:par>
                                <p:cTn id="23" presetID="47" presetClass="entr" presetSubtype="0" fill="hold" grpId="0" nodeType="afterEffect">
                                  <p:stCondLst>
                                    <p:cond delay="600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par>
                          <p:cTn id="28" fill="hold">
                            <p:stCondLst>
                              <p:cond delay="18500"/>
                            </p:stCondLst>
                            <p:childTnLst>
                              <p:par>
                                <p:cTn id="29" presetID="1" presetClass="entr" presetSubtype="0" fill="hold" grpId="0" nodeType="afterEffect">
                                  <p:stCondLst>
                                    <p:cond delay="1500"/>
                                  </p:stCondLst>
                                  <p:childTnLst>
                                    <p:set>
                                      <p:cBhvr>
                                        <p:cTn id="30" dur="1" fill="hold">
                                          <p:stCondLst>
                                            <p:cond delay="999"/>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1" grpId="0" animBg="1"/>
      <p:bldP spid="12" grpId="0" animBg="1"/>
      <p:bldP spid="15" grpId="0" animBg="1"/>
      <p:bldP spid="16" grpId="0" animBg="1"/>
      <p:bldP spid="9"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30967" y="1593728"/>
            <a:ext cx="8882066" cy="5004447"/>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ts val="0"/>
              </a:spcBef>
              <a:spcAft>
                <a:spcPts val="600"/>
              </a:spcAft>
              <a:buClr>
                <a:srgbClr val="000000"/>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rPr>
              <a:t>The ancient Roman Empire and Babylon were massive. But they didn’t rule all nations on Earth. China, Russia, India, Japan &amp; Native American regions had various ancient independent nations, at the time of Rome. </a:t>
            </a:r>
          </a:p>
          <a:p>
            <a:pPr marL="274320" marR="0" lvl="0" indent="-274320" algn="l" defTabSz="457200" rtl="0" eaLnBrk="1" fontAlgn="base" latinLnBrk="0" hangingPunct="0">
              <a:lnSpc>
                <a:spcPct val="90000"/>
              </a:lnSpc>
              <a:spcBef>
                <a:spcPts val="0"/>
              </a:spcBef>
              <a:spcAft>
                <a:spcPts val="6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Similarly, the revived Roman Empire will not rule the entire Earth. </a:t>
            </a:r>
          </a:p>
          <a:p>
            <a:pPr marL="274320" marR="0" lvl="0" indent="-274320" algn="l" defTabSz="457200" rtl="0" eaLnBrk="1" fontAlgn="base" latinLnBrk="0" hangingPunct="0">
              <a:lnSpc>
                <a:spcPct val="90000"/>
              </a:lnSpc>
              <a:spcBef>
                <a:spcPts val="0"/>
              </a:spcBef>
              <a:spcAft>
                <a:spcPts val="6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There will be other regions of world power during the first half of tribulation. </a:t>
            </a:r>
          </a:p>
          <a:p>
            <a:pPr marL="274320" marR="0" lvl="0" indent="-274320" algn="l" defTabSz="457200" rtl="0" eaLnBrk="1" fontAlgn="base" latinLnBrk="0" hangingPunct="0">
              <a:lnSpc>
                <a:spcPct val="90000"/>
              </a:lnSpc>
              <a:spcBef>
                <a:spcPts val="0"/>
              </a:spcBef>
              <a:spcAft>
                <a:spcPts val="6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The Bible mentions the kings of the East as another world power.</a:t>
            </a:r>
            <a:endParaRPr kumimoji="0" lang="en-US" sz="28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endParaRPr>
          </a:p>
        </p:txBody>
      </p:sp>
      <p:sp>
        <p:nvSpPr>
          <p:cNvPr id="4" name="Date Placeholder 2">
            <a:extLst>
              <a:ext uri="{FF2B5EF4-FFF2-40B4-BE49-F238E27FC236}">
                <a16:creationId xmlns:a16="http://schemas.microsoft.com/office/drawing/2014/main" id="{6ABD8CD1-A89A-41E6-9B49-15D0D9BDADE3}"/>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4D73AB7C-6CA7-4C02-9EA8-ACB54D87F468}"/>
              </a:ext>
            </a:extLst>
          </p:cNvPr>
          <p:cNvSpPr txBox="1">
            <a:spLocks noChangeArrowheads="1"/>
          </p:cNvSpPr>
          <p:nvPr/>
        </p:nvSpPr>
        <p:spPr bwMode="auto">
          <a:xfrm>
            <a:off x="78546" y="257387"/>
            <a:ext cx="8986907" cy="1131977"/>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Two Empires Emerge in Tribulation: Rome Babylon, then 10 Kings Ruled by the Beast </a:t>
            </a:r>
          </a:p>
        </p:txBody>
      </p:sp>
    </p:spTree>
    <p:extLst>
      <p:ext uri="{BB962C8B-B14F-4D97-AF65-F5344CB8AC3E}">
        <p14:creationId xmlns:p14="http://schemas.microsoft.com/office/powerpoint/2010/main" val="21778563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89529" y="1820039"/>
            <a:ext cx="8764942" cy="459221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3000"/>
              </a:lnSpc>
              <a:spcBef>
                <a:spcPts val="0"/>
              </a:spcBef>
              <a:spcAft>
                <a:spcPts val="1200"/>
              </a:spcAft>
              <a:buSzPct val="70000"/>
              <a:defRPr/>
            </a:pP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The </a:t>
            </a:r>
            <a:r>
              <a:rPr kumimoji="0" lang="en-US" sz="34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two feet </a:t>
            </a: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of iron and clay of the revived Roman Empire, occur </a:t>
            </a:r>
            <a:r>
              <a:rPr kumimoji="0" lang="en-US" sz="34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before</a:t>
            </a: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the </a:t>
            </a:r>
            <a:r>
              <a:rPr kumimoji="0" lang="en-US" sz="34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final 10 toes </a:t>
            </a: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of Nebuchadnezzar’s statue. </a:t>
            </a:r>
          </a:p>
          <a:p>
            <a:pPr marL="0" lvl="0" indent="0">
              <a:lnSpc>
                <a:spcPct val="83000"/>
              </a:lnSpc>
              <a:spcBef>
                <a:spcPts val="0"/>
              </a:spcBef>
              <a:spcAft>
                <a:spcPts val="1200"/>
              </a:spcAft>
              <a:buSzPct val="70000"/>
              <a:defRPr/>
            </a:pP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The </a:t>
            </a:r>
            <a:r>
              <a:rPr lang="en-US" sz="3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two</a:t>
            </a:r>
            <a:r>
              <a:rPr kumimoji="0" lang="en-US" sz="34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feet of the revived Roman Empire </a:t>
            </a:r>
            <a:r>
              <a:rPr kumimoji="0" lang="en-US" sz="34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are therefore a </a:t>
            </a:r>
            <a:r>
              <a:rPr kumimoji="0" lang="en-US" sz="34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different world empire,</a:t>
            </a:r>
            <a:r>
              <a:rPr lang="en-US" sz="3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than</a:t>
            </a:r>
            <a:r>
              <a:rPr kumimoji="0" lang="en-US" sz="34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the later 10 toes of the beast. </a:t>
            </a:r>
            <a:endParaRPr kumimoji="0" lang="en-US" sz="3400" b="1" i="0" u="none" strike="noStrike" kern="150" normalizeH="0" baseline="0" noProof="0" dirty="0">
              <a:ln w="9525">
                <a:solidFill>
                  <a:schemeClr val="bg1"/>
                </a:solidFill>
                <a:prstDash val="solid"/>
              </a:ln>
              <a:solidFill>
                <a:srgbClr val="7E4A10"/>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83000"/>
              </a:lnSpc>
              <a:spcBef>
                <a:spcPts val="0"/>
              </a:spcBef>
              <a:spcAft>
                <a:spcPts val="12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The 10 toes (10 horns) of the end time beast are literally stated to be 10 kings</a:t>
            </a:r>
            <a:r>
              <a:rPr lang="en-US" sz="3400" kern="150" dirty="0">
                <a:solidFill>
                  <a:prstClr val="black"/>
                </a:solidFill>
                <a:latin typeface="Calibri" panose="020F0502020204030204" pitchFamily="34" charset="0"/>
                <a:ea typeface="SimSun" panose="02010600030101010101" pitchFamily="2" charset="-122"/>
                <a:cs typeface="Calibri" panose="020F0502020204030204" pitchFamily="34" charset="0"/>
              </a:rPr>
              <a:t>.</a:t>
            </a: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They will rule with the beast.</a:t>
            </a:r>
          </a:p>
        </p:txBody>
      </p:sp>
      <p:sp>
        <p:nvSpPr>
          <p:cNvPr id="4" name="Date Placeholder 2">
            <a:extLst>
              <a:ext uri="{FF2B5EF4-FFF2-40B4-BE49-F238E27FC236}">
                <a16:creationId xmlns:a16="http://schemas.microsoft.com/office/drawing/2014/main" id="{6245BB12-785D-4EAC-917B-50E3CA1B328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Text Box 1">
            <a:extLst>
              <a:ext uri="{FF2B5EF4-FFF2-40B4-BE49-F238E27FC236}">
                <a16:creationId xmlns:a16="http://schemas.microsoft.com/office/drawing/2014/main" id="{34A65245-3047-4F90-A28F-CE07CAF41C85}"/>
              </a:ext>
            </a:extLst>
          </p:cNvPr>
          <p:cNvSpPr txBox="1">
            <a:spLocks noChangeArrowheads="1"/>
          </p:cNvSpPr>
          <p:nvPr/>
        </p:nvSpPr>
        <p:spPr bwMode="auto">
          <a:xfrm>
            <a:off x="78546" y="238703"/>
            <a:ext cx="8986907" cy="1131977"/>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Two Empires Emerge in Tribulation: Rome Babylon, then 10 Kings Ruled by the Beast </a:t>
            </a:r>
          </a:p>
        </p:txBody>
      </p:sp>
    </p:spTree>
    <p:extLst>
      <p:ext uri="{BB962C8B-B14F-4D97-AF65-F5344CB8AC3E}">
        <p14:creationId xmlns:p14="http://schemas.microsoft.com/office/powerpoint/2010/main" val="20082700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30966" y="1635008"/>
            <a:ext cx="8882066" cy="491019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200"/>
              </a:spcAft>
              <a:buClr>
                <a:srgbClr val="000000"/>
              </a:buClr>
              <a:buSzPct val="70000"/>
              <a:buFont typeface="Times New Roman" panose="02020603050405020304" pitchFamily="18" charset="0"/>
              <a:buNone/>
              <a:tabLst/>
              <a:defRPr/>
            </a:pPr>
            <a:r>
              <a:rPr kumimoji="0" lang="en-US" sz="34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Nebuchadnezzar's statue proves there are not one, but two very different world empires during the 7 year end time great tribulation:</a:t>
            </a:r>
          </a:p>
          <a:p>
            <a:pPr marL="274320" marR="0" lvl="0" indent="-274320" algn="l" defTabSz="457200" rtl="0" eaLnBrk="1" fontAlgn="base" latinLnBrk="0" hangingPunct="0">
              <a:lnSpc>
                <a:spcPct val="94000"/>
              </a:lnSpc>
              <a:spcBef>
                <a:spcPts val="0"/>
              </a:spcBef>
              <a:spcAft>
                <a:spcPts val="1200"/>
              </a:spcAft>
              <a:buClr>
                <a:schemeClr val="tx1"/>
              </a:buClr>
              <a:buSzPct val="65000"/>
              <a:buFont typeface="Wingdings" panose="05000000000000000000" pitchFamily="2" charset="2"/>
              <a:buChar char="Ø"/>
              <a:tabLst/>
              <a:defRPr/>
            </a:pP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A revived full Rome </a:t>
            </a:r>
            <a:r>
              <a:rPr kumimoji="0" lang="en-US" sz="30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(the 2 feet of iron and clay) during the first half of tribulation.</a:t>
            </a:r>
            <a:endParaRPr kumimoji="0" lang="en-US" sz="3000" b="1" i="0" u="none" strike="noStrike" kern="150" cap="none" spc="0" normalizeH="0" baseline="0" noProof="0" dirty="0">
              <a:ln w="9525">
                <a:solidFill>
                  <a:prstClr val="black"/>
                </a:solidFill>
                <a:prstDash val="solid"/>
              </a:ln>
              <a:solidFill>
                <a:schemeClr val="bg1"/>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94000"/>
              </a:lnSpc>
              <a:spcBef>
                <a:spcPts val="0"/>
              </a:spcBef>
              <a:spcAft>
                <a:spcPts val="1200"/>
              </a:spcAft>
              <a:buClr>
                <a:schemeClr val="tx1"/>
              </a:buClr>
              <a:buSzPct val="65000"/>
              <a:buFont typeface="Wingdings" panose="05000000000000000000" pitchFamily="2" charset="2"/>
              <a:buChar char="Ø"/>
              <a:tabLst/>
              <a:defRPr/>
            </a:pP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Next, a 10 king world empire </a:t>
            </a:r>
            <a:r>
              <a:rPr kumimoji="0" lang="en-US" sz="30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(10 toes of iron and clay, 10 horns of beast, or 10 horns of dragon).</a:t>
            </a:r>
            <a:endParaRPr kumimoji="0" lang="en-US" sz="3000" b="1" i="0" u="none" strike="noStrike" kern="150" cap="none" spc="0" normalizeH="0" baseline="0" noProof="0" dirty="0">
              <a:ln w="9525">
                <a:solidFill>
                  <a:prstClr val="black"/>
                </a:solidFill>
                <a:prstDash val="solid"/>
              </a:ln>
              <a:solidFill>
                <a:schemeClr val="bg1"/>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94000"/>
              </a:lnSpc>
              <a:spcBef>
                <a:spcPts val="0"/>
              </a:spcBef>
              <a:spcAft>
                <a:spcPts val="1200"/>
              </a:spcAft>
              <a:buClr>
                <a:schemeClr val="tx1"/>
              </a:buClr>
              <a:buSzPct val="65000"/>
              <a:buFont typeface="Wingdings" panose="05000000000000000000" pitchFamily="2" charset="2"/>
              <a:buChar char="Ø"/>
              <a:tabLst/>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This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3" action="ppaction://hlinksldjump"/>
              </a:rPr>
              <a:t>10 king world empire is ruled by the beast</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in the</a:t>
            </a: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second half of tribulation</a:t>
            </a:r>
            <a:r>
              <a:rPr kumimoji="0" lang="en-US" sz="30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a:t>
            </a:r>
            <a:endParaRPr kumimoji="0" lang="en-US" sz="3000" b="1" i="0" u="none" strike="noStrike" kern="150" cap="none" spc="0" normalizeH="0" baseline="0" noProof="0" dirty="0">
              <a:ln w="9525">
                <a:solidFill>
                  <a:prstClr val="black"/>
                </a:solidFill>
                <a:prstDash val="solid"/>
              </a:ln>
              <a:solidFill>
                <a:schemeClr val="bg1"/>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5" name="Date Placeholder 2">
            <a:extLst>
              <a:ext uri="{FF2B5EF4-FFF2-40B4-BE49-F238E27FC236}">
                <a16:creationId xmlns:a16="http://schemas.microsoft.com/office/drawing/2014/main" id="{5D88D488-9467-4666-BCC8-65791B78BCE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Text Box 1">
            <a:extLst>
              <a:ext uri="{FF2B5EF4-FFF2-40B4-BE49-F238E27FC236}">
                <a16:creationId xmlns:a16="http://schemas.microsoft.com/office/drawing/2014/main" id="{86DFF304-4258-4F65-B186-60252CC301AE}"/>
              </a:ext>
            </a:extLst>
          </p:cNvPr>
          <p:cNvSpPr txBox="1">
            <a:spLocks noChangeArrowheads="1"/>
          </p:cNvSpPr>
          <p:nvPr/>
        </p:nvSpPr>
        <p:spPr bwMode="auto">
          <a:xfrm>
            <a:off x="78545" y="182880"/>
            <a:ext cx="8986907" cy="1131977"/>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Two Empires Emerge in Tribulation: Rome Babylon, then 10 Kings Ruled by the Beast </a:t>
            </a:r>
          </a:p>
        </p:txBody>
      </p:sp>
    </p:spTree>
    <p:extLst>
      <p:ext uri="{BB962C8B-B14F-4D97-AF65-F5344CB8AC3E}">
        <p14:creationId xmlns:p14="http://schemas.microsoft.com/office/powerpoint/2010/main" val="35634451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l="20419" r="15138" b="2273"/>
          <a:stretch/>
        </p:blipFill>
        <p:spPr>
          <a:xfrm>
            <a:off x="5029200" y="3017520"/>
            <a:ext cx="3402418" cy="2926080"/>
          </a:xfrm>
          <a:prstGeom prst="rect">
            <a:avLst/>
          </a:prstGeom>
        </p:spPr>
      </p:pic>
      <p:sp>
        <p:nvSpPr>
          <p:cNvPr id="6" name="Rectangle 2"/>
          <p:cNvSpPr>
            <a:spLocks noChangeArrowheads="1"/>
          </p:cNvSpPr>
          <p:nvPr/>
        </p:nvSpPr>
        <p:spPr bwMode="auto">
          <a:xfrm>
            <a:off x="180778" y="1779772"/>
            <a:ext cx="4444462" cy="4886402"/>
          </a:xfrm>
          <a:prstGeom prst="rect">
            <a:avLst/>
          </a:prstGeom>
          <a:noFill/>
          <a:ln w="25400">
            <a:noFill/>
          </a:ln>
          <a:effectLst/>
          <a:scene3d>
            <a:camera prst="orthographicFront"/>
            <a:lightRig rig="threePt" dir="t"/>
          </a:scene3d>
          <a:sp3d>
            <a:bevelT w="165100" prst="coolSlant"/>
          </a:sp3d>
          <a:extLst/>
        </p:spPr>
        <p:txBody>
          <a:bodyPr wrap="square" lIns="91440" tIns="18288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srgbClr val="002060"/>
              </a:buClr>
            </a:pPr>
            <a:r>
              <a:rPr kumimoji="0" lang="en-US" sz="2800" b="1" i="0" u="none" strike="noStrike" kern="1200" cap="none" spc="0" normalizeH="0" baseline="0" noProof="0" dirty="0">
                <a:ln w="9525">
                  <a:solidFill>
                    <a:prstClr val="black"/>
                  </a:solidFill>
                  <a:prstDash val="solid"/>
                </a:ln>
                <a:solidFill>
                  <a:srgbClr val="CC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Nebuchadnezzar’s statue has</a:t>
            </a:r>
            <a:r>
              <a:rPr lang="en-US" sz="2800" b="1" dirty="0">
                <a:ln w="9525">
                  <a:solidFill>
                    <a:prstClr val="black"/>
                  </a:solidFill>
                  <a:prstDash val="solid"/>
                </a:ln>
                <a:solidFill>
                  <a:srgbClr val="CC0099"/>
                </a:solidFill>
                <a:effectLst>
                  <a:outerShdw blurRad="12700" dist="38100" dir="2700000" algn="tl" rotWithShape="0">
                    <a:prstClr val="black">
                      <a:lumMod val="50000"/>
                    </a:prstClr>
                  </a:outerShdw>
                </a:effectLst>
              </a:rPr>
              <a:t> 2 feet that will </a:t>
            </a:r>
            <a:r>
              <a:rPr kumimoji="0" lang="en-US" sz="2800" b="1" i="0" u="none" strike="noStrike" kern="1200" cap="none" spc="0" normalizeH="0" baseline="0" noProof="0" dirty="0">
                <a:ln w="9525">
                  <a:solidFill>
                    <a:prstClr val="black"/>
                  </a:solidFill>
                  <a:prstDash val="solid"/>
                </a:ln>
                <a:solidFill>
                  <a:srgbClr val="CC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form the full revived Roman Empire during the first 3.5 years of tribulation. </a:t>
            </a:r>
          </a:p>
          <a:p>
            <a:pPr marL="0" marR="0" lvl="0" indent="0" algn="l" defTabSz="457200" rtl="0" eaLnBrk="1" fontAlgn="base" latinLnBrk="0" hangingPunct="0">
              <a:lnSpc>
                <a:spcPct val="94000"/>
              </a:lnSpc>
              <a:spcBef>
                <a:spcPct val="0"/>
              </a:spcBef>
              <a:spcAft>
                <a:spcPts val="1200"/>
              </a:spcAft>
              <a:buClr>
                <a:srgbClr val="00206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1" i="0" u="none" strike="noStrike" kern="1200" cap="none" spc="0" normalizeH="0" baseline="0" noProof="0" dirty="0">
                <a:ln w="9525">
                  <a:solidFill>
                    <a:prstClr val="black"/>
                  </a:solidFill>
                  <a:prstDash val="solid"/>
                </a:ln>
                <a:solidFill>
                  <a:srgbClr val="CC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This matches the European Union today, plus the entire Middle East that will fall into EU hands, after the Muslim Magog is defeated.</a:t>
            </a:r>
          </a:p>
        </p:txBody>
      </p:sp>
      <p:sp>
        <p:nvSpPr>
          <p:cNvPr id="3" name="Rectangle 2">
            <a:extLst>
              <a:ext uri="{FF2B5EF4-FFF2-40B4-BE49-F238E27FC236}">
                <a16:creationId xmlns:a16="http://schemas.microsoft.com/office/drawing/2014/main" id="{B7ED294B-C7A3-4C5B-8957-B3928A2C68DB}"/>
              </a:ext>
            </a:extLst>
          </p:cNvPr>
          <p:cNvSpPr/>
          <p:nvPr/>
        </p:nvSpPr>
        <p:spPr>
          <a:xfrm>
            <a:off x="4901294" y="6133575"/>
            <a:ext cx="4242706" cy="607602"/>
          </a:xfrm>
          <a:prstGeom prst="rect">
            <a:avLst/>
          </a:prstGeom>
        </p:spPr>
        <p:txBody>
          <a:bodyPr wrap="square">
            <a:spAutoFit/>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Dan. 2:32-45</a:t>
            </a:r>
            <a:r>
              <a:rPr kumimoji="0" lang="en-US"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5"/>
              </a:rPr>
              <a:t>Rev. 13</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b="0" i="0" u="sng"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6"/>
              </a:rPr>
              <a:t>&amp; 17:8-15</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7"/>
              </a:rPr>
              <a:t>Mark 13:14</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b="0" i="0" u="sng"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8"/>
              </a:rPr>
              <a:t>[662]</a:t>
            </a:r>
            <a:endParaRPr kumimoji="0" lang="en-US"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8" name="Text Box 1">
            <a:extLst>
              <a:ext uri="{FF2B5EF4-FFF2-40B4-BE49-F238E27FC236}">
                <a16:creationId xmlns:a16="http://schemas.microsoft.com/office/drawing/2014/main" id="{78EF80B7-532F-4C45-B549-ABD9C46371DA}"/>
              </a:ext>
            </a:extLst>
          </p:cNvPr>
          <p:cNvSpPr txBox="1">
            <a:spLocks noChangeArrowheads="1"/>
          </p:cNvSpPr>
          <p:nvPr/>
        </p:nvSpPr>
        <p:spPr bwMode="auto">
          <a:xfrm>
            <a:off x="114286" y="457200"/>
            <a:ext cx="8882066" cy="1181862"/>
          </a:xfrm>
          <a:prstGeom prst="rect">
            <a:avLst/>
          </a:prstGeom>
          <a:blipFill dpi="0" rotWithShape="0">
            <a:blip r:embed="rId9"/>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0"/>
              </a:spcAft>
              <a:buClr>
                <a:srgbClr val="0000FF"/>
              </a:buClr>
              <a:buSzPct val="100000"/>
              <a:buFont typeface="Times New Roman" panose="02020603050405020304" pitchFamily="18" charset="0"/>
              <a:buNone/>
              <a:tabLst/>
              <a:defRPr/>
            </a:pPr>
            <a:r>
              <a:rPr kumimoji="0" lang="en-US" sz="4000" b="1" i="0" u="none" strike="noStrike" kern="1200" cap="none" spc="0" normalizeH="0" baseline="0" noProof="0" dirty="0">
                <a:ln w="9525">
                  <a:solidFill>
                    <a:prstClr val="black"/>
                  </a:solidFill>
                  <a:prstDash val="solid"/>
                </a:ln>
                <a:solidFill>
                  <a:srgbClr val="B56A1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After Muslim Magog Destroyed, EU Takes Muslim Lands To Be Full Revived Rome</a:t>
            </a:r>
          </a:p>
        </p:txBody>
      </p:sp>
      <p:sp>
        <p:nvSpPr>
          <p:cNvPr id="7" name="Date Placeholder 2">
            <a:extLst>
              <a:ext uri="{FF2B5EF4-FFF2-40B4-BE49-F238E27FC236}">
                <a16:creationId xmlns:a16="http://schemas.microsoft.com/office/drawing/2014/main" id="{62E12AA2-3D34-4902-9F1C-8E07F6990DE3}"/>
              </a:ext>
            </a:extLst>
          </p:cNvPr>
          <p:cNvSpPr>
            <a:spLocks noGrp="1"/>
          </p:cNvSpPr>
          <p:nvPr>
            <p:ph type="dt" sz="half" idx="10"/>
          </p:nvPr>
        </p:nvSpPr>
        <p:spPr>
          <a:xfrm>
            <a:off x="6127558" y="6437376"/>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Oval 4">
            <a:extLst>
              <a:ext uri="{FF2B5EF4-FFF2-40B4-BE49-F238E27FC236}">
                <a16:creationId xmlns:a16="http://schemas.microsoft.com/office/drawing/2014/main" id="{9E80F775-AF09-4D76-8272-A5BD701BA3CC}"/>
              </a:ext>
            </a:extLst>
          </p:cNvPr>
          <p:cNvSpPr/>
          <p:nvPr/>
        </p:nvSpPr>
        <p:spPr bwMode="auto">
          <a:xfrm>
            <a:off x="5791200" y="5257800"/>
            <a:ext cx="2514600" cy="685800"/>
          </a:xfrm>
          <a:prstGeom prst="ellipse">
            <a:avLst/>
          </a:prstGeom>
          <a:noFill/>
          <a:ln w="57150">
            <a:solidFill>
              <a:srgbClr val="CC0066"/>
            </a:solidFill>
          </a:ln>
          <a:effectLst/>
          <a:scene3d>
            <a:camera prst="orthographicFront"/>
            <a:lightRig rig="threePt" dir="t"/>
          </a:scene3d>
          <a:sp3d>
            <a:bevelT w="165100" prst="coolSlant"/>
          </a:sp3d>
          <a:extLst/>
        </p:spPr>
        <p:txBody>
          <a:bodyPr wrap="square" lIns="274320" tIns="274320" rIns="182880" bIns="274320" rtlCol="0" anchor="ctr">
            <a:spAutoFit/>
          </a:bodyPr>
          <a:lstStyle/>
          <a:p>
            <a:pPr marL="0" indent="0" algn="l">
              <a:lnSpc>
                <a:spcPct val="100000"/>
              </a:lnSpc>
              <a:spcAft>
                <a:spcPts val="1200"/>
              </a:spcAft>
              <a:buClr>
                <a:srgbClr val="002060"/>
              </a:buClr>
            </a:pPr>
            <a:endParaRPr kumimoji="0" lang="en-US" sz="3400" i="0" u="none" strike="noStrike" kern="1200" normalizeH="0" baseline="0" noProof="0" dirty="0">
              <a:solidFill>
                <a:schemeClr val="bg1">
                  <a:lumMod val="95000"/>
                  <a:lumOff val="5000"/>
                </a:schemeClr>
              </a:solidFill>
              <a:uLnTx/>
              <a:uFillTx/>
              <a:cs typeface="Arial" panose="020B0604020202020204" pitchFamily="34" charset="0"/>
            </a:endParaRPr>
          </a:p>
        </p:txBody>
      </p:sp>
    </p:spTree>
    <p:extLst>
      <p:ext uri="{BB962C8B-B14F-4D97-AF65-F5344CB8AC3E}">
        <p14:creationId xmlns:p14="http://schemas.microsoft.com/office/powerpoint/2010/main" val="15886092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6B717AB6-57C8-499C-AEF4-CE30580B7F44}"/>
              </a:ext>
            </a:extLst>
          </p:cNvPr>
          <p:cNvSpPr>
            <a:spLocks noChangeArrowheads="1"/>
          </p:cNvSpPr>
          <p:nvPr/>
        </p:nvSpPr>
        <p:spPr bwMode="auto">
          <a:xfrm>
            <a:off x="137160" y="1645920"/>
            <a:ext cx="8869680" cy="502920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0000"/>
              </a:lnSpc>
              <a:spcBef>
                <a:spcPts val="0"/>
              </a:spcBef>
              <a:spcAft>
                <a:spcPts val="1000"/>
              </a:spcAft>
              <a:buClr>
                <a:prstClr val="black"/>
              </a:buClr>
              <a:buSzPct val="65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The two feet of the statue of Nebuchadnezzar are made of iron and clay that do not mix. </a:t>
            </a:r>
            <a:r>
              <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Dan. 2:32-45</a:t>
            </a:r>
            <a:r>
              <a:rPr kumimoji="0" lang="en-US" sz="16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rPr>
              <a:t> </a:t>
            </a:r>
            <a:endParaRPr kumimoji="0" lang="en-US" sz="16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endParaRPr>
          </a:p>
          <a:p>
            <a:pPr marL="274320" marR="0" lvl="0" indent="-274320" algn="l" defTabSz="457200" rtl="0" eaLnBrk="1" fontAlgn="base" latinLnBrk="0" hangingPunct="1">
              <a:lnSpc>
                <a:spcPct val="90000"/>
              </a:lnSpc>
              <a:spcBef>
                <a:spcPts val="0"/>
              </a:spcBef>
              <a:spcAft>
                <a:spcPts val="1000"/>
              </a:spcAft>
              <a:buClr>
                <a:schemeClr val="bg1"/>
              </a:buClr>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This is</a:t>
            </a:r>
            <a:r>
              <a:rPr kumimoji="0" lang="en-US" sz="2800" b="0" i="0" u="none" strike="noStrike" kern="150" cap="none" spc="0" normalizeH="0" noProof="0" dirty="0">
                <a:ln>
                  <a:noFill/>
                </a:ln>
                <a:solidFill>
                  <a:prstClr val="black"/>
                </a:solidFill>
                <a:effectLst/>
                <a:uLnTx/>
                <a:uFillTx/>
                <a:ea typeface="SimSun" panose="02010600030101010101" pitchFamily="2" charset="-122"/>
                <a:cs typeface="Arial" panose="020B0604020202020204" pitchFamily="34" charset="0"/>
              </a:rPr>
              <a:t> fulfilled literally</a:t>
            </a:r>
            <a:r>
              <a:rPr kumimoji="0" lang="en-US" sz="28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 in EU Europe today as millions of new Muslim immigrants arrive. </a:t>
            </a:r>
          </a:p>
          <a:p>
            <a:pPr marL="274320" marR="0" lvl="0" indent="-274320" algn="l" defTabSz="457200" rtl="0" eaLnBrk="1" fontAlgn="base" latinLnBrk="0" hangingPunct="1">
              <a:lnSpc>
                <a:spcPct val="90000"/>
              </a:lnSpc>
              <a:spcBef>
                <a:spcPts val="0"/>
              </a:spcBef>
              <a:spcAft>
                <a:spcPts val="10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hlinkClick r:id="rId4"/>
              </a:rPr>
              <a:t>Many participate in cultural Jihad to overthrow the government and replace with Sharia Law.</a:t>
            </a:r>
            <a:r>
              <a:rPr kumimoji="0" lang="en-US" sz="28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 </a:t>
            </a:r>
          </a:p>
          <a:p>
            <a:pPr marL="274320" marR="0" lvl="0" indent="-274320" algn="l" defTabSz="457200" rtl="0" eaLnBrk="1" fontAlgn="base" latinLnBrk="0" hangingPunct="1">
              <a:lnSpc>
                <a:spcPct val="90000"/>
              </a:lnSpc>
              <a:spcBef>
                <a:spcPts val="0"/>
              </a:spcBef>
              <a:spcAft>
                <a:spcPts val="10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Muslims live separately in the EU in violent No Go Zone Muslim neighborhoods. </a:t>
            </a:r>
          </a:p>
          <a:p>
            <a:pPr marL="274320" lvl="0" indent="-274320">
              <a:lnSpc>
                <a:spcPct val="90000"/>
              </a:lnSpc>
              <a:spcBef>
                <a:spcPts val="0"/>
              </a:spcBef>
              <a:spcAft>
                <a:spcPts val="0"/>
              </a:spcAft>
              <a:buClr>
                <a:schemeClr val="tx1"/>
              </a:buClr>
              <a:buSzPct val="65000"/>
              <a:buFont typeface="Wingdings" panose="05000000000000000000" pitchFamily="2" charset="2"/>
              <a:buChar char="Ø"/>
              <a:tabLst/>
              <a:defRPr/>
            </a:pP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hlinkClick r:id="rId5"/>
              </a:rPr>
              <a:t>They do not mix with the typically liberal atheist European Anglos, that they hate, kill and rape</a:t>
            </a: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 </a:t>
            </a:r>
          </a:p>
          <a:p>
            <a:pPr marL="274320" lvl="0" indent="0">
              <a:lnSpc>
                <a:spcPct val="90000"/>
              </a:lnSpc>
              <a:spcBef>
                <a:spcPts val="0"/>
              </a:spcBef>
              <a:spcAft>
                <a:spcPts val="1000"/>
              </a:spcAft>
              <a:buClr>
                <a:schemeClr val="tx1"/>
              </a:buClr>
              <a:buSzPct val="65000"/>
              <a:tabLst/>
              <a:defRPr/>
            </a:pPr>
            <a:r>
              <a:rPr lang="en-US" sz="1600" dirty="0">
                <a:solidFill>
                  <a:prstClr val="black"/>
                </a:solidFill>
                <a:ea typeface="Times New Roman" panose="02020603050405020304" pitchFamily="18" charset="0"/>
                <a:cs typeface="Arial" panose="020B0604020202020204" pitchFamily="34" charset="0"/>
              </a:rPr>
              <a:t>(See proof in underlined links).</a:t>
            </a:r>
            <a:r>
              <a:rPr kumimoji="0" lang="en-US" sz="28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hlinkClick r:id="rId5"/>
              </a:rPr>
              <a:t> </a:t>
            </a:r>
            <a:endPar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Microsoft YaHei" pitchFamily="1"/>
              <a:cs typeface="Arial" panose="020B0604020202020204" pitchFamily="34" charset="0"/>
            </a:endParaRPr>
          </a:p>
        </p:txBody>
      </p:sp>
      <p:sp>
        <p:nvSpPr>
          <p:cNvPr id="5" name="Text Box 1">
            <a:extLst>
              <a:ext uri="{FF2B5EF4-FFF2-40B4-BE49-F238E27FC236}">
                <a16:creationId xmlns:a16="http://schemas.microsoft.com/office/drawing/2014/main" id="{D76E2C0C-D89E-4737-A462-740F53387035}"/>
              </a:ext>
            </a:extLst>
          </p:cNvPr>
          <p:cNvSpPr txBox="1">
            <a:spLocks noChangeArrowheads="1"/>
          </p:cNvSpPr>
          <p:nvPr/>
        </p:nvSpPr>
        <p:spPr bwMode="auto">
          <a:xfrm>
            <a:off x="124774" y="365760"/>
            <a:ext cx="8882066" cy="109728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0"/>
              </a:spcAft>
              <a:buClr>
                <a:srgbClr val="0000FF"/>
              </a:buClr>
              <a:buSzPct val="100000"/>
              <a:buFont typeface="Times New Roman" panose="02020603050405020304" pitchFamily="18" charset="0"/>
              <a:buNone/>
              <a:tabLst/>
              <a:defRPr/>
            </a:pPr>
            <a:r>
              <a:rPr kumimoji="0" lang="en-US" sz="4000" b="1" i="0" u="none" strike="noStrike" kern="1200" cap="none" spc="0" normalizeH="0" baseline="0" noProof="0" dirty="0">
                <a:ln w="9525">
                  <a:solidFill>
                    <a:prstClr val="black"/>
                  </a:solidFill>
                  <a:prstDash val="solid"/>
                </a:ln>
                <a:solidFill>
                  <a:srgbClr val="B56A1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After Muslim Magog Destroyed, EU Takes Muslim Lands To Be Full Revived Rome</a:t>
            </a:r>
          </a:p>
        </p:txBody>
      </p:sp>
      <p:sp>
        <p:nvSpPr>
          <p:cNvPr id="7" name="Date Placeholder 2">
            <a:extLst>
              <a:ext uri="{FF2B5EF4-FFF2-40B4-BE49-F238E27FC236}">
                <a16:creationId xmlns:a16="http://schemas.microsoft.com/office/drawing/2014/main" id="{E9557EF2-E7F6-4ABE-89B0-BA4A67F21A9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Date Placeholder 2">
            <a:extLst>
              <a:ext uri="{FF2B5EF4-FFF2-40B4-BE49-F238E27FC236}">
                <a16:creationId xmlns:a16="http://schemas.microsoft.com/office/drawing/2014/main" id="{949F39ED-3ED6-4802-9572-F602EE27AB36}"/>
              </a:ext>
            </a:extLst>
          </p:cNvPr>
          <p:cNvSpPr txBox="1">
            <a:spLocks/>
          </p:cNvSpPr>
          <p:nvPr/>
        </p:nvSpPr>
        <p:spPr>
          <a:xfrm>
            <a:off x="6019800" y="68092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a:solidFill>
                  <a:prstClr val="white"/>
                </a:solidFill>
              </a:rPr>
              <a:t>End Time Events, Heaven &amp; Hell, Jeff Woodward</a:t>
            </a:r>
            <a:endParaRPr lang="en-US" altLang="en-US" sz="1000" dirty="0">
              <a:solidFill>
                <a:prstClr val="white"/>
              </a:solidFill>
            </a:endParaRPr>
          </a:p>
        </p:txBody>
      </p:sp>
    </p:spTree>
    <p:extLst>
      <p:ext uri="{BB962C8B-B14F-4D97-AF65-F5344CB8AC3E}">
        <p14:creationId xmlns:p14="http://schemas.microsoft.com/office/powerpoint/2010/main" val="32668494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53C838C-87F9-43D1-A765-E4B884F153E0}"/>
              </a:ext>
            </a:extLst>
          </p:cNvPr>
          <p:cNvPicPr>
            <a:picLocks noChangeAspect="1"/>
          </p:cNvPicPr>
          <p:nvPr/>
        </p:nvPicPr>
        <p:blipFill rotWithShape="1">
          <a:blip r:embed="rId3"/>
          <a:srcRect t="3349" r="1281" b="-17"/>
          <a:stretch/>
        </p:blipFill>
        <p:spPr>
          <a:xfrm>
            <a:off x="4480560" y="1371600"/>
            <a:ext cx="4389120" cy="5303520"/>
          </a:xfrm>
          <a:prstGeom prst="rect">
            <a:avLst/>
          </a:prstGeom>
        </p:spPr>
      </p:pic>
      <p:sp>
        <p:nvSpPr>
          <p:cNvPr id="7" name="Rectangle 2">
            <a:extLst>
              <a:ext uri="{FF2B5EF4-FFF2-40B4-BE49-F238E27FC236}">
                <a16:creationId xmlns:a16="http://schemas.microsoft.com/office/drawing/2014/main" id="{0DF33866-B078-4F7E-97B8-76952AE22031}"/>
              </a:ext>
            </a:extLst>
          </p:cNvPr>
          <p:cNvSpPr>
            <a:spLocks noChangeArrowheads="1"/>
          </p:cNvSpPr>
          <p:nvPr/>
        </p:nvSpPr>
        <p:spPr bwMode="auto">
          <a:xfrm>
            <a:off x="194652" y="1547735"/>
            <a:ext cx="4053840" cy="4984763"/>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4000"/>
              </a:lnSpc>
              <a:spcBef>
                <a:spcPts val="0"/>
              </a:spcBef>
              <a:spcAft>
                <a:spcPts val="1200"/>
              </a:spcAft>
              <a:buClr>
                <a:prstClr val="black"/>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Muslims</a:t>
            </a: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in 2016 made up about 5 % of the population of the EU. </a:t>
            </a:r>
          </a:p>
          <a:p>
            <a:pPr marL="0" lvl="0" indent="0" hangingPunct="1">
              <a:lnSpc>
                <a:spcPct val="94000"/>
              </a:lnSpc>
              <a:spcBef>
                <a:spcPts val="0"/>
              </a:spcBef>
              <a:spcAft>
                <a:spcPts val="1200"/>
              </a:spcAft>
              <a:buClr>
                <a:prstClr val="black"/>
              </a:buClr>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In several large nations it is 8% or higher.  The actual figure is likely higher due to undocumented Muslim immigrants, </a:t>
            </a: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hlinkClick r:id="rId4"/>
              </a:rPr>
              <a:t>polygamy</a:t>
            </a: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itchFamily="34"/>
                <a:ea typeface="Microsoft YaHei" pitchFamily="1"/>
                <a:cs typeface="Times New Roman" pitchFamily="18"/>
              </a:rPr>
              <a:t>&amp;</a:t>
            </a: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explosive birth rates. </a:t>
            </a:r>
            <a:r>
              <a:rPr lang="en-US" dirty="0">
                <a:ln w="9525">
                  <a:solidFill>
                    <a:schemeClr val="bg1"/>
                  </a:solidFill>
                  <a:prstDash val="solid"/>
                </a:ln>
                <a:solidFill>
                  <a:schemeClr val="tx1"/>
                </a:solidFill>
                <a:latin typeface="Calibri" pitchFamily="34"/>
                <a:ea typeface="Microsoft YaHei" pitchFamily="1"/>
                <a:cs typeface="Times New Roman" pitchFamily="18"/>
                <a:hlinkClick r:id="rId5"/>
              </a:rPr>
              <a:t>[913]</a:t>
            </a:r>
            <a:endParaRPr kumimoji="0" lang="en-US" i="0" u="none" strike="noStrike" kern="1200" cap="none" spc="0" normalizeH="0" baseline="0" noProof="0" dirty="0">
              <a:ln w="9525">
                <a:solidFill>
                  <a:prstClr val="black"/>
                </a:solidFill>
                <a:prstDash val="solid"/>
              </a:ln>
              <a:solidFill>
                <a:prstClr val="black"/>
              </a:solidFill>
              <a:uLnTx/>
              <a:uFillTx/>
              <a:latin typeface="Calibri" pitchFamily="34"/>
              <a:ea typeface="Microsoft YaHei" pitchFamily="1"/>
              <a:cs typeface="Times New Roman" pitchFamily="18"/>
            </a:endParaRPr>
          </a:p>
        </p:txBody>
      </p:sp>
      <p:sp>
        <p:nvSpPr>
          <p:cNvPr id="8" name="TextBox 7">
            <a:extLst>
              <a:ext uri="{FF2B5EF4-FFF2-40B4-BE49-F238E27FC236}">
                <a16:creationId xmlns:a16="http://schemas.microsoft.com/office/drawing/2014/main" id="{4B2368EA-DC7B-4C11-AC1E-CB735E52B787}"/>
              </a:ext>
            </a:extLst>
          </p:cNvPr>
          <p:cNvSpPr txBox="1"/>
          <p:nvPr/>
        </p:nvSpPr>
        <p:spPr bwMode="auto">
          <a:xfrm>
            <a:off x="8146192" y="6245364"/>
            <a:ext cx="838200" cy="598305"/>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1600" dirty="0">
                <a:ln w="9525">
                  <a:solidFill>
                    <a:schemeClr val="bg1"/>
                  </a:solidFill>
                  <a:prstDash val="solid"/>
                </a:ln>
                <a:solidFill>
                  <a:schemeClr val="tx1"/>
                </a:solidFill>
                <a:latin typeface="Calibri" pitchFamily="34"/>
                <a:ea typeface="Microsoft YaHei" pitchFamily="1"/>
                <a:cs typeface="Times New Roman" pitchFamily="18"/>
                <a:hlinkClick r:id="rId5"/>
              </a:rPr>
              <a:t>[913]</a:t>
            </a:r>
            <a:endParaRPr lang="en-US" sz="1600" b="1"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6" name="Date Placeholder 2">
            <a:extLst>
              <a:ext uri="{FF2B5EF4-FFF2-40B4-BE49-F238E27FC236}">
                <a16:creationId xmlns:a16="http://schemas.microsoft.com/office/drawing/2014/main" id="{EAAADE19-9B11-4037-8AE6-58A242E87A52}"/>
              </a:ext>
            </a:extLst>
          </p:cNvPr>
          <p:cNvSpPr>
            <a:spLocks noGrp="1"/>
          </p:cNvSpPr>
          <p:nvPr>
            <p:ph type="dt" sz="half" idx="10"/>
          </p:nvPr>
        </p:nvSpPr>
        <p:spPr>
          <a:xfrm>
            <a:off x="5410200" y="6653888"/>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9" name="Text Box 1">
            <a:extLst>
              <a:ext uri="{FF2B5EF4-FFF2-40B4-BE49-F238E27FC236}">
                <a16:creationId xmlns:a16="http://schemas.microsoft.com/office/drawing/2014/main" id="{F1DB17A6-33E6-420B-A624-CA6049273494}"/>
              </a:ext>
            </a:extLst>
          </p:cNvPr>
          <p:cNvSpPr txBox="1">
            <a:spLocks noChangeArrowheads="1"/>
          </p:cNvSpPr>
          <p:nvPr/>
        </p:nvSpPr>
        <p:spPr bwMode="auto">
          <a:xfrm>
            <a:off x="130967" y="86816"/>
            <a:ext cx="8882066" cy="109728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0"/>
              </a:spcAft>
              <a:buClr>
                <a:srgbClr val="0000FF"/>
              </a:buClr>
              <a:buSzPct val="100000"/>
              <a:buFont typeface="Times New Roman" panose="02020603050405020304" pitchFamily="18" charset="0"/>
              <a:buNone/>
              <a:tabLst/>
              <a:defRPr/>
            </a:pPr>
            <a:r>
              <a:rPr kumimoji="0" lang="en-US" sz="4000" b="1" i="0" u="none" strike="noStrike" kern="1200" cap="none" spc="0" normalizeH="0" baseline="0" noProof="0" dirty="0">
                <a:ln w="9525">
                  <a:solidFill>
                    <a:prstClr val="black"/>
                  </a:solidFill>
                  <a:prstDash val="solid"/>
                </a:ln>
                <a:solidFill>
                  <a:srgbClr val="B56A1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After Muslim Magog Destroyed, EU Takes Muslim Lands To Be Full Revived Rome</a:t>
            </a:r>
          </a:p>
        </p:txBody>
      </p:sp>
    </p:spTree>
    <p:extLst>
      <p:ext uri="{BB962C8B-B14F-4D97-AF65-F5344CB8AC3E}">
        <p14:creationId xmlns:p14="http://schemas.microsoft.com/office/powerpoint/2010/main" val="8235433"/>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6B717AB6-57C8-499C-AEF4-CE30580B7F44}"/>
              </a:ext>
            </a:extLst>
          </p:cNvPr>
          <p:cNvSpPr>
            <a:spLocks noChangeArrowheads="1"/>
          </p:cNvSpPr>
          <p:nvPr/>
        </p:nvSpPr>
        <p:spPr bwMode="auto">
          <a:xfrm>
            <a:off x="137160" y="1972956"/>
            <a:ext cx="8869680" cy="449353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100000"/>
              </a:lnSpc>
              <a:spcBef>
                <a:spcPts val="0"/>
              </a:spcBef>
              <a:spcAft>
                <a:spcPts val="1200"/>
              </a:spcAft>
              <a:buClr>
                <a:srgbClr val="000000"/>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0" i="0" u="none" strike="noStrike" kern="1200" cap="none" spc="0" normalizeH="0" baseline="0" noProof="0" dirty="0">
                <a:ln>
                  <a:noFill/>
                </a:ln>
                <a:solidFill>
                  <a:prstClr val="black">
                    <a:lumMod val="95000"/>
                    <a:lumOff val="5000"/>
                  </a:prstClr>
                </a:solidFill>
                <a:effectLst/>
                <a:uLnTx/>
                <a:uFillTx/>
                <a:ea typeface="Microsoft YaHei" pitchFamily="1"/>
                <a:cs typeface="Arial" panose="020B0604020202020204" pitchFamily="34" charset="0"/>
              </a:rPr>
              <a:t>The US and EU today have strong Christians. But, the percent of strong Christians has dropped rapidly in recent decades. </a:t>
            </a:r>
            <a:r>
              <a:rPr kumimoji="0" lang="en-US" b="0" i="0" u="none" strike="noStrike" kern="1200" cap="none" spc="0" normalizeH="0" baseline="0" noProof="0" dirty="0">
                <a:ln w="9525">
                  <a:solidFill>
                    <a:prstClr val="black"/>
                  </a:solidFill>
                  <a:prstDash val="solid"/>
                </a:ln>
                <a:solidFill>
                  <a:prstClr val="white"/>
                </a:solidFill>
                <a:effectLst/>
                <a:uLnTx/>
                <a:uFillTx/>
                <a:cs typeface="Arial" panose="020B0604020202020204" pitchFamily="34" charset="0"/>
                <a:hlinkClick r:id="rId3"/>
              </a:rPr>
              <a:t>[880]</a:t>
            </a:r>
            <a:r>
              <a:rPr kumimoji="0" lang="en-US" sz="2800" b="0" i="0" u="none" strike="noStrike" kern="1200" cap="none" spc="0" normalizeH="0" baseline="0" noProof="0" dirty="0">
                <a:ln w="9525">
                  <a:solidFill>
                    <a:prstClr val="black"/>
                  </a:solidFill>
                  <a:prstDash val="solid"/>
                </a:ln>
                <a:solidFill>
                  <a:prstClr val="white"/>
                </a:solidFill>
                <a:effectLst/>
                <a:uLnTx/>
                <a:uFillTx/>
                <a:ea typeface="Microsoft YaHei" pitchFamily="1"/>
                <a:cs typeface="Arial" panose="020B0604020202020204" pitchFamily="34" charset="0"/>
              </a:rPr>
              <a:t> </a:t>
            </a:r>
            <a:endParaRPr kumimoji="0" lang="en-US" sz="2800" b="0" i="0" u="none" strike="noStrike" kern="1200" cap="none" spc="0" normalizeH="0" baseline="0" noProof="0" dirty="0">
              <a:ln>
                <a:noFill/>
              </a:ln>
              <a:solidFill>
                <a:prstClr val="black">
                  <a:lumMod val="95000"/>
                  <a:lumOff val="5000"/>
                </a:prstClr>
              </a:solidFill>
              <a:effectLst/>
              <a:uLnTx/>
              <a:uFillTx/>
              <a:ea typeface="Microsoft YaHei" pitchFamily="1"/>
              <a:cs typeface="Arial" panose="020B0604020202020204" pitchFamily="34" charset="0"/>
            </a:endParaRPr>
          </a:p>
          <a:p>
            <a:pPr marL="274320" marR="0" lvl="0" indent="-274320" algn="l" defTabSz="457200" rtl="0" eaLnBrk="1" fontAlgn="base" latinLnBrk="0" hangingPunct="1">
              <a:lnSpc>
                <a:spcPct val="100000"/>
              </a:lnSpc>
              <a:spcBef>
                <a:spcPts val="0"/>
              </a:spcBef>
              <a:spcAft>
                <a:spcPts val="12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Microsoft YaHei" pitchFamily="1"/>
                <a:cs typeface="Arial" panose="020B0604020202020204" pitchFamily="34" charset="0"/>
              </a:rPr>
              <a:t>The US and EU now have the highest percentage of world famous great whores, homosexuals and transgenders who corrupt and pervert the entire world </a:t>
            </a:r>
            <a:r>
              <a:rPr kumimoji="0" lang="en-US" sz="2800" i="0" u="none" strike="noStrike" kern="1200" normalizeH="0" baseline="0" noProof="0" dirty="0">
                <a:solidFill>
                  <a:schemeClr val="bg1"/>
                </a:solidFill>
                <a:uLnTx/>
                <a:uFillTx/>
                <a:ea typeface="Microsoft YaHei" pitchFamily="1"/>
                <a:cs typeface="Arial" panose="020B0604020202020204" pitchFamily="34" charset="0"/>
              </a:rPr>
              <a:t>with their gay Hollywood movies, criminally forced gay rapes, pornographic media, drugs, abortion, plus rampant </a:t>
            </a: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Microsoft YaHei" pitchFamily="1"/>
                <a:cs typeface="Arial" panose="020B0604020202020204" pitchFamily="34" charset="0"/>
                <a:hlinkClick r:id="rId4"/>
              </a:rPr>
              <a:t>transvestite and gay laws</a:t>
            </a:r>
            <a:r>
              <a:rPr kumimoji="0" lang="en-US" sz="2800" i="0" u="none" strike="noStrike" kern="1200" normalizeH="0" baseline="0" noProof="0" dirty="0">
                <a:solidFill>
                  <a:schemeClr val="bg1"/>
                </a:solidFill>
                <a:uLnTx/>
                <a:uFillTx/>
                <a:ea typeface="Microsoft YaHei" pitchFamily="1"/>
                <a:cs typeface="Arial" panose="020B0604020202020204" pitchFamily="34" charset="0"/>
              </a:rPr>
              <a:t>.</a:t>
            </a:r>
            <a:endParaRPr kumimoji="0" lang="en-US" sz="2800" b="0" i="0" u="none" strike="noStrike" kern="1200" cap="none" spc="0" normalizeH="0" baseline="0" noProof="0" dirty="0">
              <a:ln>
                <a:noFill/>
              </a:ln>
              <a:solidFill>
                <a:schemeClr val="bg1"/>
              </a:solidFill>
              <a:effectLst/>
              <a:uLnTx/>
              <a:uFillTx/>
              <a:ea typeface="Microsoft YaHei" pitchFamily="1"/>
              <a:cs typeface="Arial" panose="020B0604020202020204" pitchFamily="34" charset="0"/>
            </a:endParaRPr>
          </a:p>
        </p:txBody>
      </p:sp>
      <p:sp>
        <p:nvSpPr>
          <p:cNvPr id="5" name="Text Box 1">
            <a:extLst>
              <a:ext uri="{FF2B5EF4-FFF2-40B4-BE49-F238E27FC236}">
                <a16:creationId xmlns:a16="http://schemas.microsoft.com/office/drawing/2014/main" id="{F5974600-6DB9-475F-9AA8-922669BE79B4}"/>
              </a:ext>
            </a:extLst>
          </p:cNvPr>
          <p:cNvSpPr txBox="1">
            <a:spLocks noChangeArrowheads="1"/>
          </p:cNvSpPr>
          <p:nvPr/>
        </p:nvSpPr>
        <p:spPr bwMode="auto">
          <a:xfrm>
            <a:off x="124774" y="685800"/>
            <a:ext cx="8882066" cy="924548"/>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182880" rIns="45720" bIns="18288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4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Great Whore Babylon in Tribulation</a:t>
            </a:r>
          </a:p>
        </p:txBody>
      </p:sp>
      <p:sp>
        <p:nvSpPr>
          <p:cNvPr id="4" name="Date Placeholder 2">
            <a:extLst>
              <a:ext uri="{FF2B5EF4-FFF2-40B4-BE49-F238E27FC236}">
                <a16:creationId xmlns:a16="http://schemas.microsoft.com/office/drawing/2014/main" id="{4C1E40C1-DD96-4E57-87BF-76BE9E38023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728842780"/>
      </p:ext>
    </p:extLst>
  </p:cSld>
  <p:clrMapOvr>
    <a:masterClrMapping/>
  </p:clrMapOvr>
  <mc:AlternateContent xmlns:mc="http://schemas.openxmlformats.org/markup-compatibility/2006" xmlns:p15="http://schemas.microsoft.com/office/powerpoint/2012/main">
    <mc:Choice Requires="p15">
      <p:transition spd="slow" advTm="25000">
        <p15:prstTrans prst="pageCurlDouble"/>
      </p:transition>
    </mc:Choice>
    <mc:Fallback xmlns="">
      <p:transition spd="slow" advTm="25000">
        <p:fade/>
      </p:transition>
    </mc:Fallback>
  </mc:AlternateContent>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990600"/>
            <a:ext cx="7324725" cy="531767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600"/>
              </a:spcAft>
              <a:buClr>
                <a:srgbClr val="000000"/>
              </a:buClr>
              <a:buSzPct val="70000"/>
              <a:buFont typeface="Times New Roman" panose="02020603050405020304" pitchFamily="18" charset="0"/>
              <a:buNone/>
              <a:tabLst/>
              <a:defRPr/>
            </a:pPr>
            <a:r>
              <a:rPr kumimoji="0" lang="en-US" sz="44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And the woman was </a:t>
            </a:r>
            <a:r>
              <a:rPr kumimoji="0" lang="en-US" sz="4400" b="1" i="0" u="none" strike="noStrike" kern="150" cap="none" spc="0" normalizeH="0" baseline="0" noProof="0" dirty="0">
                <a:ln w="12700" cmpd="sng">
                  <a:solidFill>
                    <a:schemeClr val="tx1"/>
                  </a:solidFill>
                  <a:prstDash val="solid"/>
                </a:ln>
                <a:solidFill>
                  <a:srgbClr val="0A039B"/>
                </a:solidFill>
                <a:effectLst>
                  <a:outerShdw blurRad="50800" dist="50800" dir="5400000" algn="ctr"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arrayed in purple and scarlet colour, and decked with gold and precious stones</a:t>
            </a:r>
            <a:r>
              <a:rPr kumimoji="0" lang="en-US" sz="4400" b="1" i="0" u="none" strike="noStrike" kern="150" cap="none" spc="0" normalizeH="0" baseline="0" noProof="0" dirty="0">
                <a:ln w="12700" cmpd="sng">
                  <a:solidFill>
                    <a:sysClr val="windowText" lastClr="000000"/>
                  </a:solidFill>
                  <a:prstDash val="solid"/>
                </a:ln>
                <a:solidFill>
                  <a:srgbClr val="0A039B"/>
                </a:solidFill>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44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a golden cup in her hand full of </a:t>
            </a:r>
            <a:r>
              <a:rPr kumimoji="0" lang="en-US" sz="4400" b="1" i="0" u="none" strike="noStrike" kern="150" normalizeH="0" baseline="0" noProof="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uLnTx/>
                <a:uFillTx/>
                <a:latin typeface="Papyrus" panose="03070502060502030205" pitchFamily="66" charset="0"/>
                <a:ea typeface="SimSun" panose="02010600030101010101" pitchFamily="2" charset="-122"/>
                <a:cs typeface="Calibri" panose="020F0502020204030204" pitchFamily="34" charset="0"/>
              </a:rPr>
              <a:t>a</a:t>
            </a:r>
            <a:r>
              <a:rPr kumimoji="0" lang="en-US" sz="4400" b="1" i="0" u="none" strike="noStrike" kern="150" normalizeH="0" baseline="0" noProof="0" dirty="0">
                <a:ln w="9525">
                  <a:solidFill>
                    <a:sysClr val="windowText" lastClr="000000"/>
                  </a:solidFill>
                  <a:prstDash val="solid"/>
                </a:ln>
                <a:solidFill>
                  <a:srgbClr val="000099"/>
                </a:solidFill>
                <a:effectLst>
                  <a:outerShdw blurRad="12700" dist="38100" dir="2700000" algn="tl"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bominations and filthiness of her fornication</a:t>
            </a:r>
            <a:r>
              <a:rPr lang="en-US" sz="4400" kern="150" dirty="0">
                <a:solidFill>
                  <a:prstClr val="black"/>
                </a:solidFill>
                <a:effectLst>
                  <a:outerShdw blurRad="38100" dist="38100" dir="2700000" algn="tl">
                    <a:srgbClr val="000000">
                      <a:alpha val="43137"/>
                    </a:srgbClr>
                  </a:outerShdw>
                </a:effectLst>
                <a:latin typeface="Papyrus" panose="03070502060502030205" pitchFamily="66" charset="0"/>
                <a:ea typeface="SimSun" panose="02010600030101010101" pitchFamily="2" charset="-122"/>
                <a:cs typeface="Calibri" panose="020F0502020204030204" pitchFamily="34" charset="0"/>
              </a:rPr>
              <a:t>…</a:t>
            </a:r>
            <a:r>
              <a:rPr kumimoji="0" lang="en-US" sz="44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20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4"/>
              </a:rPr>
              <a:t>Rev. 17:4-6</a:t>
            </a:r>
            <a:endParaRPr kumimoji="0" lang="en-US" sz="20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itchFamily="1"/>
              <a:cs typeface="Times New Roman" pitchFamily="18"/>
            </a:endParaRPr>
          </a:p>
          <a:p>
            <a:pPr marL="0" marR="0" lvl="0" indent="0" algn="l" defTabSz="457200" rtl="0" eaLnBrk="1" fontAlgn="base" latinLnBrk="0" hangingPunct="0">
              <a:lnSpc>
                <a:spcPct val="83000"/>
              </a:lnSpc>
              <a:spcBef>
                <a:spcPts val="0"/>
              </a:spcBef>
              <a:spcAft>
                <a:spcPts val="600"/>
              </a:spcAft>
              <a:buClr>
                <a:srgbClr val="000000"/>
              </a:buClr>
              <a:buSzPct val="70000"/>
              <a:buFont typeface="Times New Roman" panose="02020603050405020304" pitchFamily="18" charset="0"/>
              <a:buNone/>
              <a:tabLst/>
              <a:defRPr/>
            </a:pPr>
            <a:r>
              <a:rPr kumimoji="0" lang="en-US" sz="31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a:t>
            </a:r>
            <a:endParaRPr kumimoji="0" lang="en-US" sz="3100"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217388257"/>
      </p:ext>
    </p:extLst>
  </p:cSld>
  <p:clrMapOvr>
    <a:masterClrMapping/>
  </p:clrMapOvr>
  <mc:AlternateContent xmlns:mc="http://schemas.openxmlformats.org/markup-compatibility/2006" xmlns:p15="http://schemas.microsoft.com/office/powerpoint/2012/main">
    <mc:Choice Requires="p15">
      <p:transition spd="slow" advTm="12000">
        <p15:prstTrans prst="pageCurlDouble"/>
      </p:transition>
    </mc:Choice>
    <mc:Fallback xmlns="">
      <p:transition spd="slow" advTm="1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914400"/>
            <a:ext cx="7324725" cy="526778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SzPct val="70000"/>
              <a:tabLst/>
              <a:defRPr/>
            </a:pPr>
            <a:r>
              <a:rPr lang="en-US" sz="4000" kern="150" dirty="0">
                <a:solidFill>
                  <a:schemeClr val="tx1"/>
                </a:solidFill>
                <a:latin typeface="Papyrus" panose="03070502060502030205" pitchFamily="66" charset="0"/>
                <a:ea typeface="SimSun" panose="02010600030101010101" pitchFamily="2" charset="-122"/>
                <a:cs typeface="Calibri" panose="020F0502020204030204" pitchFamily="34" charset="0"/>
              </a:rPr>
              <a:t>The rest of mankind who were not killed by these plagues still </a:t>
            </a:r>
            <a:r>
              <a:rPr lang="en-US" sz="4400" kern="150" dirty="0">
                <a:solidFill>
                  <a:schemeClr val="tx1"/>
                </a:solidFill>
                <a:latin typeface="Papyrus" panose="03070502060502030205" pitchFamily="66" charset="0"/>
                <a:ea typeface="SimSun" panose="02010600030101010101" pitchFamily="2" charset="-122"/>
                <a:cs typeface="Calibri" panose="020F0502020204030204" pitchFamily="34" charset="0"/>
              </a:rPr>
              <a:t>did not … stop worshiping </a:t>
            </a:r>
            <a:r>
              <a:rPr lang="en-US" sz="4200" b="1" kern="150" dirty="0">
                <a:ln w="9525">
                  <a:solidFill>
                    <a:schemeClr val="tx1"/>
                  </a:solidFill>
                  <a:prstDash val="solid"/>
                </a:ln>
                <a:solidFill>
                  <a:schemeClr val="bg1"/>
                </a:solidFill>
                <a:effectLst>
                  <a:glow rad="101600">
                    <a:srgbClr val="860000">
                      <a:alpha val="60000"/>
                    </a:srgbClr>
                  </a:glow>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Calibri" panose="020F0502020204030204" pitchFamily="34" charset="0"/>
              </a:rPr>
              <a:t>demons</a:t>
            </a:r>
            <a:r>
              <a:rPr lang="en-US" sz="4000" kern="150" dirty="0">
                <a:solidFill>
                  <a:schemeClr val="tx1"/>
                </a:solidFill>
                <a:latin typeface="Papyrus" panose="03070502060502030205" pitchFamily="66" charset="0"/>
                <a:ea typeface="SimSun" panose="02010600030101010101" pitchFamily="2" charset="-122"/>
                <a:cs typeface="Calibri" panose="020F0502020204030204" pitchFamily="34" charset="0"/>
              </a:rPr>
              <a:t>, </a:t>
            </a:r>
            <a:r>
              <a:rPr lang="en-US" sz="4400" kern="150" dirty="0">
                <a:solidFill>
                  <a:schemeClr val="tx1"/>
                </a:solidFill>
                <a:latin typeface="Papyrus" panose="03070502060502030205" pitchFamily="66" charset="0"/>
                <a:ea typeface="SimSun" panose="02010600030101010101" pitchFamily="2" charset="-122"/>
                <a:cs typeface="Calibri" panose="020F0502020204030204" pitchFamily="34" charset="0"/>
              </a:rPr>
              <a:t>and idols of gold, silver</a:t>
            </a:r>
            <a:r>
              <a:rPr lang="en-US" sz="4000" kern="150" dirty="0">
                <a:solidFill>
                  <a:schemeClr val="tx1"/>
                </a:solidFill>
                <a:latin typeface="Papyrus" panose="03070502060502030205" pitchFamily="66" charset="0"/>
                <a:ea typeface="SimSun" panose="02010600030101010101" pitchFamily="2" charset="-122"/>
                <a:cs typeface="Calibri" panose="020F0502020204030204" pitchFamily="34" charset="0"/>
              </a:rPr>
              <a:t>... </a:t>
            </a:r>
            <a:r>
              <a:rPr lang="en-US" sz="4400" kern="150" dirty="0">
                <a:solidFill>
                  <a:schemeClr val="tx1"/>
                </a:solidFill>
                <a:latin typeface="Papyrus" panose="03070502060502030205" pitchFamily="66" charset="0"/>
                <a:ea typeface="SimSun" panose="02010600030101010101" pitchFamily="2" charset="-122"/>
                <a:cs typeface="Calibri" panose="020F0502020204030204" pitchFamily="34" charset="0"/>
              </a:rPr>
              <a:t>Nor did they repent of their</a:t>
            </a:r>
            <a:r>
              <a:rPr lang="en-US" sz="4000" b="1" kern="150" dirty="0">
                <a:ln w="9525">
                  <a:solidFill>
                    <a:sysClr val="windowText" lastClr="000000"/>
                  </a:solidFill>
                  <a:prstDash val="solid"/>
                </a:ln>
                <a:solidFill>
                  <a:sysClr val="windowText" lastClr="000000"/>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Calibri" panose="020F0502020204030204" pitchFamily="34" charset="0"/>
              </a:rPr>
              <a:t> </a:t>
            </a:r>
            <a:r>
              <a:rPr lang="en-US" sz="4200" b="1" kern="150" dirty="0">
                <a:ln w="9525">
                  <a:solidFill>
                    <a:schemeClr val="tx1"/>
                  </a:solidFill>
                  <a:prstDash val="solid"/>
                </a:ln>
                <a:solidFill>
                  <a:schemeClr val="bg1"/>
                </a:solidFill>
                <a:effectLst>
                  <a:glow rad="101600">
                    <a:srgbClr val="860000">
                      <a:alpha val="60000"/>
                    </a:srgbClr>
                  </a:glow>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Calibri" panose="020F0502020204030204" pitchFamily="34" charset="0"/>
              </a:rPr>
              <a:t>murders, their magic arts, their sexual immorality </a:t>
            </a:r>
            <a:r>
              <a:rPr lang="en-US" sz="4000" kern="150" dirty="0">
                <a:solidFill>
                  <a:schemeClr val="tx1"/>
                </a:solidFill>
                <a:latin typeface="Papyrus" panose="03070502060502030205" pitchFamily="66" charset="0"/>
                <a:ea typeface="SimSun" panose="02010600030101010101" pitchFamily="2" charset="-122"/>
                <a:cs typeface="Calibri" panose="020F0502020204030204" pitchFamily="34" charset="0"/>
              </a:rPr>
              <a:t>or their thefts.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Rev. 9:20 NIV</a:t>
            </a:r>
            <a:r>
              <a:rPr kumimoji="0" lang="en-US" i="0" u="none" strike="noStrike" kern="15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ea typeface="SimSun" panose="02010600030101010101" pitchFamily="2" charset="-122"/>
                <a:cs typeface="Calibri" panose="020F0502020204030204" pitchFamily="34" charset="0"/>
              </a:rPr>
              <a:t> </a:t>
            </a:r>
            <a:endParaRPr kumimoji="0" lang="en-US" i="0" u="none" strike="noStrike" kern="150" normalizeH="0" baseline="0" noProof="0" dirty="0">
              <a:ln w="9525">
                <a:solidFill>
                  <a:sysClr val="windowText" lastClr="000000"/>
                </a:solidFill>
                <a:prstDash val="solid"/>
              </a:ln>
              <a:solidFill>
                <a:schemeClr val="bg1">
                  <a:lumMod val="95000"/>
                  <a:lumOff val="5000"/>
                </a:schemeClr>
              </a:solidFill>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2509540611"/>
      </p:ext>
    </p:extLst>
  </p:cSld>
  <p:clrMapOvr>
    <a:masterClrMapping/>
  </p:clrMapOvr>
  <mc:AlternateContent xmlns:mc="http://schemas.openxmlformats.org/markup-compatibility/2006" xmlns:p15="http://schemas.microsoft.com/office/powerpoint/2012/main">
    <mc:Choice Requires="p15">
      <p:transition spd="slow"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207953" y="1768802"/>
            <a:ext cx="8728094" cy="447814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8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Arial" panose="020B0604020202020204" pitchFamily="34" charset="0"/>
              </a:rPr>
              <a:t>Many will say to me on that day, ‘Lord, Lord, </a:t>
            </a: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9065">
                      <a:schemeClr val="tx1"/>
                    </a:gs>
                    <a:gs pos="57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did we not prophesy in your name and in your name drive out demons and in your name perform many miracles?’ </a:t>
            </a:r>
          </a:p>
          <a:p>
            <a:pPr marL="0" marR="0" lvl="0" indent="0" algn="l" defTabSz="457200" rtl="0" eaLnBrk="1" fontAlgn="base" latinLnBrk="0" hangingPunct="0">
              <a:lnSpc>
                <a:spcPct val="100000"/>
              </a:lnSpc>
              <a:spcBef>
                <a:spcPct val="0"/>
              </a:spcBef>
              <a:spcAft>
                <a:spcPts val="18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6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99065">
                      <a:schemeClr val="tx1"/>
                    </a:gs>
                    <a:gs pos="57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Then I will tell them plainly, ‘I never knew you. Away from me, you evildoers!’ </a:t>
            </a:r>
            <a:r>
              <a:rPr kumimoji="0" lang="en-US" altLang="en-US" sz="2000"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Arial" panose="020B0604020202020204" pitchFamily="34" charset="0"/>
                <a:hlinkClick r:id="rId4"/>
              </a:rPr>
              <a:t>Mat. 7:21-23 NIV </a:t>
            </a:r>
            <a:endParaRPr kumimoji="0" lang="en-US" altLang="en-US" sz="2200"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Arial" panose="020B0604020202020204" pitchFamily="34" charset="0"/>
            </a:endParaRPr>
          </a:p>
        </p:txBody>
      </p:sp>
      <p:sp>
        <p:nvSpPr>
          <p:cNvPr id="5" name="Text Box 1"/>
          <p:cNvSpPr txBox="1">
            <a:spLocks noChangeArrowheads="1"/>
          </p:cNvSpPr>
          <p:nvPr/>
        </p:nvSpPr>
        <p:spPr bwMode="auto">
          <a:xfrm>
            <a:off x="114300" y="639593"/>
            <a:ext cx="8915400" cy="82296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3600" b="1" i="0" u="none" strike="noStrike" kern="1200" cap="none" spc="0" normalizeH="0" baseline="0" noProof="0" dirty="0">
                <a:ln>
                  <a:noFill/>
                </a:ln>
                <a:solidFill>
                  <a:srgbClr val="4C4C4C"/>
                </a:solidFill>
                <a:effectLst/>
                <a:uLnTx/>
                <a:uFillTx/>
                <a:latin typeface="Times New Roman" panose="02020603050405020304" pitchFamily="18" charset="0"/>
                <a:ea typeface="Microsoft YaHei" panose="020B0503020204020204" pitchFamily="34" charset="-122"/>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918F089F-BD7D-4A64-B546-DD1C258CF9A2}"/>
              </a:ext>
            </a:extLst>
          </p:cNvPr>
          <p:cNvSpPr>
            <a:spLocks noGrp="1"/>
          </p:cNvSpPr>
          <p:nvPr>
            <p:ph type="dt" sz="half" idx="10"/>
          </p:nvPr>
        </p:nvSpPr>
        <p:spPr>
          <a:xfrm>
            <a:off x="5867400" y="655320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1931866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5C48AEA6-4650-4434-B010-47E2AC42C6E4}"/>
              </a:ext>
            </a:extLst>
          </p:cNvPr>
          <p:cNvSpPr>
            <a:spLocks noChangeArrowheads="1"/>
          </p:cNvSpPr>
          <p:nvPr/>
        </p:nvSpPr>
        <p:spPr bwMode="auto">
          <a:xfrm>
            <a:off x="111034" y="1727625"/>
            <a:ext cx="8921932" cy="484632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39700" h="139700"/>
          </a:sp3d>
          <a:extLst/>
        </p:spPr>
        <p:txBody>
          <a:bodyPr wrap="square" lIns="9144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200"/>
              </a:spcAft>
              <a:buClrTx/>
              <a:buSzPct val="80000"/>
              <a:buFont typeface="Times New Roman" panose="02020603050405020304" pitchFamily="18" charset="0"/>
              <a:buNone/>
              <a:tabLst/>
              <a:defRPr/>
            </a:pPr>
            <a:endParaRPr kumimoji="0" lang="en-US" altLang="en-US" sz="2800" b="1" i="0" u="none" strike="noStrike" kern="1200" cap="none" spc="0" normalizeH="0" baseline="0" noProof="0" dirty="0">
              <a:ln>
                <a:solidFill>
                  <a:sysClr val="windowText" lastClr="000000"/>
                </a:solidFill>
              </a:ln>
              <a:solidFill>
                <a:srgbClr val="170294"/>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13" name="Rectangle 12">
            <a:extLst>
              <a:ext uri="{FF2B5EF4-FFF2-40B4-BE49-F238E27FC236}">
                <a16:creationId xmlns:a16="http://schemas.microsoft.com/office/drawing/2014/main" id="{3659F768-CAB0-4D62-AE2A-6640693507B0}"/>
              </a:ext>
            </a:extLst>
          </p:cNvPr>
          <p:cNvSpPr/>
          <p:nvPr/>
        </p:nvSpPr>
        <p:spPr bwMode="auto">
          <a:xfrm>
            <a:off x="4763205" y="4434840"/>
            <a:ext cx="3657599" cy="2011680"/>
          </a:xfrm>
          <a:prstGeom prst="rect">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90500" h="196850"/>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2" name="Rectangle 11">
            <a:extLst>
              <a:ext uri="{FF2B5EF4-FFF2-40B4-BE49-F238E27FC236}">
                <a16:creationId xmlns:a16="http://schemas.microsoft.com/office/drawing/2014/main" id="{FF1CEC03-A215-4604-86DC-DB5FE545FC69}"/>
              </a:ext>
            </a:extLst>
          </p:cNvPr>
          <p:cNvSpPr/>
          <p:nvPr/>
        </p:nvSpPr>
        <p:spPr bwMode="auto">
          <a:xfrm>
            <a:off x="4763206" y="1920239"/>
            <a:ext cx="3657599" cy="2286000"/>
          </a:xfrm>
          <a:prstGeom prst="rect">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90500" h="196850"/>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ectangle 9">
            <a:extLst>
              <a:ext uri="{FF2B5EF4-FFF2-40B4-BE49-F238E27FC236}">
                <a16:creationId xmlns:a16="http://schemas.microsoft.com/office/drawing/2014/main" id="{8FFE62F7-822F-4259-BE73-9B7811FAC8B0}"/>
              </a:ext>
            </a:extLst>
          </p:cNvPr>
          <p:cNvSpPr/>
          <p:nvPr/>
        </p:nvSpPr>
        <p:spPr bwMode="auto">
          <a:xfrm>
            <a:off x="609599" y="4434840"/>
            <a:ext cx="3657599" cy="2011680"/>
          </a:xfrm>
          <a:prstGeom prst="rect">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90500" h="196850"/>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832A0893-2CD2-42FE-90E4-A827C105FD30}"/>
              </a:ext>
            </a:extLst>
          </p:cNvPr>
          <p:cNvSpPr txBox="1"/>
          <p:nvPr/>
        </p:nvSpPr>
        <p:spPr bwMode="auto">
          <a:xfrm>
            <a:off x="640080" y="4402461"/>
            <a:ext cx="3627118" cy="2086725"/>
          </a:xfrm>
          <a:prstGeom prst="rect">
            <a:avLst/>
          </a:prstGeom>
          <a:noFill/>
          <a:ln w="25400">
            <a:noFill/>
            <a:round/>
            <a:headEnd/>
            <a:tailEnd/>
          </a:ln>
          <a:effectLst>
            <a:outerShdw dist="25965" dir="2700000" algn="ctr" rotWithShape="0">
              <a:schemeClr val="bg1"/>
            </a:outerShdw>
          </a:effectLst>
          <a:scene3d>
            <a:camera prst="orthographicFront"/>
            <a:lightRig rig="threePt" dir="t"/>
          </a:scene3d>
          <a:sp3d>
            <a:bevelT w="114300" h="114300"/>
          </a:sp3d>
          <a:extLst/>
        </p:spPr>
        <p:txBody>
          <a:bodyPr wrap="square" lIns="182880" tIns="182880" rIns="18288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hlinkClick r:id="rId3"/>
              </a:rPr>
              <a:t>Evolutionist Richard Dawkins “Overcome taboo on cannibalism</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2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(2018)</a:t>
            </a:r>
            <a:endPar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 name="TextBox 3">
            <a:extLst>
              <a:ext uri="{FF2B5EF4-FFF2-40B4-BE49-F238E27FC236}">
                <a16:creationId xmlns:a16="http://schemas.microsoft.com/office/drawing/2014/main" id="{4935B6AF-0870-4A46-8B77-10EF24C2EC95}"/>
              </a:ext>
            </a:extLst>
          </p:cNvPr>
          <p:cNvSpPr txBox="1"/>
          <p:nvPr/>
        </p:nvSpPr>
        <p:spPr bwMode="auto">
          <a:xfrm>
            <a:off x="4876802" y="1977283"/>
            <a:ext cx="3430408" cy="2086725"/>
          </a:xfrm>
          <a:prstGeom prst="rect">
            <a:avLst/>
          </a:prstGeom>
          <a:noFill/>
          <a:ln w="25400">
            <a:noFill/>
            <a:round/>
            <a:headEnd/>
            <a:tailEnd/>
          </a:ln>
          <a:effectLst>
            <a:outerShdw dist="25965" dir="2700000" algn="ctr" rotWithShape="0">
              <a:schemeClr val="bg1"/>
            </a:outerShdw>
          </a:effectLst>
          <a:scene3d>
            <a:camera prst="orthographicFront"/>
            <a:lightRig rig="threePt" dir="t"/>
          </a:scene3d>
          <a:sp3d>
            <a:bevelT w="114300" h="114300"/>
          </a:sp3d>
          <a:extLst/>
        </p:spPr>
        <p:txBody>
          <a:bodyPr wrap="square" lIns="182880" tIns="182880" rIns="18288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rPr>
              <a:t>Radical liberal Hollywood actress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rPr>
              <a:t>jokes about eating unborn babies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(2018)</a:t>
            </a:r>
            <a:endParaRPr kumimoji="0" lang="en-US" sz="2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2" name="TextBox 1">
            <a:extLst>
              <a:ext uri="{FF2B5EF4-FFF2-40B4-BE49-F238E27FC236}">
                <a16:creationId xmlns:a16="http://schemas.microsoft.com/office/drawing/2014/main" id="{CC5C10CB-BE27-41F7-B6C9-9233848FC833}"/>
              </a:ext>
            </a:extLst>
          </p:cNvPr>
          <p:cNvSpPr txBox="1"/>
          <p:nvPr/>
        </p:nvSpPr>
        <p:spPr bwMode="auto">
          <a:xfrm>
            <a:off x="4763205" y="4402461"/>
            <a:ext cx="3627118" cy="2086725"/>
          </a:xfrm>
          <a:prstGeom prst="rect">
            <a:avLst/>
          </a:prstGeom>
          <a:noFill/>
          <a:ln w="25400">
            <a:noFill/>
            <a:round/>
            <a:headEnd/>
            <a:tailEnd/>
          </a:ln>
          <a:effectLst>
            <a:outerShdw dist="25965" dir="2700000" algn="ctr" rotWithShape="0">
              <a:schemeClr val="bg1"/>
            </a:outerShdw>
          </a:effectLst>
          <a:scene3d>
            <a:camera prst="orthographicFront"/>
            <a:lightRig rig="threePt" dir="t"/>
          </a:scene3d>
          <a:sp3d>
            <a:bevelT w="114300" h="114300"/>
          </a:sp3d>
          <a:extLst/>
        </p:spPr>
        <p:txBody>
          <a:bodyPr wrap="square" lIns="91440" tIns="182880" rIns="9144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hlinkClick r:id="rId6"/>
              </a:rPr>
              <a:t>Rampant Worldwide Islamic Rape &amp; Murder of Christian Boys &amp; Girls</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2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(2018)</a:t>
            </a:r>
            <a:endPar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6" name="Rectangle 5">
            <a:extLst>
              <a:ext uri="{FF2B5EF4-FFF2-40B4-BE49-F238E27FC236}">
                <a16:creationId xmlns:a16="http://schemas.microsoft.com/office/drawing/2014/main" id="{FBCFABEF-A328-4D39-BD79-29FB8435F80B}"/>
              </a:ext>
            </a:extLst>
          </p:cNvPr>
          <p:cNvSpPr/>
          <p:nvPr/>
        </p:nvSpPr>
        <p:spPr bwMode="auto">
          <a:xfrm>
            <a:off x="609600" y="1920239"/>
            <a:ext cx="3657599" cy="2286000"/>
          </a:xfrm>
          <a:prstGeom prst="rect">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90500" h="196850"/>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C5CA84C2-68A0-4B1C-A1CE-D9A2545640B6}"/>
              </a:ext>
            </a:extLst>
          </p:cNvPr>
          <p:cNvSpPr txBox="1"/>
          <p:nvPr/>
        </p:nvSpPr>
        <p:spPr bwMode="auto">
          <a:xfrm>
            <a:off x="609599" y="1977283"/>
            <a:ext cx="3657599" cy="2086725"/>
          </a:xfrm>
          <a:prstGeom prst="rect">
            <a:avLst/>
          </a:prstGeom>
          <a:noFill/>
          <a:ln w="25400">
            <a:noFill/>
            <a:round/>
            <a:headEnd/>
            <a:tailEnd/>
          </a:ln>
          <a:effectLst>
            <a:outerShdw dist="25965" dir="2700000" algn="ctr" rotWithShape="0">
              <a:schemeClr val="bg1"/>
            </a:outerShdw>
          </a:effectLst>
          <a:scene3d>
            <a:camera prst="orthographicFront"/>
            <a:lightRig rig="threePt" dir="t"/>
          </a:scene3d>
          <a:sp3d>
            <a:bevelT w="114300" h="114300"/>
          </a:sp3d>
          <a:extLst/>
        </p:spPr>
        <p:txBody>
          <a:bodyPr wrap="square" lIns="182880" tIns="182880" rIns="18288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schemeClr val="bg1"/>
                  </a:outerShdw>
                </a:effectLst>
                <a:uLnTx/>
                <a:uFillTx/>
                <a:latin typeface="Calibri" panose="020F0502020204030204" pitchFamily="34" charset="0"/>
                <a:ea typeface="SimSun" panose="02010600030101010101" pitchFamily="2" charset="-122"/>
                <a:cs typeface="Calibri" panose="020F0502020204030204" pitchFamily="34" charset="0"/>
                <a:hlinkClick r:id="rId7"/>
              </a:rPr>
              <a:t>Demon encounters with new drug called DMT or ‘spirit molecule’</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schemeClr val="bg1"/>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2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schemeClr val="bg1"/>
                  </a:outerShdw>
                </a:effectLst>
                <a:uLnTx/>
                <a:uFillTx/>
                <a:latin typeface="Calibri" panose="020F0502020204030204" pitchFamily="34" charset="0"/>
                <a:ea typeface="SimSun" panose="02010600030101010101" pitchFamily="2" charset="-122"/>
                <a:cs typeface="Calibri" panose="020F0502020204030204" pitchFamily="34" charset="0"/>
              </a:rPr>
              <a:t>(2018)</a:t>
            </a:r>
          </a:p>
        </p:txBody>
      </p:sp>
      <p:sp>
        <p:nvSpPr>
          <p:cNvPr id="15" name="Date Placeholder 2">
            <a:extLst>
              <a:ext uri="{FF2B5EF4-FFF2-40B4-BE49-F238E27FC236}">
                <a16:creationId xmlns:a16="http://schemas.microsoft.com/office/drawing/2014/main" id="{A42066CD-8018-4032-A4F9-A06E2232B2C3}"/>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6" name="Text Box 1">
            <a:extLst>
              <a:ext uri="{FF2B5EF4-FFF2-40B4-BE49-F238E27FC236}">
                <a16:creationId xmlns:a16="http://schemas.microsoft.com/office/drawing/2014/main" id="{9ED04800-0898-4E6B-8DF4-4279482CDD1F}"/>
              </a:ext>
            </a:extLst>
          </p:cNvPr>
          <p:cNvSpPr txBox="1">
            <a:spLocks noChangeArrowheads="1"/>
          </p:cNvSpPr>
          <p:nvPr/>
        </p:nvSpPr>
        <p:spPr bwMode="auto">
          <a:xfrm>
            <a:off x="154155" y="358082"/>
            <a:ext cx="8878811" cy="1131977"/>
          </a:xfrm>
          <a:prstGeom prst="rect">
            <a:avLst/>
          </a:prstGeom>
          <a:blipFill dpi="0" rotWithShape="0">
            <a:blip r:embed="rId8"/>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Babylon: Homosexual Rapists, Magic, Murder, Gold, Purple &amp; Scarlet</a:t>
            </a:r>
          </a:p>
        </p:txBody>
      </p:sp>
    </p:spTree>
    <p:extLst>
      <p:ext uri="{BB962C8B-B14F-4D97-AF65-F5344CB8AC3E}">
        <p14:creationId xmlns:p14="http://schemas.microsoft.com/office/powerpoint/2010/main" val="36485992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2000"/>
                                  </p:stCondLst>
                                  <p:childTnLst>
                                    <p:animEffect transition="out" filter="fade">
                                      <p:cBhvr>
                                        <p:cTn id="6" dur="2000" tmFilter="0, 0; .2, .5; .8, .5; 1, 0"/>
                                        <p:tgtEl>
                                          <p:spTgt spid="16"/>
                                        </p:tgtEl>
                                      </p:cBhvr>
                                    </p:animEffect>
                                    <p:animScale>
                                      <p:cBhvr>
                                        <p:cTn id="7" dur="1000" autoRev="1" fill="hold"/>
                                        <p:tgtEl>
                                          <p:spTgt spid="1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5" name="Text Box 2"/>
          <p:cNvSpPr txBox="1">
            <a:spLocks noChangeArrowheads="1"/>
          </p:cNvSpPr>
          <p:nvPr/>
        </p:nvSpPr>
        <p:spPr bwMode="auto">
          <a:xfrm>
            <a:off x="282120" y="302998"/>
            <a:ext cx="8579754" cy="12192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ct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Murderous Abortion Causes Raging Anger &amp; PTSD in Women Lasting Decades</a:t>
            </a:r>
            <a:endPar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
        <p:nvSpPr>
          <p:cNvPr id="6" name="Rectangle 1"/>
          <p:cNvSpPr>
            <a:spLocks noChangeArrowheads="1"/>
          </p:cNvSpPr>
          <p:nvPr/>
        </p:nvSpPr>
        <p:spPr bwMode="auto">
          <a:xfrm>
            <a:off x="335646" y="1690255"/>
            <a:ext cx="8472703" cy="4847481"/>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a:extLst/>
        </p:spPr>
        <p:txBody>
          <a:bodyPr wrap="square" lIns="90000" tIns="9144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ts val="1800"/>
              </a:spcAft>
              <a:buClr>
                <a:srgbClr val="000000"/>
              </a:buClr>
              <a:buSzPct val="10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“There were so many babies flushed down the toilet that the abortion clinic toilet needed to be lifted off the floor to get the babies out of the pipes.” </a:t>
            </a:r>
            <a:r>
              <a:rPr kumimoji="0" lang="en-US" sz="1600" i="0" u="none" strike="noStrike" kern="1200" normalizeH="0" baseline="0" noProof="0" dirty="0">
                <a:ln w="9525">
                  <a:solidFill>
                    <a:schemeClr val="bg1"/>
                  </a:solidFill>
                  <a:prstDash val="solid"/>
                </a:ln>
                <a:solidFill>
                  <a:schemeClr val="bg1">
                    <a:lumMod val="95000"/>
                    <a:lumOff val="5000"/>
                  </a:schemeClr>
                </a:solidFill>
                <a:uLnTx/>
                <a:uFillTx/>
                <a:latin typeface="Calibri" panose="020F0502020204030204" pitchFamily="34" charset="0"/>
                <a:ea typeface="Microsoft YaHei" panose="020B0503020204020204" pitchFamily="34" charset="-122"/>
                <a:cs typeface="+mn-cs"/>
                <a:hlinkClick r:id="rId5"/>
              </a:rPr>
              <a:t>[479]</a:t>
            </a:r>
            <a:endParaRPr kumimoji="0" lang="en-US" sz="1600" i="0" u="none" strike="noStrike" kern="1200" cap="none" spc="0" normalizeH="0" baseline="0" noProof="0" dirty="0">
              <a:ln>
                <a:noFill/>
              </a:ln>
              <a:solidFill>
                <a:schemeClr val="bg1">
                  <a:lumMod val="95000"/>
                  <a:lumOff val="5000"/>
                </a:schemeClr>
              </a:solidFill>
              <a:uLnTx/>
              <a:uFillTx/>
              <a:latin typeface="Calibri" panose="020F0502020204030204" pitchFamily="34" charset="0"/>
              <a:ea typeface="Microsoft YaHei" panose="020B0503020204020204" pitchFamily="34" charset="-122"/>
              <a:cs typeface="+mn-cs"/>
            </a:endParaRPr>
          </a:p>
          <a:p>
            <a:pPr marL="457200" marR="0" lvl="0" indent="-457200" algn="l" defTabSz="457200" rtl="0" eaLnBrk="1" fontAlgn="base" latinLnBrk="0" hangingPunct="0">
              <a:lnSpc>
                <a:spcPct val="100000"/>
              </a:lnSpc>
              <a:spcBef>
                <a:spcPct val="0"/>
              </a:spcBef>
              <a:spcAft>
                <a:spcPts val="1800"/>
              </a:spcAft>
              <a:buClr>
                <a:srgbClr val="000000"/>
              </a:buClr>
              <a:buSzPct val="10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rPr>
              <a:t>“Two staffers for Gosnell admitted in court that they heard one baby scream, another whimpered, another baby jumped when Gosnell stabbed these newborn babies in the neck with scissors to cut their spinal cord.” </a:t>
            </a:r>
            <a:r>
              <a:rPr kumimoji="0" lang="en-US" sz="1600" i="0" u="sng"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mn-cs"/>
                <a:hlinkClick r:id="rId6"/>
              </a:rPr>
              <a:t>[478]</a:t>
            </a:r>
            <a:endParaRPr kumimoji="0" lang="en-US" sz="1600" i="0" u="none" strike="noStrike" kern="1200" cap="none" spc="0" normalizeH="0" baseline="0" noProof="0" dirty="0">
              <a:ln>
                <a:noFill/>
              </a:ln>
              <a:solidFill>
                <a:srgbClr val="000000"/>
              </a:solidFill>
              <a:uLnTx/>
              <a:uFillTx/>
              <a:latin typeface="Calibri" panose="020F0502020204030204" pitchFamily="34" charset="0"/>
              <a:ea typeface="Microsoft YaHei" panose="020B0503020204020204" pitchFamily="34" charset="-122"/>
              <a:cs typeface="+mn-cs"/>
            </a:endParaRPr>
          </a:p>
        </p:txBody>
      </p:sp>
      <p:sp>
        <p:nvSpPr>
          <p:cNvPr id="7" name="Date Placeholder 2">
            <a:extLst>
              <a:ext uri="{FF2B5EF4-FFF2-40B4-BE49-F238E27FC236}">
                <a16:creationId xmlns:a16="http://schemas.microsoft.com/office/drawing/2014/main" id="{3F8F79B9-3C2F-4D66-84AA-78ADB3F09762}"/>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8080831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5" name="Text Box 2"/>
          <p:cNvSpPr txBox="1">
            <a:spLocks noChangeArrowheads="1"/>
          </p:cNvSpPr>
          <p:nvPr/>
        </p:nvSpPr>
        <p:spPr bwMode="auto">
          <a:xfrm>
            <a:off x="282120" y="302998"/>
            <a:ext cx="8579754" cy="12192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ct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Murderous Abortion Causes Raging Anger &amp; PTSD in Women Lasting Decades</a:t>
            </a:r>
            <a:endParaRPr kumimoji="0" lang="en-US" sz="36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
        <p:nvSpPr>
          <p:cNvPr id="6" name="Rectangle 1"/>
          <p:cNvSpPr>
            <a:spLocks noChangeArrowheads="1"/>
          </p:cNvSpPr>
          <p:nvPr/>
        </p:nvSpPr>
        <p:spPr bwMode="auto">
          <a:xfrm>
            <a:off x="609600" y="1836741"/>
            <a:ext cx="8001000" cy="4491101"/>
          </a:xfrm>
          <a:prstGeom prst="rect">
            <a:avLst/>
          </a:prstGeom>
          <a:solidFill>
            <a:schemeClr val="tx1">
              <a:lumMod val="75000"/>
            </a:schemeClr>
          </a:solidFill>
          <a:ln w="25400">
            <a:solidFill>
              <a:schemeClr val="bg1"/>
            </a:solidFill>
          </a:ln>
          <a:effectLst/>
          <a:scene3d>
            <a:camera prst="orthographicFront"/>
            <a:lightRig rig="threePt" dir="t"/>
          </a:scene3d>
          <a:sp3d>
            <a:bevelT w="165100" prst="coolSlant"/>
          </a:sp3d>
          <a:extLst/>
        </p:spPr>
        <p:txBody>
          <a:bodyPr wrap="square" lIns="90000" tIns="91440" rIns="9000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10000"/>
              </a:lnSpc>
              <a:spcBef>
                <a:spcPct val="0"/>
              </a:spcBef>
              <a:spcAft>
                <a:spcPct val="0"/>
              </a:spcAft>
              <a:buClr>
                <a:srgbClr val="000000"/>
              </a:buClr>
              <a:buSzPct val="100000"/>
              <a:buFont typeface="Wingdings" panose="05000000000000000000" pitchFamily="2" charset="2"/>
              <a:buChar char="Ø"/>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pPr>
            <a:r>
              <a:rPr kumimoji="0" lang="en-US" sz="32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srgbClr val="4472C4">
                      <a:lumMod val="60000"/>
                      <a:lumOff val="40000"/>
                    </a:srgbClr>
                  </a:outerShdw>
                </a:effectLst>
                <a:uLnTx/>
                <a:uFillTx/>
                <a:latin typeface="Calibri" panose="020F0502020204030204" pitchFamily="34" charset="0"/>
                <a:ea typeface="Microsoft YaHei" panose="020B0503020204020204" pitchFamily="34" charset="-122"/>
                <a:cs typeface="+mn-cs"/>
              </a:rPr>
              <a:t>"Did you ever see these babies move?"  asked prosecutor Joanne Pescatore. "Yes, once in a toilet", said (assistant) Cross. "The baby was like swimming", she said. "Basically, trying to get out"... an employee at the clinic, then took the baby and snipped the back of its neck while its mother was still in the room."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5"/>
              </a:rPr>
              <a:t>[479]</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7" name="Date Placeholder 2">
            <a:extLst>
              <a:ext uri="{FF2B5EF4-FFF2-40B4-BE49-F238E27FC236}">
                <a16:creationId xmlns:a16="http://schemas.microsoft.com/office/drawing/2014/main" id="{8C950154-3384-431F-B20B-112D2F838AAC}"/>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3856641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04692" y="1658566"/>
            <a:ext cx="8961120" cy="4878259"/>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200"/>
              </a:spcAft>
              <a:buClrTx/>
              <a:buSzTx/>
              <a:buFont typeface="Times New Roman" panose="02020603050405020304" pitchFamily="18" charset="0"/>
              <a:buNone/>
              <a:tabLst/>
              <a:defRPr/>
            </a:pPr>
            <a:r>
              <a:rPr kumimoji="0" lang="en-US" altLang="en-US" sz="3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Times New Roman" panose="02020603050405020304" pitchFamily="18" charset="0"/>
                <a:cs typeface="Calibri" panose="020F0502020204030204" pitchFamily="34" charset="0"/>
              </a:rPr>
              <a:t>Today worldwide famous prostitutes dominate every form of media. Porn websites have become the most popular internet websites on Earth.</a:t>
            </a:r>
          </a:p>
          <a:p>
            <a:pPr marL="365760" marR="0" lvl="0" indent="-365760" algn="l" defTabSz="914400" rtl="0" eaLnBrk="0" fontAlgn="base" latinLnBrk="0" hangingPunct="0">
              <a:lnSpc>
                <a:spcPct val="90000"/>
              </a:lnSpc>
              <a:spcBef>
                <a:spcPct val="0"/>
              </a:spcBef>
              <a:spcAft>
                <a:spcPts val="1200"/>
              </a:spcAft>
              <a:buClrTx/>
              <a:buSzPct val="70000"/>
              <a:buFont typeface="Wingdings" panose="05000000000000000000" pitchFamily="2" charset="2"/>
              <a:buChar char="Ø"/>
              <a:tabLst/>
              <a:defRPr/>
            </a:pPr>
            <a:r>
              <a:rPr kumimoji="0" lang="en-US" altLang="en-US" sz="32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Times New Roman" panose="02020603050405020304" pitchFamily="18" charset="0"/>
                <a:cs typeface="Calibri" panose="020F0502020204030204" pitchFamily="34" charset="0"/>
              </a:rPr>
              <a:t>One of the seven angels who had the seven bowls came and said to me, “Come, I will show you the punishment of the </a:t>
            </a:r>
            <a:r>
              <a:rPr kumimoji="0" lang="en-US" alt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great prostitute</a:t>
            </a:r>
            <a:r>
              <a:rPr kumimoji="0" lang="en-US" alt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a:t>
            </a:r>
            <a:r>
              <a:rPr kumimoji="0" lang="en-US" altLang="en-US" sz="32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Times New Roman" panose="02020603050405020304" pitchFamily="18" charset="0"/>
                <a:cs typeface="Calibri" panose="020F0502020204030204" pitchFamily="34" charset="0"/>
              </a:rPr>
              <a:t> </a:t>
            </a:r>
          </a:p>
          <a:p>
            <a:pPr marL="365760" marR="0" lvl="0" indent="-365760" algn="l" defTabSz="914400" rtl="0" eaLnBrk="0" fontAlgn="base" latinLnBrk="0" hangingPunct="0">
              <a:lnSpc>
                <a:spcPct val="90000"/>
              </a:lnSpc>
              <a:spcBef>
                <a:spcPct val="0"/>
              </a:spcBef>
              <a:spcAft>
                <a:spcPts val="0"/>
              </a:spcAft>
              <a:buClrTx/>
              <a:buSzPct val="70000"/>
              <a:buFont typeface="Wingdings" panose="05000000000000000000" pitchFamily="2" charset="2"/>
              <a:buChar char="Ø"/>
              <a:tabLst/>
              <a:defRPr/>
            </a:pPr>
            <a:r>
              <a:rPr kumimoji="0" lang="en-US" alt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With her the kings of the earth committed adultery, </a:t>
            </a:r>
            <a:r>
              <a:rPr kumimoji="0" lang="en-US" altLang="en-US" sz="32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Times New Roman" panose="02020603050405020304" pitchFamily="18" charset="0"/>
                <a:cs typeface="Calibri" panose="020F0502020204030204" pitchFamily="34" charset="0"/>
              </a:rPr>
              <a:t>and the inhabitants of the earth were intoxicated with the wine of her adulteries”. </a:t>
            </a:r>
          </a:p>
          <a:p>
            <a:pPr marL="365760" marR="0" lvl="0" indent="0" algn="l" defTabSz="914400" rtl="0" eaLnBrk="0" fontAlgn="base" latinLnBrk="0" hangingPunct="0">
              <a:lnSpc>
                <a:spcPct val="90000"/>
              </a:lnSpc>
              <a:spcBef>
                <a:spcPct val="0"/>
              </a:spcBef>
              <a:spcAft>
                <a:spcPts val="0"/>
              </a:spcAft>
              <a:buClrTx/>
              <a:buSzPct val="70000"/>
              <a:buFont typeface="Times New Roman" panose="02020603050405020304" pitchFamily="18" charset="0"/>
              <a:buNone/>
              <a:tabLst/>
              <a:defRPr/>
            </a:pPr>
            <a:r>
              <a:rPr kumimoji="0" lang="en-US" alt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3"/>
              </a:rPr>
              <a:t>Rev. 17:1-2 NIV</a:t>
            </a:r>
            <a:endParaRPr kumimoji="0" lang="en-US" altLang="en-US" sz="2800" b="1" i="0" u="none" strike="noStrike" kern="1200" cap="none" spc="0" normalizeH="0" baseline="0" noProof="0" dirty="0">
              <a:ln>
                <a:solidFill>
                  <a:sysClr val="windowText" lastClr="000000"/>
                </a:solid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A2780F11-6DD7-4284-A221-EF28F2EEAF25}"/>
              </a:ext>
            </a:extLst>
          </p:cNvPr>
          <p:cNvSpPr txBox="1">
            <a:spLocks noChangeArrowheads="1"/>
          </p:cNvSpPr>
          <p:nvPr/>
        </p:nvSpPr>
        <p:spPr bwMode="auto">
          <a:xfrm>
            <a:off x="0" y="321175"/>
            <a:ext cx="9107424" cy="1107034"/>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16232833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280160"/>
            <a:ext cx="8961120" cy="5346015"/>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Bef>
                <a:spcPts val="0"/>
              </a:spcBef>
              <a:spcAft>
                <a:spcPts val="600"/>
              </a:spcAft>
              <a:buSzPct val="70000"/>
              <a:tabLst/>
              <a:defRPr/>
            </a:pPr>
            <a:r>
              <a:rPr lang="en-US" altLang="zh-CN" sz="2600" dirty="0">
                <a:solidFill>
                  <a:prstClr val="black"/>
                </a:solidFill>
                <a:ea typeface="Times New Roman" panose="02020603050405020304" pitchFamily="18" charset="0"/>
                <a:cs typeface="Arial" panose="020B0604020202020204" pitchFamily="34" charset="0"/>
              </a:rPr>
              <a:t>The</a:t>
            </a:r>
            <a:r>
              <a:rPr lang="en-US" altLang="zh-CN" sz="28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ction="ppaction://hlinksldjump"/>
              </a:rPr>
              <a:t>end time Babylon</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
              </a:rPr>
              <a:t>resembling “Sodom</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5"/>
              </a:rPr>
              <a:t>began to form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6"/>
              </a:rPr>
              <a:t>under</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a:t>
            </a:r>
            <a:r>
              <a:rPr lang="en-US" altLang="zh-CN" sz="26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7"/>
              </a:rPr>
              <a:t>gay</a:t>
            </a:r>
            <a:r>
              <a:rPr lang="en-US" altLang="zh-CN" sz="28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8"/>
              </a:rPr>
              <a:t>satanic</a:t>
            </a:r>
            <a:r>
              <a:rPr lang="en-US" altLang="zh-CN" sz="28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9"/>
              </a:rPr>
              <a:t>former</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0"/>
              </a:rPr>
              <a:t>President</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1"/>
              </a:rPr>
              <a:t>Obama</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2"/>
              </a:rPr>
              <a:t>and</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3"/>
              </a:rPr>
              <a:t>mafia gay</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4"/>
              </a:rPr>
              <a:t>Hillary</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5"/>
              </a:rPr>
              <a:t>Clinton</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6"/>
              </a:rPr>
              <a:t>sex slave master Bill Clinton</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7"/>
              </a:rPr>
              <a:t>admittedly possessed Nancy Pelosi</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8"/>
              </a:rPr>
              <a:t>serial</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9"/>
              </a:rPr>
              <a:t>rapist</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&amp;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0"/>
              </a:rPr>
              <a:t>transsexual</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1"/>
              </a:rPr>
              <a:t>Hollywood</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2"/>
              </a:rPr>
              <a:t>actors</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3"/>
              </a:rPr>
              <a:t>musicians</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4"/>
              </a:rPr>
              <a:t>rapist</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5"/>
              </a:rPr>
              <a:t>homosexuals</a:t>
            </a:r>
            <a:r>
              <a:rPr lang="en-US" altLang="zh-CN" sz="2800" dirty="0">
                <a:solidFill>
                  <a:schemeClr val="bg1">
                    <a:lumMod val="95000"/>
                    <a:lumOff val="5000"/>
                  </a:schemeClr>
                </a:solidFill>
                <a:ea typeface="Times New Roman" panose="02020603050405020304" pitchFamily="18" charset="0"/>
                <a:cs typeface="Arial" panose="020B0604020202020204" pitchFamily="34" charset="0"/>
              </a:rPr>
              <a:t>,</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6"/>
              </a:rPr>
              <a:t>United Nations</a:t>
            </a:r>
            <a:r>
              <a:rPr lang="en-US" altLang="zh-CN" sz="2800" dirty="0">
                <a:solidFill>
                  <a:prstClr val="black">
                    <a:lumMod val="95000"/>
                    <a:lumOff val="5000"/>
                  </a:prstClr>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5"/>
              </a:rPr>
              <a:t>liberal judges</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7"/>
              </a:rPr>
              <a:t>George Soros</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8"/>
              </a:rPr>
              <a:t>gay satanic Burning</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9"/>
              </a:rPr>
              <a:t>Man</a:t>
            </a:r>
            <a:r>
              <a:rPr lang="en-US" altLang="zh-CN" sz="1400" dirty="0">
                <a:solidFill>
                  <a:prstClr val="black">
                    <a:lumMod val="95000"/>
                    <a:lumOff val="5000"/>
                  </a:prstClr>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0"/>
              </a:rPr>
              <a:t>Google</a:t>
            </a:r>
            <a:r>
              <a:rPr lang="en-US" altLang="zh-CN" sz="1400" dirty="0">
                <a:solidFill>
                  <a:prstClr val="black">
                    <a:lumMod val="95000"/>
                    <a:lumOff val="5000"/>
                  </a:prstClr>
                </a:solidFill>
                <a:ea typeface="Times New Roman" panose="02020603050405020304" pitchFamily="18" charset="0"/>
                <a:cs typeface="Arial" panose="020B0604020202020204" pitchFamily="34" charset="0"/>
              </a:rPr>
              <a:t>©</a:t>
            </a:r>
            <a:r>
              <a:rPr lang="en-US" altLang="zh-CN" sz="2800" dirty="0">
                <a:solidFill>
                  <a:prstClr val="black">
                    <a:lumMod val="95000"/>
                    <a:lumOff val="5000"/>
                  </a:prstClr>
                </a:solidFill>
                <a:ea typeface="Times New Roman" panose="02020603050405020304" pitchFamily="18" charset="0"/>
                <a:cs typeface="Arial" panose="020B0604020202020204" pitchFamily="34" charset="0"/>
              </a:rPr>
              <a:t>,</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1"/>
              </a:rPr>
              <a:t>Apple</a:t>
            </a:r>
            <a:r>
              <a:rPr lang="en-US" altLang="zh-CN" sz="1400" dirty="0">
                <a:solidFill>
                  <a:prstClr val="black">
                    <a:lumMod val="95000"/>
                    <a:lumOff val="5000"/>
                  </a:prstClr>
                </a:solidFill>
                <a:ea typeface="Times New Roman" panose="02020603050405020304" pitchFamily="18" charset="0"/>
                <a:cs typeface="Arial" panose="020B0604020202020204" pitchFamily="34" charset="0"/>
              </a:rPr>
              <a:t>©</a:t>
            </a:r>
            <a:r>
              <a:rPr lang="en-US" altLang="zh-CN" sz="2800" dirty="0">
                <a:solidFill>
                  <a:prstClr val="black">
                    <a:lumMod val="95000"/>
                    <a:lumOff val="5000"/>
                  </a:prstClr>
                </a:solidFill>
                <a:ea typeface="Times New Roman" panose="02020603050405020304" pitchFamily="18" charset="0"/>
                <a:cs typeface="Arial" panose="020B0604020202020204" pitchFamily="34" charset="0"/>
              </a:rPr>
              <a:t>,</a:t>
            </a:r>
            <a:r>
              <a:rPr lang="en-US" altLang="zh-CN" sz="2800" dirty="0">
                <a:solidFill>
                  <a:prstClr val="black"/>
                </a:solidFill>
                <a:ea typeface="Times New Roman" panose="02020603050405020304" pitchFamily="18" charset="0"/>
                <a:cs typeface="Arial" panose="020B0604020202020204" pitchFamily="34" charset="0"/>
              </a:rPr>
              <a:t> </a:t>
            </a:r>
            <a:r>
              <a:rPr lang="en-US" altLang="zh-CN"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2"/>
              </a:rPr>
              <a:t>Facebook</a:t>
            </a:r>
            <a:r>
              <a:rPr lang="en-US" altLang="zh-CN" sz="1400" dirty="0">
                <a:solidFill>
                  <a:prstClr val="black">
                    <a:lumMod val="95000"/>
                    <a:lumOff val="5000"/>
                  </a:prstClr>
                </a:solidFill>
                <a:ea typeface="Times New Roman" panose="02020603050405020304" pitchFamily="18" charset="0"/>
                <a:cs typeface="Arial" panose="020B0604020202020204" pitchFamily="34" charset="0"/>
              </a:rPr>
              <a:t>©</a:t>
            </a:r>
            <a:r>
              <a:rPr lang="en-US" altLang="zh-CN" sz="2600" dirty="0">
                <a:solidFill>
                  <a:prstClr val="black">
                    <a:lumMod val="95000"/>
                    <a:lumOff val="5000"/>
                  </a:prstClr>
                </a:solidFill>
                <a:ea typeface="Times New Roman" panose="02020603050405020304" pitchFamily="18" charset="0"/>
                <a:cs typeface="Arial" panose="020B0604020202020204" pitchFamily="34" charset="0"/>
              </a:rPr>
              <a:t>,</a:t>
            </a:r>
            <a:r>
              <a:rPr lang="en-US" altLang="zh-CN" sz="2600" dirty="0">
                <a:solidFill>
                  <a:prstClr val="black"/>
                </a:solidFill>
                <a:ea typeface="Times New Roman" panose="02020603050405020304" pitchFamily="18" charset="0"/>
                <a:cs typeface="Arial" panose="020B0604020202020204" pitchFamily="34" charset="0"/>
              </a:rPr>
              <a:t> </a:t>
            </a:r>
            <a:r>
              <a:rPr lang="en-US" altLang="zh-CN"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3"/>
              </a:rPr>
              <a:t>plus</a:t>
            </a:r>
            <a:r>
              <a:rPr lang="en-US" altLang="zh-CN" sz="26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4"/>
              </a:rPr>
              <a:t>rampant</a:t>
            </a:r>
            <a:r>
              <a:rPr lang="en-US" altLang="zh-CN" sz="26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5"/>
              </a:rPr>
              <a:t>liberal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2"/>
              </a:rPr>
              <a:t>witches</a:t>
            </a:r>
            <a:r>
              <a:rPr lang="en-US" altLang="zh-CN" sz="28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6"/>
              </a:rPr>
              <a:t>abortionists</a:t>
            </a:r>
            <a:r>
              <a:rPr lang="en-US" altLang="zh-CN" sz="26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7"/>
              </a:rPr>
              <a:t>angry</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8"/>
              </a:rPr>
              <a:t>rioting liberals</a:t>
            </a:r>
            <a:r>
              <a:rPr lang="en-US" altLang="zh-CN" sz="28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9"/>
              </a:rPr>
              <a:t>Muslims</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400" dirty="0">
                <a:solidFill>
                  <a:schemeClr val="bg1">
                    <a:lumMod val="95000"/>
                    <a:lumOff val="5000"/>
                  </a:schemeClr>
                </a:solidFill>
                <a:ea typeface="Times New Roman" panose="02020603050405020304" pitchFamily="18" charset="0"/>
                <a:cs typeface="Arial" panose="020B0604020202020204" pitchFamily="34" charset="0"/>
              </a:rPr>
              <a:t>and</a:t>
            </a:r>
            <a:r>
              <a:rPr lang="en-US" altLang="zh-CN" sz="28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0"/>
              </a:rPr>
              <a:t>anarchists</a:t>
            </a:r>
            <a:r>
              <a:rPr lang="en-US" altLang="zh-CN" sz="2800" dirty="0">
                <a:solidFill>
                  <a:prstClr val="black"/>
                </a:solidFill>
                <a:ea typeface="Times New Roman" panose="02020603050405020304" pitchFamily="18" charset="0"/>
                <a:cs typeface="Arial" panose="020B0604020202020204" pitchFamily="34" charset="0"/>
              </a:rPr>
              <a:t> </a:t>
            </a: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18"/>
              </a:rPr>
              <a:t>they fund</a:t>
            </a:r>
            <a:r>
              <a:rPr lang="en-US" altLang="zh-CN" sz="2800" dirty="0">
                <a:solidFill>
                  <a:prstClr val="black"/>
                </a:solidFill>
                <a:ea typeface="Times New Roman" panose="02020603050405020304" pitchFamily="18" charset="0"/>
                <a:cs typeface="Arial" panose="020B0604020202020204" pitchFamily="34" charset="0"/>
              </a:rPr>
              <a:t>. </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1"/>
              </a:rPr>
              <a:t>They glamorized</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2"/>
              </a:rPr>
              <a:t>threatened</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&amp; </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25"/>
              </a:rPr>
              <a:t>passed illegal laws</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5"/>
              </a:rPr>
              <a:t>designed to force others</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3"/>
              </a:rPr>
              <a:t>into evil</a:t>
            </a:r>
            <a:r>
              <a:rPr lang="en-US" altLang="zh-CN" sz="27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a:t>
            </a: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A2780F11-6DD7-4284-A221-EF28F2EEAF25}"/>
              </a:ext>
            </a:extLst>
          </p:cNvPr>
          <p:cNvSpPr txBox="1">
            <a:spLocks noChangeArrowheads="1"/>
          </p:cNvSpPr>
          <p:nvPr/>
        </p:nvSpPr>
        <p:spPr bwMode="auto">
          <a:xfrm>
            <a:off x="18288" y="104680"/>
            <a:ext cx="9107424" cy="1107034"/>
          </a:xfrm>
          <a:prstGeom prst="rect">
            <a:avLst/>
          </a:prstGeom>
          <a:blipFill dpi="0" rotWithShape="0">
            <a:blip r:embed="rId4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
        <p:nvSpPr>
          <p:cNvPr id="7" name="Date Placeholder 2">
            <a:extLst>
              <a:ext uri="{FF2B5EF4-FFF2-40B4-BE49-F238E27FC236}">
                <a16:creationId xmlns:a16="http://schemas.microsoft.com/office/drawing/2014/main" id="{42308F2E-5C0B-4B57-B6CF-1FCECC9CB512}"/>
              </a:ext>
            </a:extLst>
          </p:cNvPr>
          <p:cNvSpPr txBox="1">
            <a:spLocks/>
          </p:cNvSpPr>
          <p:nvPr/>
        </p:nvSpPr>
        <p:spPr>
          <a:xfrm>
            <a:off x="281609" y="6590306"/>
            <a:ext cx="3962399"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400" dirty="0">
                <a:solidFill>
                  <a:prstClr val="white"/>
                </a:solidFill>
                <a:latin typeface="Times New Roman" panose="02020603050405020304" pitchFamily="18" charset="0"/>
                <a:cs typeface="Times New Roman" panose="02020603050405020304" pitchFamily="18" charset="0"/>
              </a:rPr>
              <a:t>See extensive proof in underlined web links.</a:t>
            </a:r>
          </a:p>
        </p:txBody>
      </p:sp>
    </p:spTree>
    <p:extLst>
      <p:ext uri="{BB962C8B-B14F-4D97-AF65-F5344CB8AC3E}">
        <p14:creationId xmlns:p14="http://schemas.microsoft.com/office/powerpoint/2010/main" val="3970059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202167"/>
            <a:ext cx="8961120" cy="5431743"/>
          </a:xfrm>
          <a:prstGeom prst="rect">
            <a:avLst/>
          </a:prstGeom>
          <a:gradFill flip="none" rotWithShape="1">
            <a:gsLst>
              <a:gs pos="0">
                <a:schemeClr val="tx1"/>
              </a:gs>
              <a:gs pos="65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000"/>
              </a:spcAft>
              <a:buSzPct val="70000"/>
              <a:tabLst/>
              <a:defRPr/>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ction="ppaction://hlinksldjump"/>
              </a:rPr>
              <a:t>John Ramirez, a former top satanic leader confirms this</a:t>
            </a:r>
            <a:r>
              <a:rPr lang="en-US" sz="2900" dirty="0">
                <a:solidFill>
                  <a:prstClr val="black">
                    <a:lumMod val="95000"/>
                    <a:lumOff val="5000"/>
                  </a:prstClr>
                </a:solidFill>
                <a:ea typeface="Times New Roman" panose="02020603050405020304" pitchFamily="18" charset="0"/>
                <a:cs typeface="Arial" panose="020B0604020202020204" pitchFamily="34" charset="0"/>
              </a:rPr>
              <a:t>. John was a raging angry liberal democrat. But</a:t>
            </a:r>
            <a:r>
              <a:rPr lang="en-US" sz="2900" dirty="0">
                <a:solidFill>
                  <a:schemeClr val="bg1">
                    <a:lumMod val="95000"/>
                    <a:lumOff val="5000"/>
                  </a:schemeClr>
                </a:solidFill>
                <a:ea typeface="Times New Roman" panose="02020603050405020304" pitchFamily="18" charset="0"/>
                <a:cs typeface="Arial" panose="020B0604020202020204" pitchFamily="34" charset="0"/>
              </a:rPr>
              <a:t>, he learned that Satan had no power over Christians. </a:t>
            </a:r>
            <a:r>
              <a:rPr lang="en-US" sz="2900" dirty="0">
                <a:solidFill>
                  <a:prstClr val="black">
                    <a:lumMod val="95000"/>
                    <a:lumOff val="5000"/>
                  </a:prstClr>
                </a:solidFill>
                <a:ea typeface="Times New Roman" panose="02020603050405020304" pitchFamily="18" charset="0"/>
                <a:cs typeface="Arial" panose="020B0604020202020204" pitchFamily="34" charset="0"/>
              </a:rPr>
              <a:t>Today he is a Christian evangelist, supporting conservative Christian Republicans. </a:t>
            </a:r>
            <a:r>
              <a:rPr lang="en-US" sz="1600" b="1"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4"/>
              </a:rPr>
              <a:t>[940]</a:t>
            </a:r>
            <a:endParaRPr lang="en-US" sz="1600" b="1" dirty="0">
              <a:ln w="9525">
                <a:solidFill>
                  <a:prstClr val="black"/>
                </a:solidFill>
                <a:prstDash val="solid"/>
              </a:ln>
              <a:solidFill>
                <a:prstClr val="white"/>
              </a:solidFill>
              <a:ea typeface="Times New Roman" panose="02020603050405020304" pitchFamily="18" charset="0"/>
              <a:cs typeface="Arial" panose="020B0604020202020204" pitchFamily="34" charset="0"/>
            </a:endParaRPr>
          </a:p>
          <a:p>
            <a:pPr marL="274320" lvl="0" indent="-274320">
              <a:lnSpc>
                <a:spcPct val="90000"/>
              </a:lnSpc>
              <a:spcBef>
                <a:spcPts val="0"/>
              </a:spcBef>
              <a:spcAft>
                <a:spcPts val="1000"/>
              </a:spcAft>
              <a:buClr>
                <a:prstClr val="white"/>
              </a:buClr>
              <a:buSzPct val="65000"/>
              <a:buFont typeface="Wingdings" panose="05000000000000000000" pitchFamily="2" charset="2"/>
              <a:buChar char="Ø"/>
              <a:tabLst/>
              <a:defRPr/>
            </a:pP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rPr>
              <a:t>As a satanic leader, John was a close friend of top radical angry, liberal Hollywood actors.</a:t>
            </a:r>
            <a:r>
              <a:rPr lang="en-US"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rPr>
              <a:t> </a:t>
            </a:r>
            <a:r>
              <a:rPr lang="en-US" b="1" kern="150" dirty="0">
                <a:ln w="9525">
                  <a:solidFill>
                    <a:prstClr val="black">
                      <a:lumMod val="95000"/>
                      <a:lumOff val="5000"/>
                    </a:prstClr>
                  </a:solidFill>
                  <a:prstDash val="solid"/>
                </a:ln>
                <a:gradFill flip="none" rotWithShape="1">
                  <a:gsLst>
                    <a:gs pos="0">
                      <a:srgbClr val="A5A5A5">
                        <a:lumMod val="50000"/>
                      </a:srgbClr>
                    </a:gs>
                    <a:gs pos="33000">
                      <a:prstClr val="white">
                        <a:lumMod val="65000"/>
                      </a:prstClr>
                    </a:gs>
                    <a:gs pos="100000">
                      <a:prstClr val="white">
                        <a:shade val="100000"/>
                        <a:satMod val="115000"/>
                      </a:prstClr>
                    </a:gs>
                  </a:gsLst>
                  <a:lin ang="16200000" scaled="1"/>
                  <a:tileRect/>
                </a:gradFill>
                <a:effectLst>
                  <a:outerShdw blurRad="101600" dist="38100" dir="2700000" algn="tl" rotWithShape="0">
                    <a:prstClr val="black"/>
                  </a:outerShdw>
                </a:effectLst>
                <a:ea typeface="SimSun" panose="02010600030101010101" pitchFamily="2" charset="-122"/>
                <a:cs typeface="Arial" panose="020B0604020202020204" pitchFamily="34" charset="0"/>
                <a:hlinkClick r:id="rId4"/>
              </a:rPr>
              <a:t>[940]</a:t>
            </a:r>
            <a:r>
              <a:rPr lang="en-US" b="1" kern="150" dirty="0">
                <a:ln w="9525">
                  <a:solidFill>
                    <a:prstClr val="black">
                      <a:lumMod val="95000"/>
                      <a:lumOff val="5000"/>
                    </a:prstClr>
                  </a:solidFill>
                  <a:prstDash val="solid"/>
                </a:ln>
                <a:gradFill flip="none" rotWithShape="1">
                  <a:gsLst>
                    <a:gs pos="0">
                      <a:srgbClr val="A5A5A5">
                        <a:lumMod val="50000"/>
                      </a:srgbClr>
                    </a:gs>
                    <a:gs pos="33000">
                      <a:prstClr val="white">
                        <a:lumMod val="65000"/>
                      </a:prstClr>
                    </a:gs>
                    <a:gs pos="100000">
                      <a:prstClr val="white">
                        <a:shade val="100000"/>
                        <a:satMod val="115000"/>
                      </a:prstClr>
                    </a:gs>
                  </a:gsLst>
                  <a:lin ang="16200000" scaled="1"/>
                  <a:tileRect/>
                </a:gradFill>
                <a:effectLst>
                  <a:outerShdw blurRad="101600" dist="38100" dir="2700000" algn="tl" rotWithShape="0">
                    <a:prstClr val="black"/>
                  </a:outerShdw>
                </a:effectLst>
                <a:ea typeface="SimSun" panose="02010600030101010101" pitchFamily="2" charset="-122"/>
                <a:cs typeface="Arial" panose="020B0604020202020204" pitchFamily="34" charset="0"/>
                <a:hlinkClick r:id="rId5"/>
              </a:rPr>
              <a:t>[885]</a:t>
            </a:r>
            <a:endParaRPr lang="en-US" b="1" dirty="0">
              <a:ln w="9525">
                <a:solidFill>
                  <a:prstClr val="black">
                    <a:lumMod val="95000"/>
                    <a:lumOff val="5000"/>
                  </a:prstClr>
                </a:solidFill>
                <a:prstDash val="solid"/>
              </a:ln>
              <a:gradFill flip="none" rotWithShape="1">
                <a:gsLst>
                  <a:gs pos="0">
                    <a:srgbClr val="A5A5A5">
                      <a:lumMod val="50000"/>
                    </a:srgbClr>
                  </a:gs>
                  <a:gs pos="33000">
                    <a:prstClr val="white">
                      <a:lumMod val="65000"/>
                    </a:prstClr>
                  </a:gs>
                  <a:gs pos="100000">
                    <a:prstClr val="white">
                      <a:shade val="100000"/>
                      <a:satMod val="115000"/>
                    </a:prstClr>
                  </a:gs>
                </a:gsLst>
                <a:lin ang="16200000" scaled="1"/>
                <a:tileRect/>
              </a:gradFill>
              <a:effectLst>
                <a:outerShdw blurRad="101600" dist="38100" dir="2700000" algn="tl" rotWithShape="0">
                  <a:prstClr val="black"/>
                </a:outerShdw>
              </a:effectLst>
              <a:ea typeface="Times New Roman" panose="02020603050405020304" pitchFamily="18" charset="0"/>
              <a:cs typeface="Arial" panose="020B0604020202020204" pitchFamily="34" charset="0"/>
            </a:endParaRPr>
          </a:p>
          <a:p>
            <a:pPr marL="274320" lvl="0" indent="-274320">
              <a:lnSpc>
                <a:spcPct val="90000"/>
              </a:lnSpc>
              <a:spcBef>
                <a:spcPts val="0"/>
              </a:spcBef>
              <a:spcAft>
                <a:spcPts val="1000"/>
              </a:spcAft>
              <a:buClr>
                <a:prstClr val="white"/>
              </a:buClr>
              <a:buSzPct val="65000"/>
              <a:buFont typeface="Wingdings" panose="05000000000000000000" pitchFamily="2" charset="2"/>
              <a:buChar char="Ø"/>
              <a:tabLst/>
              <a:defRPr/>
            </a:pP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rPr>
              <a:t>He identifies the location of Satan’s throne in the US, in downtown New York City. This is the capital of radical angry liberal democrats, where Hillary Clinton was Senator. </a:t>
            </a:r>
            <a:r>
              <a:rPr lang="en-US" b="1"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6"/>
              </a:rPr>
              <a:t>[949]</a:t>
            </a:r>
            <a:r>
              <a:rPr lang="en-US" b="1" kern="150" dirty="0">
                <a:ln w="9525">
                  <a:solidFill>
                    <a:prstClr val="black"/>
                  </a:solidFill>
                  <a:prstDash val="solid"/>
                </a:ln>
                <a:solidFill>
                  <a:prstClr val="white"/>
                </a:solidFill>
                <a:ea typeface="SimSun" panose="02010600030101010101" pitchFamily="2" charset="-122"/>
                <a:cs typeface="Arial" panose="020B0604020202020204" pitchFamily="34" charset="0"/>
              </a:rPr>
              <a:t> </a:t>
            </a:r>
            <a:r>
              <a:rPr lang="en-US" sz="2600" kern="150" dirty="0">
                <a:solidFill>
                  <a:schemeClr val="bg1">
                    <a:lumMod val="95000"/>
                    <a:lumOff val="5000"/>
                  </a:schemeClr>
                </a:solidFill>
                <a:ea typeface="SimSun" panose="02010600030101010101" pitchFamily="2" charset="-122"/>
                <a:cs typeface="Arial" panose="020B0604020202020204" pitchFamily="34" charset="0"/>
              </a:rPr>
              <a:t>NYC is also where both the radical liberal United Nations &amp; Satanic Temple are based, where public satanic animal sacrifices are found.</a:t>
            </a:r>
            <a:r>
              <a:rPr lang="en-US" sz="2600" dirty="0">
                <a:solidFill>
                  <a:schemeClr val="bg1">
                    <a:lumMod val="95000"/>
                    <a:lumOff val="5000"/>
                  </a:schemeClr>
                </a:solidFill>
                <a:ea typeface="Times New Roman" panose="02020603050405020304" pitchFamily="18" charset="0"/>
                <a:cs typeface="Arial" panose="020B0604020202020204" pitchFamily="34" charset="0"/>
              </a:rPr>
              <a:t> </a:t>
            </a:r>
            <a:r>
              <a:rPr lang="en-US" dirty="0">
                <a:solidFill>
                  <a:schemeClr val="bg1">
                    <a:lumMod val="95000"/>
                    <a:lumOff val="5000"/>
                  </a:schemeClr>
                </a:solidFill>
                <a:ea typeface="Times New Roman" panose="02020603050405020304" pitchFamily="18" charset="0"/>
                <a:cs typeface="Arial" panose="020B0604020202020204" pitchFamily="34" charset="0"/>
              </a:rPr>
              <a:t>[734]</a:t>
            </a:r>
            <a:r>
              <a:rPr lang="en-US" b="1"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4"/>
              </a:rPr>
              <a:t>[940]</a:t>
            </a:r>
            <a:endParaRPr lang="en-US" b="1" kern="150" dirty="0">
              <a:ln w="9525">
                <a:solidFill>
                  <a:prstClr val="black"/>
                </a:solidFill>
                <a:prstDash val="solid"/>
              </a:ln>
              <a:solidFill>
                <a:prstClr val="white"/>
              </a:solidFill>
              <a:ea typeface="SimSun" panose="02010600030101010101" pitchFamily="2" charset="-122"/>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A2780F11-6DD7-4284-A221-EF28F2EEAF25}"/>
              </a:ext>
            </a:extLst>
          </p:cNvPr>
          <p:cNvSpPr txBox="1">
            <a:spLocks noChangeArrowheads="1"/>
          </p:cNvSpPr>
          <p:nvPr/>
        </p:nvSpPr>
        <p:spPr bwMode="auto">
          <a:xfrm>
            <a:off x="0" y="66642"/>
            <a:ext cx="9107424" cy="1014701"/>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45720" rIns="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10899984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1395196"/>
            <a:ext cx="8686800" cy="5196038"/>
          </a:xfrm>
          <a:prstGeom prst="rect">
            <a:avLst/>
          </a:prstGeom>
          <a:gradFill flip="none" rotWithShape="1">
            <a:gsLst>
              <a:gs pos="0">
                <a:schemeClr val="tx1"/>
              </a:gs>
              <a:gs pos="62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Bef>
                <a:spcPts val="0"/>
              </a:spcBef>
              <a:spcAft>
                <a:spcPts val="1200"/>
              </a:spcAft>
              <a:buSzPct val="70000"/>
              <a:tabLst/>
              <a:defRPr/>
            </a:pPr>
            <a:r>
              <a:rPr lang="en-US" sz="3000" kern="150" dirty="0">
                <a:solidFill>
                  <a:prstClr val="black">
                    <a:lumMod val="95000"/>
                    <a:lumOff val="5000"/>
                  </a:prstClr>
                </a:solidFill>
                <a:ea typeface="SimSun" panose="02010600030101010101" pitchFamily="2" charset="-122"/>
                <a:cs typeface="Arial" panose="020B0604020202020204" pitchFamily="34" charset="0"/>
              </a:rPr>
              <a:t>Per John Ramirez, the other top satanic controlled strongholds are Miami Florida, Puerto Rico and Haiti.</a:t>
            </a:r>
            <a:r>
              <a:rPr lang="en-US" sz="2800" kern="150" dirty="0">
                <a:solidFill>
                  <a:prstClr val="black">
                    <a:lumMod val="95000"/>
                    <a:lumOff val="5000"/>
                  </a:prstClr>
                </a:solidFill>
                <a:ea typeface="SimSun" panose="02010600030101010101" pitchFamily="2" charset="-122"/>
                <a:cs typeface="Arial" panose="020B0604020202020204" pitchFamily="34" charset="0"/>
              </a:rPr>
              <a:t> </a:t>
            </a:r>
            <a:r>
              <a:rPr lang="en-US" sz="1600" b="1"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3"/>
              </a:rPr>
              <a:t>[940]</a:t>
            </a:r>
            <a:r>
              <a:rPr lang="en-US" sz="3200" b="1" kern="150" dirty="0">
                <a:ln w="9525">
                  <a:solidFill>
                    <a:prstClr val="black"/>
                  </a:solidFill>
                  <a:prstDash val="solid"/>
                </a:ln>
                <a:solidFill>
                  <a:prstClr val="white"/>
                </a:solidFill>
                <a:ea typeface="SimSun" panose="02010600030101010101" pitchFamily="2" charset="-122"/>
                <a:cs typeface="Arial" panose="020B0604020202020204" pitchFamily="34" charset="0"/>
              </a:rPr>
              <a:t> </a:t>
            </a:r>
            <a:r>
              <a:rPr lang="en-US" sz="3000" kern="150" dirty="0">
                <a:solidFill>
                  <a:prstClr val="black">
                    <a:lumMod val="95000"/>
                    <a:lumOff val="5000"/>
                  </a:prstClr>
                </a:solidFill>
                <a:ea typeface="SimSun" panose="02010600030101010101" pitchFamily="2" charset="-122"/>
                <a:cs typeface="Arial" panose="020B0604020202020204" pitchFamily="34" charset="0"/>
              </a:rPr>
              <a:t>These are also leading radical angry liberal democrat, gay and black magic locations. </a:t>
            </a:r>
          </a:p>
          <a:p>
            <a:pPr marL="274320" lvl="0" indent="-274320">
              <a:lnSpc>
                <a:spcPct val="98000"/>
              </a:lnSpc>
              <a:spcBef>
                <a:spcPts val="0"/>
              </a:spcBef>
              <a:spcAft>
                <a:spcPts val="1200"/>
              </a:spcAft>
              <a:buClr>
                <a:prstClr val="white"/>
              </a:buClr>
              <a:buSzPct val="65000"/>
              <a:buFont typeface="Wingdings" panose="05000000000000000000" pitchFamily="2" charset="2"/>
              <a:buChar char="Ø"/>
              <a:tabLst/>
              <a:defRPr/>
            </a:pP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hlinkClick r:id="rId4"/>
              </a:rPr>
              <a:t>Hillary Clinton</a:t>
            </a: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rPr>
              <a:t>, </a:t>
            </a: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hlinkClick r:id="rId5"/>
              </a:rPr>
              <a:t>gay</a:t>
            </a: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rPr>
              <a:t>, </a:t>
            </a: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hlinkClick r:id="rId6"/>
              </a:rPr>
              <a:t>massively corrupt </a:t>
            </a: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rPr>
              <a:t>democrat presidential candidate, and her fake husband, serial rapist former president Bill Clinton, both admit the couple </a:t>
            </a: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hlinkClick r:id="rId7"/>
              </a:rPr>
              <a:t>attended a voodoo demon possessed ceremony in Haiti</a:t>
            </a: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rPr>
              <a:t>. </a:t>
            </a:r>
            <a:r>
              <a:rPr lang="en-US" b="1"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7"/>
              </a:rPr>
              <a:t>[949]</a:t>
            </a:r>
            <a:r>
              <a:rPr lang="en-US" b="1" kern="150" dirty="0">
                <a:ln w="9525">
                  <a:solidFill>
                    <a:prstClr val="black"/>
                  </a:solidFill>
                  <a:prstDash val="solid"/>
                </a:ln>
                <a:solidFill>
                  <a:prstClr val="white"/>
                </a:solidFill>
                <a:ea typeface="SimSun" panose="02010600030101010101" pitchFamily="2" charset="-122"/>
                <a:cs typeface="Arial" panose="020B0604020202020204" pitchFamily="34" charset="0"/>
              </a:rPr>
              <a:t> </a:t>
            </a:r>
          </a:p>
          <a:p>
            <a:pPr marL="274320" lvl="0" indent="-274320">
              <a:lnSpc>
                <a:spcPct val="98000"/>
              </a:lnSpc>
              <a:spcBef>
                <a:spcPts val="0"/>
              </a:spcBef>
              <a:spcAft>
                <a:spcPts val="1200"/>
              </a:spcAft>
              <a:buClr>
                <a:prstClr val="white"/>
              </a:buClr>
              <a:buSzPct val="65000"/>
              <a:buFont typeface="Wingdings" panose="05000000000000000000" pitchFamily="2" charset="2"/>
              <a:buChar char="Ø"/>
              <a:tabLst/>
              <a:defRPr/>
            </a:pPr>
            <a:r>
              <a:rPr lang="en-US" sz="2800" b="1" kern="150" dirty="0">
                <a:ln w="12700">
                  <a:solidFill>
                    <a:prstClr val="black"/>
                  </a:solidFill>
                  <a:prstDash val="solid"/>
                </a:ln>
                <a:gradFill>
                  <a:gsLst>
                    <a:gs pos="0">
                      <a:prstClr val="white"/>
                    </a:gs>
                    <a:gs pos="46000">
                      <a:prstClr val="white">
                        <a:lumMod val="65000"/>
                      </a:prstClr>
                    </a:gs>
                    <a:gs pos="100000">
                      <a:srgbClr val="A5A5A5">
                        <a:lumMod val="100000"/>
                      </a:srgbClr>
                    </a:gs>
                  </a:gsLst>
                  <a:path path="circle">
                    <a:fillToRect l="50000" t="130000" r="50000" b="-30000"/>
                  </a:path>
                </a:gradFill>
                <a:effectLst>
                  <a:outerShdw blurRad="50800" dist="50800" dir="5400000" algn="ctr" rotWithShape="0">
                    <a:prstClr val="black"/>
                  </a:outerShdw>
                </a:effectLst>
                <a:ea typeface="SimSun" panose="02010600030101010101" pitchFamily="2" charset="-122"/>
                <a:cs typeface="Arial" panose="020B0604020202020204" pitchFamily="34" charset="0"/>
              </a:rPr>
              <a:t>They admit an obsession with Haitian religion and visit Haiti often.</a:t>
            </a:r>
            <a:endParaRPr lang="en-US" b="1" kern="150" dirty="0">
              <a:ln w="9525">
                <a:solidFill>
                  <a:prstClr val="black"/>
                </a:solidFill>
                <a:prstDash val="solid"/>
              </a:ln>
              <a:solidFill>
                <a:prstClr val="white"/>
              </a:solidFill>
              <a:ea typeface="SimSun" panose="02010600030101010101" pitchFamily="2" charset="-122"/>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A2780F11-6DD7-4284-A221-EF28F2EEAF25}"/>
              </a:ext>
            </a:extLst>
          </p:cNvPr>
          <p:cNvSpPr txBox="1">
            <a:spLocks noChangeArrowheads="1"/>
          </p:cNvSpPr>
          <p:nvPr/>
        </p:nvSpPr>
        <p:spPr bwMode="auto">
          <a:xfrm>
            <a:off x="0" y="66642"/>
            <a:ext cx="9107424" cy="1107034"/>
          </a:xfrm>
          <a:prstGeom prst="rect">
            <a:avLst/>
          </a:prstGeom>
          <a:blipFill dpi="0" rotWithShape="0">
            <a:blip r:embed="rId8"/>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29517237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2">
            <a:extLst>
              <a:ext uri="{FF2B5EF4-FFF2-40B4-BE49-F238E27FC236}">
                <a16:creationId xmlns:a16="http://schemas.microsoft.com/office/drawing/2014/main" id="{6B2AA310-AF8A-4859-91E8-717A80A49A48}"/>
              </a:ext>
            </a:extLst>
          </p:cNvPr>
          <p:cNvSpPr>
            <a:spLocks noGrp="1"/>
          </p:cNvSpPr>
          <p:nvPr>
            <p:ph type="dt" sz="half" idx="10"/>
          </p:nvPr>
        </p:nvSpPr>
        <p:spPr>
          <a:xfrm>
            <a:off x="6126480" y="6675120"/>
            <a:ext cx="2971800"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7" name="Picture 6">
            <a:extLst>
              <a:ext uri="{FF2B5EF4-FFF2-40B4-BE49-F238E27FC236}">
                <a16:creationId xmlns:a16="http://schemas.microsoft.com/office/drawing/2014/main" id="{BCE8DF1F-6298-4A5A-B344-B2958C90CCD7}"/>
              </a:ext>
            </a:extLst>
          </p:cNvPr>
          <p:cNvPicPr>
            <a:picLocks noChangeAspect="1"/>
          </p:cNvPicPr>
          <p:nvPr/>
        </p:nvPicPr>
        <p:blipFill rotWithShape="1">
          <a:blip r:embed="rId3">
            <a:extLst>
              <a:ext uri="{28A0092B-C50C-407E-A947-70E740481C1C}">
                <a14:useLocalDpi xmlns:a14="http://schemas.microsoft.com/office/drawing/2010/main" val="0"/>
              </a:ext>
            </a:extLst>
          </a:blip>
          <a:srcRect l="1" r="50756" b="8334"/>
          <a:stretch/>
        </p:blipFill>
        <p:spPr>
          <a:xfrm>
            <a:off x="7602177" y="1466555"/>
            <a:ext cx="1371600" cy="3017520"/>
          </a:xfrm>
          <a:prstGeom prst="rect">
            <a:avLst/>
          </a:prstGeom>
        </p:spPr>
      </p:pic>
      <p:pic>
        <p:nvPicPr>
          <p:cNvPr id="10" name="Picture 9">
            <a:extLst>
              <a:ext uri="{FF2B5EF4-FFF2-40B4-BE49-F238E27FC236}">
                <a16:creationId xmlns:a16="http://schemas.microsoft.com/office/drawing/2014/main" id="{C364B7C1-93AD-496E-B125-F1624BB9228C}"/>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23844" y="4397133"/>
            <a:ext cx="1783080" cy="2377440"/>
          </a:xfrm>
          <a:prstGeom prst="rect">
            <a:avLst/>
          </a:prstGeom>
        </p:spPr>
      </p:pic>
      <p:sp>
        <p:nvSpPr>
          <p:cNvPr id="17" name="TextBox 16">
            <a:extLst>
              <a:ext uri="{FF2B5EF4-FFF2-40B4-BE49-F238E27FC236}">
                <a16:creationId xmlns:a16="http://schemas.microsoft.com/office/drawing/2014/main" id="{5807E214-E5B8-44E3-8033-46609ADFFA9E}"/>
              </a:ext>
            </a:extLst>
          </p:cNvPr>
          <p:cNvSpPr txBox="1"/>
          <p:nvPr/>
        </p:nvSpPr>
        <p:spPr bwMode="auto">
          <a:xfrm>
            <a:off x="3858768" y="4520188"/>
            <a:ext cx="2220695" cy="2243691"/>
          </a:xfrm>
          <a:prstGeom prst="rect">
            <a:avLst/>
          </a:prstGeom>
          <a:noFill/>
          <a:ln w="25400">
            <a:solidFill>
              <a:schemeClr val="tx1"/>
            </a:solidFill>
            <a:round/>
            <a:headEnd/>
            <a:tailEnd/>
          </a:ln>
          <a:effectLst/>
          <a:scene3d>
            <a:camera prst="orthographicFront"/>
            <a:lightRig rig="threePt" dir="t"/>
          </a:scene3d>
          <a:sp3d>
            <a:bevelT w="114300" h="114300"/>
          </a:sp3d>
          <a:extLst/>
        </p:spPr>
        <p:txBody>
          <a:bodyPr wrap="square" lIns="18288" tIns="0" rIns="18288" bIns="0" rtlCol="0" anchor="ctr" anchorCtr="1">
            <a:spAutoFit/>
          </a:bodyPr>
          <a:lstStyle/>
          <a:p>
            <a:pPr marL="0" marR="0">
              <a:lnSpc>
                <a:spcPct val="90000"/>
              </a:lnSpc>
              <a:spcBef>
                <a:spcPts val="0"/>
              </a:spcBef>
              <a:spcAft>
                <a:spcPts val="0"/>
              </a:spcAft>
            </a:pP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Bottom center: Keith Ellison, #2 liberal US democrat of DNC, is a Muslim, </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5"/>
              </a:rPr>
              <a:t>violent sexual abuser of women</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supporter of: legalized drugs, CAIR &amp; </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6"/>
              </a:rPr>
              <a:t>Antifa murderous anarchist mobs</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(2018). </a:t>
            </a:r>
            <a:r>
              <a:rPr lang="en-US" sz="14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6"/>
              </a:rPr>
              <a:t>[924]</a:t>
            </a:r>
            <a:endPar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pic>
        <p:nvPicPr>
          <p:cNvPr id="12" name="Picture 11">
            <a:extLst>
              <a:ext uri="{FF2B5EF4-FFF2-40B4-BE49-F238E27FC236}">
                <a16:creationId xmlns:a16="http://schemas.microsoft.com/office/drawing/2014/main" id="{397AAD0B-130E-46DE-B4A4-07AC0F926697}"/>
              </a:ext>
            </a:extLst>
          </p:cNvPr>
          <p:cNvPicPr>
            <a:picLocks noChangeAspect="1"/>
          </p:cNvPicPr>
          <p:nvPr/>
        </p:nvPicPr>
        <p:blipFill rotWithShape="1">
          <a:blip r:embed="rId7"/>
          <a:srcRect l="9810" t="908" r="4800" b="3636"/>
          <a:stretch/>
        </p:blipFill>
        <p:spPr>
          <a:xfrm>
            <a:off x="6168359" y="4655146"/>
            <a:ext cx="2834640" cy="1920240"/>
          </a:xfrm>
          <a:prstGeom prst="rect">
            <a:avLst/>
          </a:prstGeom>
        </p:spPr>
      </p:pic>
      <p:sp>
        <p:nvSpPr>
          <p:cNvPr id="22" name="TextBox 21">
            <a:extLst>
              <a:ext uri="{FF2B5EF4-FFF2-40B4-BE49-F238E27FC236}">
                <a16:creationId xmlns:a16="http://schemas.microsoft.com/office/drawing/2014/main" id="{6DDC9E16-49F3-497B-9483-B4049323BB30}"/>
              </a:ext>
            </a:extLst>
          </p:cNvPr>
          <p:cNvSpPr txBox="1"/>
          <p:nvPr/>
        </p:nvSpPr>
        <p:spPr bwMode="auto">
          <a:xfrm>
            <a:off x="8393113" y="6140943"/>
            <a:ext cx="727696" cy="598305"/>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16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8"/>
              </a:rPr>
              <a:t>[925]</a:t>
            </a:r>
            <a:endParaRPr lang="en-US" sz="16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27" name="TextBox 26">
            <a:extLst>
              <a:ext uri="{FF2B5EF4-FFF2-40B4-BE49-F238E27FC236}">
                <a16:creationId xmlns:a16="http://schemas.microsoft.com/office/drawing/2014/main" id="{4D0A2B1C-665A-4065-87FE-7311C50902EE}"/>
              </a:ext>
            </a:extLst>
          </p:cNvPr>
          <p:cNvSpPr txBox="1"/>
          <p:nvPr/>
        </p:nvSpPr>
        <p:spPr bwMode="auto">
          <a:xfrm>
            <a:off x="8366760" y="1500195"/>
            <a:ext cx="742122" cy="228973"/>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0" rIns="0" bIns="0" rtlCol="0" anchor="ctr" anchorCtr="1">
            <a:spAutoFit/>
          </a:bodyPr>
          <a:lstStyle/>
          <a:p>
            <a:pPr marL="0" marR="0">
              <a:spcBef>
                <a:spcPts val="0"/>
              </a:spcBef>
              <a:spcAft>
                <a:spcPts val="0"/>
              </a:spcAft>
            </a:pPr>
            <a:r>
              <a:rPr lang="en-US" sz="1600" kern="150" dirty="0">
                <a:ln w="9525">
                  <a:solidFill>
                    <a:schemeClr val="bg1"/>
                  </a:solidFill>
                  <a:prstDash val="solid"/>
                </a:ln>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9"/>
              </a:rPr>
              <a:t>[923]</a:t>
            </a:r>
            <a:endParaRPr lang="en-US" sz="1600" kern="150" dirty="0">
              <a:ln w="9525">
                <a:solidFill>
                  <a:schemeClr val="bg1"/>
                </a:solidFill>
                <a:prstDash val="solid"/>
              </a:ln>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28" name="Text Box 1">
            <a:extLst>
              <a:ext uri="{FF2B5EF4-FFF2-40B4-BE49-F238E27FC236}">
                <a16:creationId xmlns:a16="http://schemas.microsoft.com/office/drawing/2014/main" id="{2506DD1C-20D3-40BB-90BB-0FEB541A442F}"/>
              </a:ext>
            </a:extLst>
          </p:cNvPr>
          <p:cNvSpPr txBox="1">
            <a:spLocks noChangeArrowheads="1"/>
          </p:cNvSpPr>
          <p:nvPr/>
        </p:nvSpPr>
        <p:spPr bwMode="auto">
          <a:xfrm>
            <a:off x="132594" y="118752"/>
            <a:ext cx="8878811" cy="1039644"/>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Babylon: Homosexual Rapists, Magic, Murder, Gold, Purple &amp; Scarlet</a:t>
            </a:r>
          </a:p>
        </p:txBody>
      </p:sp>
      <p:pic>
        <p:nvPicPr>
          <p:cNvPr id="19" name="Picture 18">
            <a:extLst>
              <a:ext uri="{FF2B5EF4-FFF2-40B4-BE49-F238E27FC236}">
                <a16:creationId xmlns:a16="http://schemas.microsoft.com/office/drawing/2014/main" id="{E84615CB-E54A-43D1-87C9-15178D4D383D}"/>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r="2469"/>
          <a:stretch/>
        </p:blipFill>
        <p:spPr>
          <a:xfrm>
            <a:off x="192481" y="1412716"/>
            <a:ext cx="3017520" cy="1737360"/>
          </a:xfrm>
          <a:prstGeom prst="rect">
            <a:avLst/>
          </a:prstGeom>
        </p:spPr>
      </p:pic>
      <p:sp>
        <p:nvSpPr>
          <p:cNvPr id="29" name="TextBox 28">
            <a:extLst>
              <a:ext uri="{FF2B5EF4-FFF2-40B4-BE49-F238E27FC236}">
                <a16:creationId xmlns:a16="http://schemas.microsoft.com/office/drawing/2014/main" id="{E57DF56C-502D-42D7-B086-0A33D1E70154}"/>
              </a:ext>
            </a:extLst>
          </p:cNvPr>
          <p:cNvSpPr txBox="1"/>
          <p:nvPr/>
        </p:nvSpPr>
        <p:spPr bwMode="auto">
          <a:xfrm>
            <a:off x="80744" y="3186116"/>
            <a:ext cx="3886200" cy="1122871"/>
          </a:xfrm>
          <a:prstGeom prst="rect">
            <a:avLst/>
          </a:prstGeom>
          <a:noFill/>
          <a:ln w="25400">
            <a:solidFill>
              <a:schemeClr val="tx1"/>
            </a:solidFill>
            <a:round/>
            <a:headEnd/>
            <a:tailEnd/>
          </a:ln>
          <a:effectLst/>
          <a:scene3d>
            <a:camera prst="orthographicFront"/>
            <a:lightRig rig="threePt" dir="t"/>
          </a:scene3d>
          <a:sp3d>
            <a:bevelT w="114300" h="114300"/>
          </a:sp3d>
          <a:extLst/>
        </p:spPr>
        <p:txBody>
          <a:bodyPr wrap="square" lIns="0" tIns="45720" rIns="0" bIns="45720" rtlCol="0" anchor="ctr" anchorCtr="1">
            <a:spAutoFit/>
          </a:bodyPr>
          <a:lstStyle/>
          <a:p>
            <a:pPr marL="0" marR="0">
              <a:spcBef>
                <a:spcPts val="0"/>
              </a:spcBef>
              <a:spcAft>
                <a:spcPts val="0"/>
              </a:spcAft>
            </a:pP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Top left: Obama White House shines gay rainbow colors to hail victory in Obama appointed supreme court, legalized same-sex marriage ruling (2015). </a:t>
            </a:r>
            <a:r>
              <a:rPr lang="en-US" sz="14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hlinkClick r:id="rId12"/>
              </a:rPr>
              <a:t>[926]</a:t>
            </a:r>
            <a:r>
              <a:rPr lang="en-US" sz="14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rPr>
              <a:t> </a:t>
            </a:r>
            <a:endPar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30" name="TextBox 29">
            <a:extLst>
              <a:ext uri="{FF2B5EF4-FFF2-40B4-BE49-F238E27FC236}">
                <a16:creationId xmlns:a16="http://schemas.microsoft.com/office/drawing/2014/main" id="{942667E2-E307-43E3-AD73-D1296E47F9C2}"/>
              </a:ext>
            </a:extLst>
          </p:cNvPr>
          <p:cNvSpPr txBox="1"/>
          <p:nvPr/>
        </p:nvSpPr>
        <p:spPr bwMode="auto">
          <a:xfrm>
            <a:off x="4096363" y="2758992"/>
            <a:ext cx="3426098" cy="1638141"/>
          </a:xfrm>
          <a:prstGeom prst="rect">
            <a:avLst/>
          </a:prstGeom>
          <a:noFill/>
          <a:ln w="25400">
            <a:solidFill>
              <a:schemeClr val="tx1"/>
            </a:solidFill>
            <a:round/>
            <a:headEnd/>
            <a:tailEnd/>
          </a:ln>
          <a:effectLst/>
          <a:scene3d>
            <a:camera prst="orthographicFront"/>
            <a:lightRig rig="threePt" dir="t"/>
          </a:scene3d>
          <a:sp3d>
            <a:bevelT w="114300" h="114300"/>
          </a:sp3d>
          <a:extLst/>
        </p:spPr>
        <p:txBody>
          <a:bodyPr wrap="square" lIns="0" tIns="45720" rIns="0" bIns="45720" rtlCol="0" anchor="ctr" anchorCtr="1">
            <a:spAutoFit/>
          </a:bodyPr>
          <a:lstStyle/>
          <a:p>
            <a:pPr lvl="0">
              <a:spcBef>
                <a:spcPts val="0"/>
              </a:spcBef>
              <a:spcAft>
                <a:spcPts val="0"/>
              </a:spcAft>
            </a:pP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Bottom right: </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13"/>
              </a:rPr>
              <a:t>Gay</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14"/>
              </a:rPr>
              <a:t>satanic</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15"/>
              </a:rPr>
              <a:t>Obama</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with his partner: murder inciting, “</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16"/>
              </a:rPr>
              <a:t>Death to America</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in Iran chanting, anti-Jew and </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17"/>
              </a:rPr>
              <a:t>anti-White violent racist</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US Muslim Nation of Islam leader, Louis Farrakhan (2005). </a:t>
            </a:r>
            <a:r>
              <a:rPr lang="en-US" sz="14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hlinkClick r:id="rId8"/>
              </a:rPr>
              <a:t>[925]</a:t>
            </a:r>
            <a:r>
              <a:rPr lang="en-US" sz="14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endPar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pic>
        <p:nvPicPr>
          <p:cNvPr id="3" name="Picture 2">
            <a:extLst>
              <a:ext uri="{FF2B5EF4-FFF2-40B4-BE49-F238E27FC236}">
                <a16:creationId xmlns:a16="http://schemas.microsoft.com/office/drawing/2014/main" id="{000C6C63-15A7-4036-BB52-80475FA629C6}"/>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40353" y="4434840"/>
            <a:ext cx="1764930" cy="2103120"/>
          </a:xfrm>
          <a:prstGeom prst="rect">
            <a:avLst/>
          </a:prstGeom>
        </p:spPr>
      </p:pic>
      <p:sp>
        <p:nvSpPr>
          <p:cNvPr id="16" name="TextBox 15">
            <a:extLst>
              <a:ext uri="{FF2B5EF4-FFF2-40B4-BE49-F238E27FC236}">
                <a16:creationId xmlns:a16="http://schemas.microsoft.com/office/drawing/2014/main" id="{C2523863-FF84-43C9-A485-858594E2A559}"/>
              </a:ext>
            </a:extLst>
          </p:cNvPr>
          <p:cNvSpPr txBox="1"/>
          <p:nvPr/>
        </p:nvSpPr>
        <p:spPr bwMode="auto">
          <a:xfrm>
            <a:off x="80744" y="5378994"/>
            <a:ext cx="2433856" cy="1415772"/>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a:lnSpc>
                <a:spcPct val="92000"/>
              </a:lnSpc>
              <a:spcBef>
                <a:spcPts val="0"/>
              </a:spcBef>
              <a:spcAft>
                <a:spcPts val="0"/>
              </a:spcAft>
            </a:pP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hlinkClick r:id="rId19"/>
              </a:rPr>
              <a:t>Rape</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rPr>
              <a:t> </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hlinkClick r:id="rId20"/>
              </a:rPr>
              <a:t>enabler</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rPr>
              <a:t>, </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hlinkClick r:id="rId21"/>
              </a:rPr>
              <a:t>lesbian,</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rPr>
              <a:t> </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hlinkClick r:id="rId22"/>
              </a:rPr>
              <a:t>Saul Alinsky mobster</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rPr>
              <a:t>, </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hlinkClick r:id="rId23"/>
              </a:rPr>
              <a:t>baby mass murderer</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rPr>
              <a:t>, </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hlinkClick r:id="rId24"/>
              </a:rPr>
              <a:t>Hillary Clinton, in</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rPr>
              <a:t> </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hlinkClick r:id="rId25"/>
              </a:rPr>
              <a:t>her witch's</a:t>
            </a:r>
            <a:r>
              <a:rPr lang="en-US" sz="2000" b="1" kern="150" dirty="0">
                <a:ln w="12700">
                  <a:solidFill>
                    <a:srgbClr val="0033CC"/>
                  </a:solidFill>
                  <a:prstDash val="solid"/>
                </a:ln>
                <a:pattFill prst="ltDnDiag">
                  <a:fgClr>
                    <a:schemeClr val="accent5">
                      <a:lumMod val="60000"/>
                      <a:lumOff val="40000"/>
                    </a:schemeClr>
                  </a:fgClr>
                  <a:bgClr>
                    <a:schemeClr val="bg1"/>
                  </a:bgClr>
                </a:pattFill>
                <a:effectLst>
                  <a:outerShdw blurRad="50800" dist="50800" dir="5400000" algn="ctr" rotWithShape="0">
                    <a:schemeClr val="bg1"/>
                  </a:outerShdw>
                </a:effectLst>
                <a:latin typeface="Times New Roman" panose="02020603050405020304" pitchFamily="18" charset="0"/>
                <a:ea typeface="SimSun" panose="02010600030101010101" pitchFamily="2" charset="-122"/>
                <a:cs typeface="Times New Roman" panose="02020603050405020304" pitchFamily="18" charset="0"/>
                <a:hlinkClick r:id="rId26"/>
              </a:rPr>
              <a:t> dress!</a:t>
            </a:r>
            <a:r>
              <a:rPr lang="en-US" sz="2000" b="1" kern="150" dirty="0">
                <a:ln w="12700">
                  <a:solidFill>
                    <a:schemeClr val="accent5"/>
                  </a:solidFill>
                  <a:prstDash val="solid"/>
                </a:ln>
                <a:pattFill prst="ltDnDiag">
                  <a:fgClr>
                    <a:schemeClr val="accent5">
                      <a:lumMod val="60000"/>
                      <a:lumOff val="40000"/>
                    </a:schemeClr>
                  </a:fgClr>
                  <a:bgClr>
                    <a:schemeClr val="bg1"/>
                  </a:bgClr>
                </a:pattFill>
                <a:latin typeface="Times New Roman" panose="02020603050405020304" pitchFamily="18" charset="0"/>
                <a:ea typeface="SimSun" panose="02010600030101010101" pitchFamily="2" charset="-122"/>
                <a:cs typeface="Times New Roman" panose="02020603050405020304" pitchFamily="18" charset="0"/>
              </a:rPr>
              <a:t> </a:t>
            </a:r>
            <a:r>
              <a:rPr lang="en-US" sz="1400" kern="150" dirty="0">
                <a:solidFill>
                  <a:schemeClr val="tx1"/>
                </a:solidFill>
                <a:ea typeface="SimSun" panose="02010600030101010101" pitchFamily="2" charset="-122"/>
                <a:cs typeface="Arial" panose="020B0604020202020204" pitchFamily="34" charset="0"/>
                <a:hlinkClick r:id="rId26"/>
              </a:rPr>
              <a:t>[949]</a:t>
            </a:r>
            <a:endParaRPr lang="en-US" sz="2000" b="1" kern="150" dirty="0">
              <a:ln w="12700">
                <a:solidFill>
                  <a:schemeClr val="accent5"/>
                </a:solidFill>
                <a:prstDash val="solid"/>
              </a:ln>
              <a:pattFill prst="ltDnDiag">
                <a:fgClr>
                  <a:schemeClr val="accent5">
                    <a:lumMod val="60000"/>
                    <a:lumOff val="40000"/>
                  </a:schemeClr>
                </a:fgClr>
                <a:bgClr>
                  <a:schemeClr val="bg1"/>
                </a:bgClr>
              </a:patt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18" name="Date Placeholder 2">
            <a:extLst>
              <a:ext uri="{FF2B5EF4-FFF2-40B4-BE49-F238E27FC236}">
                <a16:creationId xmlns:a16="http://schemas.microsoft.com/office/drawing/2014/main" id="{A0CBBDAC-41F9-492E-B8DB-B96F15A5E7A0}"/>
              </a:ext>
            </a:extLst>
          </p:cNvPr>
          <p:cNvSpPr txBox="1">
            <a:spLocks/>
          </p:cNvSpPr>
          <p:nvPr/>
        </p:nvSpPr>
        <p:spPr>
          <a:xfrm>
            <a:off x="465095" y="1328337"/>
            <a:ext cx="2548703" cy="592221"/>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2000" dirty="0">
                <a:solidFill>
                  <a:prstClr val="white"/>
                </a:solidFill>
                <a:latin typeface="Times New Roman" panose="02020603050405020304" pitchFamily="18" charset="0"/>
                <a:cs typeface="Times New Roman" panose="02020603050405020304" pitchFamily="18" charset="0"/>
              </a:rPr>
              <a:t>See extensive proof in underlined web links.</a:t>
            </a:r>
          </a:p>
        </p:txBody>
      </p:sp>
      <p:sp>
        <p:nvSpPr>
          <p:cNvPr id="2" name="Isosceles Triangle 1">
            <a:extLst>
              <a:ext uri="{FF2B5EF4-FFF2-40B4-BE49-F238E27FC236}">
                <a16:creationId xmlns:a16="http://schemas.microsoft.com/office/drawing/2014/main" id="{3BB9773C-1567-4B94-91C1-CBE73E13EC05}"/>
              </a:ext>
            </a:extLst>
          </p:cNvPr>
          <p:cNvSpPr/>
          <p:nvPr/>
        </p:nvSpPr>
        <p:spPr bwMode="auto">
          <a:xfrm rot="10800000">
            <a:off x="6705600" y="4397133"/>
            <a:ext cx="414556" cy="258013"/>
          </a:xfrm>
          <a:prstGeom prst="triangle">
            <a:avLst/>
          </a:prstGeom>
          <a:solidFill>
            <a:srgbClr val="C00000"/>
          </a:solidFill>
          <a:ln w="25400">
            <a:solidFill>
              <a:schemeClr val="tx1"/>
            </a:solidFill>
          </a:ln>
          <a:effectLst/>
          <a:scene3d>
            <a:camera prst="orthographicFront"/>
            <a:lightRig rig="threePt" dir="t"/>
          </a:scene3d>
          <a:sp3d>
            <a:bevelT w="165100" prst="coolSlant"/>
          </a:sp3d>
          <a:extLst/>
        </p:spPr>
        <p:txBody>
          <a:bodyPr wrap="square" lIns="182880" tIns="182880" rIns="91440" bIns="91440" rtlCol="0" anchor="ctr">
            <a:spAutoFit/>
          </a:bodyPr>
          <a:lstStyle/>
          <a:p>
            <a:pPr marL="0" marR="0" indent="0" algn="l" defTabSz="457200" rtl="0" eaLnBrk="1" fontAlgn="base" latinLnBrk="0" hangingPunct="0">
              <a:lnSpc>
                <a:spcPct val="93000"/>
              </a:lnSpc>
              <a:spcBef>
                <a:spcPct val="0"/>
              </a:spcBef>
              <a:spcAft>
                <a:spcPts val="1200"/>
              </a:spcAft>
              <a:buClr>
                <a:prstClr val="black"/>
              </a:buClr>
              <a:buSzPct val="80000"/>
              <a:buFont typeface="Times New Roman" panose="02020603050405020304" pitchFamily="18" charset="0"/>
              <a:buNone/>
              <a:tabLst/>
            </a:pPr>
            <a:endPar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20" name="Isosceles Triangle 19">
            <a:extLst>
              <a:ext uri="{FF2B5EF4-FFF2-40B4-BE49-F238E27FC236}">
                <a16:creationId xmlns:a16="http://schemas.microsoft.com/office/drawing/2014/main" id="{31BFC543-84CE-4B0A-8B10-AC7F4298E313}"/>
              </a:ext>
            </a:extLst>
          </p:cNvPr>
          <p:cNvSpPr/>
          <p:nvPr/>
        </p:nvSpPr>
        <p:spPr bwMode="auto">
          <a:xfrm rot="16200000">
            <a:off x="3497266" y="4631811"/>
            <a:ext cx="414556" cy="258013"/>
          </a:xfrm>
          <a:prstGeom prst="triangle">
            <a:avLst/>
          </a:prstGeom>
          <a:solidFill>
            <a:srgbClr val="C00000"/>
          </a:solidFill>
          <a:ln w="25400">
            <a:solidFill>
              <a:schemeClr val="tx1"/>
            </a:solidFill>
          </a:ln>
          <a:effectLst/>
          <a:scene3d>
            <a:camera prst="orthographicFront"/>
            <a:lightRig rig="threePt" dir="t"/>
          </a:scene3d>
          <a:sp3d>
            <a:bevelT w="165100" prst="coolSlant"/>
          </a:sp3d>
          <a:extLst/>
        </p:spPr>
        <p:txBody>
          <a:bodyPr wrap="square" lIns="182880" tIns="182880" rIns="91440" bIns="91440" rtlCol="0" anchor="ctr">
            <a:spAutoFit/>
          </a:bodyPr>
          <a:lstStyle/>
          <a:p>
            <a:pPr marL="0" marR="0" indent="0" algn="l" defTabSz="457200" rtl="0" eaLnBrk="1" fontAlgn="base" latinLnBrk="0" hangingPunct="0">
              <a:lnSpc>
                <a:spcPct val="93000"/>
              </a:lnSpc>
              <a:spcBef>
                <a:spcPct val="0"/>
              </a:spcBef>
              <a:spcAft>
                <a:spcPts val="1200"/>
              </a:spcAft>
              <a:buClr>
                <a:prstClr val="black"/>
              </a:buClr>
              <a:buSzPct val="80000"/>
              <a:buFont typeface="Times New Roman" panose="02020603050405020304" pitchFamily="18" charset="0"/>
              <a:buNone/>
              <a:tabLst/>
            </a:pPr>
            <a:endPar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21" name="Isosceles Triangle 20">
            <a:extLst>
              <a:ext uri="{FF2B5EF4-FFF2-40B4-BE49-F238E27FC236}">
                <a16:creationId xmlns:a16="http://schemas.microsoft.com/office/drawing/2014/main" id="{A7C9C8B0-104C-40D0-9D33-C381570E710D}"/>
              </a:ext>
            </a:extLst>
          </p:cNvPr>
          <p:cNvSpPr/>
          <p:nvPr/>
        </p:nvSpPr>
        <p:spPr bwMode="auto">
          <a:xfrm rot="5400000">
            <a:off x="7589520" y="1683874"/>
            <a:ext cx="414556" cy="258013"/>
          </a:xfrm>
          <a:prstGeom prst="triangle">
            <a:avLst/>
          </a:prstGeom>
          <a:solidFill>
            <a:srgbClr val="CC0099"/>
          </a:solidFill>
          <a:ln w="25400">
            <a:solidFill>
              <a:schemeClr val="tx1"/>
            </a:solidFill>
          </a:ln>
          <a:effectLst/>
          <a:scene3d>
            <a:camera prst="orthographicFront"/>
            <a:lightRig rig="threePt" dir="t"/>
          </a:scene3d>
          <a:sp3d>
            <a:bevelT w="165100" prst="coolSlant"/>
          </a:sp3d>
          <a:extLst/>
        </p:spPr>
        <p:txBody>
          <a:bodyPr wrap="square" lIns="182880" tIns="182880" rIns="91440" bIns="91440" rtlCol="0" anchor="ctr">
            <a:spAutoFit/>
          </a:bodyPr>
          <a:lstStyle/>
          <a:p>
            <a:pPr marL="0" marR="0" indent="0" algn="l" defTabSz="457200" rtl="0" eaLnBrk="1" fontAlgn="base" latinLnBrk="0" hangingPunct="0">
              <a:lnSpc>
                <a:spcPct val="93000"/>
              </a:lnSpc>
              <a:spcBef>
                <a:spcPct val="0"/>
              </a:spcBef>
              <a:spcAft>
                <a:spcPts val="1200"/>
              </a:spcAft>
              <a:buClr>
                <a:prstClr val="black"/>
              </a:buClr>
              <a:buSzPct val="80000"/>
              <a:buFont typeface="Times New Roman" panose="02020603050405020304" pitchFamily="18" charset="0"/>
              <a:buNone/>
              <a:tabLst/>
            </a:pPr>
            <a:endPar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23" name="Isosceles Triangle 22">
            <a:extLst>
              <a:ext uri="{FF2B5EF4-FFF2-40B4-BE49-F238E27FC236}">
                <a16:creationId xmlns:a16="http://schemas.microsoft.com/office/drawing/2014/main" id="{6074A901-0964-4DE4-8F38-429E5247363F}"/>
              </a:ext>
            </a:extLst>
          </p:cNvPr>
          <p:cNvSpPr/>
          <p:nvPr/>
        </p:nvSpPr>
        <p:spPr bwMode="auto">
          <a:xfrm>
            <a:off x="1532169" y="2873887"/>
            <a:ext cx="414556" cy="258013"/>
          </a:xfrm>
          <a:prstGeom prst="triangle">
            <a:avLst/>
          </a:prstGeom>
          <a:solidFill>
            <a:srgbClr val="CC0099"/>
          </a:solidFill>
          <a:ln w="25400">
            <a:solidFill>
              <a:schemeClr val="tx1"/>
            </a:solidFill>
          </a:ln>
          <a:effectLst/>
          <a:scene3d>
            <a:camera prst="orthographicFront"/>
            <a:lightRig rig="threePt" dir="t"/>
          </a:scene3d>
          <a:sp3d>
            <a:bevelT w="165100" prst="coolSlant"/>
          </a:sp3d>
          <a:extLst/>
        </p:spPr>
        <p:txBody>
          <a:bodyPr wrap="square" lIns="182880" tIns="182880" rIns="91440" bIns="91440" rtlCol="0" anchor="ctr">
            <a:spAutoFit/>
          </a:bodyPr>
          <a:lstStyle/>
          <a:p>
            <a:pPr marL="0" marR="0" indent="0" algn="l" defTabSz="457200" rtl="0" eaLnBrk="1" fontAlgn="base" latinLnBrk="0" hangingPunct="0">
              <a:lnSpc>
                <a:spcPct val="93000"/>
              </a:lnSpc>
              <a:spcBef>
                <a:spcPct val="0"/>
              </a:spcBef>
              <a:spcAft>
                <a:spcPts val="1200"/>
              </a:spcAft>
              <a:buClr>
                <a:prstClr val="black"/>
              </a:buClr>
              <a:buSzPct val="80000"/>
              <a:buFont typeface="Times New Roman" panose="02020603050405020304" pitchFamily="18" charset="0"/>
              <a:buNone/>
              <a:tabLst/>
            </a:pPr>
            <a:endPar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8" name="TextBox 7">
            <a:extLst>
              <a:ext uri="{FF2B5EF4-FFF2-40B4-BE49-F238E27FC236}">
                <a16:creationId xmlns:a16="http://schemas.microsoft.com/office/drawing/2014/main" id="{1EEEB40E-AD3A-4FAD-81B1-D16C52EE36A3}"/>
              </a:ext>
            </a:extLst>
          </p:cNvPr>
          <p:cNvSpPr txBox="1"/>
          <p:nvPr/>
        </p:nvSpPr>
        <p:spPr bwMode="auto">
          <a:xfrm>
            <a:off x="3291840" y="1155125"/>
            <a:ext cx="4492616" cy="1615827"/>
          </a:xfrm>
          <a:prstGeom prst="rect">
            <a:avLst/>
          </a:prstGeom>
          <a:noFill/>
          <a:ln w="25400">
            <a:noFill/>
            <a:round/>
            <a:headEnd/>
            <a:tailEnd/>
          </a:ln>
          <a:effectLst/>
          <a:scene3d>
            <a:camera prst="orthographicFront"/>
            <a:lightRig rig="threePt" dir="t"/>
          </a:scene3d>
          <a:sp3d>
            <a:bevelT w="114300" h="114300"/>
          </a:sp3d>
          <a:extLst/>
        </p:spPr>
        <p:txBody>
          <a:bodyPr wrap="square" lIns="0" tIns="91440" rIns="0" bIns="91440" rtlCol="0" anchor="ctr" anchorCtr="1">
            <a:spAutoFit/>
          </a:bodyPr>
          <a:lstStyle/>
          <a:p>
            <a:pPr lvl="0">
              <a:spcBef>
                <a:spcPts val="0"/>
              </a:spcBef>
              <a:spcAft>
                <a:spcPts val="600"/>
              </a:spcAft>
            </a:pP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rPr>
              <a:t>Top right: </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27" action="ppaction://hlinksldjump"/>
              </a:rPr>
              <a:t>Christian oppressing</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14"/>
              </a:rPr>
              <a:t>legalized drug pushing, gay</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28"/>
              </a:rPr>
              <a:t>and</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29"/>
              </a:rPr>
              <a:t>transvestite forcing</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22"/>
              </a:rPr>
              <a:t>Chicago Saul Alinsky mobster, former President</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30"/>
              </a:rPr>
              <a:t>Obama</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rPr>
              <a:t>, in his </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31"/>
              </a:rPr>
              <a:t>Muslim</a:t>
            </a:r>
            <a:r>
              <a:rPr lang="en-US" sz="2000" kern="150" dirty="0">
                <a:ln>
                  <a:solidFill>
                    <a:srgbClr val="0033CC"/>
                  </a:solidFill>
                </a:ln>
                <a:solidFill>
                  <a:schemeClr val="tx1"/>
                </a:solidFill>
                <a:latin typeface="Times New Roman" panose="02020603050405020304" pitchFamily="18" charset="0"/>
                <a:ea typeface="SimSun" panose="02010600030101010101" pitchFamily="2" charset="-122"/>
                <a:cs typeface="Times New Roman" panose="02020603050405020304" pitchFamily="18" charset="0"/>
              </a:rPr>
              <a:t> dress at his Muslim brother’s wedding (1990’s) </a:t>
            </a:r>
            <a:r>
              <a:rPr lang="en-US" sz="1400" kern="150" dirty="0">
                <a:solidFill>
                  <a:prstClr val="white"/>
                </a:solidFill>
                <a:latin typeface="Times New Roman" panose="02020603050405020304" pitchFamily="18" charset="0"/>
                <a:ea typeface="SimSun" panose="02010600030101010101" pitchFamily="2" charset="-122"/>
                <a:cs typeface="Times New Roman" panose="02020603050405020304" pitchFamily="18" charset="0"/>
                <a:hlinkClick r:id="rId9"/>
              </a:rPr>
              <a:t>[923]</a:t>
            </a:r>
            <a:endPar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32248943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60000">
        <p15:prstTrans prst="pageCurlDouble"/>
      </p:transition>
    </mc:Choice>
    <mc:Fallback xmlns="">
      <p:transition spd="slow" advTm="6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2000"/>
                                  </p:stCondLst>
                                  <p:childTnLst>
                                    <p:animEffect transition="out" filter="fade">
                                      <p:cBhvr>
                                        <p:cTn id="6" dur="2000" tmFilter="0, 0; .2, .5; .8, .5; 1, 0"/>
                                        <p:tgtEl>
                                          <p:spTgt spid="18"/>
                                        </p:tgtEl>
                                      </p:cBhvr>
                                    </p:animEffect>
                                    <p:animScale>
                                      <p:cBhvr>
                                        <p:cTn id="7" dur="1000" autoRev="1" fill="hold"/>
                                        <p:tgtEl>
                                          <p:spTgt spid="18"/>
                                        </p:tgtEl>
                                      </p:cBhvr>
                                      <p:by x="105000" y="105000"/>
                                    </p:animScale>
                                  </p:childTnLst>
                                </p:cTn>
                              </p:par>
                            </p:childTnLst>
                          </p:cTn>
                        </p:par>
                        <p:par>
                          <p:cTn id="8" fill="hold">
                            <p:stCondLst>
                              <p:cond delay="4000"/>
                            </p:stCondLst>
                            <p:childTnLst>
                              <p:par>
                                <p:cTn id="9" presetID="26" presetClass="emph" presetSubtype="0" fill="hold" grpId="0" nodeType="afterEffect">
                                  <p:stCondLst>
                                    <p:cond delay="8000"/>
                                  </p:stCondLst>
                                  <p:childTnLst>
                                    <p:animEffect transition="out" filter="fade">
                                      <p:cBhvr>
                                        <p:cTn id="10" dur="2000" tmFilter="0, 0; .2, .5; .8, .5; 1, 0"/>
                                        <p:tgtEl>
                                          <p:spTgt spid="8"/>
                                        </p:tgtEl>
                                      </p:cBhvr>
                                    </p:animEffect>
                                    <p:animScale>
                                      <p:cBhvr>
                                        <p:cTn id="11" dur="1000" autoRev="1" fill="hold"/>
                                        <p:tgtEl>
                                          <p:spTgt spid="8"/>
                                        </p:tgtEl>
                                      </p:cBhvr>
                                      <p:by x="105000" y="105000"/>
                                    </p:animScale>
                                  </p:childTnLst>
                                </p:cTn>
                              </p:par>
                            </p:childTnLst>
                          </p:cTn>
                        </p:par>
                        <p:par>
                          <p:cTn id="12" fill="hold">
                            <p:stCondLst>
                              <p:cond delay="14000"/>
                            </p:stCondLst>
                            <p:childTnLst>
                              <p:par>
                                <p:cTn id="13" presetID="26" presetClass="emph" presetSubtype="0" fill="hold" grpId="0" nodeType="afterEffect">
                                  <p:stCondLst>
                                    <p:cond delay="15000"/>
                                  </p:stCondLst>
                                  <p:childTnLst>
                                    <p:animEffect transition="out" filter="fade">
                                      <p:cBhvr>
                                        <p:cTn id="14" dur="2000" tmFilter="0, 0; .2, .5; .8, .5; 1, 0"/>
                                        <p:tgtEl>
                                          <p:spTgt spid="30"/>
                                        </p:tgtEl>
                                      </p:cBhvr>
                                    </p:animEffect>
                                    <p:animScale>
                                      <p:cBhvr>
                                        <p:cTn id="15" dur="1000" autoRev="1" fill="hold"/>
                                        <p:tgtEl>
                                          <p:spTgt spid="30"/>
                                        </p:tgtEl>
                                      </p:cBhvr>
                                      <p:by x="105000" y="105000"/>
                                    </p:animScale>
                                  </p:childTnLst>
                                </p:cTn>
                              </p:par>
                            </p:childTnLst>
                          </p:cTn>
                        </p:par>
                        <p:par>
                          <p:cTn id="16" fill="hold">
                            <p:stCondLst>
                              <p:cond delay="31000"/>
                            </p:stCondLst>
                            <p:childTnLst>
                              <p:par>
                                <p:cTn id="17" presetID="26" presetClass="emph" presetSubtype="0" fill="hold" grpId="0" nodeType="afterEffect">
                                  <p:stCondLst>
                                    <p:cond delay="15000"/>
                                  </p:stCondLst>
                                  <p:childTnLst>
                                    <p:animEffect transition="out" filter="fade">
                                      <p:cBhvr>
                                        <p:cTn id="18" dur="2000" tmFilter="0, 0; .2, .5; .8, .5; 1, 0"/>
                                        <p:tgtEl>
                                          <p:spTgt spid="16"/>
                                        </p:tgtEl>
                                      </p:cBhvr>
                                    </p:animEffect>
                                    <p:animScale>
                                      <p:cBhvr>
                                        <p:cTn id="19" dur="1000" autoRev="1" fill="hold"/>
                                        <p:tgtEl>
                                          <p:spTgt spid="1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16" grpId="0"/>
      <p:bldP spid="18" grpId="0"/>
      <p:bldP spid="8"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437260"/>
            <a:ext cx="8961120" cy="517385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8000"/>
              </a:lnSpc>
              <a:spcBef>
                <a:spcPct val="0"/>
              </a:spcBef>
              <a:spcAft>
                <a:spcPts val="1200"/>
              </a:spcAft>
              <a:buClr>
                <a:prstClr val="white"/>
              </a:buClr>
              <a:buSzPct val="65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Each time forced rape homosexuality is found</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demonic evil, raging anger</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mental illness</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and </a:t>
            </a:r>
            <a:r>
              <a:rPr kumimoji="0" lang="en-US" sz="30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rampant violence are found</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2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(proof in underlined links)</a:t>
            </a:r>
          </a:p>
          <a:p>
            <a:pPr marL="274320" marR="0" lvl="0" indent="-274320" algn="l" defTabSz="457200" rtl="0" eaLnBrk="1" fontAlgn="base" latinLnBrk="0" hangingPunct="0">
              <a:lnSpc>
                <a:spcPct val="98000"/>
              </a:lnSpc>
              <a:spcBef>
                <a:spcPct val="0"/>
              </a:spcBef>
              <a:spcAft>
                <a:spcPts val="1200"/>
              </a:spcAft>
              <a:buClr>
                <a:prstClr val="black"/>
              </a:buClr>
              <a:buSzPct val="70000"/>
              <a:buFont typeface="Wingdings" panose="05000000000000000000" pitchFamily="2" charset="2"/>
              <a:buChar char="Ø"/>
              <a:tabLst/>
              <a:defRPr/>
            </a:pPr>
            <a:r>
              <a:rPr kumimoji="0" lang="en-US" sz="2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Ancient Rome where bisexual senators raped little boys.</a:t>
            </a:r>
          </a:p>
          <a:p>
            <a:pPr marL="274320" marR="0" lvl="0" indent="-274320" algn="l" defTabSz="457200" rtl="0" eaLnBrk="1" fontAlgn="base" latinLnBrk="0" hangingPunct="0">
              <a:lnSpc>
                <a:spcPct val="98000"/>
              </a:lnSpc>
              <a:spcBef>
                <a:spcPct val="0"/>
              </a:spcBef>
              <a:spcAft>
                <a:spcPts val="1200"/>
              </a:spcAft>
              <a:buClr>
                <a:schemeClr val="tx1"/>
              </a:buClr>
              <a:buSzPct val="65000"/>
              <a:buFont typeface="Wingdings" panose="05000000000000000000" pitchFamily="2" charset="2"/>
              <a:buChar char="Ø"/>
              <a:tabLst/>
              <a:defRPr/>
            </a:pP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rPr>
              <a:t>Radical liberal US &amp; EU gay</a:t>
            </a:r>
            <a:r>
              <a:rPr kumimoji="0" lang="en-US" sz="2600" i="0" u="none" strike="noStrike" kern="1200" normalizeH="0" baseline="0" noProof="0" dirty="0">
                <a:solidFill>
                  <a:schemeClr val="bg1"/>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&amp;</a:t>
            </a:r>
            <a:r>
              <a:rPr kumimoji="0" lang="en-US" sz="2600" i="0" u="none" strike="noStrike" kern="1200" normalizeH="0" baseline="0" noProof="0" dirty="0">
                <a:solidFill>
                  <a:schemeClr val="bg1"/>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ction="ppaction://hlinksldjump"/>
              </a:rPr>
              <a:t>transgender</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rPr>
              <a:t>rapists</a:t>
            </a:r>
            <a:r>
              <a:rPr kumimoji="0" lang="en-US" sz="2600" i="0" u="none" strike="noStrike" kern="1200" normalizeH="0" baseline="0" noProof="0" dirty="0">
                <a:solidFill>
                  <a:schemeClr val="bg1"/>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t>
            </a:r>
            <a:endParaRPr kumimoji="0" lang="en-US" sz="2600" b="1" i="0" u="none" strike="noStrike" kern="1200" cap="none" spc="0" normalizeH="0" baseline="0" noProof="0" dirty="0">
              <a:ln w="9525">
                <a:solidFill>
                  <a:prstClr val="black"/>
                </a:solidFill>
                <a:prstDash val="solid"/>
              </a:ln>
              <a:solidFill>
                <a:schemeClr val="bg1"/>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8000"/>
              </a:lnSpc>
              <a:spcBef>
                <a:spcPct val="0"/>
              </a:spcBef>
              <a:spcAft>
                <a:spcPts val="1200"/>
              </a:spcAft>
              <a:buClr>
                <a:schemeClr val="tx1"/>
              </a:buClr>
              <a:buSzPct val="65000"/>
              <a:buFont typeface="Wingdings" panose="05000000000000000000" pitchFamily="2" charset="2"/>
              <a:buChar char="Ø"/>
              <a:tabLst/>
              <a:defRPr/>
            </a:pP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9"/>
              </a:rPr>
              <a:t>Gay rapist brownshirts who dominated WWII Nazi leadership</a:t>
            </a:r>
            <a:r>
              <a:rPr kumimoji="0" lang="en-US" sz="25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5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that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0"/>
              </a:rPr>
              <a:t>killed millions of Christians</a:t>
            </a:r>
            <a:r>
              <a:rPr kumimoji="0" lang="en-US" sz="26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0"/>
              </a:rPr>
              <a:t> &amp;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0"/>
              </a:rPr>
              <a:t>Jews</a:t>
            </a:r>
            <a:r>
              <a:rPr kumimoji="0" lang="en-US" sz="2600" i="0" u="none" strike="noStrike" kern="1200" normalizeH="0" baseline="0" noProof="0" dirty="0">
                <a:solidFill>
                  <a:schemeClr val="bg1"/>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t>
            </a:r>
            <a:endParaRPr kumimoji="0" lang="en-US" sz="2600" b="0" i="0" u="none" strike="noStrike" kern="1200" cap="none" spc="0" normalizeH="0" baseline="0" noProof="0" dirty="0">
              <a:ln>
                <a:noFill/>
              </a:ln>
              <a:solidFill>
                <a:schemeClr val="bg1"/>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8000"/>
              </a:lnSpc>
              <a:spcBef>
                <a:spcPct val="0"/>
              </a:spcBef>
              <a:spcAft>
                <a:spcPts val="1200"/>
              </a:spcAft>
              <a:buClr>
                <a:schemeClr val="tx1"/>
              </a:buClr>
              <a:buSzPct val="65000"/>
              <a:buFont typeface="Wingdings" panose="05000000000000000000" pitchFamily="2" charset="2"/>
              <a:buChar char="Ø"/>
              <a:tabLst/>
              <a:defRPr/>
            </a:pP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1"/>
              </a:rPr>
              <a:t>Muslim leaders who secretly rape little boys</a:t>
            </a:r>
            <a:r>
              <a:rPr kumimoji="0" lang="en-US" sz="28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also</a:t>
            </a:r>
            <a:r>
              <a:rPr kumimoji="0" lang="en-US" sz="28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commit</a:t>
            </a:r>
            <a:r>
              <a:rPr kumimoji="0" lang="en-US" sz="2600" b="0" i="0" u="none" strike="noStrike" kern="1200" cap="none" spc="0" normalizeH="0" baseline="0" noProof="0" dirty="0">
                <a:ln>
                  <a:noFill/>
                </a:ln>
                <a:solidFill>
                  <a:prstClr val="black"/>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2"/>
              </a:rPr>
              <a:t>Christian genocide in the Mideast</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4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&amp;</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3"/>
              </a:rPr>
              <a:t>Africa</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t>
            </a:r>
          </a:p>
          <a:p>
            <a:pPr marL="274320" marR="0" lvl="0" indent="-274320" algn="l" defTabSz="457200" rtl="0" eaLnBrk="1" fontAlgn="base" latinLnBrk="0" hangingPunct="0">
              <a:lnSpc>
                <a:spcPct val="94000"/>
              </a:lnSpc>
              <a:spcBef>
                <a:spcPct val="0"/>
              </a:spcBef>
              <a:spcAft>
                <a:spcPts val="600"/>
              </a:spcAft>
              <a:buClr>
                <a:schemeClr val="bg1"/>
              </a:buClr>
              <a:buSzPct val="70000"/>
              <a:buFont typeface="Wingdings" panose="05000000000000000000" pitchFamily="2" charset="2"/>
              <a:buChar char="Ø"/>
              <a:tabLst/>
              <a:defRPr/>
            </a:pPr>
            <a:r>
              <a:rPr kumimoji="0" lang="en-US" sz="2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The</a:t>
            </a:r>
            <a:r>
              <a:rPr kumimoji="0" lang="en-US" sz="2800" i="0" u="none" strike="noStrike" kern="1200" normalizeH="0" baseline="0" noProof="0" dirty="0">
                <a:solidFill>
                  <a:schemeClr val="bg1"/>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4" action="ppaction://hlinksldjump"/>
              </a:rPr>
              <a:t>end time Babylon</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and</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5" action="ppaction://hlinksldjump"/>
              </a:rPr>
              <a:t>revived end time Rome</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t>
            </a:r>
            <a:endParaRPr kumimoji="0" lang="en-US" sz="32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F313D5A4-E8D2-45F5-9BB7-05A77F8D8EE3}"/>
              </a:ext>
            </a:extLst>
          </p:cNvPr>
          <p:cNvSpPr txBox="1">
            <a:spLocks noChangeArrowheads="1"/>
          </p:cNvSpPr>
          <p:nvPr/>
        </p:nvSpPr>
        <p:spPr bwMode="auto">
          <a:xfrm>
            <a:off x="9144" y="179737"/>
            <a:ext cx="9107424" cy="1107034"/>
          </a:xfrm>
          <a:prstGeom prst="rect">
            <a:avLst/>
          </a:prstGeom>
          <a:blipFill dpi="0" rotWithShape="0">
            <a:blip r:embed="rId1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
        <p:nvSpPr>
          <p:cNvPr id="7" name="Date Placeholder 2">
            <a:extLst>
              <a:ext uri="{FF2B5EF4-FFF2-40B4-BE49-F238E27FC236}">
                <a16:creationId xmlns:a16="http://schemas.microsoft.com/office/drawing/2014/main" id="{9337B6CD-D758-4B8E-A0CE-C496B2D605E3}"/>
              </a:ext>
            </a:extLst>
          </p:cNvPr>
          <p:cNvSpPr txBox="1">
            <a:spLocks/>
          </p:cNvSpPr>
          <p:nvPr/>
        </p:nvSpPr>
        <p:spPr>
          <a:xfrm>
            <a:off x="304801" y="6597860"/>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200" dirty="0">
                <a:solidFill>
                  <a:prstClr val="white">
                    <a:tint val="75000"/>
                  </a:prstClr>
                </a:solidFill>
              </a:rPr>
              <a:t>See extensive proof in underlined links</a:t>
            </a:r>
          </a:p>
        </p:txBody>
      </p:sp>
    </p:spTree>
    <p:extLst>
      <p:ext uri="{BB962C8B-B14F-4D97-AF65-F5344CB8AC3E}">
        <p14:creationId xmlns:p14="http://schemas.microsoft.com/office/powerpoint/2010/main" val="40255120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45720" y="1371600"/>
            <a:ext cx="9052560" cy="531985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600"/>
              </a:spcAft>
              <a:buClr>
                <a:prstClr val="white"/>
              </a:buClr>
              <a:buSzPct val="65000"/>
              <a:buFont typeface="Times New Roman" panose="02020603050405020304" pitchFamily="18" charset="0"/>
              <a:buNone/>
              <a:tabLst/>
              <a:defRPr/>
            </a:pP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Democrat and Muslim leaders </a:t>
            </a:r>
            <a:r>
              <a:rPr lang="en-US" sz="31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falsely </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accuse Christians of being Nazis, to hide the </a:t>
            </a:r>
            <a:r>
              <a:rPr lang="en-US" sz="31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fact </a:t>
            </a:r>
            <a:r>
              <a:rPr kumimoji="0" lang="en-US" sz="31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that it is democrat and Muslim leaders today, who follow the same exact patterns as past Nazis. </a:t>
            </a:r>
          </a:p>
          <a:p>
            <a:pPr marL="274320" lvl="0" indent="-274320">
              <a:lnSpc>
                <a:spcPct val="92000"/>
              </a:lnSpc>
              <a:spcAft>
                <a:spcPts val="600"/>
              </a:spcAft>
              <a:buClr>
                <a:prstClr val="white"/>
              </a:buClr>
              <a:buSzPct val="65000"/>
              <a:buFont typeface="Wingdings" panose="05000000000000000000" pitchFamily="2" charset="2"/>
              <a:buChar char="Ø"/>
              <a:tabLst/>
              <a:defRPr/>
            </a:pP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Democrat leaders </a:t>
            </a:r>
            <a:r>
              <a:rPr lang="en-US" sz="29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are socialist, raging </a:t>
            </a:r>
            <a:r>
              <a:rPr kumimoji="0" lang="en-US" sz="29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angry, racist anti-White, anti-Jew and anti-Christians. </a:t>
            </a:r>
          </a:p>
          <a:p>
            <a:pPr marL="274320" lvl="0" indent="-274320">
              <a:lnSpc>
                <a:spcPct val="92000"/>
              </a:lnSpc>
              <a:spcAft>
                <a:spcPts val="600"/>
              </a:spcAft>
              <a:buClr>
                <a:schemeClr val="bg1"/>
              </a:buClr>
              <a:buSzPct val="70000"/>
              <a:buFont typeface="Wingdings" panose="05000000000000000000" pitchFamily="2" charset="2"/>
              <a:buChar char="Ø"/>
              <a:tabLst/>
              <a:defRPr/>
            </a:pPr>
            <a:r>
              <a:rPr kumimoji="0" lang="en-US" sz="26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In the past democrats schemed with the corrupt Russians. But, today democrats hate Russians for revealing Hillary corruption, and for </a:t>
            </a:r>
            <a:r>
              <a:rPr kumimoji="0" lang="en-US" sz="2600" b="1" i="0" u="none" strike="noStrike" kern="1200" normalizeH="0" baseline="0" noProof="0" dirty="0">
                <a:ln w="9525">
                  <a:solidFill>
                    <a:schemeClr val="bg1"/>
                  </a:solidFill>
                  <a:prstDash val="solid"/>
                </a:ln>
                <a:solidFill>
                  <a:schemeClr val="tx1">
                    <a:lumMod val="65000"/>
                  </a:schemeClr>
                </a:solidFill>
                <a:uLnTx/>
                <a:uFillTx/>
                <a:latin typeface="Arial" panose="020B0604020202020204" pitchFamily="34" charset="0"/>
                <a:ea typeface="Microsoft YaHei" panose="020B0503020204020204" pitchFamily="34" charset="-122"/>
                <a:cs typeface="Arial" panose="020B0604020202020204" pitchFamily="34" charset="0"/>
                <a:hlinkClick r:id="rId3"/>
              </a:rPr>
              <a:t>refusing to legalize homosexuality</a:t>
            </a:r>
            <a:r>
              <a:rPr kumimoji="0" lang="en-US" sz="2600" b="1" i="0" u="none" strike="noStrike" kern="1200" normalizeH="0" baseline="0" noProof="0" dirty="0">
                <a:ln w="9525">
                  <a:solidFill>
                    <a:schemeClr val="bg1"/>
                  </a:solidFill>
                  <a:prstDash val="solid"/>
                </a:ln>
                <a:solidFill>
                  <a:schemeClr val="tx1">
                    <a:lumMod val="65000"/>
                  </a:schemeClr>
                </a:solidFill>
                <a:uLnTx/>
                <a:uFillTx/>
                <a:latin typeface="Arial" panose="020B0604020202020204" pitchFamily="34" charset="0"/>
                <a:ea typeface="Microsoft YaHei" panose="020B0503020204020204" pitchFamily="34" charset="-122"/>
                <a:cs typeface="Arial" panose="020B0604020202020204" pitchFamily="34" charset="0"/>
              </a:rPr>
              <a:t>.</a:t>
            </a:r>
          </a:p>
          <a:p>
            <a:pPr marL="274320" lvl="0" indent="-274320">
              <a:lnSpc>
                <a:spcPct val="92000"/>
              </a:lnSpc>
              <a:spcAft>
                <a:spcPts val="600"/>
              </a:spcAft>
              <a:buClr>
                <a:prstClr val="white"/>
              </a:buClr>
              <a:buSzPct val="65000"/>
              <a:buFont typeface="Wingdings" panose="05000000000000000000" pitchFamily="2" charset="2"/>
              <a:buChar char="Ø"/>
              <a:tabLst/>
              <a:defRPr/>
            </a:pP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Nazi leaders were also </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4"/>
              </a:rPr>
              <a:t>socialist, </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cs typeface="Arial" panose="020B0604020202020204" pitchFamily="34" charset="0"/>
                <a:hlinkClick r:id="rId4"/>
              </a:rPr>
              <a:t>raging angry, racist anti-Jew, anti-</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4"/>
              </a:rPr>
              <a:t>Black</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anti-Christians, who allied with, then </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5"/>
              </a:rPr>
              <a:t>killed 23 million</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cs typeface="Arial" panose="020B0604020202020204" pitchFamily="34" charset="0"/>
                <a:hlinkClick r:id="rId5"/>
              </a:rPr>
              <a:t> Russians</a:t>
            </a:r>
            <a:r>
              <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cs typeface="Arial" panose="020B0604020202020204" pitchFamily="34" charset="0"/>
              </a:rPr>
              <a:t> in WWII</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a:t>
            </a:r>
            <a:endParaRPr kumimoji="0" lang="en-US" sz="2800" b="1" i="0" u="none" strike="noStrike" kern="1200" cap="none" spc="0" normalizeH="0" baseline="0" noProof="0"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F313D5A4-E8D2-45F5-9BB7-05A77F8D8EE3}"/>
              </a:ext>
            </a:extLst>
          </p:cNvPr>
          <p:cNvSpPr txBox="1">
            <a:spLocks noChangeArrowheads="1"/>
          </p:cNvSpPr>
          <p:nvPr/>
        </p:nvSpPr>
        <p:spPr bwMode="auto">
          <a:xfrm>
            <a:off x="18288" y="182880"/>
            <a:ext cx="9107424" cy="105156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23006892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762000"/>
            <a:ext cx="7162800" cy="5397888"/>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0"/>
              </a:spcAft>
              <a:buClr>
                <a:prstClr val="white"/>
              </a:buClr>
              <a:buSzPct val="65000"/>
              <a:tabLst/>
              <a:defRPr/>
            </a:pPr>
            <a:r>
              <a:rPr lang="en-US" sz="3600" b="1" dirty="0">
                <a:ln w="9525">
                  <a:solidFill>
                    <a:schemeClr val="bg1"/>
                  </a:solidFill>
                  <a:prstDash val="solid"/>
                </a:ln>
                <a:gradFill flip="none" rotWithShape="1">
                  <a:gsLst>
                    <a:gs pos="0">
                      <a:schemeClr val="bg1">
                        <a:lumMod val="75000"/>
                        <a:lumOff val="25000"/>
                      </a:schemeClr>
                    </a:gs>
                    <a:gs pos="42000">
                      <a:schemeClr val="tx1">
                        <a:lumMod val="65000"/>
                      </a:schemeClr>
                    </a:gs>
                    <a:gs pos="100000">
                      <a:schemeClr val="tx1">
                        <a:shade val="100000"/>
                        <a:satMod val="115000"/>
                      </a:schemeClr>
                    </a:gs>
                  </a:gsLst>
                  <a:lin ang="5400000" scaled="1"/>
                  <a:tileRect/>
                </a:gradFill>
                <a:effectLst>
                  <a:outerShdw blurRad="50800" dist="50800" dir="2700000" algn="tl" rotWithShape="0">
                    <a:schemeClr val="bg1">
                      <a:lumMod val="50000"/>
                    </a:schemeClr>
                  </a:outerShdw>
                </a:effectLst>
                <a:latin typeface="Papyrus" panose="03070502060502030205" pitchFamily="66" charset="0"/>
                <a:cs typeface="Calibri" panose="020F0502020204030204" pitchFamily="34" charset="0"/>
              </a:rPr>
              <a:t>If anyone teaches otherwise and does not agree to the sound instruction of our Lord Jesus Christ… they are conceited and understand nothing. They have an unhealthy interest in controversies and quarrels about words that result in envy, strife, malicious talk, </a:t>
            </a:r>
          </a:p>
          <a:p>
            <a:pPr marL="0" lvl="0" indent="0">
              <a:lnSpc>
                <a:spcPct val="80000"/>
              </a:lnSpc>
              <a:spcAft>
                <a:spcPts val="0"/>
              </a:spcAft>
              <a:buClr>
                <a:prstClr val="white"/>
              </a:buClr>
              <a:buSzPct val="65000"/>
              <a:tabLst/>
              <a:defRPr/>
            </a:pPr>
            <a:r>
              <a:rPr lang="en-US" sz="3400" dirty="0">
                <a:solidFill>
                  <a:schemeClr val="bg1">
                    <a:lumMod val="95000"/>
                    <a:lumOff val="5000"/>
                  </a:schemeClr>
                </a:solidFill>
                <a:latin typeface="Papyrus" panose="03070502060502030205" pitchFamily="66" charset="0"/>
                <a:cs typeface="Calibri" panose="020F0502020204030204" pitchFamily="34" charset="0"/>
              </a:rPr>
              <a:t>evil suspicions and constant friction between people of corrupt mind… </a:t>
            </a:r>
            <a:endParaRPr lang="en-US" sz="3400" b="1" dirty="0">
              <a:ln w="9525">
                <a:solidFill>
                  <a:schemeClr val="bg1"/>
                </a:solidFill>
                <a:prstDash val="solid"/>
              </a:ln>
              <a:solidFill>
                <a:schemeClr val="bg1">
                  <a:lumMod val="95000"/>
                  <a:lumOff val="5000"/>
                </a:schemeClr>
              </a:solidFill>
              <a:effectLst>
                <a:outerShdw blurRad="50800" dist="50800" dir="2700000" algn="tl" rotWithShape="0">
                  <a:schemeClr val="bg1">
                    <a:lumMod val="50000"/>
                  </a:schemeClr>
                </a:outerShdw>
              </a:effectLst>
              <a:latin typeface="Papyrus" panose="03070502060502030205" pitchFamily="66" charset="0"/>
              <a:cs typeface="Calibri" panose="020F0502020204030204" pitchFamily="34" charset="0"/>
            </a:endParaRPr>
          </a:p>
          <a:p>
            <a:pPr marL="0" lvl="0" indent="0" algn="ctr">
              <a:lnSpc>
                <a:spcPct val="85000"/>
              </a:lnSpc>
              <a:spcAft>
                <a:spcPts val="600"/>
              </a:spcAft>
              <a:buClr>
                <a:prstClr val="white"/>
              </a:buClr>
              <a:buSzPct val="65000"/>
              <a:tabLst/>
              <a:defRPr/>
            </a:pPr>
            <a:r>
              <a:rPr lang="en-US"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4"/>
              </a:rPr>
              <a:t>II Tim. 6:3-5 </a:t>
            </a:r>
            <a:r>
              <a:rPr lang="en-US" sz="1400"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4"/>
              </a:rPr>
              <a:t>NIV</a:t>
            </a:r>
            <a:endParaRPr kumimoji="0" lang="en-US" i="0" u="none" strike="noStrike" kern="1200" cap="none" spc="0" normalizeH="0" baseline="0" noProof="0" dirty="0">
              <a:ln>
                <a:noFill/>
              </a:ln>
              <a:solidFill>
                <a:schemeClr val="bg1">
                  <a:lumMod val="95000"/>
                  <a:lumOff val="5000"/>
                </a:schemeClr>
              </a:solid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686694919"/>
      </p:ext>
    </p:extLst>
  </p:cSld>
  <p:clrMapOvr>
    <a:masterClrMapping/>
  </p:clrMapOvr>
  <mc:AlternateContent xmlns:mc="http://schemas.openxmlformats.org/markup-compatibility/2006" xmlns:p15="http://schemas.microsoft.com/office/powerpoint/2012/main">
    <mc:Choice Requires="p15">
      <p:transition spd="slow" advTm="23000">
        <p15:prstTrans prst="pageCurlDouble"/>
      </p:transition>
    </mc:Choice>
    <mc:Fallback xmlns="">
      <p:transition spd="slow" advTm="2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513663"/>
            <a:ext cx="8869680" cy="516636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2000"/>
              </a:lnSpc>
              <a:spcAft>
                <a:spcPts val="1200"/>
              </a:spcAft>
              <a:buClr>
                <a:prstClr val="white"/>
              </a:buClr>
              <a:buSzPct val="65000"/>
              <a:tabLst/>
              <a:defRPr/>
            </a:pPr>
            <a:r>
              <a:rPr lang="en-US" sz="30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Democrat leaders ban private guns &amp; support: </a:t>
            </a:r>
            <a:r>
              <a:rPr lang="en-US" sz="30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3"/>
              </a:rPr>
              <a:t>evolution</a:t>
            </a:r>
            <a:r>
              <a:rPr lang="en-US" sz="30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t>
            </a:r>
            <a:r>
              <a:rPr lang="en-US" sz="30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4"/>
              </a:rPr>
              <a:t>Margaret Sanger and experiments on murdered, dismembered baby body parts</a:t>
            </a:r>
            <a:r>
              <a:rPr lang="en-US" sz="2800" dirty="0">
                <a:solidFill>
                  <a:schemeClr val="bg1"/>
                </a:solidFill>
                <a:cs typeface="Arial" panose="020B0604020202020204" pitchFamily="34" charset="0"/>
              </a:rPr>
              <a:t>,</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5"/>
              </a:rPr>
              <a:t>[1009]</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2800" dirty="0">
                <a:solidFill>
                  <a:schemeClr val="bg1"/>
                </a:solidFill>
                <a:cs typeface="Arial" panose="020B0604020202020204" pitchFamily="34" charset="0"/>
              </a:rPr>
              <a:t>for stem cell research, (but research proves non-abortion, no death, adult stem cells are superior).</a:t>
            </a:r>
          </a:p>
          <a:p>
            <a:pPr marL="274320" lvl="0" indent="-274320">
              <a:lnSpc>
                <a:spcPct val="102000"/>
              </a:lnSpc>
              <a:spcAft>
                <a:spcPts val="0"/>
              </a:spcAft>
              <a:buClr>
                <a:prstClr val="white"/>
              </a:buClr>
              <a:buSzPct val="65000"/>
              <a:buFont typeface="Wingdings" panose="05000000000000000000" pitchFamily="2" charset="2"/>
              <a:buChar char="Ø"/>
              <a:tabLst/>
              <a:defRPr/>
            </a:pPr>
            <a:r>
              <a:rPr lang="en-US" sz="29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Hitler’s Nazis (National Socialist Workers Party) also banned all private guns and supported: </a:t>
            </a:r>
            <a:r>
              <a:rPr lang="en-US" sz="29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3"/>
              </a:rPr>
              <a:t>evolution</a:t>
            </a:r>
            <a:r>
              <a:rPr lang="en-US" sz="29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t>
            </a:r>
            <a:r>
              <a:rPr lang="en-US" sz="29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4"/>
              </a:rPr>
              <a:t>Margaret Sanger</a:t>
            </a:r>
            <a:r>
              <a:rPr lang="en-US" sz="29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and medical experiments on concentration camp murdered, then dismembered body parts. </a:t>
            </a:r>
            <a:r>
              <a:rPr lang="en-US" b="1" dirty="0">
                <a:ln w="9525">
                  <a:solidFill>
                    <a:prstClr val="black"/>
                  </a:solidFill>
                  <a:prstDash val="solid"/>
                </a:ln>
                <a:solidFill>
                  <a:prstClr val="white"/>
                </a:solidFill>
                <a:cs typeface="Arial" panose="020B0604020202020204" pitchFamily="34" charset="0"/>
                <a:hlinkClick r:id="rId5"/>
              </a:rPr>
              <a:t>[1009]</a:t>
            </a:r>
            <a:endParaRPr lang="en-US" b="1" dirty="0">
              <a:ln w="9525">
                <a:solidFill>
                  <a:prstClr val="black"/>
                </a:solidFill>
                <a:prstDash val="solid"/>
              </a:ln>
              <a:solidFill>
                <a:prstClr val="white"/>
              </a:solidFill>
              <a:cs typeface="Arial" panose="020B0604020202020204" pitchFamily="34" charset="0"/>
            </a:endParaRPr>
          </a:p>
          <a:p>
            <a:pPr marL="274320" lvl="0" indent="0">
              <a:lnSpc>
                <a:spcPct val="80000"/>
              </a:lnSpc>
              <a:spcBef>
                <a:spcPts val="0"/>
              </a:spcBef>
              <a:spcAft>
                <a:spcPts val="0"/>
              </a:spcAft>
              <a:buSzPct val="70000"/>
              <a:tabLst/>
            </a:pPr>
            <a:r>
              <a:rPr lang="en-US" altLang="zh-CN" dirty="0">
                <a:solidFill>
                  <a:prstClr val="black"/>
                </a:solidFill>
                <a:ea typeface="Times New Roman" panose="02020603050405020304" pitchFamily="18" charset="0"/>
                <a:cs typeface="Arial" panose="020B0604020202020204" pitchFamily="34" charset="0"/>
              </a:rPr>
              <a:t>(See extensive proof in underlined links).</a:t>
            </a:r>
            <a:endParaRPr lang="en-US" sz="2800" dirty="0">
              <a:solidFill>
                <a:prstClr val="black"/>
              </a:solidFill>
              <a:ea typeface="Times New Roman" panose="02020603050405020304" pitchFamily="18" charset="0"/>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F313D5A4-E8D2-45F5-9BB7-05A77F8D8EE3}"/>
              </a:ext>
            </a:extLst>
          </p:cNvPr>
          <p:cNvSpPr txBox="1">
            <a:spLocks noChangeArrowheads="1"/>
          </p:cNvSpPr>
          <p:nvPr/>
        </p:nvSpPr>
        <p:spPr bwMode="auto">
          <a:xfrm>
            <a:off x="0" y="274320"/>
            <a:ext cx="9107424" cy="109728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10168793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7536" y="1554480"/>
            <a:ext cx="8948928" cy="503484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000"/>
              </a:spcAft>
              <a:buClr>
                <a:prstClr val="white"/>
              </a:buClr>
              <a:buSzPct val="65000"/>
              <a:tabLst/>
              <a:defRPr/>
            </a:pPr>
            <a:r>
              <a:rPr lang="en-US" sz="3200" b="1" dirty="0">
                <a:ln w="9525">
                  <a:solidFill>
                    <a:prstClr val="black"/>
                  </a:solidFill>
                  <a:prstDash val="solid"/>
                </a:ln>
                <a:solidFill>
                  <a:prstClr val="white"/>
                </a:solidFill>
                <a:effectLst>
                  <a:glow rad="127000">
                    <a:srgbClr val="000099"/>
                  </a:glow>
                  <a:outerShdw blurRad="50800" dist="38100" dir="2700000" algn="tl" rotWithShape="0">
                    <a:schemeClr val="bg1">
                      <a:lumMod val="95000"/>
                      <a:lumOff val="5000"/>
                    </a:schemeClr>
                  </a:outerShdw>
                </a:effectLst>
                <a:cs typeface="Arial" panose="020B0604020202020204" pitchFamily="34" charset="0"/>
              </a:rPr>
              <a:t>Nazis similar to socialist democrats (Obama, Hillary, ACLU &amp; radical liberal judges): </a:t>
            </a:r>
          </a:p>
          <a:p>
            <a:pPr marL="274320" lvl="0" indent="-274320">
              <a:lnSpc>
                <a:spcPct val="96000"/>
              </a:lnSpc>
              <a:spcAft>
                <a:spcPts val="1000"/>
              </a:spcAft>
              <a:buClr>
                <a:prstClr val="white"/>
              </a:buClr>
              <a:buSzPct val="65000"/>
              <a:buFont typeface="Wingdings" panose="05000000000000000000" pitchFamily="2" charset="2"/>
              <a:buChar char="Ø"/>
              <a:tabLst/>
              <a:defRPr/>
            </a:pPr>
            <a:r>
              <a:rPr lang="en-US" sz="2900" b="1" dirty="0">
                <a:ln w="9525">
                  <a:solidFill>
                    <a:prstClr val="black"/>
                  </a:solidFill>
                  <a:prstDash val="solid"/>
                </a:ln>
                <a:solidFill>
                  <a:prstClr val="white"/>
                </a:solidFill>
                <a:effectLst>
                  <a:glow rad="127000">
                    <a:srgbClr val="000099"/>
                  </a:glow>
                  <a:outerShdw blurRad="50800" dist="38100" dir="2700000" algn="tl" rotWithShape="0">
                    <a:schemeClr val="bg1">
                      <a:lumMod val="95000"/>
                      <a:lumOff val="5000"/>
                    </a:schemeClr>
                  </a:outerShdw>
                </a:effectLst>
                <a:cs typeface="Arial" panose="020B0604020202020204" pitchFamily="34" charset="0"/>
              </a:rPr>
              <a:t>Nazis outlawed &amp; replaced biblical Christian pastors, with </a:t>
            </a:r>
            <a:r>
              <a:rPr lang="en-US" sz="2900" b="1" dirty="0">
                <a:ln w="9525">
                  <a:solidFill>
                    <a:prstClr val="black"/>
                  </a:solidFill>
                  <a:prstDash val="solid"/>
                </a:ln>
                <a:solidFill>
                  <a:prstClr val="white"/>
                </a:solidFill>
                <a:effectLst>
                  <a:glow rad="127000">
                    <a:srgbClr val="000099"/>
                  </a:glow>
                  <a:outerShdw blurRad="50800" dist="38100" dir="2700000" algn="tl" rotWithShape="0">
                    <a:schemeClr val="bg1">
                      <a:lumMod val="95000"/>
                      <a:lumOff val="5000"/>
                    </a:schemeClr>
                  </a:outerShdw>
                </a:effectLst>
                <a:cs typeface="Arial" panose="020B0604020202020204" pitchFamily="34" charset="0"/>
                <a:hlinkClick r:id="rId3"/>
              </a:rPr>
              <a:t>raging angry, violence promoting, phony socialist pastors, (like Jeremiah Wright)</a:t>
            </a:r>
            <a:r>
              <a:rPr lang="en-US" sz="2900" b="1" dirty="0">
                <a:ln w="9525">
                  <a:solidFill>
                    <a:prstClr val="black"/>
                  </a:solidFill>
                  <a:prstDash val="solid"/>
                </a:ln>
                <a:solidFill>
                  <a:prstClr val="white"/>
                </a:solidFill>
                <a:effectLst>
                  <a:glow rad="127000">
                    <a:srgbClr val="000099"/>
                  </a:glow>
                  <a:outerShdw blurRad="50800" dist="38100" dir="2700000" algn="tl" rotWithShape="0">
                    <a:schemeClr val="bg1">
                      <a:lumMod val="95000"/>
                      <a:lumOff val="5000"/>
                    </a:schemeClr>
                  </a:outerShdw>
                </a:effectLst>
                <a:cs typeface="Arial" panose="020B0604020202020204" pitchFamily="34" charset="0"/>
              </a:rPr>
              <a:t>.</a:t>
            </a:r>
          </a:p>
          <a:p>
            <a:pPr marL="274320" lvl="0" indent="-274320">
              <a:lnSpc>
                <a:spcPct val="96000"/>
              </a:lnSpc>
              <a:spcAft>
                <a:spcPts val="1000"/>
              </a:spcAft>
              <a:buClr>
                <a:prstClr val="white"/>
              </a:buClr>
              <a:buSzPct val="65000"/>
              <a:buFont typeface="Wingdings" panose="05000000000000000000" pitchFamily="2" charset="2"/>
              <a:buChar char="Ø"/>
              <a:tabLst/>
              <a:defRPr/>
            </a:pPr>
            <a:r>
              <a:rPr lang="en-US" sz="2900" b="1" dirty="0">
                <a:ln w="9525">
                  <a:solidFill>
                    <a:prstClr val="black"/>
                  </a:solidFill>
                  <a:prstDash val="solid"/>
                </a:ln>
                <a:solidFill>
                  <a:prstClr val="white"/>
                </a:solidFill>
                <a:effectLst>
                  <a:glow rad="127000">
                    <a:srgbClr val="000099"/>
                  </a:glow>
                  <a:outerShdw blurRad="50800" dist="38100" dir="2700000" algn="tl" rotWithShape="0">
                    <a:schemeClr val="bg1">
                      <a:lumMod val="95000"/>
                      <a:lumOff val="5000"/>
                    </a:schemeClr>
                  </a:outerShdw>
                </a:effectLst>
                <a:cs typeface="Arial" panose="020B0604020202020204" pitchFamily="34" charset="0"/>
              </a:rPr>
              <a:t>The Nazis taught that sin was false, and promoted assisted suicide and </a:t>
            </a:r>
            <a:r>
              <a:rPr lang="en-US" sz="2900" b="1" dirty="0">
                <a:ln w="9525">
                  <a:solidFill>
                    <a:prstClr val="black"/>
                  </a:solidFill>
                  <a:prstDash val="solid"/>
                </a:ln>
                <a:solidFill>
                  <a:prstClr val="white"/>
                </a:solidFill>
                <a:effectLst>
                  <a:glow rad="127000">
                    <a:srgbClr val="000099"/>
                  </a:glow>
                  <a:outerShdw blurRad="50800" dist="38100" dir="2700000" algn="tl" rotWithShape="0">
                    <a:schemeClr val="bg1">
                      <a:lumMod val="95000"/>
                      <a:lumOff val="5000"/>
                    </a:schemeClr>
                  </a:outerShdw>
                </a:effectLst>
                <a:cs typeface="Arial" panose="020B0604020202020204" pitchFamily="34" charset="0"/>
                <a:hlinkClick r:id="rId4"/>
              </a:rPr>
              <a:t>euthanasia</a:t>
            </a:r>
            <a:r>
              <a:rPr lang="en-US" sz="2900" b="1" dirty="0">
                <a:ln w="9525">
                  <a:solidFill>
                    <a:prstClr val="black"/>
                  </a:solidFill>
                  <a:prstDash val="solid"/>
                </a:ln>
                <a:solidFill>
                  <a:prstClr val="white"/>
                </a:solidFill>
                <a:effectLst>
                  <a:glow rad="127000">
                    <a:srgbClr val="000099"/>
                  </a:glow>
                  <a:outerShdw blurRad="50800" dist="38100" dir="2700000" algn="tl" rotWithShape="0">
                    <a:schemeClr val="bg1">
                      <a:lumMod val="95000"/>
                      <a:lumOff val="5000"/>
                    </a:schemeClr>
                  </a:outerShdw>
                </a:effectLst>
                <a:cs typeface="Arial" panose="020B0604020202020204" pitchFamily="34" charset="0"/>
              </a:rPr>
              <a:t>. </a:t>
            </a:r>
          </a:p>
          <a:p>
            <a:pPr marL="274320" lvl="0" indent="-274320">
              <a:lnSpc>
                <a:spcPct val="96000"/>
              </a:lnSpc>
              <a:spcAft>
                <a:spcPts val="1000"/>
              </a:spcAft>
              <a:buClr>
                <a:prstClr val="white"/>
              </a:buClr>
              <a:buSzPct val="65000"/>
              <a:buFont typeface="Wingdings" panose="05000000000000000000" pitchFamily="2" charset="2"/>
              <a:buChar char="Ø"/>
              <a:tabLst/>
              <a:defRPr/>
            </a:pPr>
            <a:r>
              <a:rPr lang="en-US" sz="2900" b="1" dirty="0">
                <a:ln w="9525">
                  <a:solidFill>
                    <a:prstClr val="black"/>
                  </a:solidFill>
                  <a:prstDash val="solid"/>
                </a:ln>
                <a:solidFill>
                  <a:prstClr val="white"/>
                </a:solidFill>
                <a:effectLst>
                  <a:glow rad="127000">
                    <a:srgbClr val="000099"/>
                  </a:glow>
                  <a:outerShdw blurRad="50800" dist="38100" dir="2700000" algn="tl" rotWithShape="0">
                    <a:schemeClr val="bg1">
                      <a:lumMod val="95000"/>
                      <a:lumOff val="5000"/>
                    </a:schemeClr>
                  </a:outerShdw>
                </a:effectLst>
                <a:cs typeface="Arial" panose="020B0604020202020204" pitchFamily="34" charset="0"/>
              </a:rPr>
              <a:t>Nazis threw out the Old Testament &amp; outlawed the cross. Finally they outlawed the entire Bible and told people to worship Hitler.</a:t>
            </a:r>
            <a:r>
              <a:rPr lang="en-US" sz="2800" b="1" dirty="0">
                <a:ln w="9525">
                  <a:solidFill>
                    <a:prstClr val="black"/>
                  </a:solidFill>
                  <a:prstDash val="solid"/>
                </a:ln>
                <a:solidFill>
                  <a:prstClr val="white"/>
                </a:solidFill>
                <a:effectLst>
                  <a:glow rad="127000">
                    <a:srgbClr val="000099"/>
                  </a:glow>
                  <a:outerShdw blurRad="50800" dist="38100" dir="2700000" algn="tl" rotWithShape="0">
                    <a:schemeClr val="bg1">
                      <a:lumMod val="95000"/>
                      <a:lumOff val="5000"/>
                    </a:schemeClr>
                  </a:outerShdw>
                </a:effectLst>
                <a:cs typeface="Arial" panose="020B0604020202020204" pitchFamily="34" charset="0"/>
              </a:rPr>
              <a:t> </a:t>
            </a:r>
            <a:r>
              <a:rPr lang="en-US" sz="1600" dirty="0">
                <a:solidFill>
                  <a:schemeClr val="tx1"/>
                </a:solidFill>
                <a:cs typeface="Arial" panose="020B0604020202020204" pitchFamily="34" charset="0"/>
                <a:hlinkClick r:id="rId5"/>
              </a:rPr>
              <a:t>[390]</a:t>
            </a:r>
            <a:r>
              <a:rPr lang="en-US" sz="1600" dirty="0">
                <a:solidFill>
                  <a:schemeClr val="tx1"/>
                </a:solidFill>
                <a:cs typeface="Arial" panose="020B0604020202020204" pitchFamily="34" charset="0"/>
                <a:hlinkClick r:id="rId6"/>
              </a:rPr>
              <a:t>[1009]</a:t>
            </a: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58368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F313D5A4-E8D2-45F5-9BB7-05A77F8D8EE3}"/>
              </a:ext>
            </a:extLst>
          </p:cNvPr>
          <p:cNvSpPr txBox="1">
            <a:spLocks noChangeArrowheads="1"/>
          </p:cNvSpPr>
          <p:nvPr/>
        </p:nvSpPr>
        <p:spPr bwMode="auto">
          <a:xfrm>
            <a:off x="9144" y="254656"/>
            <a:ext cx="9107424" cy="1051560"/>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29740705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2000" tmFilter="0, 0; .2, .5; .8, .5; 1, 0"/>
                                        <p:tgtEl>
                                          <p:spTgt spid="6">
                                            <p:txEl>
                                              <p:pRg st="1" end="1"/>
                                            </p:txEl>
                                          </p:spTgt>
                                        </p:tgtEl>
                                      </p:cBhvr>
                                    </p:animEffect>
                                    <p:animScale>
                                      <p:cBhvr>
                                        <p:cTn id="7" dur="1000" autoRev="1" fill="hold"/>
                                        <p:tgtEl>
                                          <p:spTgt spid="6">
                                            <p:txEl>
                                              <p:pRg st="1" end="1"/>
                                            </p:txEl>
                                          </p:spTgt>
                                        </p:tgtEl>
                                      </p:cBhvr>
                                      <p:by x="105000" y="105000"/>
                                    </p:animScale>
                                  </p:childTnLst>
                                </p:cTn>
                              </p:par>
                            </p:childTnLst>
                          </p:cTn>
                        </p:par>
                        <p:par>
                          <p:cTn id="8" fill="hold">
                            <p:stCondLst>
                              <p:cond delay="7000"/>
                            </p:stCondLst>
                            <p:childTnLst>
                              <p:par>
                                <p:cTn id="9" presetID="26" presetClass="emph" presetSubtype="0" fill="hold" nodeType="afterEffect">
                                  <p:stCondLst>
                                    <p:cond delay="7250"/>
                                  </p:stCondLst>
                                  <p:childTnLst>
                                    <p:animEffect transition="out" filter="fade">
                                      <p:cBhvr>
                                        <p:cTn id="10" dur="2000" tmFilter="0, 0; .2, .5; .8, .5; 1, 0"/>
                                        <p:tgtEl>
                                          <p:spTgt spid="6">
                                            <p:txEl>
                                              <p:pRg st="2" end="2"/>
                                            </p:txEl>
                                          </p:spTgt>
                                        </p:tgtEl>
                                      </p:cBhvr>
                                    </p:animEffect>
                                    <p:animScale>
                                      <p:cBhvr>
                                        <p:cTn id="11" dur="1000" autoRev="1" fill="hold"/>
                                        <p:tgtEl>
                                          <p:spTgt spid="6">
                                            <p:txEl>
                                              <p:pRg st="2" end="2"/>
                                            </p:txEl>
                                          </p:spTgt>
                                        </p:tgtEl>
                                      </p:cBhvr>
                                      <p:by x="105000" y="105000"/>
                                    </p:animScale>
                                  </p:childTnLst>
                                </p:cTn>
                              </p:par>
                            </p:childTnLst>
                          </p:cTn>
                        </p:par>
                        <p:par>
                          <p:cTn id="12" fill="hold">
                            <p:stCondLst>
                              <p:cond delay="16250"/>
                            </p:stCondLst>
                            <p:childTnLst>
                              <p:par>
                                <p:cTn id="13" presetID="26" presetClass="emph" presetSubtype="0" fill="hold" nodeType="afterEffect">
                                  <p:stCondLst>
                                    <p:cond delay="6000"/>
                                  </p:stCondLst>
                                  <p:childTnLst>
                                    <p:animEffect transition="out" filter="fade">
                                      <p:cBhvr>
                                        <p:cTn id="14" dur="2000" tmFilter="0, 0; .2, .5; .8, .5; 1, 0"/>
                                        <p:tgtEl>
                                          <p:spTgt spid="6">
                                            <p:txEl>
                                              <p:pRg st="3" end="3"/>
                                            </p:txEl>
                                          </p:spTgt>
                                        </p:tgtEl>
                                      </p:cBhvr>
                                    </p:animEffect>
                                    <p:animScale>
                                      <p:cBhvr>
                                        <p:cTn id="15" dur="1000" autoRev="1" fill="hold"/>
                                        <p:tgtEl>
                                          <p:spTgt spid="6">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965960"/>
            <a:ext cx="8778240" cy="45720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27432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schemeClr val="bg1"/>
              </a:buClr>
              <a:buSzPct val="70000"/>
              <a:tabLst/>
              <a:defRPr/>
            </a:pPr>
            <a:r>
              <a:rPr lang="en-US" sz="3100" dirty="0">
                <a:solidFill>
                  <a:schemeClr val="bg1"/>
                </a:solidFill>
                <a:cs typeface="Arial" panose="020B0604020202020204" pitchFamily="34" charset="0"/>
              </a:rPr>
              <a:t>"Many clergy were killed by the Nazis. In … Wartherland (Poland) the persecution was most severe: </a:t>
            </a:r>
            <a:r>
              <a:rPr lang="en-US" sz="33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churches were systematically closed and most priests were either killed, imprisoned, or deported</a:t>
            </a:r>
            <a:r>
              <a:rPr lang="en-US" sz="3300" dirty="0">
                <a:solidFill>
                  <a:schemeClr val="bg1"/>
                </a:solidFill>
                <a:cs typeface="Arial" panose="020B0604020202020204" pitchFamily="34" charset="0"/>
              </a:rPr>
              <a:t>...</a:t>
            </a:r>
            <a:r>
              <a:rPr lang="en-US" sz="33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Eighty percent of the Catholic clergy and five bishops</a:t>
            </a:r>
            <a:r>
              <a:rPr lang="en-US" sz="3300" dirty="0">
                <a:solidFill>
                  <a:schemeClr val="bg1"/>
                </a:solidFill>
                <a:cs typeface="Arial" panose="020B0604020202020204" pitchFamily="34" charset="0"/>
              </a:rPr>
              <a:t>...</a:t>
            </a:r>
            <a:r>
              <a:rPr lang="en-US" sz="33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were sent to the concentration camps </a:t>
            </a:r>
            <a:r>
              <a:rPr lang="en-US" sz="3100" dirty="0">
                <a:solidFill>
                  <a:schemeClr val="bg1"/>
                </a:solidFill>
                <a:cs typeface="Arial" panose="020B0604020202020204" pitchFamily="34" charset="0"/>
              </a:rPr>
              <a:t>in 1939…"</a:t>
            </a:r>
            <a:r>
              <a:rPr lang="en-US" sz="31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t>
            </a:r>
            <a:r>
              <a:rPr lang="en-US" sz="1600" dirty="0">
                <a:solidFill>
                  <a:schemeClr val="tx1"/>
                </a:solidFill>
                <a:cs typeface="Arial" panose="020B0604020202020204" pitchFamily="34" charset="0"/>
                <a:hlinkClick r:id="rId3"/>
              </a:rPr>
              <a:t>[390]</a:t>
            </a:r>
            <a:endParaRPr lang="en-US" b="1" dirty="0">
              <a:ln w="9525">
                <a:solidFill>
                  <a:prstClr val="black"/>
                </a:solidFill>
                <a:prstDash val="solid"/>
              </a:ln>
              <a:solidFill>
                <a:prstClr val="white"/>
              </a:solidFill>
              <a:effectLst>
                <a:outerShdw blurRad="38100" dist="38100" dir="2700000" algn="tl">
                  <a:srgbClr val="000000">
                    <a:alpha val="43137"/>
                  </a:srgbClr>
                </a:outerShdw>
              </a:effectLst>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58368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F313D5A4-E8D2-45F5-9BB7-05A77F8D8EE3}"/>
              </a:ext>
            </a:extLst>
          </p:cNvPr>
          <p:cNvSpPr txBox="1">
            <a:spLocks noChangeArrowheads="1"/>
          </p:cNvSpPr>
          <p:nvPr/>
        </p:nvSpPr>
        <p:spPr bwMode="auto">
          <a:xfrm>
            <a:off x="0" y="640080"/>
            <a:ext cx="9107424" cy="105156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2473691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2000"/>
                                  </p:stCondLst>
                                  <p:childTnLst>
                                    <p:animEffect transition="out" filter="fade">
                                      <p:cBhvr>
                                        <p:cTn id="6" dur="2000" tmFilter="0, 0; .2, .5; .8, .5; 1, 0"/>
                                        <p:tgtEl>
                                          <p:spTgt spid="6"/>
                                        </p:tgtEl>
                                      </p:cBhvr>
                                    </p:animEffect>
                                    <p:animScale>
                                      <p:cBhvr>
                                        <p:cTn id="7" dur="1000"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68580" y="1371600"/>
            <a:ext cx="9006840" cy="530709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64592"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000"/>
              </a:spcAft>
              <a:buClr>
                <a:prstClr val="white"/>
              </a:buClr>
              <a:buSzPct val="65000"/>
              <a:tabLst/>
              <a:defRPr/>
            </a:pPr>
            <a:r>
              <a:rPr lang="en-US" sz="2700" dirty="0">
                <a:solidFill>
                  <a:schemeClr val="bg1"/>
                </a:solidFill>
                <a:cs typeface="Arial" panose="020B0604020202020204" pitchFamily="34" charset="0"/>
              </a:rPr>
              <a:t>“... In Dachau concentration camp alone, 2,600 Catholic priests from 24 different countries were killed... in Poland between 1939 and 1945, an estimated 3,000 members (18%) of the Polish clergy were murdered...“ </a:t>
            </a:r>
            <a:r>
              <a:rPr lang="en-US" b="1" dirty="0">
                <a:ln w="9525">
                  <a:solidFill>
                    <a:prstClr val="black"/>
                  </a:solidFill>
                  <a:prstDash val="solid"/>
                </a:ln>
                <a:solidFill>
                  <a:prstClr val="white"/>
                </a:solidFill>
                <a:cs typeface="Arial" panose="020B0604020202020204" pitchFamily="34" charset="0"/>
                <a:hlinkClick r:id="rId3"/>
              </a:rPr>
              <a:t>[399]</a:t>
            </a:r>
            <a:endParaRPr lang="en-US" b="1" dirty="0">
              <a:ln w="9525">
                <a:solidFill>
                  <a:prstClr val="black"/>
                </a:solidFill>
                <a:prstDash val="solid"/>
              </a:ln>
              <a:solidFill>
                <a:prstClr val="white"/>
              </a:solidFill>
              <a:cs typeface="Arial" panose="020B0604020202020204" pitchFamily="34" charset="0"/>
            </a:endParaRPr>
          </a:p>
          <a:p>
            <a:pPr marL="0" lvl="0" indent="0">
              <a:lnSpc>
                <a:spcPct val="94000"/>
              </a:lnSpc>
              <a:spcAft>
                <a:spcPts val="1000"/>
              </a:spcAft>
              <a:buClr>
                <a:prstClr val="white"/>
              </a:buClr>
              <a:buSzPct val="65000"/>
              <a:tabLst/>
              <a:defRPr/>
            </a:pPr>
            <a:r>
              <a:rPr lang="en-US" sz="2800" b="1" dirty="0">
                <a:ln w="9525">
                  <a:solidFill>
                    <a:schemeClr val="bg1"/>
                  </a:solidFill>
                  <a:prstDash val="solid"/>
                </a:ln>
                <a:solidFill>
                  <a:schemeClr val="tx1"/>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Rampant illegal Christian persecution by radical democrat leaders today</a:t>
            </a:r>
            <a:r>
              <a:rPr lang="en-US" sz="2700" dirty="0">
                <a:solidFill>
                  <a:schemeClr val="bg1"/>
                </a:solidFill>
                <a:cs typeface="Arial" panose="020B0604020202020204" pitchFamily="34" charset="0"/>
              </a:rPr>
              <a:t> (politicians, judges, media, SPLC, ACLU, Google</a:t>
            </a:r>
            <a:r>
              <a:rPr lang="en-US" sz="1100" dirty="0">
                <a:solidFill>
                  <a:schemeClr val="bg1"/>
                </a:solidFill>
                <a:cs typeface="Arial" panose="020B0604020202020204" pitchFamily="34" charset="0"/>
              </a:rPr>
              <a:t>©</a:t>
            </a:r>
            <a:r>
              <a:rPr lang="en-US" sz="2600" dirty="0">
                <a:solidFill>
                  <a:schemeClr val="bg1"/>
                </a:solidFill>
                <a:cs typeface="Arial" panose="020B0604020202020204" pitchFamily="34" charset="0"/>
              </a:rPr>
              <a:t>, </a:t>
            </a:r>
            <a:r>
              <a:rPr lang="en-US" sz="2700" dirty="0">
                <a:solidFill>
                  <a:schemeClr val="bg1"/>
                </a:solidFill>
                <a:cs typeface="Arial" panose="020B0604020202020204" pitchFamily="34" charset="0"/>
              </a:rPr>
              <a:t>Twitter</a:t>
            </a:r>
            <a:r>
              <a:rPr lang="en-US" sz="1100" dirty="0">
                <a:solidFill>
                  <a:schemeClr val="bg1"/>
                </a:solidFill>
                <a:cs typeface="Arial" panose="020B0604020202020204" pitchFamily="34" charset="0"/>
              </a:rPr>
              <a:t>©</a:t>
            </a:r>
            <a:r>
              <a:rPr lang="en-US" sz="2600" dirty="0">
                <a:solidFill>
                  <a:schemeClr val="bg1"/>
                </a:solidFill>
                <a:cs typeface="Arial" panose="020B0604020202020204" pitchFamily="34" charset="0"/>
              </a:rPr>
              <a:t>, </a:t>
            </a:r>
            <a:r>
              <a:rPr lang="en-US" sz="2700" dirty="0">
                <a:solidFill>
                  <a:schemeClr val="bg1"/>
                </a:solidFill>
                <a:cs typeface="Arial" panose="020B0604020202020204" pitchFamily="34" charset="0"/>
              </a:rPr>
              <a:t>Apple</a:t>
            </a:r>
            <a:r>
              <a:rPr lang="en-US" sz="1100" dirty="0">
                <a:solidFill>
                  <a:schemeClr val="bg1"/>
                </a:solidFill>
                <a:cs typeface="Arial" panose="020B0604020202020204" pitchFamily="34" charset="0"/>
              </a:rPr>
              <a:t>©</a:t>
            </a:r>
            <a:r>
              <a:rPr lang="en-US" sz="2700" dirty="0">
                <a:solidFill>
                  <a:schemeClr val="bg1"/>
                </a:solidFill>
                <a:cs typeface="Arial" panose="020B0604020202020204" pitchFamily="34" charset="0"/>
              </a:rPr>
              <a:t> &amp; Facebook</a:t>
            </a:r>
            <a:r>
              <a:rPr lang="en-US" sz="1100" dirty="0">
                <a:solidFill>
                  <a:schemeClr val="bg1"/>
                </a:solidFill>
                <a:cs typeface="Arial" panose="020B0604020202020204" pitchFamily="34" charset="0"/>
              </a:rPr>
              <a:t>©</a:t>
            </a:r>
            <a:r>
              <a:rPr lang="en-US" sz="2700" dirty="0">
                <a:solidFill>
                  <a:schemeClr val="bg1"/>
                </a:solidFill>
                <a:cs typeface="Arial" panose="020B0604020202020204" pitchFamily="34" charset="0"/>
              </a:rPr>
              <a:t>) is the</a:t>
            </a:r>
            <a:r>
              <a:rPr lang="en-US" sz="2700" b="1" dirty="0">
                <a:ln w="9525">
                  <a:solidFill>
                    <a:schemeClr val="bg1"/>
                  </a:solidFill>
                  <a:prstDash val="solid"/>
                </a:ln>
                <a:solidFill>
                  <a:schemeClr val="tx1"/>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t>
            </a:r>
            <a:r>
              <a:rPr lang="en-US" sz="2800" b="1" dirty="0">
                <a:ln w="9525">
                  <a:solidFill>
                    <a:schemeClr val="bg1"/>
                  </a:solidFill>
                  <a:prstDash val="solid"/>
                </a:ln>
                <a:solidFill>
                  <a:schemeClr val="tx1"/>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same as past radical Nazi Christian persecution</a:t>
            </a:r>
            <a:r>
              <a:rPr lang="en-US" sz="2700" dirty="0">
                <a:solidFill>
                  <a:schemeClr val="bg1"/>
                </a:solidFill>
                <a:cs typeface="Arial" panose="020B0604020202020204" pitchFamily="34" charset="0"/>
              </a:rPr>
              <a:t>.</a:t>
            </a:r>
          </a:p>
          <a:p>
            <a:pPr marL="0" lvl="0" indent="0">
              <a:lnSpc>
                <a:spcPct val="94000"/>
              </a:lnSpc>
              <a:spcAft>
                <a:spcPts val="300"/>
              </a:spcAft>
              <a:buClr>
                <a:prstClr val="white"/>
              </a:buClr>
              <a:buSzPct val="65000"/>
              <a:tabLst/>
              <a:defRPr/>
            </a:pPr>
            <a:r>
              <a:rPr lang="en-US" sz="2700" dirty="0">
                <a:solidFill>
                  <a:schemeClr val="bg1"/>
                </a:solidFill>
                <a:cs typeface="Arial" panose="020B0604020202020204" pitchFamily="34" charset="0"/>
              </a:rPr>
              <a:t>"In a 108-page outline… (Post WWII Nuremberg Nazi prosecutors) argued that </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the Nazi regime had a plan to reduce the influence of Christian churches through a campaign of systematic persecutions</a:t>
            </a:r>
            <a:r>
              <a:rPr lang="en-US" sz="2600" dirty="0">
                <a:solidFill>
                  <a:schemeClr val="bg1"/>
                </a:solidFill>
                <a:cs typeface="Arial" panose="020B0604020202020204" pitchFamily="34" charset="0"/>
              </a:rPr>
              <a:t>...'"</a:t>
            </a: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1600" b="1" dirty="0">
                <a:ln w="9525">
                  <a:solidFill>
                    <a:prstClr val="black"/>
                  </a:solidFill>
                  <a:prstDash val="solid"/>
                </a:ln>
                <a:solidFill>
                  <a:prstClr val="white"/>
                </a:solidFill>
                <a:cs typeface="Arial" panose="020B0604020202020204" pitchFamily="34" charset="0"/>
                <a:hlinkClick r:id="rId3"/>
              </a:rPr>
              <a:t>[399]</a:t>
            </a:r>
            <a:endParaRPr lang="en-US" b="1" dirty="0">
              <a:ln w="9525">
                <a:solidFill>
                  <a:prstClr val="black"/>
                </a:solidFill>
                <a:prstDash val="solid"/>
              </a:ln>
              <a:solidFill>
                <a:prstClr val="white"/>
              </a:solidFill>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2940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F313D5A4-E8D2-45F5-9BB7-05A77F8D8EE3}"/>
              </a:ext>
            </a:extLst>
          </p:cNvPr>
          <p:cNvSpPr txBox="1">
            <a:spLocks noChangeArrowheads="1"/>
          </p:cNvSpPr>
          <p:nvPr/>
        </p:nvSpPr>
        <p:spPr bwMode="auto">
          <a:xfrm>
            <a:off x="9144" y="182880"/>
            <a:ext cx="9107424" cy="105156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22562032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22682" y="1463040"/>
            <a:ext cx="8898636" cy="51244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5000"/>
              <a:tabLst/>
              <a:defRPr/>
            </a:pP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3"/>
              </a:rPr>
              <a:t>Democrat leaders: Obama</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4"/>
              </a:rPr>
              <a:t>Hillary</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5"/>
              </a:rPr>
              <a:t>Pelosi</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etc., pretended to be Christian to gain power. But they later revealed </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6"/>
              </a:rPr>
              <a:t>secret</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7"/>
              </a:rPr>
              <a:t>deep, evil</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8"/>
              </a:rPr>
              <a:t>Islamic alliances</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p>
          <a:p>
            <a:pPr marL="274320" lvl="0" indent="-274320">
              <a:lnSpc>
                <a:spcPct val="100000"/>
              </a:lnSpc>
              <a:spcAft>
                <a:spcPts val="1200"/>
              </a:spcAft>
              <a:buClr>
                <a:prstClr val="white"/>
              </a:buClr>
              <a:buSzPct val="65000"/>
              <a:buFont typeface="Wingdings" panose="05000000000000000000" pitchFamily="2" charset="2"/>
              <a:buChar char="Ø"/>
              <a:tabLst/>
              <a:defRPr/>
            </a:pP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Hitler similarly pretended to be Christian to take power, but later praised and partnered with evil radical Islam, in deadly secret alliances. </a:t>
            </a:r>
            <a:r>
              <a:rPr lang="en-US" b="1" dirty="0">
                <a:ln w="9525">
                  <a:solidFill>
                    <a:prstClr val="black"/>
                  </a:solidFill>
                  <a:prstDash val="solid"/>
                </a:ln>
                <a:solidFill>
                  <a:prstClr val="white"/>
                </a:solidFill>
                <a:cs typeface="Arial" panose="020B0604020202020204" pitchFamily="34" charset="0"/>
                <a:hlinkClick r:id="rId9"/>
              </a:rPr>
              <a:t>[1009]</a:t>
            </a:r>
            <a:r>
              <a:rPr lang="en-US" b="1" dirty="0">
                <a:ln w="9525">
                  <a:solidFill>
                    <a:prstClr val="black"/>
                  </a:solidFill>
                  <a:prstDash val="solid"/>
                </a:ln>
                <a:solidFill>
                  <a:prstClr val="white"/>
                </a:solidFill>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10"/>
              </a:rPr>
              <a:t>[1010]</a:t>
            </a:r>
            <a:endParaRPr lang="en-US" b="1" dirty="0">
              <a:ln w="9525">
                <a:solidFill>
                  <a:prstClr val="black"/>
                </a:solidFill>
                <a:prstDash val="solid"/>
              </a:ln>
              <a:solidFill>
                <a:prstClr val="white"/>
              </a:solidFill>
              <a:cs typeface="Arial" panose="020B0604020202020204" pitchFamily="34" charset="0"/>
            </a:endParaRPr>
          </a:p>
          <a:p>
            <a:pPr marL="274320" indent="-274320">
              <a:lnSpc>
                <a:spcPct val="100000"/>
              </a:lnSpc>
              <a:spcAft>
                <a:spcPts val="1200"/>
              </a:spcAft>
              <a:buClr>
                <a:schemeClr val="bg1"/>
              </a:buClr>
              <a:buSzPct val="70000"/>
              <a:buFont typeface="Wingdings" panose="05000000000000000000" pitchFamily="2" charset="2"/>
              <a:buChar char="Ø"/>
              <a:tabLst/>
              <a:defRPr/>
            </a:pPr>
            <a:r>
              <a:rPr lang="en-US" sz="2600" dirty="0">
                <a:solidFill>
                  <a:schemeClr val="bg1"/>
                </a:solidFill>
                <a:cs typeface="Arial" panose="020B0604020202020204" pitchFamily="34" charset="0"/>
              </a:rPr>
              <a:t>Hitler welcomed 30,000 radical Bosnian Muslims into the heinous Nazi SS and appointed the </a:t>
            </a:r>
            <a:r>
              <a:rPr lang="en-US" sz="2600" b="1" dirty="0">
                <a:ln w="9525">
                  <a:solidFill>
                    <a:schemeClr val="bg1"/>
                  </a:solidFill>
                  <a:prstDash val="solid"/>
                </a:ln>
                <a:solidFill>
                  <a:schemeClr val="tx1"/>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hlinkClick r:id="rId11"/>
              </a:rPr>
              <a:t>Muslim Grand Mufti leader Amin al-Husseini</a:t>
            </a:r>
            <a:r>
              <a:rPr lang="en-US" sz="2600" b="1" dirty="0">
                <a:ln w="9525">
                  <a:solidFill>
                    <a:schemeClr val="bg1"/>
                  </a:solidFill>
                  <a:prstDash val="solid"/>
                </a:ln>
                <a:solidFill>
                  <a:schemeClr val="tx1"/>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 as Major General leading three Muslim Nazi SS divisions</a:t>
            </a:r>
            <a:r>
              <a:rPr lang="en-US" sz="2600" dirty="0">
                <a:solidFill>
                  <a:schemeClr val="bg1"/>
                </a:solidFill>
                <a:cs typeface="Arial" panose="020B0604020202020204" pitchFamily="34" charset="0"/>
              </a:rPr>
              <a:t> that killed &amp; sabotaged Jews and broadcast “kill the Jews” propaganda. </a:t>
            </a:r>
            <a:r>
              <a:rPr lang="en-US" sz="1600" b="1" dirty="0">
                <a:ln w="9525">
                  <a:solidFill>
                    <a:prstClr val="black"/>
                  </a:solidFill>
                  <a:prstDash val="solid"/>
                </a:ln>
                <a:solidFill>
                  <a:prstClr val="white"/>
                </a:solidFill>
                <a:cs typeface="Arial" panose="020B0604020202020204" pitchFamily="34" charset="0"/>
                <a:hlinkClick r:id="rId9"/>
              </a:rPr>
              <a:t>[1009]</a:t>
            </a:r>
            <a:r>
              <a:rPr lang="en-US" sz="1600" b="1" dirty="0">
                <a:ln w="9525">
                  <a:solidFill>
                    <a:prstClr val="black"/>
                  </a:solidFill>
                  <a:prstDash val="solid"/>
                </a:ln>
                <a:solidFill>
                  <a:prstClr val="white"/>
                </a:solidFill>
                <a:cs typeface="Arial" panose="020B0604020202020204" pitchFamily="34" charset="0"/>
              </a:rPr>
              <a:t> </a:t>
            </a:r>
            <a:r>
              <a:rPr lang="en-US" sz="1600" b="1" dirty="0">
                <a:ln w="9525">
                  <a:solidFill>
                    <a:prstClr val="black"/>
                  </a:solidFill>
                  <a:prstDash val="solid"/>
                </a:ln>
                <a:solidFill>
                  <a:prstClr val="white"/>
                </a:solidFill>
                <a:cs typeface="Arial" panose="020B0604020202020204" pitchFamily="34" charset="0"/>
                <a:hlinkClick r:id="rId10"/>
              </a:rPr>
              <a:t>[1010]</a:t>
            </a: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F313D5A4-E8D2-45F5-9BB7-05A77F8D8EE3}"/>
              </a:ext>
            </a:extLst>
          </p:cNvPr>
          <p:cNvSpPr txBox="1">
            <a:spLocks noChangeArrowheads="1"/>
          </p:cNvSpPr>
          <p:nvPr/>
        </p:nvSpPr>
        <p:spPr bwMode="auto">
          <a:xfrm>
            <a:off x="9144" y="274320"/>
            <a:ext cx="9107424" cy="1051560"/>
          </a:xfrm>
          <a:prstGeom prst="rect">
            <a:avLst/>
          </a:prstGeom>
          <a:blipFill dpi="0" rotWithShape="0">
            <a:blip r:embed="rId12"/>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
        <p:nvSpPr>
          <p:cNvPr id="7" name="Date Placeholder 2">
            <a:extLst>
              <a:ext uri="{FF2B5EF4-FFF2-40B4-BE49-F238E27FC236}">
                <a16:creationId xmlns:a16="http://schemas.microsoft.com/office/drawing/2014/main" id="{4238CE0F-FC9D-45DF-91A9-3CB9B6262ACE}"/>
              </a:ext>
            </a:extLst>
          </p:cNvPr>
          <p:cNvSpPr txBox="1">
            <a:spLocks/>
          </p:cNvSpPr>
          <p:nvPr/>
        </p:nvSpPr>
        <p:spPr>
          <a:xfrm>
            <a:off x="304801" y="6597860"/>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200" dirty="0">
                <a:solidFill>
                  <a:prstClr val="white">
                    <a:tint val="75000"/>
                  </a:prstClr>
                </a:solidFill>
              </a:rPr>
              <a:t>See extensive proof in underlined links</a:t>
            </a:r>
          </a:p>
        </p:txBody>
      </p:sp>
    </p:spTree>
    <p:extLst>
      <p:ext uri="{BB962C8B-B14F-4D97-AF65-F5344CB8AC3E}">
        <p14:creationId xmlns:p14="http://schemas.microsoft.com/office/powerpoint/2010/main" val="11340199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73152" y="1447800"/>
            <a:ext cx="8961120" cy="5199693"/>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1200"/>
              </a:spcAft>
              <a:buClr>
                <a:prstClr val="white"/>
              </a:buClr>
              <a:buSzPct val="65000"/>
              <a:tabLst/>
              <a:defRPr/>
            </a:pPr>
            <a:r>
              <a:rPr lang="en-US" sz="2700" dirty="0">
                <a:solidFill>
                  <a:schemeClr val="bg1"/>
                </a:solidFill>
                <a:cs typeface="Arial" panose="020B0604020202020204" pitchFamily="34" charset="0"/>
              </a:rPr>
              <a:t>“(In) …1944, </a:t>
            </a:r>
            <a:r>
              <a:rPr lang="en-US" sz="2900" b="1" dirty="0">
                <a:ln w="9525">
                  <a:solidFill>
                    <a:schemeClr val="bg1"/>
                  </a:solidFill>
                  <a:prstDash val="solid"/>
                </a:ln>
                <a:solidFill>
                  <a:schemeClr val="tx1"/>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while speaking on Radio Berlin, al-Husseini said: 'Arabs, rise as one man and fight for your sacred rights. Kill the Jews wherever you find them. This pleases God</a:t>
            </a:r>
            <a:r>
              <a:rPr lang="en-US" sz="2900" dirty="0">
                <a:solidFill>
                  <a:schemeClr val="bg1"/>
                </a:solidFill>
                <a:cs typeface="Arial" panose="020B0604020202020204" pitchFamily="34" charset="0"/>
              </a:rPr>
              <a:t> </a:t>
            </a:r>
            <a:r>
              <a:rPr lang="en-US" sz="2600" dirty="0">
                <a:solidFill>
                  <a:schemeClr val="bg1"/>
                </a:solidFill>
                <a:cs typeface="Arial" panose="020B0604020202020204" pitchFamily="34" charset="0"/>
              </a:rPr>
              <a:t>… </a:t>
            </a:r>
            <a:r>
              <a:rPr lang="en-US" sz="2700" dirty="0">
                <a:solidFill>
                  <a:schemeClr val="bg1"/>
                </a:solidFill>
                <a:cs typeface="Arial" panose="020B0604020202020204" pitchFamily="34" charset="0"/>
              </a:rPr>
              <a:t>God is with you.” </a:t>
            </a:r>
            <a:r>
              <a:rPr lang="en-US" dirty="0">
                <a:solidFill>
                  <a:schemeClr val="bg1"/>
                </a:solidFill>
                <a:cs typeface="Arial" panose="020B0604020202020204" pitchFamily="34" charset="0"/>
                <a:hlinkClick r:id="rId3"/>
              </a:rPr>
              <a:t>[1010]</a:t>
            </a:r>
            <a:r>
              <a:rPr lang="en-US" sz="2800" dirty="0">
                <a:solidFill>
                  <a:schemeClr val="bg1"/>
                </a:solidFill>
                <a:cs typeface="Arial" panose="020B0604020202020204" pitchFamily="34" charset="0"/>
              </a:rPr>
              <a:t> </a:t>
            </a:r>
          </a:p>
          <a:p>
            <a:pPr marL="274320" lvl="0" indent="-274320">
              <a:lnSpc>
                <a:spcPct val="98000"/>
              </a:lnSpc>
              <a:spcAft>
                <a:spcPts val="1200"/>
              </a:spcAft>
              <a:buClr>
                <a:schemeClr val="bg1">
                  <a:lumMod val="95000"/>
                  <a:lumOff val="5000"/>
                </a:schemeClr>
              </a:buClr>
              <a:buSzPct val="70000"/>
              <a:buFont typeface="Wingdings" panose="05000000000000000000" pitchFamily="2" charset="2"/>
              <a:buChar char="Ø"/>
              <a:tabLst/>
              <a:defRPr/>
            </a:pPr>
            <a:r>
              <a:rPr lang="en-US" sz="2800" dirty="0">
                <a:solidFill>
                  <a:schemeClr val="bg1"/>
                </a:solidFill>
                <a:cs typeface="Arial" panose="020B0604020202020204" pitchFamily="34" charset="0"/>
              </a:rPr>
              <a:t>”</a:t>
            </a: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Husseini had publicly declared that Muslims should follow the example Germans set for a ‘definitive solution to the Jewish problem</a:t>
            </a:r>
            <a:r>
              <a:rPr lang="en-US" sz="2600" dirty="0">
                <a:solidFill>
                  <a:schemeClr val="bg1"/>
                </a:solidFill>
                <a:cs typeface="Arial" panose="020B0604020202020204" pitchFamily="34" charset="0"/>
              </a:rPr>
              <a:t>’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3"/>
              </a:rPr>
              <a:t>[1010]</a:t>
            </a:r>
            <a:endParaRPr lang="en-US" b="1" dirty="0">
              <a:ln w="9525">
                <a:solidFill>
                  <a:prstClr val="black"/>
                </a:solidFill>
                <a:prstDash val="solid"/>
              </a:ln>
              <a:solidFill>
                <a:prstClr val="white"/>
              </a:solidFill>
              <a:cs typeface="Arial" panose="020B0604020202020204" pitchFamily="34" charset="0"/>
            </a:endParaRPr>
          </a:p>
          <a:p>
            <a:pPr marL="274320" lvl="0" indent="-274320">
              <a:lnSpc>
                <a:spcPct val="98000"/>
              </a:lnSpc>
              <a:spcAft>
                <a:spcPts val="1200"/>
              </a:spcAft>
              <a:buClr>
                <a:schemeClr val="bg1">
                  <a:lumMod val="95000"/>
                  <a:lumOff val="5000"/>
                </a:schemeClr>
              </a:buClr>
              <a:buSzPct val="70000"/>
              <a:buFont typeface="Wingdings" panose="05000000000000000000" pitchFamily="2" charset="2"/>
              <a:buChar char="Ø"/>
              <a:tabLst/>
              <a:defRPr/>
            </a:pPr>
            <a:r>
              <a:rPr lang="en-US" sz="2600" dirty="0">
                <a:solidFill>
                  <a:schemeClr val="bg1"/>
                </a:solidFill>
                <a:cs typeface="Arial" panose="020B0604020202020204" pitchFamily="34" charset="0"/>
              </a:rPr>
              <a:t>The Muslim SS general “Husseini reports that Reichsführer-SS… Himmler... told him in summer 1943 that the Germans had ‘… exterminated more than three million’ Jews… Husseini knew about the genocide...” </a:t>
            </a:r>
            <a:r>
              <a:rPr lang="en-US" b="1" dirty="0">
                <a:ln w="9525">
                  <a:solidFill>
                    <a:prstClr val="black"/>
                  </a:solidFill>
                  <a:prstDash val="solid"/>
                </a:ln>
                <a:solidFill>
                  <a:prstClr val="white"/>
                </a:solidFill>
                <a:cs typeface="Arial" panose="020B0604020202020204" pitchFamily="34" charset="0"/>
                <a:hlinkClick r:id="rId3"/>
              </a:rPr>
              <a:t>[1010]</a:t>
            </a:r>
            <a:endParaRPr lang="en-US" sz="2800" b="1" dirty="0">
              <a:ln w="9525">
                <a:solidFill>
                  <a:prstClr val="black"/>
                </a:solidFill>
                <a:prstDash val="solid"/>
              </a:ln>
              <a:solidFill>
                <a:prstClr val="white"/>
              </a:solidFill>
              <a:cs typeface="Arial" panose="020B0604020202020204" pitchFamily="34" charset="0"/>
            </a:endParaRP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F313D5A4-E8D2-45F5-9BB7-05A77F8D8EE3}"/>
              </a:ext>
            </a:extLst>
          </p:cNvPr>
          <p:cNvSpPr txBox="1">
            <a:spLocks noChangeArrowheads="1"/>
          </p:cNvSpPr>
          <p:nvPr/>
        </p:nvSpPr>
        <p:spPr bwMode="auto">
          <a:xfrm>
            <a:off x="0" y="228600"/>
            <a:ext cx="9107424" cy="105156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16770644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371600"/>
            <a:ext cx="8778240" cy="52578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1000"/>
              </a:spcAft>
              <a:buClr>
                <a:prstClr val="white"/>
              </a:buClr>
              <a:buSzPct val="65000"/>
              <a:tabLst/>
              <a:defRPr/>
            </a:pPr>
            <a:r>
              <a:rPr lang="en-US" sz="30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“Franklin D. Roosevelt stated Dec. 15, 1941: ‘To Hitler, the church … is a monstrosity to be destroyed by every means.’” </a:t>
            </a:r>
            <a:r>
              <a:rPr lang="en-US" b="1" dirty="0">
                <a:ln w="9525">
                  <a:solidFill>
                    <a:prstClr val="black"/>
                  </a:solidFill>
                  <a:prstDash val="solid"/>
                </a:ln>
                <a:solidFill>
                  <a:prstClr val="white"/>
                </a:solidFill>
                <a:cs typeface="Arial" panose="020B0604020202020204" pitchFamily="34" charset="0"/>
                <a:hlinkClick r:id="rId3"/>
              </a:rPr>
              <a:t>[1009]</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p>
          <a:p>
            <a:pPr marL="274320" indent="-274320">
              <a:lnSpc>
                <a:spcPct val="90000"/>
              </a:lnSpc>
              <a:spcAft>
                <a:spcPts val="1000"/>
              </a:spcAft>
              <a:buClr>
                <a:schemeClr val="bg1"/>
              </a:buClr>
              <a:buSzPct val="70000"/>
              <a:buFont typeface="Wingdings" panose="05000000000000000000" pitchFamily="2" charset="2"/>
              <a:buChar char="Ø"/>
              <a:tabLst/>
              <a:defRPr/>
            </a:pPr>
            <a:r>
              <a:rPr lang="en-US" sz="2600" dirty="0">
                <a:solidFill>
                  <a:schemeClr val="bg1"/>
                </a:solidFill>
                <a:cs typeface="Arial" panose="020B0604020202020204" pitchFamily="34" charset="0"/>
              </a:rPr>
              <a:t>“… Hitler stated in private: ‘The Mohammedan religion too would have been much more compatible to us than Christianity</a:t>
            </a:r>
            <a:r>
              <a:rPr lang="en-US" sz="2400" dirty="0">
                <a:solidFill>
                  <a:schemeClr val="bg1"/>
                </a:solidFill>
                <a:cs typeface="Arial" panose="020B0604020202020204" pitchFamily="34" charset="0"/>
              </a:rPr>
              <a:t>… </a:t>
            </a:r>
            <a:r>
              <a:rPr lang="en-US" sz="2600" dirty="0">
                <a:solidFill>
                  <a:schemeClr val="bg1"/>
                </a:solidFill>
                <a:cs typeface="Arial" panose="020B0604020202020204" pitchFamily="34" charset="0"/>
              </a:rPr>
              <a:t>with its meekness and flabbiness?’” </a:t>
            </a:r>
            <a:r>
              <a:rPr lang="en-US" b="1" dirty="0">
                <a:ln w="9525">
                  <a:solidFill>
                    <a:prstClr val="black"/>
                  </a:solidFill>
                  <a:prstDash val="solid"/>
                </a:ln>
                <a:solidFill>
                  <a:prstClr val="white"/>
                </a:solidFill>
                <a:cs typeface="Arial" panose="020B0604020202020204" pitchFamily="34" charset="0"/>
                <a:hlinkClick r:id="rId3"/>
              </a:rPr>
              <a:t>[1009]</a:t>
            </a:r>
            <a:endPar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a:p>
            <a:pPr marL="274320" lvl="0" indent="-274320">
              <a:lnSpc>
                <a:spcPct val="90000"/>
              </a:lnSpc>
              <a:spcAft>
                <a:spcPts val="1000"/>
              </a:spcAft>
              <a:buClr>
                <a:schemeClr val="bg1"/>
              </a:buClr>
              <a:buSzPct val="70000"/>
              <a:buFont typeface="Wingdings" panose="05000000000000000000" pitchFamily="2" charset="2"/>
              <a:buChar char="Ø"/>
              <a:tabLst/>
              <a:defRPr/>
            </a:pPr>
            <a:r>
              <a:rPr lang="en-US" sz="2600" dirty="0">
                <a:solidFill>
                  <a:schemeClr val="bg1"/>
                </a:solidFill>
                <a:cs typeface="Arial" panose="020B0604020202020204" pitchFamily="34" charset="0"/>
              </a:rPr>
              <a:t>“Hitler stated… ‘The peoples of Islam will always be closer to us than, for example, France.’” </a:t>
            </a:r>
            <a:r>
              <a:rPr lang="en-US" b="1" dirty="0">
                <a:ln w="9525">
                  <a:solidFill>
                    <a:prstClr val="black"/>
                  </a:solidFill>
                  <a:prstDash val="solid"/>
                </a:ln>
                <a:solidFill>
                  <a:prstClr val="white"/>
                </a:solidFill>
                <a:cs typeface="Arial" panose="020B0604020202020204" pitchFamily="34" charset="0"/>
                <a:hlinkClick r:id="rId3"/>
              </a:rPr>
              <a:t>[1009]</a:t>
            </a: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a:p>
            <a:pPr marL="0" lvl="0" indent="0">
              <a:lnSpc>
                <a:spcPct val="90000"/>
              </a:lnSpc>
              <a:spcAft>
                <a:spcPts val="800"/>
              </a:spcAft>
              <a:buClr>
                <a:prstClr val="white"/>
              </a:buClr>
              <a:buSzPct val="65000"/>
              <a:tabLst/>
              <a:defRPr/>
            </a:pPr>
            <a:r>
              <a:rPr lang="en-US" sz="2800" b="1" dirty="0">
                <a:ln w="9525">
                  <a:solidFill>
                    <a:prstClr val="black"/>
                  </a:solidFill>
                  <a:prstDash val="solid"/>
                </a:ln>
                <a:solidFill>
                  <a:prstClr val="white"/>
                </a:solidFill>
                <a:effectLst>
                  <a:glow rad="127000">
                    <a:srgbClr val="000099"/>
                  </a:glow>
                  <a:outerShdw blurRad="50800" dist="50800" dir="2700000" algn="tl" rotWithShape="0">
                    <a:schemeClr val="bg1">
                      <a:lumMod val="95000"/>
                      <a:lumOff val="5000"/>
                    </a:schemeClr>
                  </a:outerShdw>
                </a:effectLst>
                <a:cs typeface="Arial" panose="020B0604020202020204" pitchFamily="34" charset="0"/>
              </a:rPr>
              <a:t>“During the final battle in Berlin in April of 1945, as allied forces closed in on Hitler’s bunker, they confronted a hundred Muslims of the Mufti’s Arab Legion making their last suicidal stand.” </a:t>
            </a:r>
            <a:r>
              <a:rPr lang="en-US" b="1" dirty="0">
                <a:ln w="9525">
                  <a:solidFill>
                    <a:prstClr val="black"/>
                  </a:solidFill>
                  <a:prstDash val="solid"/>
                </a:ln>
                <a:solidFill>
                  <a:prstClr val="white"/>
                </a:solidFill>
                <a:cs typeface="Arial" panose="020B0604020202020204" pitchFamily="34" charset="0"/>
                <a:hlinkClick r:id="rId3"/>
              </a:rPr>
              <a:t>[1009]</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p>
        </p:txBody>
      </p:sp>
      <p:sp>
        <p:nvSpPr>
          <p:cNvPr id="4" name="Date Placeholder 2">
            <a:extLst>
              <a:ext uri="{FF2B5EF4-FFF2-40B4-BE49-F238E27FC236}">
                <a16:creationId xmlns:a16="http://schemas.microsoft.com/office/drawing/2014/main" id="{74D8871C-3B12-486B-BC6A-A0EE2C8DA86E}"/>
              </a:ext>
            </a:extLst>
          </p:cNvPr>
          <p:cNvSpPr>
            <a:spLocks noGrp="1"/>
          </p:cNvSpPr>
          <p:nvPr>
            <p:ph type="dt" sz="half" idx="10"/>
          </p:nvPr>
        </p:nvSpPr>
        <p:spPr>
          <a:xfrm>
            <a:off x="5867400" y="6675120"/>
            <a:ext cx="2971800"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F313D5A4-E8D2-45F5-9BB7-05A77F8D8EE3}"/>
              </a:ext>
            </a:extLst>
          </p:cNvPr>
          <p:cNvSpPr txBox="1">
            <a:spLocks noChangeArrowheads="1"/>
          </p:cNvSpPr>
          <p:nvPr/>
        </p:nvSpPr>
        <p:spPr bwMode="auto">
          <a:xfrm>
            <a:off x="9144" y="137160"/>
            <a:ext cx="9107424" cy="105156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0" tIns="91440" rIns="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700" b="1" dirty="0">
                <a:ln w="9525">
                  <a:solidFill>
                    <a:prstClr val="black"/>
                  </a:solidFill>
                  <a:prstDash val="solid"/>
                </a:ln>
                <a:solidFill>
                  <a:srgbClr val="7030A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USA &amp; EU Liberal Babylon: Homosexual Rapists, Magic, Murder, Gold, Purple &amp; Scarlet</a:t>
            </a:r>
          </a:p>
        </p:txBody>
      </p:sp>
    </p:spTree>
    <p:extLst>
      <p:ext uri="{BB962C8B-B14F-4D97-AF65-F5344CB8AC3E}">
        <p14:creationId xmlns:p14="http://schemas.microsoft.com/office/powerpoint/2010/main" val="37947579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52400" y="1508760"/>
            <a:ext cx="8839200" cy="512064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Bef>
                <a:spcPts val="0"/>
              </a:spcBef>
              <a:spcAft>
                <a:spcPts val="800"/>
              </a:spcAft>
              <a:buSzPct val="70000"/>
              <a:tabLst/>
            </a:pPr>
            <a:r>
              <a:rPr lang="en-US" sz="2800" dirty="0">
                <a:solidFill>
                  <a:prstClr val="black"/>
                </a:solidFill>
                <a:ea typeface="Times New Roman" panose="02020603050405020304" pitchFamily="18" charset="0"/>
                <a:cs typeface="Arial" panose="020B0604020202020204" pitchFamily="34" charset="0"/>
              </a:rPr>
              <a:t>The Koran teaches that the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ONLY ways to enter heaven</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sz="2800" dirty="0">
                <a:solidFill>
                  <a:schemeClr val="bg1"/>
                </a:solidFill>
                <a:ea typeface="Times New Roman" panose="02020603050405020304" pitchFamily="18" charset="0"/>
                <a:cs typeface="Arial" panose="020B0604020202020204" pitchFamily="34" charset="0"/>
              </a:rPr>
              <a:t>are to: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 action="ppaction://noaction"/>
              </a:rPr>
              <a:t>murder non-Muslims</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
              </a:rPr>
              <a:t>(Qur'an 4:76, 8:12, 9:5,29)</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sz="2800" dirty="0">
                <a:solidFill>
                  <a:prstClr val="black"/>
                </a:solidFill>
                <a:ea typeface="Times New Roman" panose="02020603050405020304" pitchFamily="18" charset="0"/>
                <a:cs typeface="Arial" panose="020B0604020202020204" pitchFamily="34" charset="0"/>
              </a:rPr>
              <a:t>or </a:t>
            </a:r>
            <a:r>
              <a:rPr lang="en-US" sz="3000"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5"/>
              </a:rPr>
              <a:t>overthrow their governments &amp; replace with Sharia Law</a:t>
            </a:r>
            <a:r>
              <a:rPr lang="en-US" sz="2800" dirty="0">
                <a:solidFill>
                  <a:prstClr val="black"/>
                </a:solidFill>
                <a:ea typeface="Times New Roman" panose="02020603050405020304" pitchFamily="18" charset="0"/>
                <a:cs typeface="Arial" panose="020B0604020202020204" pitchFamily="34" charset="0"/>
              </a:rPr>
              <a:t>, where </a:t>
            </a:r>
            <a:r>
              <a:rPr lang="en-US" sz="3000"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6"/>
              </a:rPr>
              <a:t>women are animals and slaves</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sz="3000"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7"/>
              </a:rPr>
              <a:t>to be beaten, raped</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sz="3000"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
              </a:rPr>
              <a:t>and killed when they don’t follow the Koran</a:t>
            </a:r>
            <a:r>
              <a:rPr lang="en-US" sz="3000" dirty="0">
                <a:solidFill>
                  <a:prstClr val="black"/>
                </a:solidFill>
                <a:ea typeface="Times New Roman" panose="02020603050405020304" pitchFamily="18" charset="0"/>
                <a:cs typeface="Arial" panose="020B0604020202020204" pitchFamily="34" charset="0"/>
              </a:rPr>
              <a:t>, </a:t>
            </a:r>
            <a:r>
              <a:rPr lang="en-US" sz="2800" dirty="0">
                <a:solidFill>
                  <a:prstClr val="black"/>
                </a:solidFill>
                <a:ea typeface="Times New Roman" panose="02020603050405020304" pitchFamily="18" charset="0"/>
                <a:cs typeface="Arial" panose="020B0604020202020204" pitchFamily="34" charset="0"/>
              </a:rPr>
              <a:t>or their raging angry</a:t>
            </a:r>
            <a:r>
              <a:rPr lang="en-US" sz="3000" dirty="0">
                <a:solidFill>
                  <a:prstClr val="black"/>
                </a:solidFill>
                <a:ea typeface="Times New Roman" panose="02020603050405020304" pitchFamily="18" charset="0"/>
                <a:cs typeface="Arial" panose="020B0604020202020204" pitchFamily="34" charset="0"/>
              </a:rPr>
              <a:t> </a:t>
            </a:r>
            <a:r>
              <a:rPr lang="en-US" sz="3000"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6"/>
              </a:rPr>
              <a:t>polygamist husbands</a:t>
            </a:r>
            <a:r>
              <a:rPr lang="en-US" sz="3000" dirty="0">
                <a:solidFill>
                  <a:prstClr val="black"/>
                </a:solidFill>
                <a:ea typeface="Times New Roman" panose="02020603050405020304" pitchFamily="18" charset="0"/>
                <a:cs typeface="Arial" panose="020B0604020202020204" pitchFamily="34" charset="0"/>
              </a:rPr>
              <a:t>.</a:t>
            </a:r>
            <a:r>
              <a:rPr lang="en-US" dirty="0">
                <a:solidFill>
                  <a:prstClr val="black"/>
                </a:solidFill>
                <a:ea typeface="Times New Roman" panose="02020603050405020304" pitchFamily="18" charset="0"/>
                <a:cs typeface="Arial" panose="020B0604020202020204" pitchFamily="34" charset="0"/>
              </a:rPr>
              <a:t> </a:t>
            </a:r>
            <a:r>
              <a:rPr lang="en-US" altLang="zh-CN" dirty="0">
                <a:solidFill>
                  <a:prstClr val="black"/>
                </a:solidFill>
                <a:ea typeface="Times New Roman" panose="02020603050405020304" pitchFamily="18" charset="0"/>
                <a:cs typeface="Arial" panose="020B0604020202020204" pitchFamily="34" charset="0"/>
              </a:rPr>
              <a:t>(See extensive proof in underlined links).</a:t>
            </a:r>
            <a:r>
              <a:rPr lang="en-US" sz="2800" dirty="0">
                <a:solidFill>
                  <a:prstClr val="black"/>
                </a:solidFill>
                <a:ea typeface="Times New Roman" panose="02020603050405020304" pitchFamily="18" charset="0"/>
                <a:cs typeface="Arial" panose="020B0604020202020204" pitchFamily="34" charset="0"/>
              </a:rPr>
              <a:t> </a:t>
            </a:r>
          </a:p>
          <a:p>
            <a:pPr marL="274320" lvl="0" indent="-274320" defTabSz="342900">
              <a:lnSpc>
                <a:spcPct val="120000"/>
              </a:lnSpc>
              <a:spcAft>
                <a:spcPts val="600"/>
              </a:spcAft>
              <a:buClr>
                <a:prstClr val="white"/>
              </a:buClr>
              <a:buSzPct val="65000"/>
              <a:buFont typeface="Wingdings" panose="05000000000000000000" pitchFamily="2" charset="2"/>
              <a:buChar char="Ø"/>
              <a:tabLst/>
            </a:pPr>
            <a:r>
              <a:rPr lang="en-US" sz="2600"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8"/>
              </a:rPr>
              <a:t>Muslims committed genocide against Christians and Yazidis during the past Obama era in the Mideast</a:t>
            </a:r>
            <a:r>
              <a:rPr lang="en-US" sz="2600" dirty="0">
                <a:solidFill>
                  <a:prstClr val="black"/>
                </a:solidFill>
                <a:ea typeface="Times New Roman" panose="02020603050405020304" pitchFamily="18" charset="0"/>
                <a:cs typeface="Arial" panose="020B0604020202020204" pitchFamily="34" charset="0"/>
              </a:rPr>
              <a:t>, as </a:t>
            </a:r>
            <a:r>
              <a:rPr lang="en-US" sz="2600"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9"/>
              </a:rPr>
              <a:t>certified by the US State Department and Congress</a:t>
            </a:r>
            <a:r>
              <a:rPr lang="en-US" sz="2600" dirty="0">
                <a:solidFill>
                  <a:prstClr val="black"/>
                </a:solidFill>
                <a:ea typeface="Times New Roman" panose="02020603050405020304" pitchFamily="18" charset="0"/>
                <a:cs typeface="Arial" panose="020B0604020202020204" pitchFamily="34" charset="0"/>
              </a:rPr>
              <a:t>.</a:t>
            </a:r>
          </a:p>
        </p:txBody>
      </p:sp>
      <p:sp>
        <p:nvSpPr>
          <p:cNvPr id="3" name="Text Box 1">
            <a:extLst>
              <a:ext uri="{FF2B5EF4-FFF2-40B4-BE49-F238E27FC236}">
                <a16:creationId xmlns:a16="http://schemas.microsoft.com/office/drawing/2014/main" id="{ECA2713B-AC12-4A03-A47B-7C4BAD76CE64}"/>
              </a:ext>
            </a:extLst>
          </p:cNvPr>
          <p:cNvSpPr txBox="1">
            <a:spLocks noChangeArrowheads="1"/>
          </p:cNvSpPr>
          <p:nvPr/>
        </p:nvSpPr>
        <p:spPr bwMode="auto">
          <a:xfrm>
            <a:off x="66298" y="263146"/>
            <a:ext cx="9011404" cy="1089529"/>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Mideast, the Original Babylon: Rapists, Slavery, Murder, Blood of Saints</a:t>
            </a:r>
          </a:p>
        </p:txBody>
      </p:sp>
      <p:sp>
        <p:nvSpPr>
          <p:cNvPr id="4" name="Date Placeholder 2">
            <a:extLst>
              <a:ext uri="{FF2B5EF4-FFF2-40B4-BE49-F238E27FC236}">
                <a16:creationId xmlns:a16="http://schemas.microsoft.com/office/drawing/2014/main" id="{0FB165AE-1E42-4A90-BDA7-DAECD965C9A9}"/>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0804125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2000"/>
                                  </p:stCondLst>
                                  <p:childTnLst>
                                    <p:animEffect transition="out" filter="fade">
                                      <p:cBhvr>
                                        <p:cTn id="6" dur="2000" tmFilter="0, 0; .2, .5; .8, .5; 1, 0"/>
                                        <p:tgtEl>
                                          <p:spTgt spid="3"/>
                                        </p:tgtEl>
                                      </p:cBhvr>
                                    </p:animEffect>
                                    <p:animScale>
                                      <p:cBhvr>
                                        <p:cTn id="7" dur="1000" autoRev="1" fill="hold"/>
                                        <p:tgtEl>
                                          <p:spTgt spid="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09349" y="1828800"/>
            <a:ext cx="8925302" cy="475488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342900">
              <a:lnSpc>
                <a:spcPct val="110000"/>
              </a:lnSpc>
              <a:spcAft>
                <a:spcPts val="300"/>
              </a:spcAft>
              <a:tabLst/>
            </a:pPr>
            <a:r>
              <a:rPr lang="en-US" sz="2800" dirty="0">
                <a:solidFill>
                  <a:prstClr val="black"/>
                </a:solidFill>
                <a:ea typeface="Times New Roman" panose="02020603050405020304" pitchFamily="18" charset="0"/>
                <a:cs typeface="Arial" panose="020B0604020202020204" pitchFamily="34" charset="0"/>
              </a:rPr>
              <a:t>Radical liberals claim that Muslims worship the same god as Christians. But the </a:t>
            </a:r>
            <a:r>
              <a:rPr lang="en-US" sz="3000" b="1" u="sng"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Muslim Koran states that praying to Jesus is the worst possible sin, that will send you to Hell forever</a:t>
            </a:r>
            <a:r>
              <a:rPr lang="en-US" sz="3000" dirty="0">
                <a:solidFill>
                  <a:prstClr val="black"/>
                </a:solidFill>
                <a:ea typeface="Times New Roman" panose="02020603050405020304" pitchFamily="18" charset="0"/>
                <a:cs typeface="Arial" panose="020B0604020202020204" pitchFamily="34" charset="0"/>
              </a:rPr>
              <a:t>. </a:t>
            </a:r>
            <a:r>
              <a:rPr lang="en-US" dirty="0">
                <a:solidFill>
                  <a:prstClr val="black"/>
                </a:solidFill>
                <a:ea typeface="Times New Roman" panose="02020603050405020304" pitchFamily="18" charset="0"/>
                <a:cs typeface="Arial" panose="020B0604020202020204" pitchFamily="34" charset="0"/>
              </a:rPr>
              <a:t>(Sura 5:72,75)</a:t>
            </a:r>
          </a:p>
          <a:p>
            <a:pPr marL="0" lvl="0" indent="0" defTabSz="342900">
              <a:lnSpc>
                <a:spcPct val="110000"/>
              </a:lnSpc>
              <a:spcAft>
                <a:spcPts val="1200"/>
              </a:spcAft>
              <a:tabLst/>
            </a:pPr>
            <a:r>
              <a:rPr lang="en-US" sz="2000" dirty="0">
                <a:solidFill>
                  <a:prstClr val="black"/>
                </a:solidFill>
                <a:ea typeface="Times New Roman" panose="02020603050405020304" pitchFamily="18" charset="0"/>
                <a:cs typeface="Arial" panose="020B0604020202020204" pitchFamily="34" charset="0"/>
              </a:rPr>
              <a:t>(See extensive proof in underlined links).</a:t>
            </a:r>
          </a:p>
          <a:p>
            <a:pPr marL="205740" lvl="0" indent="-205740" defTabSz="342900">
              <a:lnSpc>
                <a:spcPct val="110000"/>
              </a:lnSpc>
              <a:spcAft>
                <a:spcPts val="1350"/>
              </a:spcAft>
              <a:buSzPct val="70000"/>
              <a:buFont typeface="Wingdings" panose="05000000000000000000" pitchFamily="2" charset="2"/>
              <a:buChar char="Ø"/>
              <a:tabLst/>
            </a:pPr>
            <a:r>
              <a:rPr lang="en-US" sz="2600" dirty="0">
                <a:solidFill>
                  <a:prstClr val="black"/>
                </a:solidFill>
                <a:ea typeface="Times New Roman" panose="02020603050405020304" pitchFamily="18" charset="0"/>
                <a:cs typeface="Arial" panose="020B0604020202020204" pitchFamily="34" charset="0"/>
              </a:rPr>
              <a:t>Today</a:t>
            </a:r>
            <a:r>
              <a:rPr lang="en-US" sz="2800" dirty="0">
                <a:solidFill>
                  <a:prstClr val="black"/>
                </a:solidFill>
                <a:ea typeface="Times New Roman" panose="02020603050405020304" pitchFamily="18" charset="0"/>
                <a:cs typeface="Arial" panose="020B0604020202020204" pitchFamily="34" charset="0"/>
              </a:rPr>
              <a:t>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we still find rampant murder</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
              </a:rPr>
              <a:t>rape</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sz="2600" dirty="0">
                <a:solidFill>
                  <a:schemeClr val="bg1"/>
                </a:solidFill>
                <a:ea typeface="Times New Roman" panose="02020603050405020304" pitchFamily="18" charset="0"/>
                <a:cs typeface="Arial" panose="020B0604020202020204" pitchFamily="34" charset="0"/>
              </a:rPr>
              <a:t>&amp;</a:t>
            </a:r>
            <a:r>
              <a:rPr lang="en-US" sz="2400" dirty="0">
                <a:solidFill>
                  <a:schemeClr val="bg1"/>
                </a:solidFill>
                <a:ea typeface="Times New Roman" panose="02020603050405020304" pitchFamily="18" charset="0"/>
                <a:cs typeface="Arial" panose="020B0604020202020204" pitchFamily="34" charset="0"/>
              </a:rPr>
              <a:t>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5"/>
              </a:rPr>
              <a:t>slavery of Black Africans</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sz="2600" dirty="0">
                <a:solidFill>
                  <a:schemeClr val="bg1"/>
                </a:solidFill>
                <a:ea typeface="Times New Roman" panose="02020603050405020304" pitchFamily="18" charset="0"/>
                <a:cs typeface="Arial" panose="020B0604020202020204" pitchFamily="34" charset="0"/>
              </a:rPr>
              <a:t>and</a:t>
            </a:r>
            <a:r>
              <a:rPr lang="en-US" sz="2800" dirty="0">
                <a:solidFill>
                  <a:prstClr val="black"/>
                </a:solidFill>
                <a:ea typeface="Times New Roman" panose="02020603050405020304" pitchFamily="18" charset="0"/>
                <a:cs typeface="Arial" panose="020B0604020202020204" pitchFamily="34" charset="0"/>
              </a:rPr>
              <a:t>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6"/>
              </a:rPr>
              <a:t>Christians in radical Islamic nations</a:t>
            </a:r>
            <a:r>
              <a:rPr lang="en-US" sz="2800" dirty="0">
                <a:solidFill>
                  <a:prstClr val="black"/>
                </a:solidFill>
                <a:ea typeface="Times New Roman" panose="02020603050405020304" pitchFamily="18" charset="0"/>
                <a:cs typeface="Arial" panose="020B0604020202020204" pitchFamily="34" charset="0"/>
              </a:rPr>
              <a:t>, </a:t>
            </a:r>
            <a:r>
              <a:rPr lang="en-US" sz="2600" dirty="0">
                <a:solidFill>
                  <a:prstClr val="black"/>
                </a:solidFill>
                <a:ea typeface="Times New Roman" panose="02020603050405020304" pitchFamily="18" charset="0"/>
                <a:cs typeface="Arial" panose="020B0604020202020204" pitchFamily="34" charset="0"/>
              </a:rPr>
              <a:t>because</a:t>
            </a:r>
            <a:r>
              <a:rPr lang="en-US" sz="2800" dirty="0">
                <a:solidFill>
                  <a:prstClr val="black"/>
                </a:solidFill>
                <a:ea typeface="Times New Roman" panose="02020603050405020304" pitchFamily="18" charset="0"/>
                <a:cs typeface="Arial" panose="020B0604020202020204" pitchFamily="34" charset="0"/>
              </a:rPr>
              <a:t>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7"/>
              </a:rPr>
              <a:t>Muhammad was a rampant mass murderer, who owned many sex slaves</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a:t>
            </a:r>
            <a:endParaRPr lang="en-US" sz="2800" dirty="0">
              <a:solidFill>
                <a:prstClr val="black"/>
              </a:solidFill>
              <a:ea typeface="Times New Roman" panose="02020603050405020304" pitchFamily="18" charset="0"/>
              <a:cs typeface="Arial" panose="020B0604020202020204" pitchFamily="34" charset="0"/>
            </a:endParaRPr>
          </a:p>
        </p:txBody>
      </p:sp>
      <p:sp>
        <p:nvSpPr>
          <p:cNvPr id="3" name="Text Box 1">
            <a:extLst>
              <a:ext uri="{FF2B5EF4-FFF2-40B4-BE49-F238E27FC236}">
                <a16:creationId xmlns:a16="http://schemas.microsoft.com/office/drawing/2014/main" id="{ECA2713B-AC12-4A03-A47B-7C4BAD76CE64}"/>
              </a:ext>
            </a:extLst>
          </p:cNvPr>
          <p:cNvSpPr txBox="1">
            <a:spLocks noChangeArrowheads="1"/>
          </p:cNvSpPr>
          <p:nvPr/>
        </p:nvSpPr>
        <p:spPr bwMode="auto">
          <a:xfrm>
            <a:off x="66298" y="533400"/>
            <a:ext cx="9011404" cy="1089529"/>
          </a:xfrm>
          <a:prstGeom prst="rect">
            <a:avLst/>
          </a:prstGeom>
          <a:blipFill dpi="0" rotWithShape="0">
            <a:blip r:embed="rId8"/>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Mideast, the Original Babylon: Rapists, Slavery, Murder, Blood of Saints</a:t>
            </a:r>
          </a:p>
        </p:txBody>
      </p:sp>
      <p:sp>
        <p:nvSpPr>
          <p:cNvPr id="4" name="Date Placeholder 2">
            <a:extLst>
              <a:ext uri="{FF2B5EF4-FFF2-40B4-BE49-F238E27FC236}">
                <a16:creationId xmlns:a16="http://schemas.microsoft.com/office/drawing/2014/main" id="{0FB165AE-1E42-4A90-BDA7-DAECD965C9A9}"/>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5055219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78126" y="1745113"/>
            <a:ext cx="8787745" cy="478284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800"/>
              </a:spcAft>
              <a:buSzPct val="70000"/>
              <a:tabLst/>
            </a:pP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This literally matches the “beheaded for the witness of Jesus“ martyr prophesy in the Bible. </a:t>
            </a:r>
            <a:r>
              <a:rPr lang="en-US" kern="150" dirty="0">
                <a:ln w="9525">
                  <a:solidFill>
                    <a:schemeClr val="bg1"/>
                  </a:solidFill>
                  <a:prstDash val="solid"/>
                </a:ln>
                <a:solidFill>
                  <a:schemeClr val="tx1"/>
                </a:solidFill>
                <a:ea typeface="Times New Roman" panose="02020603050405020304" pitchFamily="18" charset="0"/>
                <a:cs typeface="Arial" panose="020B0604020202020204" pitchFamily="34" charset="0"/>
                <a:hlinkClick r:id="rId3"/>
              </a:rPr>
              <a:t>Rev. 20:4</a:t>
            </a:r>
            <a:endParaRPr lang="en-US" altLang="zh-CN" dirty="0">
              <a:solidFill>
                <a:prstClr val="black"/>
              </a:solidFill>
              <a:ea typeface="Times New Roman" panose="02020603050405020304" pitchFamily="18" charset="0"/>
              <a:cs typeface="Arial" panose="020B0604020202020204" pitchFamily="34" charset="0"/>
            </a:endParaRPr>
          </a:p>
          <a:p>
            <a:pPr marL="274320" lvl="0" indent="-274320">
              <a:lnSpc>
                <a:spcPct val="90000"/>
              </a:lnSpc>
              <a:spcBef>
                <a:spcPts val="0"/>
              </a:spcBef>
              <a:spcAft>
                <a:spcPts val="1800"/>
              </a:spcAft>
              <a:buSzPct val="70000"/>
              <a:buFont typeface="Wingdings" panose="05000000000000000000" pitchFamily="2" charset="2"/>
              <a:buChar char="Ø"/>
              <a:tabLst/>
            </a:pPr>
            <a:r>
              <a:rPr lang="en-US" altLang="zh-CN" sz="2800" dirty="0">
                <a:solidFill>
                  <a:prstClr val="black"/>
                </a:solidFill>
                <a:ea typeface="Times New Roman" panose="02020603050405020304" pitchFamily="18" charset="0"/>
                <a:cs typeface="Arial" panose="020B0604020202020204" pitchFamily="34" charset="0"/>
              </a:rPr>
              <a:t>They were all killed for following the resurrected Jesus Christ unto death, and for refusing to forcibly convert to Islam. </a:t>
            </a:r>
          </a:p>
          <a:p>
            <a:pPr marL="274320" lvl="0" indent="-274320">
              <a:lnSpc>
                <a:spcPct val="90000"/>
              </a:lnSpc>
              <a:spcBef>
                <a:spcPts val="0"/>
              </a:spcBef>
              <a:spcAft>
                <a:spcPts val="1200"/>
              </a:spcAft>
              <a:buSzPct val="70000"/>
              <a:buFont typeface="Wingdings" panose="05000000000000000000" pitchFamily="2" charset="2"/>
              <a:buChar char="Ø"/>
              <a:tabLst/>
            </a:pPr>
            <a:r>
              <a:rPr lang="en-US" altLang="zh-CN" sz="2800" dirty="0">
                <a:solidFill>
                  <a:prstClr val="black"/>
                </a:solidFill>
                <a:ea typeface="Times New Roman" panose="02020603050405020304" pitchFamily="18" charset="0"/>
                <a:cs typeface="Arial" panose="020B0604020202020204" pitchFamily="34" charset="0"/>
              </a:rPr>
              <a:t>None of these Christians were martyred by ISIS because they went to church on Saturday instead of Sunday. They were killed for following Jesus. ISIS didn’t care what denomination. </a:t>
            </a:r>
          </a:p>
        </p:txBody>
      </p:sp>
      <p:sp>
        <p:nvSpPr>
          <p:cNvPr id="4" name="Date Placeholder 2">
            <a:extLst>
              <a:ext uri="{FF2B5EF4-FFF2-40B4-BE49-F238E27FC236}">
                <a16:creationId xmlns:a16="http://schemas.microsoft.com/office/drawing/2014/main" id="{84891EB1-7355-4482-8A1D-305E127B157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82B46740-7623-4141-8619-4B97424511DD}"/>
              </a:ext>
            </a:extLst>
          </p:cNvPr>
          <p:cNvSpPr txBox="1">
            <a:spLocks noChangeArrowheads="1"/>
          </p:cNvSpPr>
          <p:nvPr/>
        </p:nvSpPr>
        <p:spPr bwMode="auto">
          <a:xfrm>
            <a:off x="66296" y="381000"/>
            <a:ext cx="9011404" cy="1089529"/>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Mideast, the Original Babylon: Rapists, Slavery, Murder, Blood of Saints</a:t>
            </a:r>
          </a:p>
        </p:txBody>
      </p:sp>
    </p:spTree>
    <p:extLst>
      <p:ext uri="{BB962C8B-B14F-4D97-AF65-F5344CB8AC3E}">
        <p14:creationId xmlns:p14="http://schemas.microsoft.com/office/powerpoint/2010/main" val="38994620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93527" y="1224655"/>
            <a:ext cx="8956946" cy="544068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1200"/>
              </a:spcAft>
              <a:buClr>
                <a:schemeClr val="tx1"/>
              </a:buClr>
              <a:buSzPct val="90000"/>
            </a:pPr>
            <a:r>
              <a:rPr lang="en-US" altLang="en-US" sz="3200" dirty="0">
                <a:solidFill>
                  <a:schemeClr val="bg1">
                    <a:lumMod val="95000"/>
                    <a:lumOff val="5000"/>
                  </a:schemeClr>
                </a:solidFill>
                <a:cs typeface="Arial" panose="020B0604020202020204" pitchFamily="34" charset="0"/>
              </a:rPr>
              <a:t>In Revelation, an angel with Jesus stated: </a:t>
            </a:r>
          </a:p>
          <a:p>
            <a:pPr marL="274320" indent="-274320">
              <a:lnSpc>
                <a:spcPct val="94000"/>
              </a:lnSpc>
              <a:spcAft>
                <a:spcPts val="1800"/>
              </a:spcAft>
              <a:buClr>
                <a:schemeClr val="bg1">
                  <a:lumMod val="95000"/>
                  <a:lumOff val="5000"/>
                </a:schemeClr>
              </a:buClr>
              <a:buSzPct val="70000"/>
              <a:buFont typeface="Wingdings" panose="05000000000000000000" pitchFamily="2" charset="2"/>
              <a:buChar char="Ø"/>
            </a:pPr>
            <a:r>
              <a:rPr lang="en-US" altLang="en-US" sz="3000" dirty="0">
                <a:solidFill>
                  <a:schemeClr val="bg1">
                    <a:lumMod val="95000"/>
                    <a:lumOff val="5000"/>
                  </a:schemeClr>
                </a:solidFill>
                <a:cs typeface="Arial" panose="020B0604020202020204" pitchFamily="34" charset="0"/>
              </a:rPr>
              <a:t>I warn everyone who hears the words of the prophecy of this scroll: </a:t>
            </a:r>
            <a:r>
              <a:rPr lang="en-US" sz="3400" b="1" kern="150" dirty="0">
                <a:ln w="12700" cmpd="sng">
                  <a:solidFill>
                    <a:srgbClr val="000000"/>
                  </a:solidFill>
                  <a:prstDash val="solid"/>
                </a:ln>
                <a:gradFill>
                  <a:gsLst>
                    <a:gs pos="0">
                      <a:srgbClr val="000000"/>
                    </a:gs>
                    <a:gs pos="4000">
                      <a:srgbClr val="000000">
                        <a:lumMod val="60000"/>
                        <a:lumOff val="40000"/>
                      </a:srgbClr>
                    </a:gs>
                    <a:gs pos="97196">
                      <a:schemeClr val="tx1"/>
                    </a:gs>
                    <a:gs pos="50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If anyone adds anything to them, God will add to that person the plagues described in this scroll. </a:t>
            </a:r>
            <a:endParaRPr lang="en-US" altLang="en-US" sz="3400" b="1" dirty="0">
              <a:ln w="9525">
                <a:solidFill>
                  <a:schemeClr val="bg1"/>
                </a:solidFill>
                <a:prstDash val="solid"/>
              </a:ln>
              <a:gradFill>
                <a:gsLst>
                  <a:gs pos="0">
                    <a:srgbClr val="000000"/>
                  </a:gs>
                  <a:gs pos="4000">
                    <a:srgbClr val="000000">
                      <a:lumMod val="60000"/>
                      <a:lumOff val="40000"/>
                    </a:srgbClr>
                  </a:gs>
                  <a:gs pos="97196">
                    <a:schemeClr val="tx1"/>
                  </a:gs>
                  <a:gs pos="50000">
                    <a:srgbClr val="000000">
                      <a:lumMod val="20000"/>
                      <a:lumOff val="80000"/>
                    </a:srgbClr>
                  </a:gs>
                </a:gsLst>
                <a:lin ang="5400000" scaled="0"/>
              </a:gradFill>
              <a:effectLst>
                <a:glow rad="139700">
                  <a:schemeClr val="accent2">
                    <a:lumMod val="50000"/>
                    <a:alpha val="40000"/>
                  </a:schemeClr>
                </a:glow>
                <a:outerShdw blurRad="12700" dist="38100" dir="2700000" algn="tl" rotWithShape="0">
                  <a:schemeClr val="bg1">
                    <a:lumMod val="50000"/>
                  </a:schemeClr>
                </a:outerShdw>
              </a:effectLst>
              <a:cs typeface="Arial" panose="020B0604020202020204" pitchFamily="34" charset="0"/>
            </a:endParaRPr>
          </a:p>
          <a:p>
            <a:pPr marL="274320" indent="-274320">
              <a:lnSpc>
                <a:spcPct val="94000"/>
              </a:lnSpc>
              <a:spcAft>
                <a:spcPts val="1200"/>
              </a:spcAft>
              <a:buClr>
                <a:schemeClr val="bg1">
                  <a:lumMod val="95000"/>
                  <a:lumOff val="5000"/>
                </a:schemeClr>
              </a:buClr>
              <a:buSzPct val="70000"/>
              <a:buFont typeface="Wingdings" panose="05000000000000000000" pitchFamily="2" charset="2"/>
              <a:buChar char="Ø"/>
            </a:pPr>
            <a:r>
              <a:rPr lang="en-US" altLang="en-US" sz="3000" dirty="0">
                <a:solidFill>
                  <a:schemeClr val="bg1">
                    <a:lumMod val="95000"/>
                    <a:lumOff val="5000"/>
                  </a:schemeClr>
                </a:solidFill>
                <a:cs typeface="Arial" panose="020B0604020202020204" pitchFamily="34" charset="0"/>
              </a:rPr>
              <a:t>And</a:t>
            </a:r>
            <a:r>
              <a:rPr lang="en-US" altLang="en-US" sz="3500" dirty="0">
                <a:solidFill>
                  <a:schemeClr val="bg1">
                    <a:lumMod val="95000"/>
                    <a:lumOff val="5000"/>
                  </a:schemeClr>
                </a:solidFill>
                <a:cs typeface="Arial" panose="020B0604020202020204" pitchFamily="34" charset="0"/>
              </a:rPr>
              <a:t> </a:t>
            </a:r>
            <a:r>
              <a:rPr lang="en-US" sz="3400" b="1" kern="150" dirty="0">
                <a:ln w="12700" cmpd="sng">
                  <a:solidFill>
                    <a:srgbClr val="000000"/>
                  </a:solidFill>
                  <a:prstDash val="solid"/>
                </a:ln>
                <a:gradFill>
                  <a:gsLst>
                    <a:gs pos="0">
                      <a:srgbClr val="000000"/>
                    </a:gs>
                    <a:gs pos="4000">
                      <a:srgbClr val="000000">
                        <a:lumMod val="60000"/>
                        <a:lumOff val="40000"/>
                      </a:srgbClr>
                    </a:gs>
                    <a:gs pos="98131">
                      <a:schemeClr val="tx1"/>
                    </a:gs>
                    <a:gs pos="54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if anyone takes words away </a:t>
            </a:r>
            <a:r>
              <a:rPr lang="en-US" altLang="en-US" sz="3000" dirty="0">
                <a:solidFill>
                  <a:schemeClr val="bg1">
                    <a:lumMod val="95000"/>
                    <a:lumOff val="5000"/>
                  </a:schemeClr>
                </a:solidFill>
                <a:cs typeface="Arial" panose="020B0604020202020204" pitchFamily="34" charset="0"/>
              </a:rPr>
              <a:t>from this scroll of prophecy, </a:t>
            </a:r>
            <a:r>
              <a:rPr lang="en-US" sz="3400" b="1" kern="150" dirty="0">
                <a:ln w="12700" cmpd="sng">
                  <a:solidFill>
                    <a:srgbClr val="000000"/>
                  </a:solidFill>
                  <a:prstDash val="solid"/>
                </a:ln>
                <a:gradFill>
                  <a:gsLst>
                    <a:gs pos="0">
                      <a:srgbClr val="000000"/>
                    </a:gs>
                    <a:gs pos="4000">
                      <a:srgbClr val="000000">
                        <a:lumMod val="60000"/>
                        <a:lumOff val="40000"/>
                      </a:srgbClr>
                    </a:gs>
                    <a:gs pos="98131">
                      <a:schemeClr val="tx1"/>
                    </a:gs>
                    <a:gs pos="65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God will take away </a:t>
            </a:r>
            <a:r>
              <a:rPr lang="en-US" altLang="en-US" sz="3000" dirty="0">
                <a:solidFill>
                  <a:schemeClr val="bg1">
                    <a:lumMod val="95000"/>
                    <a:lumOff val="5000"/>
                  </a:schemeClr>
                </a:solidFill>
                <a:cs typeface="Arial" panose="020B0604020202020204" pitchFamily="34" charset="0"/>
              </a:rPr>
              <a:t>from that person any share in</a:t>
            </a:r>
            <a:r>
              <a:rPr lang="en-US" altLang="en-US" sz="3200" dirty="0">
                <a:solidFill>
                  <a:schemeClr val="bg1">
                    <a:lumMod val="95000"/>
                    <a:lumOff val="5000"/>
                  </a:schemeClr>
                </a:solidFill>
                <a:cs typeface="Arial" panose="020B0604020202020204" pitchFamily="34" charset="0"/>
              </a:rPr>
              <a:t> </a:t>
            </a:r>
            <a:r>
              <a:rPr lang="en-US" sz="3400" b="1" kern="150" dirty="0">
                <a:ln w="12700" cmpd="sng">
                  <a:solidFill>
                    <a:srgbClr val="000000"/>
                  </a:solidFill>
                  <a:prstDash val="solid"/>
                </a:ln>
                <a:gradFill>
                  <a:gsLst>
                    <a:gs pos="0">
                      <a:srgbClr val="000000"/>
                    </a:gs>
                    <a:gs pos="4000">
                      <a:srgbClr val="000000">
                        <a:lumMod val="60000"/>
                        <a:lumOff val="40000"/>
                      </a:srgbClr>
                    </a:gs>
                    <a:gs pos="97196">
                      <a:schemeClr val="tx1"/>
                    </a:gs>
                    <a:gs pos="61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the tree of life and </a:t>
            </a:r>
            <a:r>
              <a:rPr lang="en-US" altLang="en-US" sz="3200" dirty="0">
                <a:solidFill>
                  <a:schemeClr val="bg1"/>
                </a:solidFill>
                <a:cs typeface="Arial" panose="020B0604020202020204" pitchFamily="34" charset="0"/>
              </a:rPr>
              <a:t>in the </a:t>
            </a:r>
            <a:r>
              <a:rPr lang="en-US" sz="3400" b="1" kern="150" dirty="0">
                <a:ln w="12700" cmpd="sng">
                  <a:solidFill>
                    <a:srgbClr val="000000"/>
                  </a:solidFill>
                  <a:prstDash val="solid"/>
                </a:ln>
                <a:gradFill>
                  <a:gsLst>
                    <a:gs pos="0">
                      <a:srgbClr val="000000"/>
                    </a:gs>
                    <a:gs pos="4000">
                      <a:srgbClr val="000000">
                        <a:lumMod val="60000"/>
                        <a:lumOff val="40000"/>
                      </a:srgbClr>
                    </a:gs>
                    <a:gs pos="96262">
                      <a:schemeClr val="tx1"/>
                    </a:gs>
                    <a:gs pos="63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Holy City</a:t>
            </a:r>
            <a:r>
              <a:rPr lang="en-US" altLang="en-US" sz="3500" dirty="0">
                <a:solidFill>
                  <a:schemeClr val="bg1">
                    <a:lumMod val="95000"/>
                    <a:lumOff val="5000"/>
                  </a:schemeClr>
                </a:solidFill>
                <a:cs typeface="Arial" panose="020B0604020202020204" pitchFamily="34" charset="0"/>
              </a:rPr>
              <a:t>...</a:t>
            </a:r>
            <a:r>
              <a:rPr lang="en-US" altLang="en-US" sz="3400" dirty="0">
                <a:solidFill>
                  <a:schemeClr val="bg1">
                    <a:lumMod val="95000"/>
                    <a:lumOff val="5000"/>
                  </a:schemeClr>
                </a:solidFill>
                <a:cs typeface="Arial" panose="020B0604020202020204" pitchFamily="34" charset="0"/>
              </a:rPr>
              <a:t> </a:t>
            </a:r>
            <a:r>
              <a:rPr lang="en-US" altLang="en-US" dirty="0">
                <a:ln w="9525">
                  <a:solidFill>
                    <a:schemeClr val="bg1"/>
                  </a:solidFill>
                  <a:prstDash val="solid"/>
                </a:ln>
                <a:solidFill>
                  <a:schemeClr val="tx1"/>
                </a:solidFill>
                <a:cs typeface="Arial" panose="020B0604020202020204" pitchFamily="34" charset="0"/>
                <a:hlinkClick r:id="rId4"/>
              </a:rPr>
              <a:t>Rev. 22:18-19 NIV</a:t>
            </a:r>
            <a:endParaRPr lang="en-US" altLang="en-US" sz="2400" dirty="0">
              <a:ln w="9525">
                <a:solidFill>
                  <a:schemeClr val="bg1"/>
                </a:solidFill>
                <a:prstDash val="solid"/>
              </a:ln>
              <a:solidFill>
                <a:schemeClr val="tx1"/>
              </a:solidFill>
              <a:cs typeface="Arial" panose="020B0604020202020204" pitchFamily="34" charset="0"/>
            </a:endParaRPr>
          </a:p>
        </p:txBody>
      </p:sp>
      <p:sp>
        <p:nvSpPr>
          <p:cNvPr id="5" name="Text Box 1"/>
          <p:cNvSpPr txBox="1">
            <a:spLocks noChangeArrowheads="1"/>
          </p:cNvSpPr>
          <p:nvPr/>
        </p:nvSpPr>
        <p:spPr bwMode="auto">
          <a:xfrm>
            <a:off x="191262" y="304800"/>
            <a:ext cx="8761476" cy="769184"/>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rgbClr val="4C4C4C"/>
                </a:solidFill>
                <a:latin typeface="Times New Roman" panose="02020603050405020304" pitchFamily="18" charset="0"/>
                <a:cs typeface="Arial Unicode MS" panose="020B0604020202020204" pitchFamily="34" charset="-128"/>
              </a:rPr>
              <a:t>We Can't Add or Delete One Word of Bible</a:t>
            </a:r>
          </a:p>
        </p:txBody>
      </p:sp>
      <p:sp>
        <p:nvSpPr>
          <p:cNvPr id="6" name="Date Placeholder 2">
            <a:extLst>
              <a:ext uri="{FF2B5EF4-FFF2-40B4-BE49-F238E27FC236}">
                <a16:creationId xmlns:a16="http://schemas.microsoft.com/office/drawing/2014/main" id="{4EF67279-EA3A-48FE-9660-458FEF0A7F53}"/>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1224744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500"/>
                                  </p:stCondLst>
                                  <p:childTnLst>
                                    <p:animEffect transition="out" filter="fade">
                                      <p:cBhvr>
                                        <p:cTn id="6" dur="2000" tmFilter="0, 0; .2, .5; .8, .5; 1, 0"/>
                                        <p:tgtEl>
                                          <p:spTgt spid="7">
                                            <p:txEl>
                                              <p:pRg st="1" end="1"/>
                                            </p:txEl>
                                          </p:spTgt>
                                        </p:tgtEl>
                                      </p:cBhvr>
                                    </p:animEffect>
                                    <p:animScale>
                                      <p:cBhvr>
                                        <p:cTn id="7" dur="1000" autoRev="1" fill="hold"/>
                                        <p:tgtEl>
                                          <p:spTgt spid="7">
                                            <p:txEl>
                                              <p:pRg st="1" end="1"/>
                                            </p:txEl>
                                          </p:spTgt>
                                        </p:tgtEl>
                                      </p:cBhvr>
                                      <p:by x="105000" y="105000"/>
                                    </p:animScale>
                                  </p:childTnLst>
                                </p:cTn>
                              </p:par>
                            </p:childTnLst>
                          </p:cTn>
                        </p:par>
                        <p:par>
                          <p:cTn id="8" fill="hold">
                            <p:stCondLst>
                              <p:cond delay="5500"/>
                            </p:stCondLst>
                            <p:childTnLst>
                              <p:par>
                                <p:cTn id="9" presetID="26" presetClass="emph" presetSubtype="0" fill="hold" nodeType="afterEffect">
                                  <p:stCondLst>
                                    <p:cond delay="3000"/>
                                  </p:stCondLst>
                                  <p:childTnLst>
                                    <p:animEffect transition="out" filter="fade">
                                      <p:cBhvr>
                                        <p:cTn id="10" dur="2000" tmFilter="0, 0; .2, .5; .8, .5; 1, 0"/>
                                        <p:tgtEl>
                                          <p:spTgt spid="7">
                                            <p:txEl>
                                              <p:pRg st="2" end="2"/>
                                            </p:txEl>
                                          </p:spTgt>
                                        </p:tgtEl>
                                      </p:cBhvr>
                                    </p:animEffect>
                                    <p:animScale>
                                      <p:cBhvr>
                                        <p:cTn id="11" dur="1000" autoRev="1" fill="hold"/>
                                        <p:tgtEl>
                                          <p:spTgt spid="7">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32593" y="1580837"/>
            <a:ext cx="8878811" cy="499284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SzPct val="70000"/>
              <a:tabLst/>
              <a:defRPr/>
            </a:pPr>
            <a:r>
              <a:rPr kumimoji="0" lang="en-US" altLang="zh-CN" sz="29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Liberal groups that once claimed to be the most tolerant, open minded, </a:t>
            </a:r>
            <a:r>
              <a:rPr lang="en-US" altLang="zh-CN" sz="2900" dirty="0">
                <a:solidFill>
                  <a:prstClr val="black"/>
                </a:solidFill>
                <a:ea typeface="Times New Roman" panose="02020603050405020304" pitchFamily="18" charset="0"/>
                <a:cs typeface="Arial" panose="020B0604020202020204" pitchFamily="34" charset="0"/>
              </a:rPr>
              <a:t>diverse, science accepting, </a:t>
            </a:r>
            <a:r>
              <a:rPr kumimoji="0" lang="en-US" altLang="zh-CN" sz="29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and loving are today exposed as the </a:t>
            </a:r>
            <a:r>
              <a:rPr lang="en-US" altLang="zh-CN" sz="2900" dirty="0">
                <a:solidFill>
                  <a:prstClr val="black"/>
                </a:solidFill>
                <a:ea typeface="Times New Roman" panose="02020603050405020304" pitchFamily="18" charset="0"/>
                <a:cs typeface="Arial" panose="020B0604020202020204" pitchFamily="34" charset="0"/>
              </a:rPr>
              <a:t>most violent, </a:t>
            </a:r>
            <a:r>
              <a:rPr kumimoji="0" lang="en-US" altLang="zh-CN" sz="29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suppressive, racist, sinful, persecuting &amp; hate filled. </a:t>
            </a:r>
            <a:r>
              <a:rPr kumimoji="0" lang="en-US" altLang="zh-CN"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Times New Roman" panose="02020603050405020304" pitchFamily="18" charset="0"/>
                <a:cs typeface="Arial" panose="020B0604020202020204" pitchFamily="34" charset="0"/>
                <a:hlinkClick r:id="rId3"/>
              </a:rPr>
              <a:t>They suppress rigorous science and </a:t>
            </a:r>
            <a:r>
              <a:rPr lang="en-US" altLang="zh-CN" sz="29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ban all books &amp; speech </a:t>
            </a:r>
            <a:r>
              <a:rPr kumimoji="0" lang="en-US" altLang="zh-CN"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Times New Roman" panose="02020603050405020304" pitchFamily="18" charset="0"/>
                <a:cs typeface="Arial" panose="020B0604020202020204" pitchFamily="34" charset="0"/>
                <a:hlinkClick r:id="rId3"/>
              </a:rPr>
              <a:t>that disprove their junk science</a:t>
            </a:r>
            <a:r>
              <a:rPr kumimoji="0" lang="en-US" altLang="zh-CN" sz="3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zh-CN"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Times New Roman" panose="02020603050405020304" pitchFamily="18" charset="0"/>
                <a:cs typeface="Arial" panose="020B0604020202020204" pitchFamily="34" charset="0"/>
                <a:hlinkClick r:id="rId4"/>
              </a:rPr>
              <a:t>[993]</a:t>
            </a:r>
            <a:endParaRPr kumimoji="0" lang="en-US" altLang="zh-CN"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457200" rtl="0" eaLnBrk="1" fontAlgn="base" latinLnBrk="0" hangingPunct="0">
              <a:lnSpc>
                <a:spcPct val="94000"/>
              </a:lnSpc>
              <a:spcBef>
                <a:spcPts val="0"/>
              </a:spcBef>
              <a:spcAft>
                <a:spcPts val="12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0" i="0" u="none" strike="noStrike" kern="1200" cap="none" spc="0" normalizeH="0" baseline="0" noProof="0" dirty="0">
                <a:ln>
                  <a:noFill/>
                </a:ln>
                <a:solidFill>
                  <a:srgbClr val="000000"/>
                </a:solidFill>
                <a:effectLst/>
                <a:uLnTx/>
                <a:uFillTx/>
                <a:latin typeface="Arial" panose="020B0604020202020204" pitchFamily="34" charset="0"/>
                <a:ea typeface="Times New Roman" panose="02020603050405020304" pitchFamily="18" charset="0"/>
                <a:cs typeface="Arial" panose="020B0604020202020204" pitchFamily="34" charset="0"/>
              </a:rPr>
              <a:t>After 30 years of research, I proved that </a:t>
            </a: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the truth was exactly the opposite of what radical liberals, Muslims and dictators angrily tried to force and threaten on everyone else.</a:t>
            </a:r>
          </a:p>
        </p:txBody>
      </p:sp>
      <p:sp>
        <p:nvSpPr>
          <p:cNvPr id="5" name="Date Placeholder 2">
            <a:extLst>
              <a:ext uri="{FF2B5EF4-FFF2-40B4-BE49-F238E27FC236}">
                <a16:creationId xmlns:a16="http://schemas.microsoft.com/office/drawing/2014/main" id="{E0AAAF48-D038-47FC-AAE2-AB6D7942DB9B}"/>
              </a:ext>
            </a:extLst>
          </p:cNvPr>
          <p:cNvSpPr>
            <a:spLocks noGrp="1"/>
          </p:cNvSpPr>
          <p:nvPr>
            <p:ph type="dt" sz="half" idx="10"/>
          </p:nvPr>
        </p:nvSpPr>
        <p:spPr>
          <a:xfrm>
            <a:off x="5867400" y="6573679"/>
            <a:ext cx="2971800" cy="365125"/>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Text Box 1">
            <a:extLst>
              <a:ext uri="{FF2B5EF4-FFF2-40B4-BE49-F238E27FC236}">
                <a16:creationId xmlns:a16="http://schemas.microsoft.com/office/drawing/2014/main" id="{1C13C920-3F64-47D5-8260-4C81BEC4DC6E}"/>
              </a:ext>
            </a:extLst>
          </p:cNvPr>
          <p:cNvSpPr txBox="1">
            <a:spLocks noChangeArrowheads="1"/>
          </p:cNvSpPr>
          <p:nvPr/>
        </p:nvSpPr>
        <p:spPr bwMode="auto">
          <a:xfrm>
            <a:off x="132593" y="381000"/>
            <a:ext cx="8878811" cy="1039644"/>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0"/>
              </a:spcAft>
              <a:buClr>
                <a:srgbClr val="0000FF"/>
              </a:buClr>
              <a:buSzPct val="100000"/>
              <a:buFont typeface="Times New Roman" panose="02020603050405020304" pitchFamily="18" charset="0"/>
              <a:buNone/>
              <a:tabLst/>
              <a:defRPr/>
            </a:pPr>
            <a:r>
              <a:rPr kumimoji="0" lang="en-US" sz="3800" b="1" i="0" u="none" strike="noStrike" kern="1200" cap="none" spc="0" normalizeH="0" baseline="0" noProof="0" dirty="0">
                <a:ln w="9525">
                  <a:solidFill>
                    <a:prstClr val="black"/>
                  </a:solidFill>
                  <a:prstDash val="solid"/>
                </a:ln>
                <a:solidFill>
                  <a:srgbClr val="B56A1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USA &amp; </a:t>
            </a:r>
            <a:r>
              <a:rPr kumimoji="0" lang="en-US" sz="3800" b="1" i="0" u="none" strike="noStrike" kern="1200" normalizeH="0" baseline="0" noProof="0" dirty="0">
                <a:ln w="9525">
                  <a:solidFill>
                    <a:prstClr val="black"/>
                  </a:solidFill>
                  <a:prstDash val="solid"/>
                </a:ln>
                <a:solidFill>
                  <a:srgbClr val="B56A1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EU</a:t>
            </a:r>
            <a:r>
              <a:rPr kumimoji="0" lang="en-US" sz="3800" b="1" i="0" u="none" strike="noStrike" kern="1200" cap="none" spc="0" normalizeH="0" baseline="0" noProof="0" dirty="0">
                <a:ln w="9525">
                  <a:solidFill>
                    <a:prstClr val="black"/>
                  </a:solidFill>
                  <a:prstDash val="solid"/>
                </a:ln>
                <a:solidFill>
                  <a:srgbClr val="B56A1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Babylon: Homosexual Rapists, Magic, Murder, Gold, Purple &amp; Scarlet</a:t>
            </a:r>
          </a:p>
        </p:txBody>
      </p:sp>
    </p:spTree>
    <p:extLst>
      <p:ext uri="{BB962C8B-B14F-4D97-AF65-F5344CB8AC3E}">
        <p14:creationId xmlns:p14="http://schemas.microsoft.com/office/powerpoint/2010/main" val="33108556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32593" y="1463040"/>
            <a:ext cx="8878811" cy="521208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SzPct val="70000"/>
              <a:tabLst/>
              <a:defRPr/>
            </a:pPr>
            <a:r>
              <a:rPr lang="en-US" altLang="zh-CN"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The well-hidden crimes of radical liberals, Muslims and dictators can be discovered because their crimes are what they falsely </a:t>
            </a:r>
            <a:r>
              <a:rPr lang="en-US" altLang="zh-CN"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accuse innocent conservative Christians of</a:t>
            </a:r>
            <a:r>
              <a:rPr lang="en-US" altLang="zh-CN"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p>
          <a:p>
            <a:pPr marL="274320" lvl="0" indent="-274320">
              <a:lnSpc>
                <a:spcPct val="90000"/>
              </a:lnSpc>
              <a:spcBef>
                <a:spcPts val="0"/>
              </a:spcBef>
              <a:spcAft>
                <a:spcPts val="600"/>
              </a:spcAft>
              <a:buSzPct val="70000"/>
              <a:buFont typeface="Wingdings" panose="05000000000000000000" pitchFamily="2" charset="2"/>
              <a:buChar char="Ø"/>
              <a:tabLst/>
              <a:defRPr/>
            </a:pPr>
            <a:r>
              <a:rPr lang="en-US" altLang="zh-CN" sz="2700" dirty="0">
                <a:solidFill>
                  <a:prstClr val="black"/>
                </a:solidFill>
                <a:ea typeface="Times New Roman" panose="02020603050405020304" pitchFamily="18" charset="0"/>
                <a:cs typeface="Arial" panose="020B0604020202020204" pitchFamily="34" charset="0"/>
              </a:rPr>
              <a:t>This discovery was confirmed by the Bible that described this effect thousands of years ago. </a:t>
            </a:r>
          </a:p>
          <a:p>
            <a:pPr marL="274320" lvl="0" indent="-274320">
              <a:lnSpc>
                <a:spcPct val="90000"/>
              </a:lnSpc>
              <a:spcBef>
                <a:spcPts val="0"/>
              </a:spcBef>
              <a:spcAft>
                <a:spcPts val="600"/>
              </a:spcAft>
              <a:buClr>
                <a:prstClr val="white"/>
              </a:buClr>
              <a:buSzPct val="65000"/>
              <a:buFont typeface="Wingdings" panose="05000000000000000000" pitchFamily="2" charset="2"/>
              <a:buChar char="Ø"/>
              <a:tabLst/>
              <a:defRPr/>
            </a:pPr>
            <a:r>
              <a:rPr lang="en-US" altLang="zh-CN"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God stated that evil people are constant false accusers. They describe evil as good, and good as evil. The exact opposite of the truth. </a:t>
            </a:r>
            <a:r>
              <a:rPr lang="en-US" altLang="zh-CN" sz="2700" dirty="0">
                <a:solidFill>
                  <a:prstClr val="black"/>
                </a:solidFill>
                <a:ea typeface="Times New Roman" panose="02020603050405020304" pitchFamily="18" charset="0"/>
                <a:cs typeface="Arial" panose="020B0604020202020204" pitchFamily="34" charset="0"/>
              </a:rPr>
              <a:t>The same as what Satan always did, falsely accusing angels.</a:t>
            </a:r>
          </a:p>
          <a:p>
            <a:pPr marL="274320" lvl="0" indent="-274320">
              <a:lnSpc>
                <a:spcPct val="90000"/>
              </a:lnSpc>
              <a:spcBef>
                <a:spcPts val="0"/>
              </a:spcBef>
              <a:spcAft>
                <a:spcPts val="600"/>
              </a:spcAft>
              <a:buSzPct val="70000"/>
              <a:buFont typeface="Wingdings" panose="05000000000000000000" pitchFamily="2" charset="2"/>
              <a:buChar char="Ø"/>
              <a:tabLst/>
              <a:defRPr/>
            </a:pPr>
            <a:r>
              <a:rPr lang="en-US" altLang="zh-CN" sz="2700" dirty="0">
                <a:solidFill>
                  <a:prstClr val="black"/>
                </a:solidFill>
                <a:ea typeface="Times New Roman" panose="02020603050405020304" pitchFamily="18" charset="0"/>
                <a:cs typeface="Arial" panose="020B0604020202020204" pitchFamily="34" charset="0"/>
              </a:rPr>
              <a:t>To find the truth, simply take the exact opposite of what a radical liberal screams or falsely accuses. </a:t>
            </a:r>
          </a:p>
        </p:txBody>
      </p:sp>
      <p:sp>
        <p:nvSpPr>
          <p:cNvPr id="5" name="Date Placeholder 2">
            <a:extLst>
              <a:ext uri="{FF2B5EF4-FFF2-40B4-BE49-F238E27FC236}">
                <a16:creationId xmlns:a16="http://schemas.microsoft.com/office/drawing/2014/main" id="{E0AAAF48-D038-47FC-AAE2-AB6D7942DB9B}"/>
              </a:ext>
            </a:extLst>
          </p:cNvPr>
          <p:cNvSpPr>
            <a:spLocks noGrp="1"/>
          </p:cNvSpPr>
          <p:nvPr>
            <p:ph type="dt" sz="half" idx="10"/>
          </p:nvPr>
        </p:nvSpPr>
        <p:spPr>
          <a:xfrm>
            <a:off x="5867400" y="6573679"/>
            <a:ext cx="2971800" cy="365125"/>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Text Box 1">
            <a:extLst>
              <a:ext uri="{FF2B5EF4-FFF2-40B4-BE49-F238E27FC236}">
                <a16:creationId xmlns:a16="http://schemas.microsoft.com/office/drawing/2014/main" id="{1C13C920-3F64-47D5-8260-4C81BEC4DC6E}"/>
              </a:ext>
            </a:extLst>
          </p:cNvPr>
          <p:cNvSpPr txBox="1">
            <a:spLocks noChangeArrowheads="1"/>
          </p:cNvSpPr>
          <p:nvPr/>
        </p:nvSpPr>
        <p:spPr bwMode="auto">
          <a:xfrm>
            <a:off x="132593" y="251152"/>
            <a:ext cx="8878811" cy="1039644"/>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0"/>
              </a:spcAft>
              <a:buClr>
                <a:srgbClr val="0000FF"/>
              </a:buClr>
              <a:buSzPct val="100000"/>
              <a:buFont typeface="Times New Roman" panose="02020603050405020304" pitchFamily="18" charset="0"/>
              <a:buNone/>
              <a:tabLst/>
              <a:defRPr/>
            </a:pPr>
            <a:r>
              <a:rPr kumimoji="0" lang="en-US" sz="3800" b="1" i="0" u="none" strike="noStrike" kern="1200" cap="none" spc="0" normalizeH="0" baseline="0" noProof="0" dirty="0">
                <a:ln w="9525">
                  <a:solidFill>
                    <a:prstClr val="black"/>
                  </a:solidFill>
                  <a:prstDash val="solid"/>
                </a:ln>
                <a:solidFill>
                  <a:srgbClr val="B56A17"/>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USA &amp; EU Babylon: Homosexual Rapists, Magic, Murder, Gold, Purple &amp; Scarlet</a:t>
            </a:r>
          </a:p>
        </p:txBody>
      </p:sp>
    </p:spTree>
    <p:extLst>
      <p:ext uri="{BB962C8B-B14F-4D97-AF65-F5344CB8AC3E}">
        <p14:creationId xmlns:p14="http://schemas.microsoft.com/office/powerpoint/2010/main" val="18210385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30967" y="1903302"/>
            <a:ext cx="8869680" cy="4605876"/>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7000"/>
              </a:lnSpc>
              <a:spcBef>
                <a:spcPts val="0"/>
              </a:spcBef>
              <a:spcAft>
                <a:spcPts val="1200"/>
              </a:spcAft>
              <a:buSzPct val="70000"/>
              <a:defRPr/>
            </a:pPr>
            <a:r>
              <a:rPr lang="en-US" sz="3400" kern="150" dirty="0">
                <a:latin typeface="Calibri" panose="020F0502020204030204" pitchFamily="34" charset="0"/>
                <a:ea typeface="SimSun" panose="02010600030101010101" pitchFamily="2" charset="-122"/>
                <a:cs typeface="Calibri" panose="020F0502020204030204" pitchFamily="34" charset="0"/>
              </a:rPr>
              <a:t>Homosexuals</a:t>
            </a:r>
            <a:r>
              <a:rPr lang="en-US" sz="34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also use scarlet and purple rainbow flag colors.</a:t>
            </a:r>
            <a:r>
              <a:rPr lang="en-US" sz="3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3400" kern="150" dirty="0">
                <a:solidFill>
                  <a:schemeClr val="bg1"/>
                </a:solidFill>
                <a:latin typeface="Calibri" panose="020F0502020204030204" pitchFamily="34" charset="0"/>
                <a:ea typeface="SimSun" panose="02010600030101010101" pitchFamily="2" charset="-122"/>
                <a:cs typeface="Calibri" panose="020F0502020204030204" pitchFamily="34" charset="0"/>
              </a:rPr>
              <a:t>They</a:t>
            </a:r>
            <a:r>
              <a:rPr lang="en-US" sz="3400" kern="150" dirty="0">
                <a:latin typeface="Calibri" panose="020F0502020204030204" pitchFamily="34" charset="0"/>
                <a:ea typeface="SimSun" panose="02010600030101010101" pitchFamily="2" charset="-122"/>
                <a:cs typeface="Calibri" panose="020F0502020204030204" pitchFamily="34" charset="0"/>
              </a:rPr>
              <a:t> adorn themselves with flamboyant gold, jewels, purple and scarlet.</a:t>
            </a:r>
          </a:p>
          <a:p>
            <a:pPr marL="365760" marR="0" lvl="0" indent="-365760" algn="l" defTabSz="457200" rtl="0" eaLnBrk="1" fontAlgn="base" latinLnBrk="0" hangingPunct="0">
              <a:lnSpc>
                <a:spcPct val="87000"/>
              </a:lnSpc>
              <a:spcBef>
                <a:spcPts val="0"/>
              </a:spcBef>
              <a:spcAft>
                <a:spcPts val="6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kern="150" dirty="0">
                <a:latin typeface="Calibri" panose="020F0502020204030204" pitchFamily="34" charset="0"/>
                <a:ea typeface="SimSun" panose="02010600030101010101" pitchFamily="2" charset="-122"/>
                <a:cs typeface="Calibri" panose="020F0502020204030204" pitchFamily="34" charset="0"/>
              </a:rPr>
              <a:t>Catholic bishops and cardinals also wear scarlet and purple and adorn their churches with gold, silver and expensive jewels. </a:t>
            </a:r>
          </a:p>
          <a:p>
            <a:pPr marL="365760" marR="0" lvl="0" indent="-365760" algn="l" defTabSz="457200" rtl="0" eaLnBrk="1" fontAlgn="base" latinLnBrk="0" hangingPunct="0">
              <a:lnSpc>
                <a:spcPct val="87000"/>
              </a:lnSpc>
              <a:spcBef>
                <a:spcPts val="0"/>
              </a:spcBef>
              <a:spcAft>
                <a:spcPts val="6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kern="150" dirty="0">
                <a:latin typeface="Calibri" panose="020F0502020204030204" pitchFamily="34" charset="0"/>
                <a:ea typeface="SimSun" panose="02010600030101010101" pitchFamily="2" charset="-122"/>
                <a:cs typeface="Calibri" panose="020F0502020204030204" pitchFamily="34" charset="0"/>
              </a:rPr>
              <a:t>For decades, radical liberal homosexual rapist priests were promoted to the highest levels of leadership in the Catholic church.</a:t>
            </a:r>
          </a:p>
        </p:txBody>
      </p:sp>
      <p:sp>
        <p:nvSpPr>
          <p:cNvPr id="11" name="Text Box 1">
            <a:extLst>
              <a:ext uri="{FF2B5EF4-FFF2-40B4-BE49-F238E27FC236}">
                <a16:creationId xmlns:a16="http://schemas.microsoft.com/office/drawing/2014/main" id="{2A67019A-FE78-45ED-87C9-F76C1A086360}"/>
              </a:ext>
            </a:extLst>
          </p:cNvPr>
          <p:cNvSpPr txBox="1">
            <a:spLocks noChangeArrowheads="1"/>
          </p:cNvSpPr>
          <p:nvPr/>
        </p:nvSpPr>
        <p:spPr bwMode="auto">
          <a:xfrm>
            <a:off x="130967" y="457200"/>
            <a:ext cx="8892540" cy="1204937"/>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5" name="Date Placeholder 2">
            <a:extLst>
              <a:ext uri="{FF2B5EF4-FFF2-40B4-BE49-F238E27FC236}">
                <a16:creationId xmlns:a16="http://schemas.microsoft.com/office/drawing/2014/main" id="{628D193D-2E05-4813-8C37-433B640D9CFB}"/>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503982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2000"/>
                                  </p:stCondLst>
                                  <p:childTnLst>
                                    <p:animEffect transition="out" filter="fade">
                                      <p:cBhvr>
                                        <p:cTn id="6" dur="2000" tmFilter="0, 0; .2, .5; .8, .5; 1, 0"/>
                                        <p:tgtEl>
                                          <p:spTgt spid="11"/>
                                        </p:tgtEl>
                                      </p:cBhvr>
                                    </p:animEffect>
                                    <p:animScale>
                                      <p:cBhvr>
                                        <p:cTn id="7" dur="100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41DA46A-76DA-4B31-8E80-7590674BB864}"/>
              </a:ext>
            </a:extLst>
          </p:cNvPr>
          <p:cNvPicPr>
            <a:picLocks noChangeAspect="1"/>
          </p:cNvPicPr>
          <p:nvPr/>
        </p:nvPicPr>
        <p:blipFill rotWithShape="1">
          <a:blip r:embed="rId3">
            <a:extLst>
              <a:ext uri="{28A0092B-C50C-407E-A947-70E740481C1C}">
                <a14:useLocalDpi xmlns:a14="http://schemas.microsoft.com/office/drawing/2010/main" val="0"/>
              </a:ext>
            </a:extLst>
          </a:blip>
          <a:srcRect l="3000" t="3130" r="14629" b="2583"/>
          <a:stretch/>
        </p:blipFill>
        <p:spPr>
          <a:xfrm>
            <a:off x="6583680" y="1509732"/>
            <a:ext cx="2377440" cy="1828800"/>
          </a:xfrm>
          <a:prstGeom prst="rect">
            <a:avLst/>
          </a:prstGeom>
        </p:spPr>
      </p:pic>
      <p:pic>
        <p:nvPicPr>
          <p:cNvPr id="10" name="Picture 9">
            <a:extLst>
              <a:ext uri="{FF2B5EF4-FFF2-40B4-BE49-F238E27FC236}">
                <a16:creationId xmlns:a16="http://schemas.microsoft.com/office/drawing/2014/main" id="{F6B34287-C6DE-402F-95B0-256C507EF3E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86239" y="4726827"/>
            <a:ext cx="8531352" cy="1897986"/>
          </a:xfrm>
          <a:prstGeom prst="rect">
            <a:avLst/>
          </a:prstGeom>
        </p:spPr>
      </p:pic>
      <p:sp>
        <p:nvSpPr>
          <p:cNvPr id="11" name="Text Box 1">
            <a:extLst>
              <a:ext uri="{FF2B5EF4-FFF2-40B4-BE49-F238E27FC236}">
                <a16:creationId xmlns:a16="http://schemas.microsoft.com/office/drawing/2014/main" id="{A4815282-5375-4480-9966-4B8D7574BF91}"/>
              </a:ext>
            </a:extLst>
          </p:cNvPr>
          <p:cNvSpPr txBox="1">
            <a:spLocks noChangeArrowheads="1"/>
          </p:cNvSpPr>
          <p:nvPr/>
        </p:nvSpPr>
        <p:spPr bwMode="auto">
          <a:xfrm>
            <a:off x="125182" y="91440"/>
            <a:ext cx="8915400" cy="1181862"/>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2" name="TextBox 1">
            <a:extLst>
              <a:ext uri="{FF2B5EF4-FFF2-40B4-BE49-F238E27FC236}">
                <a16:creationId xmlns:a16="http://schemas.microsoft.com/office/drawing/2014/main" id="{E3F86D56-0577-4612-B10F-B63D596D3158}"/>
              </a:ext>
            </a:extLst>
          </p:cNvPr>
          <p:cNvSpPr txBox="1"/>
          <p:nvPr/>
        </p:nvSpPr>
        <p:spPr bwMode="auto">
          <a:xfrm>
            <a:off x="184645" y="1456789"/>
            <a:ext cx="4027949" cy="1292662"/>
          </a:xfrm>
          <a:prstGeom prst="rect">
            <a:avLst/>
          </a:prstGeom>
          <a:noFill/>
          <a:ln w="25400">
            <a:solidFill>
              <a:schemeClr val="tx1"/>
            </a:solidFill>
            <a:round/>
            <a:headEnd/>
            <a:tailEnd/>
          </a:ln>
          <a:effectLst/>
          <a:scene3d>
            <a:camera prst="orthographicFront"/>
            <a:lightRig rig="threePt" dir="t"/>
          </a:scene3d>
          <a:sp3d>
            <a:bevelT w="114300" h="114300"/>
          </a:sp3d>
          <a:extLst/>
        </p:spPr>
        <p:txBody>
          <a:bodyPr wrap="square" lIns="0" tIns="91440" rIns="0" bIns="91440" rtlCol="0" anchor="ctr" anchorCtr="1">
            <a:spAutoFit/>
          </a:bodyPr>
          <a:lstStyle/>
          <a:p>
            <a:pPr lvl="0">
              <a:lnSpc>
                <a:spcPct val="90000"/>
              </a:lnSpc>
              <a:spcAft>
                <a:spcPts val="200"/>
              </a:spcAft>
              <a:buClr>
                <a:prstClr val="black"/>
              </a:buClr>
              <a:buSzPct val="80000"/>
            </a:pPr>
            <a:r>
              <a:rPr lang="en-US" sz="2000" dirty="0">
                <a:solidFill>
                  <a:prstClr val="white"/>
                </a:solidFill>
                <a:cs typeface="Arial" panose="020B0604020202020204" pitchFamily="34" charset="0"/>
              </a:rPr>
              <a:t>Left: Liberal </a:t>
            </a:r>
            <a:r>
              <a:rPr lang="en-US" sz="2000" dirty="0">
                <a:solidFill>
                  <a:schemeClr val="tx1"/>
                </a:solidFill>
                <a:cs typeface="Arial" panose="020B0604020202020204" pitchFamily="34" charset="0"/>
              </a:rPr>
              <a:t>former US Archbishop Cardinal McCarrick’s 1,000 child </a:t>
            </a:r>
            <a:r>
              <a:rPr lang="en-US" sz="2000" dirty="0">
                <a:solidFill>
                  <a:schemeClr val="tx1"/>
                </a:solidFill>
                <a:cs typeface="Arial" panose="020B0604020202020204" pitchFamily="34" charset="0"/>
                <a:hlinkClick r:id="rId6"/>
              </a:rPr>
              <a:t>rape scandal</a:t>
            </a:r>
            <a:r>
              <a:rPr lang="en-US" sz="2000" dirty="0">
                <a:solidFill>
                  <a:schemeClr val="tx1"/>
                </a:solidFill>
                <a:cs typeface="Arial" panose="020B0604020202020204" pitchFamily="34" charset="0"/>
              </a:rPr>
              <a:t> inflames debate over gay priests </a:t>
            </a:r>
            <a:r>
              <a:rPr lang="en-US" sz="1600" dirty="0">
                <a:solidFill>
                  <a:schemeClr val="tx1"/>
                </a:solidFill>
                <a:cs typeface="Arial" panose="020B0604020202020204" pitchFamily="34" charset="0"/>
                <a:hlinkClick r:id="rId7"/>
              </a:rPr>
              <a:t>[902]</a:t>
            </a:r>
            <a:r>
              <a:rPr lang="en-US" sz="1600" dirty="0">
                <a:solidFill>
                  <a:schemeClr val="tx1"/>
                </a:solidFill>
                <a:cs typeface="Arial" panose="020B0604020202020204" pitchFamily="34" charset="0"/>
              </a:rPr>
              <a:t> </a:t>
            </a:r>
            <a:r>
              <a:rPr lang="en-US" sz="1600" dirty="0">
                <a:solidFill>
                  <a:schemeClr val="tx1"/>
                </a:solidFill>
                <a:cs typeface="Arial" panose="020B0604020202020204" pitchFamily="34" charset="0"/>
                <a:hlinkClick r:id="rId8"/>
              </a:rPr>
              <a:t>[899]</a:t>
            </a:r>
            <a:r>
              <a:rPr lang="en-US" sz="1600" dirty="0">
                <a:solidFill>
                  <a:schemeClr val="tx1"/>
                </a:solidFill>
                <a:cs typeface="Arial" panose="020B0604020202020204" pitchFamily="34" charset="0"/>
              </a:rPr>
              <a:t> </a:t>
            </a:r>
            <a:r>
              <a:rPr lang="en-US" sz="1600" dirty="0">
                <a:solidFill>
                  <a:schemeClr val="tx1"/>
                </a:solidFill>
                <a:cs typeface="Arial" panose="020B0604020202020204" pitchFamily="34" charset="0"/>
                <a:hlinkClick r:id="rId9"/>
              </a:rPr>
              <a:t>[900]</a:t>
            </a:r>
            <a:r>
              <a:rPr lang="en-US" sz="1600" dirty="0">
                <a:solidFill>
                  <a:schemeClr val="tx1"/>
                </a:solidFill>
                <a:cs typeface="Arial" panose="020B0604020202020204" pitchFamily="34" charset="0"/>
              </a:rPr>
              <a:t> </a:t>
            </a:r>
            <a:r>
              <a:rPr lang="en-US" sz="1600" kern="150" dirty="0">
                <a:solidFill>
                  <a:schemeClr val="tx1"/>
                </a:solidFill>
                <a:ea typeface="SimSun" panose="02010600030101010101" pitchFamily="2" charset="-122"/>
                <a:cs typeface="Arial" panose="020B0604020202020204" pitchFamily="34" charset="0"/>
                <a:hlinkClick r:id="rId10"/>
              </a:rPr>
              <a:t>[901]</a:t>
            </a:r>
            <a:r>
              <a:rPr lang="en-US" sz="1600" kern="150" dirty="0">
                <a:solidFill>
                  <a:schemeClr val="tx1"/>
                </a:solidFill>
                <a:ea typeface="SimSun" panose="02010600030101010101" pitchFamily="2" charset="-122"/>
                <a:cs typeface="Arial" panose="020B0604020202020204" pitchFamily="34"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6"/>
              </a:rPr>
              <a:t>[960]</a:t>
            </a:r>
            <a:endParaRPr lang="en-US" sz="1600" dirty="0">
              <a:solidFill>
                <a:schemeClr val="tx1"/>
              </a:solidFill>
              <a:cs typeface="Arial" panose="020B0604020202020204" pitchFamily="34" charset="0"/>
            </a:endParaRPr>
          </a:p>
        </p:txBody>
      </p:sp>
      <p:pic>
        <p:nvPicPr>
          <p:cNvPr id="5" name="Picture 4">
            <a:extLst>
              <a:ext uri="{FF2B5EF4-FFF2-40B4-BE49-F238E27FC236}">
                <a16:creationId xmlns:a16="http://schemas.microsoft.com/office/drawing/2014/main" id="{56E66135-C0AE-4027-9B44-867EE872590C}"/>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20984" r="24608" b="6019"/>
          <a:stretch/>
        </p:blipFill>
        <p:spPr>
          <a:xfrm>
            <a:off x="2414118" y="2947268"/>
            <a:ext cx="1645920" cy="1600200"/>
          </a:xfrm>
          <a:prstGeom prst="rect">
            <a:avLst/>
          </a:prstGeom>
        </p:spPr>
      </p:pic>
      <p:pic>
        <p:nvPicPr>
          <p:cNvPr id="9" name="Picture 8">
            <a:extLst>
              <a:ext uri="{FF2B5EF4-FFF2-40B4-BE49-F238E27FC236}">
                <a16:creationId xmlns:a16="http://schemas.microsoft.com/office/drawing/2014/main" id="{7C44D961-135F-4BA5-A1BB-1035D6C19571}"/>
              </a:ext>
            </a:extLst>
          </p:cNvPr>
          <p:cNvPicPr>
            <a:picLocks noChangeAspect="1"/>
          </p:cNvPicPr>
          <p:nvPr/>
        </p:nvPicPr>
        <p:blipFill rotWithShape="1">
          <a:blip r:embed="rId12" cstate="print">
            <a:extLst>
              <a:ext uri="{28A0092B-C50C-407E-A947-70E740481C1C}">
                <a14:useLocalDpi xmlns:a14="http://schemas.microsoft.com/office/drawing/2010/main" val="0"/>
              </a:ext>
            </a:extLst>
          </a:blip>
          <a:srcRect l="3" r="29644"/>
          <a:stretch/>
        </p:blipFill>
        <p:spPr>
          <a:xfrm>
            <a:off x="182212" y="2924981"/>
            <a:ext cx="2057400" cy="1645920"/>
          </a:xfrm>
          <a:prstGeom prst="rect">
            <a:avLst/>
          </a:prstGeom>
        </p:spPr>
      </p:pic>
      <p:sp>
        <p:nvSpPr>
          <p:cNvPr id="13" name="Rectangle 12">
            <a:extLst>
              <a:ext uri="{FF2B5EF4-FFF2-40B4-BE49-F238E27FC236}">
                <a16:creationId xmlns:a16="http://schemas.microsoft.com/office/drawing/2014/main" id="{4F754907-5099-4838-A607-D8736ED8DB15}"/>
              </a:ext>
            </a:extLst>
          </p:cNvPr>
          <p:cNvSpPr/>
          <p:nvPr/>
        </p:nvSpPr>
        <p:spPr>
          <a:xfrm>
            <a:off x="8156999" y="6324792"/>
            <a:ext cx="641522" cy="321306"/>
          </a:xfrm>
          <a:prstGeom prst="rect">
            <a:avLst/>
          </a:prstGeom>
        </p:spPr>
        <p:txBody>
          <a:bodyPr wrap="none">
            <a:spAutoFit/>
          </a:bodyPr>
          <a:lstStyle/>
          <a:p>
            <a:r>
              <a:rPr lang="en-US" sz="1600" kern="150" dirty="0">
                <a:solidFill>
                  <a:prstClr val="white"/>
                </a:solidFill>
                <a:ea typeface="SimSun" panose="02010600030101010101" pitchFamily="2" charset="-122"/>
                <a:cs typeface="Arial" panose="020B0604020202020204" pitchFamily="34" charset="0"/>
                <a:hlinkClick r:id="rId13"/>
              </a:rPr>
              <a:t>[903]</a:t>
            </a:r>
            <a:endParaRPr lang="en-US" dirty="0"/>
          </a:p>
        </p:txBody>
      </p:sp>
      <p:sp>
        <p:nvSpPr>
          <p:cNvPr id="12" name="Date Placeholder 2">
            <a:extLst>
              <a:ext uri="{FF2B5EF4-FFF2-40B4-BE49-F238E27FC236}">
                <a16:creationId xmlns:a16="http://schemas.microsoft.com/office/drawing/2014/main" id="{615CC78C-4AC1-4D34-AC84-BF41CB8E261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4" name="Date Placeholder 2">
            <a:extLst>
              <a:ext uri="{FF2B5EF4-FFF2-40B4-BE49-F238E27FC236}">
                <a16:creationId xmlns:a16="http://schemas.microsoft.com/office/drawing/2014/main" id="{10E4D24C-DC83-4E4D-AB6F-DC26073F3442}"/>
              </a:ext>
            </a:extLst>
          </p:cNvPr>
          <p:cNvSpPr txBox="1">
            <a:spLocks/>
          </p:cNvSpPr>
          <p:nvPr/>
        </p:nvSpPr>
        <p:spPr>
          <a:xfrm>
            <a:off x="2769410" y="6331551"/>
            <a:ext cx="3605180" cy="284011"/>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200" b="1" dirty="0">
                <a:solidFill>
                  <a:prstClr val="white"/>
                </a:solidFill>
              </a:rPr>
              <a:t>See extensive proof in underlined web links.</a:t>
            </a:r>
          </a:p>
        </p:txBody>
      </p:sp>
      <p:sp>
        <p:nvSpPr>
          <p:cNvPr id="4" name="Rectangle 3">
            <a:extLst>
              <a:ext uri="{FF2B5EF4-FFF2-40B4-BE49-F238E27FC236}">
                <a16:creationId xmlns:a16="http://schemas.microsoft.com/office/drawing/2014/main" id="{4766C071-4A26-46EF-B104-736C4DF76E2D}"/>
              </a:ext>
            </a:extLst>
          </p:cNvPr>
          <p:cNvSpPr/>
          <p:nvPr/>
        </p:nvSpPr>
        <p:spPr>
          <a:xfrm>
            <a:off x="4212594" y="3465867"/>
            <a:ext cx="4805775" cy="1122871"/>
          </a:xfrm>
          <a:prstGeom prst="rect">
            <a:avLst/>
          </a:prstGeom>
          <a:ln>
            <a:solidFill>
              <a:schemeClr val="tx1"/>
            </a:solidFill>
          </a:ln>
        </p:spPr>
        <p:txBody>
          <a:bodyPr wrap="square" lIns="45720" tIns="45720" rIns="45720" bIns="45720">
            <a:spAutoFit/>
          </a:bodyPr>
          <a:lstStyle/>
          <a:p>
            <a:r>
              <a:rPr lang="en-US" dirty="0">
                <a:solidFill>
                  <a:schemeClr val="tx1"/>
                </a:solidFill>
              </a:rPr>
              <a:t>Australian archbishop Philip Wilson (center) was the most senior Roman Catholic cleric in the world convicted of covering up child sex abuse. He faces up to 2 years in prison. </a:t>
            </a:r>
            <a:r>
              <a:rPr lang="en-US" sz="1600" dirty="0">
                <a:solidFill>
                  <a:prstClr val="white"/>
                </a:solidFill>
                <a:cs typeface="Arial" panose="020B0604020202020204" pitchFamily="34" charset="0"/>
                <a:hlinkClick r:id="rId14"/>
              </a:rPr>
              <a:t>[860]</a:t>
            </a:r>
            <a:endParaRPr lang="en-US" dirty="0">
              <a:solidFill>
                <a:schemeClr val="tx1"/>
              </a:solidFill>
            </a:endParaRPr>
          </a:p>
        </p:txBody>
      </p:sp>
      <p:sp>
        <p:nvSpPr>
          <p:cNvPr id="7" name="TextBox 6">
            <a:extLst>
              <a:ext uri="{FF2B5EF4-FFF2-40B4-BE49-F238E27FC236}">
                <a16:creationId xmlns:a16="http://schemas.microsoft.com/office/drawing/2014/main" id="{FC0C826E-A28A-4BDB-907B-E514699B6DD8}"/>
              </a:ext>
            </a:extLst>
          </p:cNvPr>
          <p:cNvSpPr txBox="1"/>
          <p:nvPr/>
        </p:nvSpPr>
        <p:spPr bwMode="auto">
          <a:xfrm>
            <a:off x="4327197" y="1509732"/>
            <a:ext cx="2256483" cy="1803442"/>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a:spcBef>
                <a:spcPts val="0"/>
              </a:spcBef>
              <a:spcAft>
                <a:spcPts val="0"/>
              </a:spcAft>
            </a:pPr>
            <a:r>
              <a:rPr lang="en-US" kern="150" dirty="0">
                <a:solidFill>
                  <a:schemeClr val="tx1"/>
                </a:solidFill>
                <a:ea typeface="SimSun" panose="02010600030101010101" pitchFamily="2" charset="-122"/>
                <a:cs typeface="Arial" panose="020B0604020202020204" pitchFamily="34" charset="0"/>
              </a:rPr>
              <a:t>Catholic archbishop tweets he doesn't 'want or have' Jesus</a:t>
            </a:r>
          </a:p>
          <a:p>
            <a:pPr marL="0" marR="0">
              <a:spcBef>
                <a:spcPts val="0"/>
              </a:spcBef>
              <a:spcAft>
                <a:spcPts val="0"/>
              </a:spcAft>
            </a:pPr>
            <a:r>
              <a:rPr lang="en-US" kern="150" dirty="0">
                <a:solidFill>
                  <a:schemeClr val="tx1"/>
                </a:solidFill>
                <a:ea typeface="SimSun" panose="02010600030101010101" pitchFamily="2" charset="-122"/>
                <a:cs typeface="Arial" panose="020B0604020202020204" pitchFamily="34" charset="0"/>
              </a:rPr>
              <a:t>as king. He previously defended a sex laced, anti-Christian ballet staged in church. </a:t>
            </a:r>
            <a:r>
              <a:rPr lang="en-US" sz="1400" kern="150" dirty="0">
                <a:solidFill>
                  <a:schemeClr val="tx1"/>
                </a:solidFill>
                <a:ea typeface="SimSun" panose="02010600030101010101" pitchFamily="2" charset="-122"/>
                <a:cs typeface="Arial" panose="020B0604020202020204" pitchFamily="34" charset="0"/>
                <a:hlinkClick r:id="rId15"/>
              </a:rPr>
              <a:t>[959]</a:t>
            </a:r>
            <a:endParaRPr lang="en-US" sz="1600" kern="150" dirty="0">
              <a:solidFill>
                <a:schemeClr val="tx1"/>
              </a:solidFill>
              <a:ea typeface="SimSun" panose="02010600030101010101" pitchFamily="2" charset="-122"/>
              <a:cs typeface="Arial" panose="020B0604020202020204" pitchFamily="34" charset="0"/>
            </a:endParaRPr>
          </a:p>
        </p:txBody>
      </p:sp>
    </p:spTree>
    <p:extLst>
      <p:ext uri="{BB962C8B-B14F-4D97-AF65-F5344CB8AC3E}">
        <p14:creationId xmlns:p14="http://schemas.microsoft.com/office/powerpoint/2010/main" val="15392061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6000">
        <p15:prstTrans prst="pageCurlDouble"/>
      </p:transition>
    </mc:Choice>
    <mc:Fallback xmlns="">
      <p:transition spd="slow" advTm="46000">
        <p:fade/>
      </p:transition>
    </mc:Fallback>
  </mc:AlternateContent>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1">
            <a:extLst>
              <a:ext uri="{FF2B5EF4-FFF2-40B4-BE49-F238E27FC236}">
                <a16:creationId xmlns:a16="http://schemas.microsoft.com/office/drawing/2014/main" id="{2A67019A-FE78-45ED-87C9-F76C1A086360}"/>
              </a:ext>
            </a:extLst>
          </p:cNvPr>
          <p:cNvSpPr txBox="1">
            <a:spLocks noChangeArrowheads="1"/>
          </p:cNvSpPr>
          <p:nvPr/>
        </p:nvSpPr>
        <p:spPr bwMode="auto">
          <a:xfrm>
            <a:off x="114299" y="304800"/>
            <a:ext cx="8915400" cy="1089529"/>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6" name="Rectangle 2">
            <a:extLst>
              <a:ext uri="{FF2B5EF4-FFF2-40B4-BE49-F238E27FC236}">
                <a16:creationId xmlns:a16="http://schemas.microsoft.com/office/drawing/2014/main" id="{5B80B5CB-FCA1-4235-A906-CAF29B60A300}"/>
              </a:ext>
            </a:extLst>
          </p:cNvPr>
          <p:cNvSpPr>
            <a:spLocks noChangeArrowheads="1"/>
          </p:cNvSpPr>
          <p:nvPr/>
        </p:nvSpPr>
        <p:spPr bwMode="auto">
          <a:xfrm>
            <a:off x="57150" y="1534669"/>
            <a:ext cx="9029699" cy="5111271"/>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7000"/>
              </a:lnSpc>
              <a:spcBef>
                <a:spcPts val="0"/>
              </a:spcBef>
              <a:spcAft>
                <a:spcPts val="1200"/>
              </a:spcAft>
              <a:buSzPct val="70000"/>
              <a:defRPr/>
            </a:pPr>
            <a:r>
              <a:rPr lang="en-US" sz="2800" kern="150" dirty="0">
                <a:latin typeface="Calibri" panose="020F0502020204030204" pitchFamily="34" charset="0"/>
                <a:ea typeface="SimSun" panose="02010600030101010101" pitchFamily="2" charset="-122"/>
                <a:cs typeface="Calibri" panose="020F0502020204030204" pitchFamily="34" charset="0"/>
              </a:rPr>
              <a:t>(2018) “We, the members of this grand jury, need you to hear this...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There have been other reports about child sex abuse within the Catholic Church. But never on this scale. For many of us, those earlier stories happened someplace else, someplace away. </a:t>
            </a:r>
            <a:r>
              <a:rPr lang="en-US" sz="3300" b="1" kern="150" dirty="0">
                <a:ln w="9525">
                  <a:solidFill>
                    <a:schemeClr val="bg1"/>
                  </a:solidFill>
                  <a:prstDash val="solid"/>
                </a:ln>
                <a:solidFill>
                  <a:schemeClr val="tx1"/>
                </a:solidFill>
                <a:effectLst>
                  <a:glow rad="101600">
                    <a:srgbClr val="663300">
                      <a:alpha val="70000"/>
                    </a:srgbClr>
                  </a:glow>
                  <a:outerShdw blurRad="50800" dist="508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Now we know the truth: it happened everywhere</a:t>
            </a:r>
            <a:r>
              <a:rPr lang="en-US" sz="3000" kern="150" dirty="0">
                <a:latin typeface="Calibri" panose="020F0502020204030204" pitchFamily="34" charset="0"/>
                <a:ea typeface="SimSun" panose="02010600030101010101" pitchFamily="2" charset="-122"/>
                <a:cs typeface="Calibri" panose="020F0502020204030204" pitchFamily="34" charset="0"/>
              </a:rPr>
              <a:t>.” </a:t>
            </a:r>
            <a:r>
              <a:rPr lang="en-US" kern="150" dirty="0">
                <a:ln w="9525">
                  <a:solidFill>
                    <a:prstClr val="black"/>
                  </a:solidFill>
                  <a:prstDash val="solid"/>
                </a:ln>
                <a:solidFill>
                  <a:prstClr val="white"/>
                </a:solidFill>
                <a:latin typeface="Calibri" panose="020F0502020204030204" pitchFamily="34" charset="0"/>
                <a:ea typeface="SimSun" panose="02010600030101010101" pitchFamily="2" charset="-122"/>
                <a:cs typeface="Calibri" panose="020F0502020204030204" pitchFamily="34" charset="0"/>
                <a:hlinkClick r:id="rId4"/>
              </a:rPr>
              <a:t>[960] </a:t>
            </a:r>
            <a:endParaRPr lang="en-US" sz="3000" kern="150" dirty="0">
              <a:latin typeface="Calibri" panose="020F0502020204030204" pitchFamily="34" charset="0"/>
              <a:ea typeface="SimSun" panose="02010600030101010101" pitchFamily="2" charset="-122"/>
              <a:cs typeface="Calibri" panose="020F0502020204030204" pitchFamily="34" charset="0"/>
            </a:endParaRPr>
          </a:p>
          <a:p>
            <a:pPr marL="0" indent="0">
              <a:lnSpc>
                <a:spcPct val="87000"/>
              </a:lnSpc>
              <a:spcBef>
                <a:spcPts val="0"/>
              </a:spcBef>
              <a:spcAft>
                <a:spcPts val="1200"/>
              </a:spcAft>
              <a:buSzPct val="70000"/>
              <a:defRPr/>
            </a:pPr>
            <a:r>
              <a:rPr lang="en-US" sz="2800" kern="150" dirty="0">
                <a:latin typeface="Calibri" panose="020F0502020204030204" pitchFamily="34" charset="0"/>
                <a:ea typeface="SimSun" panose="02010600030101010101" pitchFamily="2" charset="-122"/>
                <a:cs typeface="Calibri" panose="020F0502020204030204" pitchFamily="34" charset="0"/>
              </a:rPr>
              <a:t>“The report cites 301 priests, clergy and lay teachers with credible allegations against them. There are 99 (priests etc.) in the Diocese of Pittsburgh alone.” </a:t>
            </a:r>
            <a:r>
              <a:rPr lang="en-US" sz="1600" kern="150" dirty="0">
                <a:ln w="9525">
                  <a:solidFill>
                    <a:prstClr val="black"/>
                  </a:solidFill>
                  <a:prstDash val="solid"/>
                </a:ln>
                <a:solidFill>
                  <a:prstClr val="white"/>
                </a:solidFill>
                <a:latin typeface="Calibri" panose="020F0502020204030204" pitchFamily="34" charset="0"/>
                <a:ea typeface="SimSun" panose="02010600030101010101" pitchFamily="2" charset="-122"/>
                <a:cs typeface="Calibri" panose="020F0502020204030204" pitchFamily="34" charset="0"/>
                <a:hlinkClick r:id="rId4"/>
              </a:rPr>
              <a:t>[960]</a:t>
            </a:r>
            <a:endParaRPr lang="en-US" sz="2800" kern="150" dirty="0">
              <a:latin typeface="Calibri" panose="020F0502020204030204" pitchFamily="34" charset="0"/>
              <a:ea typeface="SimSun" panose="02010600030101010101" pitchFamily="2" charset="-122"/>
              <a:cs typeface="Calibri" panose="020F0502020204030204" pitchFamily="34" charset="0"/>
            </a:endParaRPr>
          </a:p>
          <a:p>
            <a:pPr marL="0" indent="0">
              <a:lnSpc>
                <a:spcPct val="87000"/>
              </a:lnSpc>
              <a:spcBef>
                <a:spcPts val="0"/>
              </a:spcBef>
              <a:spcAft>
                <a:spcPts val="1200"/>
              </a:spcAft>
              <a:buSzPct val="70000"/>
              <a:defRPr/>
            </a:pPr>
            <a:r>
              <a:rPr lang="en-US" sz="3200" b="1" kern="150" dirty="0">
                <a:ln w="9525">
                  <a:solidFill>
                    <a:schemeClr val="bg1"/>
                  </a:solidFill>
                  <a:prstDash val="solid"/>
                </a:ln>
                <a:solidFill>
                  <a:schemeClr val="tx1"/>
                </a:solidFill>
                <a:effectLst>
                  <a:glow rad="101600">
                    <a:srgbClr val="663300">
                      <a:alpha val="80000"/>
                    </a:srgbClr>
                  </a:glow>
                  <a:outerShdw blurRad="50800" dist="50800" dir="2700000" algn="tl" rotWithShape="0">
                    <a:schemeClr val="bg1"/>
                  </a:outerShdw>
                </a:effectLst>
                <a:latin typeface="Calibri" panose="020F0502020204030204" pitchFamily="34" charset="0"/>
                <a:ea typeface="SimSun" panose="02010600030101010101" pitchFamily="2" charset="-122"/>
                <a:cs typeface="Calibri" panose="020F0502020204030204" pitchFamily="34" charset="0"/>
              </a:rPr>
              <a:t>“Of those 99, a group of four groomed and violently sexually assaulted young boys</a:t>
            </a:r>
            <a:r>
              <a:rPr lang="en-US" sz="2800" kern="150" dirty="0">
                <a:solidFill>
                  <a:schemeClr val="bg1"/>
                </a:solidFill>
                <a:latin typeface="Calibri" panose="020F0502020204030204" pitchFamily="34" charset="0"/>
                <a:ea typeface="SimSun" panose="02010600030101010101" pitchFamily="2" charset="-122"/>
                <a:cs typeface="Calibri" panose="020F0502020204030204" pitchFamily="34" charset="0"/>
              </a:rPr>
              <a:t>, said Shapiro</a:t>
            </a:r>
            <a:r>
              <a:rPr lang="en-US" sz="2600" kern="150" dirty="0">
                <a:latin typeface="Calibri" panose="020F0502020204030204" pitchFamily="34" charset="0"/>
                <a:ea typeface="SimSun" panose="02010600030101010101" pitchFamily="2" charset="-122"/>
                <a:cs typeface="Calibri" panose="020F0502020204030204" pitchFamily="34" charset="0"/>
              </a:rPr>
              <a:t>.” </a:t>
            </a:r>
            <a:r>
              <a:rPr lang="en-US" sz="16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hlinkClick r:id="rId4"/>
              </a:rPr>
              <a:t>[960]</a:t>
            </a:r>
            <a:endParaRPr lang="en-US" sz="1400" kern="150" dirty="0">
              <a:ln w="9525">
                <a:solidFill>
                  <a:prstClr val="black">
                    <a:lumMod val="95000"/>
                    <a:lumOff val="5000"/>
                  </a:prstClr>
                </a:solidFill>
                <a:prstDash val="solid"/>
              </a:ln>
              <a:solidFill>
                <a:srgbClr val="7E4A10"/>
              </a:solidFill>
              <a:latin typeface="Calibri" panose="020F0502020204030204" pitchFamily="34" charset="0"/>
              <a:ea typeface="SimSun" panose="02010600030101010101" pitchFamily="2" charset="-122"/>
              <a:cs typeface="Calibri" panose="020F0502020204030204" pitchFamily="34" charset="0"/>
            </a:endParaRPr>
          </a:p>
        </p:txBody>
      </p:sp>
      <p:sp>
        <p:nvSpPr>
          <p:cNvPr id="5" name="Date Placeholder 2">
            <a:extLst>
              <a:ext uri="{FF2B5EF4-FFF2-40B4-BE49-F238E27FC236}">
                <a16:creationId xmlns:a16="http://schemas.microsoft.com/office/drawing/2014/main" id="{5E95AE13-C520-41EC-B768-690DBDE2656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6876457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1">
            <a:extLst>
              <a:ext uri="{FF2B5EF4-FFF2-40B4-BE49-F238E27FC236}">
                <a16:creationId xmlns:a16="http://schemas.microsoft.com/office/drawing/2014/main" id="{2A67019A-FE78-45ED-87C9-F76C1A086360}"/>
              </a:ext>
            </a:extLst>
          </p:cNvPr>
          <p:cNvSpPr txBox="1">
            <a:spLocks noChangeArrowheads="1"/>
          </p:cNvSpPr>
          <p:nvPr/>
        </p:nvSpPr>
        <p:spPr bwMode="auto">
          <a:xfrm>
            <a:off x="114300" y="381000"/>
            <a:ext cx="8915400" cy="1089529"/>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6" name="Rectangle 2">
            <a:extLst>
              <a:ext uri="{FF2B5EF4-FFF2-40B4-BE49-F238E27FC236}">
                <a16:creationId xmlns:a16="http://schemas.microsoft.com/office/drawing/2014/main" id="{5B80B5CB-FCA1-4235-A906-CAF29B60A300}"/>
              </a:ext>
            </a:extLst>
          </p:cNvPr>
          <p:cNvSpPr>
            <a:spLocks noChangeArrowheads="1"/>
          </p:cNvSpPr>
          <p:nvPr/>
        </p:nvSpPr>
        <p:spPr bwMode="auto">
          <a:xfrm>
            <a:off x="114300" y="1621267"/>
            <a:ext cx="8915399" cy="5032853"/>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7000"/>
              </a:lnSpc>
              <a:spcBef>
                <a:spcPts val="0"/>
              </a:spcBef>
              <a:spcAft>
                <a:spcPts val="1200"/>
              </a:spcAft>
              <a:buSzPct val="70000"/>
              <a:defRPr/>
            </a:pPr>
            <a:r>
              <a:rPr lang="en-US" sz="3000" kern="150" dirty="0">
                <a:latin typeface="Calibri" panose="020F0502020204030204" pitchFamily="34" charset="0"/>
                <a:ea typeface="SimSun" panose="02010600030101010101" pitchFamily="2" charset="-122"/>
                <a:cs typeface="Calibri" panose="020F0502020204030204" pitchFamily="34" charset="0"/>
              </a:rPr>
              <a:t>“Two studies, in 2004 and 2011, by the John Jay College of Criminal Justice – commissioned by the U.S. Conference of Catholic Bishops – found that more than </a:t>
            </a:r>
            <a:r>
              <a:rPr lang="en-US" sz="3200" b="1" kern="150" dirty="0">
                <a:ln w="9525">
                  <a:solidFill>
                    <a:schemeClr val="bg1">
                      <a:lumMod val="95000"/>
                      <a:lumOff val="5000"/>
                    </a:schemeClr>
                  </a:solidFill>
                  <a:prstDash val="solid"/>
                </a:ln>
                <a:solidFill>
                  <a:schemeClr val="tx1"/>
                </a:solidFill>
                <a:effectLst>
                  <a:glow rad="101600">
                    <a:srgbClr val="663300">
                      <a:alpha val="70000"/>
                    </a:srgbClr>
                  </a:glow>
                  <a:outerShdw blurRad="50800" dist="50800" dir="2700000" algn="tl" rotWithShape="0">
                    <a:schemeClr val="bg1"/>
                  </a:outerShdw>
                </a:effectLst>
                <a:latin typeface="Calibri" panose="020F0502020204030204" pitchFamily="34" charset="0"/>
                <a:ea typeface="SimSun" panose="02010600030101010101" pitchFamily="2" charset="-122"/>
                <a:cs typeface="Calibri" panose="020F0502020204030204" pitchFamily="34" charset="0"/>
              </a:rPr>
              <a:t>80 percent of the cases of clergy abuse were male-on-male predation by priests against pre-teen and teenaged boys</a:t>
            </a:r>
            <a:r>
              <a:rPr lang="en-US" sz="2800" kern="150" dirty="0">
                <a:solidFill>
                  <a:schemeClr val="bg1"/>
                </a:solidFill>
                <a:latin typeface="Calibri" panose="020F0502020204030204" pitchFamily="34" charset="0"/>
                <a:ea typeface="SimSun" panose="02010600030101010101" pitchFamily="2" charset="-122"/>
                <a:cs typeface="Calibri" panose="020F0502020204030204" pitchFamily="34" charset="0"/>
              </a:rPr>
              <a:t>”.</a:t>
            </a:r>
            <a:r>
              <a:rPr lang="en-US" sz="3000" b="1" kern="150" dirty="0">
                <a:ln w="9525">
                  <a:solidFill>
                    <a:schemeClr val="bg1">
                      <a:lumMod val="95000"/>
                      <a:lumOff val="5000"/>
                    </a:schemeClr>
                  </a:solidFill>
                  <a:prstDash val="solid"/>
                </a:ln>
                <a:solidFill>
                  <a:srgbClr val="7E4A10"/>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kern="150" dirty="0">
                <a:ln w="9525">
                  <a:solidFill>
                    <a:schemeClr val="bg1">
                      <a:lumMod val="95000"/>
                      <a:lumOff val="5000"/>
                    </a:schemeClr>
                  </a:solidFill>
                  <a:prstDash val="solid"/>
                </a:ln>
                <a:solidFill>
                  <a:srgbClr val="7E4A10"/>
                </a:solidFill>
                <a:latin typeface="Calibri" panose="020F0502020204030204" pitchFamily="34" charset="0"/>
                <a:ea typeface="SimSun" panose="02010600030101010101" pitchFamily="2" charset="-122"/>
                <a:cs typeface="Calibri" panose="020F0502020204030204" pitchFamily="34" charset="0"/>
                <a:hlinkClick r:id="rId4"/>
              </a:rPr>
              <a:t>[901]</a:t>
            </a:r>
            <a:endParaRPr lang="en-US" kern="150" dirty="0">
              <a:ln w="9525">
                <a:solidFill>
                  <a:schemeClr val="bg1">
                    <a:lumMod val="95000"/>
                    <a:lumOff val="5000"/>
                  </a:schemeClr>
                </a:solidFill>
                <a:prstDash val="solid"/>
              </a:ln>
              <a:solidFill>
                <a:srgbClr val="7E4A10"/>
              </a:solidFill>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87000"/>
              </a:lnSpc>
              <a:spcBef>
                <a:spcPts val="0"/>
              </a:spcBef>
              <a:spcAft>
                <a:spcPts val="1200"/>
              </a:spcAft>
              <a:buSzPct val="70000"/>
              <a:buFont typeface="Wingdings" panose="05000000000000000000" pitchFamily="2" charset="2"/>
              <a:buChar char="Ø"/>
              <a:tabLst/>
              <a:defRPr/>
            </a:pPr>
            <a:r>
              <a:rPr lang="en-US" sz="2800" kern="150" dirty="0">
                <a:latin typeface="Calibri" panose="020F0502020204030204" pitchFamily="34" charset="0"/>
                <a:ea typeface="SimSun" panose="02010600030101010101" pitchFamily="2" charset="-122"/>
                <a:cs typeface="Calibri" panose="020F0502020204030204" pitchFamily="34" charset="0"/>
              </a:rPr>
              <a:t>“The active homosexual subculture in Catholic seminaries and dioceses was confirmed in a 2002 survey of nearly 2,000 Catholic priests by the Los Angles Times. In the survey, 44 percent of respondents said there was a homosexual subculture in their diocese or religious institute.” </a:t>
            </a:r>
            <a:r>
              <a:rPr lang="en-US" kern="150" dirty="0">
                <a:ln w="9525">
                  <a:solidFill>
                    <a:prstClr val="black">
                      <a:lumMod val="95000"/>
                      <a:lumOff val="5000"/>
                    </a:prstClr>
                  </a:solidFill>
                  <a:prstDash val="solid"/>
                </a:ln>
                <a:solidFill>
                  <a:srgbClr val="7E4A10"/>
                </a:solidFill>
                <a:latin typeface="Calibri" panose="020F0502020204030204" pitchFamily="34" charset="0"/>
                <a:ea typeface="SimSun" panose="02010600030101010101" pitchFamily="2" charset="-122"/>
                <a:cs typeface="Calibri" panose="020F0502020204030204" pitchFamily="34" charset="0"/>
                <a:hlinkClick r:id="rId4"/>
              </a:rPr>
              <a:t>[901]</a:t>
            </a:r>
            <a:endParaRPr lang="en-US" kern="150" dirty="0">
              <a:ln w="9525">
                <a:solidFill>
                  <a:prstClr val="black">
                    <a:lumMod val="95000"/>
                    <a:lumOff val="5000"/>
                  </a:prstClr>
                </a:solidFill>
                <a:prstDash val="solid"/>
              </a:ln>
              <a:solidFill>
                <a:srgbClr val="7E4A10"/>
              </a:solidFill>
              <a:latin typeface="Calibri" panose="020F0502020204030204" pitchFamily="34" charset="0"/>
              <a:ea typeface="SimSun" panose="02010600030101010101" pitchFamily="2" charset="-122"/>
              <a:cs typeface="Calibri" panose="020F0502020204030204" pitchFamily="34" charset="0"/>
            </a:endParaRPr>
          </a:p>
        </p:txBody>
      </p:sp>
      <p:sp>
        <p:nvSpPr>
          <p:cNvPr id="5" name="Date Placeholder 2">
            <a:extLst>
              <a:ext uri="{FF2B5EF4-FFF2-40B4-BE49-F238E27FC236}">
                <a16:creationId xmlns:a16="http://schemas.microsoft.com/office/drawing/2014/main" id="{5E95AE13-C520-41EC-B768-690DBDE2656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113976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30967" y="1665562"/>
            <a:ext cx="8882066" cy="5062027"/>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ts val="0"/>
              </a:spcBef>
              <a:spcAft>
                <a:spcPts val="1200"/>
              </a:spcAft>
              <a:buClr>
                <a:srgbClr val="000000"/>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kern="150" dirty="0">
                <a:latin typeface="Calibri" panose="020F0502020204030204" pitchFamily="34" charset="0"/>
                <a:ea typeface="SimSun" panose="02010600030101010101" pitchFamily="2" charset="-122"/>
                <a:cs typeface="Calibri" panose="020F0502020204030204" pitchFamily="34" charset="0"/>
              </a:rPr>
              <a:t>T</a:t>
            </a:r>
            <a:r>
              <a:rPr kumimoji="0" lang="en-US" sz="34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he Catholic Church today will become part of Babylon in the end times, after the strong conservative Christians are removed from Earth. </a:t>
            </a:r>
          </a:p>
          <a:p>
            <a:pPr marL="274320" lvl="0" indent="-274320">
              <a:lnSpc>
                <a:spcPct val="85000"/>
              </a:lnSpc>
              <a:spcBef>
                <a:spcPts val="0"/>
              </a:spcBef>
              <a:spcAft>
                <a:spcPts val="0"/>
              </a:spcAft>
              <a:buSzPct val="70000"/>
              <a:buFont typeface="Wingdings" panose="05000000000000000000" pitchFamily="2" charset="2"/>
              <a:buChar char="Ø"/>
              <a:defRPr/>
            </a:pPr>
            <a:r>
              <a:rPr kumimoji="0" lang="en-US" sz="32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Today there remains a small percentage of the Catholic Church who faithfully follow Christ.</a:t>
            </a:r>
            <a:r>
              <a:rPr kumimoji="0" lang="en-US" sz="16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274320" lvl="0" indent="0">
              <a:lnSpc>
                <a:spcPct val="85000"/>
              </a:lnSpc>
              <a:spcBef>
                <a:spcPts val="0"/>
              </a:spcBef>
              <a:spcAft>
                <a:spcPts val="1200"/>
              </a:spcAft>
              <a:buSzPct val="70000"/>
              <a:defRPr/>
            </a:pPr>
            <a:r>
              <a:rPr lang="en-US" sz="1600" dirty="0">
                <a:ln w="9525">
                  <a:solidFill>
                    <a:prstClr val="black"/>
                  </a:solidFill>
                  <a:prstDash val="solid"/>
                </a:ln>
                <a:solidFill>
                  <a:prstClr val="white"/>
                </a:solidFill>
                <a:ea typeface="DengXian"/>
                <a:cs typeface="Arial" panose="020B0604020202020204" pitchFamily="34" charset="0"/>
                <a:hlinkClick r:id="rId3"/>
              </a:rPr>
              <a:t>[837]</a:t>
            </a:r>
            <a:r>
              <a:rPr lang="en-US" sz="1600" dirty="0">
                <a:ln w="9525">
                  <a:solidFill>
                    <a:prstClr val="black"/>
                  </a:solidFill>
                  <a:prstDash val="solid"/>
                </a:ln>
                <a:solidFill>
                  <a:prstClr val="white"/>
                </a:solidFill>
                <a:ea typeface="DengXian"/>
                <a:cs typeface="Arial" panose="020B0604020202020204" pitchFamily="34" charset="0"/>
              </a:rPr>
              <a:t> </a:t>
            </a:r>
            <a:r>
              <a:rPr lang="en-US" sz="1600" dirty="0">
                <a:solidFill>
                  <a:prstClr val="black"/>
                </a:solidFill>
                <a:ea typeface="DengXian"/>
                <a:cs typeface="Arial" panose="020B0604020202020204" pitchFamily="34" charset="0"/>
              </a:rPr>
              <a:t>(pg. 596)</a:t>
            </a:r>
            <a:r>
              <a:rPr kumimoji="0" lang="en-US" sz="16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274320" lvl="0" indent="-274320">
              <a:lnSpc>
                <a:spcPct val="85000"/>
              </a:lnSpc>
              <a:spcBef>
                <a:spcPts val="0"/>
              </a:spcBef>
              <a:spcAft>
                <a:spcPts val="1200"/>
              </a:spcAft>
              <a:buClr>
                <a:schemeClr val="tx1"/>
              </a:buClr>
              <a:buSzPct val="65000"/>
              <a:buFont typeface="Wingdings" panose="05000000000000000000" pitchFamily="2" charset="2"/>
              <a:buChar char="Ø"/>
              <a:defRPr/>
            </a:pP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I have met a few evangelical Catholics with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great </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faith, who follow the literal Bible</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and</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work to </a:t>
            </a: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prosecute</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these </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4"/>
              </a:rPr>
              <a:t>evil Church leaders</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and correct hundreds of illegal Bible word changes and interpretations in the Catholic Bible.</a:t>
            </a:r>
            <a:endPar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5" name="Text Box 1">
            <a:extLst>
              <a:ext uri="{FF2B5EF4-FFF2-40B4-BE49-F238E27FC236}">
                <a16:creationId xmlns:a16="http://schemas.microsoft.com/office/drawing/2014/main" id="{96EA9D42-6293-4BEC-9B65-990A6493B883}"/>
              </a:ext>
            </a:extLst>
          </p:cNvPr>
          <p:cNvSpPr txBox="1">
            <a:spLocks noChangeArrowheads="1"/>
          </p:cNvSpPr>
          <p:nvPr/>
        </p:nvSpPr>
        <p:spPr bwMode="auto">
          <a:xfrm>
            <a:off x="130967" y="372470"/>
            <a:ext cx="8882066" cy="1089529"/>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6" name="Date Placeholder 2">
            <a:extLst>
              <a:ext uri="{FF2B5EF4-FFF2-40B4-BE49-F238E27FC236}">
                <a16:creationId xmlns:a16="http://schemas.microsoft.com/office/drawing/2014/main" id="{3A62A282-0872-46F0-846F-65FEB19F2BA8}"/>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20644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457199" y="2436655"/>
            <a:ext cx="8229600" cy="366754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27432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800"/>
              </a:spcAft>
              <a:buClr>
                <a:schemeClr val="tx1"/>
              </a:buClr>
              <a:buSzPct val="65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800" b="1" i="0" u="none" strike="noStrike" kern="150" normalizeH="0" baseline="0" noProof="0" dirty="0">
                <a:ln w="12700">
                  <a:solidFill>
                    <a:sysClr val="windowText" lastClr="000000"/>
                  </a:solidFill>
                  <a:prstDash val="solid"/>
                </a:ln>
                <a:solidFill>
                  <a:schemeClr val="tx1"/>
                </a:solidFill>
                <a:effectLst>
                  <a:glow rad="101600">
                    <a:srgbClr val="663300">
                      <a:alpha val="80000"/>
                    </a:srgbClr>
                  </a:glow>
                  <a:outerShdw blurRad="50800" dist="508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Strong Christians worldwide, from all denominations filled with the Holy Spirit, are what has prevented the world from collapsing into the end times. The Bible says the end times won’t begin until they are removed.</a:t>
            </a:r>
          </a:p>
        </p:txBody>
      </p:sp>
      <p:sp>
        <p:nvSpPr>
          <p:cNvPr id="5" name="Text Box 1">
            <a:extLst>
              <a:ext uri="{FF2B5EF4-FFF2-40B4-BE49-F238E27FC236}">
                <a16:creationId xmlns:a16="http://schemas.microsoft.com/office/drawing/2014/main" id="{96EA9D42-6293-4BEC-9B65-990A6493B883}"/>
              </a:ext>
            </a:extLst>
          </p:cNvPr>
          <p:cNvSpPr txBox="1">
            <a:spLocks noChangeArrowheads="1"/>
          </p:cNvSpPr>
          <p:nvPr/>
        </p:nvSpPr>
        <p:spPr bwMode="auto">
          <a:xfrm>
            <a:off x="130966" y="836413"/>
            <a:ext cx="8882066" cy="1089529"/>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6" name="Date Placeholder 2">
            <a:extLst>
              <a:ext uri="{FF2B5EF4-FFF2-40B4-BE49-F238E27FC236}">
                <a16:creationId xmlns:a16="http://schemas.microsoft.com/office/drawing/2014/main" id="{3A62A282-0872-46F0-846F-65FEB19F2BA8}"/>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187305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3918" y="838200"/>
            <a:ext cx="7396163" cy="523220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600"/>
              </a:spcAft>
              <a:buSzPct val="70000"/>
              <a:tabLst/>
              <a:defRPr/>
            </a:pPr>
            <a:r>
              <a:rPr lang="en-US" sz="3600" dirty="0">
                <a:solidFill>
                  <a:schemeClr val="tx1"/>
                </a:solidFill>
                <a:latin typeface="Papyrus" panose="03070502060502030205" pitchFamily="66" charset="0"/>
              </a:rPr>
              <a:t>Concerning the coming of our Lord Jesus Christ… </a:t>
            </a:r>
            <a:r>
              <a:rPr lang="en-US" sz="3600" dirty="0">
                <a:latin typeface="Papyrus" panose="03070502060502030205" pitchFamily="66" charset="0"/>
              </a:rPr>
              <a:t>And now you know what is holding him back, so that he may be revealed at the proper time. For the secret power of lawlessness is already at work; but </a:t>
            </a:r>
            <a:r>
              <a:rPr lang="en-US" sz="3600"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rPr>
              <a:t>the one who now holds it back will continue to do so till he is taken out of the way.</a:t>
            </a:r>
            <a:r>
              <a:rPr lang="en-US"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rPr>
              <a:t> </a:t>
            </a:r>
          </a:p>
          <a:p>
            <a:pPr marL="0" lvl="0" indent="0">
              <a:lnSpc>
                <a:spcPct val="100000"/>
              </a:lnSpc>
              <a:spcBef>
                <a:spcPts val="0"/>
              </a:spcBef>
              <a:spcAft>
                <a:spcPts val="1200"/>
              </a:spcAft>
              <a:buSzPct val="70000"/>
              <a:tabLst/>
              <a:defRPr/>
            </a:pPr>
            <a:r>
              <a:rPr lang="en-US"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hlinkClick r:id="rId4"/>
              </a:rPr>
              <a:t>2 Thess. 2:1-7 </a:t>
            </a:r>
            <a:r>
              <a:rPr lang="en-US" sz="14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hlinkClick r:id="rId4"/>
              </a:rPr>
              <a:t>NIV</a:t>
            </a:r>
            <a:endParaRPr kumimoji="0" lang="en-US" b="0" i="0" u="none" strike="noStrike" kern="150" cap="none" spc="0" normalizeH="0" baseline="0" noProof="0" dirty="0">
              <a:ln w="9525">
                <a:solidFill>
                  <a:sysClr val="windowText" lastClr="000000"/>
                </a:solidFill>
                <a:prstDash val="solid"/>
              </a:ln>
              <a:solidFill>
                <a:srgbClr val="FFFFFF">
                  <a:lumMod val="95000"/>
                  <a:lumOff val="5000"/>
                </a:srgbClr>
              </a:solidFill>
              <a:effectLst/>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33370801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6B717AB6-57C8-499C-AEF4-CE30580B7F44}"/>
              </a:ext>
            </a:extLst>
          </p:cNvPr>
          <p:cNvSpPr>
            <a:spLocks noChangeArrowheads="1"/>
          </p:cNvSpPr>
          <p:nvPr/>
        </p:nvSpPr>
        <p:spPr bwMode="auto">
          <a:xfrm>
            <a:off x="137160" y="1694266"/>
            <a:ext cx="8869680" cy="48991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4000"/>
              </a:lnSpc>
              <a:spcBef>
                <a:spcPts val="0"/>
              </a:spcBef>
              <a:spcAft>
                <a:spcPts val="1800"/>
              </a:spcAft>
              <a:buClr>
                <a:srgbClr val="000000"/>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300" i="0" u="none" strike="noStrike" kern="1200" normalizeH="0" baseline="0" noProof="0" dirty="0">
                <a:solidFill>
                  <a:schemeClr val="bg1"/>
                </a:solidFill>
                <a:uLnTx/>
                <a:uFillTx/>
                <a:latin typeface="Calibri" pitchFamily="34"/>
                <a:ea typeface="Microsoft YaHei" pitchFamily="1"/>
                <a:cs typeface="Times New Roman" pitchFamily="18"/>
              </a:rPr>
              <a:t>When the end times begin, the </a:t>
            </a: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itchFamily="34"/>
                <a:ea typeface="Microsoft YaHei" pitchFamily="1"/>
                <a:cs typeface="Times New Roman" pitchFamily="18"/>
              </a:rPr>
              <a:t>elect Christians in the US and EU will go up into heaven.</a:t>
            </a:r>
          </a:p>
          <a:p>
            <a:pPr marL="274320" marR="0" lvl="0" indent="-274320" algn="l" defTabSz="457200" rtl="0" eaLnBrk="1" fontAlgn="base" latinLnBrk="0" hangingPunct="1">
              <a:lnSpc>
                <a:spcPct val="94000"/>
              </a:lnSpc>
              <a:spcBef>
                <a:spcPts val="0"/>
              </a:spcBef>
              <a:spcAft>
                <a:spcPts val="18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3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itchFamily="34"/>
                <a:ea typeface="Microsoft YaHei" pitchFamily="1"/>
                <a:cs typeface="Times New Roman" pitchFamily="18"/>
              </a:rPr>
              <a:t>This will leave behind, in the US and EU </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itchFamily="34"/>
                <a:ea typeface="Microsoft YaHei" pitchFamily="1"/>
                <a:cs typeface="Times New Roman" pitchFamily="18"/>
              </a:rPr>
              <a:t>a high percentage of the population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who</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itchFamily="34"/>
                <a:ea typeface="Microsoft YaHei" pitchFamily="1"/>
                <a:cs typeface="Times New Roman" pitchFamily="18"/>
              </a:rPr>
              <a:t> are:</a:t>
            </a:r>
            <a:r>
              <a:rPr kumimoji="0" lang="en-US" sz="33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itchFamily="34"/>
                <a:ea typeface="Microsoft YaHei" pitchFamily="1"/>
                <a:cs typeface="Times New Roman" pitchFamily="18"/>
              </a:rPr>
              <a:t> atheists, gay, transgender, pornographic, drug addicts, rapists, murderers, baby killers and Muslims.</a:t>
            </a:r>
          </a:p>
          <a:p>
            <a:pPr marL="274320" indent="-274320" hangingPunct="1">
              <a:lnSpc>
                <a:spcPct val="94000"/>
              </a:lnSpc>
              <a:spcBef>
                <a:spcPts val="0"/>
              </a:spcBef>
              <a:spcAft>
                <a:spcPts val="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This will produce the revived Roman Empire </a:t>
            </a:r>
            <a:r>
              <a:rPr lang="en-US" sz="2800" dirty="0">
                <a:solidFill>
                  <a:schemeClr val="bg1"/>
                </a:solidFill>
                <a:latin typeface="Calibri" pitchFamily="34"/>
                <a:ea typeface="Microsoft YaHei" pitchFamily="1"/>
                <a:cs typeface="Times New Roman" pitchFamily="18"/>
              </a:rPr>
              <a:t>the Apostle Peter called the</a:t>
            </a:r>
            <a:r>
              <a:rPr lang="en-US" sz="3200" b="1" dirty="0">
                <a:ln w="9525">
                  <a:solidFill>
                    <a:prstClr val="black"/>
                  </a:solidFill>
                  <a:prstDash val="solid"/>
                </a:ln>
                <a:solidFill>
                  <a:srgbClr val="7E4A10"/>
                </a:solidFill>
                <a:effectLst>
                  <a:outerShdw blurRad="12700" dist="38100" dir="2700000" algn="tl" rotWithShape="0">
                    <a:prstClr val="black">
                      <a:lumMod val="50000"/>
                    </a:prstClr>
                  </a:outerShdw>
                </a:effectLst>
                <a:latin typeface="Calibri" pitchFamily="34"/>
                <a:ea typeface="Microsoft YaHei" pitchFamily="1"/>
                <a:cs typeface="Times New Roman" pitchFamily="18"/>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great whore Babylon. </a:t>
            </a:r>
            <a:endParaRPr lang="en-US" b="1" dirty="0">
              <a:ln w="9525">
                <a:solidFill>
                  <a:prstClr val="black"/>
                </a:solidFill>
                <a:prstDash val="solid"/>
              </a:ln>
              <a:solidFill>
                <a:srgbClr val="7E4A10"/>
              </a:solidFill>
              <a:effectLst>
                <a:outerShdw blurRad="12700" dist="38100" dir="2700000" algn="tl" rotWithShape="0">
                  <a:prstClr val="black">
                    <a:lumMod val="50000"/>
                  </a:prstClr>
                </a:outerShdw>
              </a:effectLst>
              <a:latin typeface="Calibri" pitchFamily="34"/>
              <a:ea typeface="Microsoft YaHei" pitchFamily="1"/>
              <a:cs typeface="Times New Roman" pitchFamily="18"/>
            </a:endParaRPr>
          </a:p>
          <a:p>
            <a:pPr marL="274320" indent="0" hangingPunct="1">
              <a:lnSpc>
                <a:spcPct val="90000"/>
              </a:lnSpc>
              <a:spcBef>
                <a:spcPts val="0"/>
              </a:spcBef>
              <a:spcAft>
                <a:spcPts val="1200"/>
              </a:spcAft>
              <a:buClr>
                <a:srgbClr val="7E4A10"/>
              </a:buClr>
              <a:buSzPct val="65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kern="150" dirty="0">
                <a:solidFill>
                  <a:srgbClr val="7E4A10"/>
                </a:solidFill>
                <a:latin typeface="Calibri" panose="020F0502020204030204" pitchFamily="34" charset="0"/>
                <a:ea typeface="Times New Roman" panose="02020603050405020304" pitchFamily="18" charset="0"/>
                <a:cs typeface="Calibri" panose="020F0502020204030204" pitchFamily="34" charset="0"/>
                <a:hlinkClick r:id="rId3"/>
              </a:rPr>
              <a:t>I Peter 5:13</a:t>
            </a:r>
            <a:r>
              <a:rPr kumimoji="0" lang="en-US" b="1" i="0" u="none" strike="noStrike" kern="1200" cap="none" spc="0" normalizeH="0" baseline="0" noProof="0" dirty="0">
                <a:ln w="9525">
                  <a:solidFill>
                    <a:prstClr val="black">
                      <a:lumMod val="95000"/>
                      <a:lumOff val="5000"/>
                    </a:prstClr>
                  </a:solidFill>
                  <a:prstDash val="solid"/>
                </a:ln>
                <a:solidFill>
                  <a:srgbClr val="7E4A10"/>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a:t>
            </a:r>
          </a:p>
        </p:txBody>
      </p:sp>
      <p:sp>
        <p:nvSpPr>
          <p:cNvPr id="5" name="Text Box 1">
            <a:extLst>
              <a:ext uri="{FF2B5EF4-FFF2-40B4-BE49-F238E27FC236}">
                <a16:creationId xmlns:a16="http://schemas.microsoft.com/office/drawing/2014/main" id="{3F368A89-A1FF-426D-B005-494ABB2EC4FD}"/>
              </a:ext>
            </a:extLst>
          </p:cNvPr>
          <p:cNvSpPr txBox="1">
            <a:spLocks noChangeArrowheads="1"/>
          </p:cNvSpPr>
          <p:nvPr/>
        </p:nvSpPr>
        <p:spPr bwMode="auto">
          <a:xfrm>
            <a:off x="137160" y="293979"/>
            <a:ext cx="8882066" cy="1181862"/>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289D3CAB-CCC1-4E43-89FC-008E12B3BC23}"/>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5557418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
          <p:cNvSpPr txBox="1">
            <a:spLocks noChangeArrowheads="1"/>
          </p:cNvSpPr>
          <p:nvPr/>
        </p:nvSpPr>
        <p:spPr bwMode="auto">
          <a:xfrm>
            <a:off x="533375" y="228600"/>
            <a:ext cx="8077199"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3600" b="1" i="0" u="none" strike="noStrike" kern="1200" cap="none" spc="0" normalizeH="0" baseline="0" noProof="0" dirty="0">
                <a:ln>
                  <a:noFill/>
                </a:ln>
                <a:solidFill>
                  <a:prstClr val="black">
                    <a:lumMod val="85000"/>
                    <a:lumOff val="15000"/>
                  </a:prstClr>
                </a:solidFill>
                <a:effectLst/>
                <a:uLnTx/>
                <a:uFillTx/>
                <a:latin typeface="Times New Roman" panose="02020603050405020304" pitchFamily="18" charset="0"/>
                <a:ea typeface="Microsoft YaHei" panose="020B0503020204020204" pitchFamily="34" charset="-122"/>
                <a:cs typeface="+mn-cs"/>
              </a:rPr>
              <a:t>Forward</a:t>
            </a:r>
          </a:p>
        </p:txBody>
      </p:sp>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51048" y="1051560"/>
            <a:ext cx="8841851" cy="566928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37160" tIns="18288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000"/>
              </a:spcAft>
              <a:buClr>
                <a:prstClr val="black"/>
              </a:buClr>
              <a:buSzPct val="80000"/>
              <a:buFont typeface="Times New Roman" panose="02020603050405020304" pitchFamily="18" charset="0"/>
              <a:buNone/>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Jesus also stated specific instructions that He said were required for Christians to follow, to escape the end times. Yet most Christians today do not know, change or ignore these simple literal requirements.</a:t>
            </a:r>
          </a:p>
          <a:p>
            <a:pPr marL="0" marR="0" lvl="0" indent="0" algn="l" defTabSz="457200" rtl="0" eaLnBrk="1" fontAlgn="base" latinLnBrk="0" hangingPunct="0">
              <a:lnSpc>
                <a:spcPct val="94000"/>
              </a:lnSpc>
              <a:spcBef>
                <a:spcPct val="0"/>
              </a:spcBef>
              <a:spcAft>
                <a:spcPts val="1000"/>
              </a:spcAft>
              <a:buClr>
                <a:prstClr val="black"/>
              </a:buClr>
              <a:buSzPct val="80000"/>
              <a:buFont typeface="Times New Roman" panose="02020603050405020304" pitchFamily="18" charset="0"/>
              <a:buNone/>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When Christians learn this information, their panic is replaced with joy. For them the end times are not the end, they’re a glorious new beginning in Heaven. </a:t>
            </a:r>
          </a:p>
          <a:p>
            <a:pPr marL="0" lvl="0" indent="0">
              <a:lnSpc>
                <a:spcPct val="94000"/>
              </a:lnSpc>
              <a:spcAft>
                <a:spcPts val="1000"/>
              </a:spcAft>
              <a:buClr>
                <a:prstClr val="black"/>
              </a:buClr>
              <a:buSzPct val="80000"/>
              <a:tabLst/>
              <a:defRPr/>
            </a:pP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 Bible stated that rampant abominable sin, and a worldwide falling away from God, exactly as we find today, will cause the end time great apocalypse.</a:t>
            </a:r>
            <a:endPar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94000"/>
              </a:lnSpc>
              <a:spcBef>
                <a:spcPct val="0"/>
              </a:spcBef>
              <a:spcAft>
                <a:spcPts val="1000"/>
              </a:spcAft>
              <a:buClr>
                <a:prstClr val="black"/>
              </a:buClr>
              <a:buSzPct val="80000"/>
              <a:buFont typeface="Times New Roman" panose="02020603050405020304" pitchFamily="18" charset="0"/>
              <a:buNone/>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Non-Christians only hope to survive the end time destruction, </a:t>
            </a: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by</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their master Satan, is to repent and follow Jesus, to a place with no sin called Heaven. </a:t>
            </a:r>
          </a:p>
        </p:txBody>
      </p:sp>
    </p:spTree>
    <p:extLst>
      <p:ext uri="{BB962C8B-B14F-4D97-AF65-F5344CB8AC3E}">
        <p14:creationId xmlns:p14="http://schemas.microsoft.com/office/powerpoint/2010/main" val="3679832469"/>
      </p:ext>
    </p:extLst>
  </p:cSld>
  <p:clrMapOvr>
    <a:masterClrMapping/>
  </p:clrMapOvr>
  <p:transition spd="slow" advTm="29000">
    <p:fade/>
  </p:transition>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91439" y="1143000"/>
            <a:ext cx="8961120" cy="548640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1400"/>
              </a:spcAft>
              <a:buClr>
                <a:schemeClr val="tx1"/>
              </a:buClr>
              <a:buSzPct val="90000"/>
            </a:pPr>
            <a:r>
              <a:rPr lang="en-US" altLang="en-US" sz="3000" dirty="0">
                <a:solidFill>
                  <a:schemeClr val="bg1">
                    <a:lumMod val="95000"/>
                    <a:lumOff val="5000"/>
                  </a:schemeClr>
                </a:solidFill>
                <a:latin typeface="Calibri" panose="020F0502020204030204" pitchFamily="34" charset="0"/>
                <a:cs typeface="Calibri" panose="020F0502020204030204" pitchFamily="34" charset="0"/>
              </a:rPr>
              <a:t>This verse specifically commands that we don’t add or delete a single word </a:t>
            </a:r>
            <a:r>
              <a:rPr lang="en-US" sz="3400" b="1" kern="150" dirty="0">
                <a:ln w="12700" cmpd="sng">
                  <a:solidFill>
                    <a:srgbClr val="000000"/>
                  </a:solidFill>
                  <a:prstDash val="solid"/>
                </a:ln>
                <a:gradFill>
                  <a:gsLst>
                    <a:gs pos="0">
                      <a:srgbClr val="000000"/>
                    </a:gs>
                    <a:gs pos="4000">
                      <a:srgbClr val="000000">
                        <a:lumMod val="60000"/>
                        <a:lumOff val="40000"/>
                      </a:srgbClr>
                    </a:gs>
                    <a:gs pos="96262">
                      <a:schemeClr val="tx1"/>
                    </a:gs>
                    <a:gs pos="57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of prophesy to the New Testament book of Revelation. This verse doesn’t mention the Old Testament Law. </a:t>
            </a:r>
            <a:endParaRPr lang="en-US" altLang="en-US" sz="3400" dirty="0">
              <a:solidFill>
                <a:schemeClr val="bg1">
                  <a:lumMod val="95000"/>
                  <a:lumOff val="5000"/>
                </a:schemeClr>
              </a:solidFill>
              <a:latin typeface="Calibri" panose="020F0502020204030204" pitchFamily="34" charset="0"/>
              <a:cs typeface="Calibri" panose="020F0502020204030204" pitchFamily="34" charset="0"/>
            </a:endParaRPr>
          </a:p>
          <a:p>
            <a:pPr marL="274320" indent="-274320">
              <a:lnSpc>
                <a:spcPct val="94000"/>
              </a:lnSpc>
              <a:spcAft>
                <a:spcPts val="1400"/>
              </a:spcAft>
              <a:buClr>
                <a:schemeClr val="tx1"/>
              </a:buClr>
              <a:buSzPct val="65000"/>
              <a:buFont typeface="Wingdings" panose="05000000000000000000" pitchFamily="2" charset="2"/>
              <a:buChar char="Ø"/>
            </a:pPr>
            <a:r>
              <a:rPr lang="en-US" sz="3100" b="1" kern="150" dirty="0">
                <a:ln w="12700" cmpd="sng">
                  <a:solidFill>
                    <a:srgbClr val="000000"/>
                  </a:solidFill>
                  <a:prstDash val="solid"/>
                </a:ln>
                <a:gradFill>
                  <a:gsLst>
                    <a:gs pos="0">
                      <a:srgbClr val="000000"/>
                    </a:gs>
                    <a:gs pos="4000">
                      <a:srgbClr val="000000">
                        <a:lumMod val="60000"/>
                        <a:lumOff val="40000"/>
                      </a:srgbClr>
                    </a:gs>
                    <a:gs pos="96262">
                      <a:prstClr val="white"/>
                    </a:gs>
                    <a:gs pos="57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All these verses together demand that we do not change a single word from the New Testament or Ten Commandments. </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4"/>
              </a:rPr>
              <a:t>Mat. 19:17 </a:t>
            </a:r>
            <a:r>
              <a:rPr lang="en-US" sz="1600"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4"/>
              </a:rPr>
              <a:t>NASB</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rPr>
              <a:t> </a:t>
            </a:r>
            <a:endParaRPr lang="en-US" kern="150" dirty="0">
              <a:ln w="12700" cmpd="sng">
                <a:solidFill>
                  <a:srgbClr val="000000"/>
                </a:solidFill>
                <a:prstDash val="solid"/>
              </a:ln>
              <a:gradFill>
                <a:gsLst>
                  <a:gs pos="0">
                    <a:srgbClr val="000000"/>
                  </a:gs>
                  <a:gs pos="4000">
                    <a:srgbClr val="000000">
                      <a:lumMod val="60000"/>
                      <a:lumOff val="40000"/>
                    </a:srgbClr>
                  </a:gs>
                  <a:gs pos="96262">
                    <a:prstClr val="white"/>
                  </a:gs>
                  <a:gs pos="57000">
                    <a:srgbClr val="000000">
                      <a:lumMod val="20000"/>
                      <a:lumOff val="80000"/>
                    </a:srgbClr>
                  </a:gs>
                </a:gsLst>
                <a:lin ang="5400000" scaled="0"/>
              </a:gradFill>
              <a:ea typeface="SimSun" panose="02010600030101010101" pitchFamily="2" charset="-122"/>
              <a:cs typeface="Arial" panose="020B0604020202020204" pitchFamily="34" charset="0"/>
            </a:endParaRPr>
          </a:p>
          <a:p>
            <a:pPr marL="274320" indent="-274320">
              <a:lnSpc>
                <a:spcPct val="94000"/>
              </a:lnSpc>
              <a:spcAft>
                <a:spcPts val="300"/>
              </a:spcAft>
              <a:buClr>
                <a:schemeClr val="tx1"/>
              </a:buClr>
              <a:buSzPct val="65000"/>
              <a:buFont typeface="Wingdings" panose="05000000000000000000" pitchFamily="2" charset="2"/>
              <a:buChar char="Ø"/>
            </a:pPr>
            <a:r>
              <a:rPr lang="en-US" sz="3100" b="1" kern="150" dirty="0">
                <a:ln w="12700" cmpd="sng">
                  <a:solidFill>
                    <a:srgbClr val="000000"/>
                  </a:solidFill>
                  <a:prstDash val="solid"/>
                </a:ln>
                <a:gradFill>
                  <a:gsLst>
                    <a:gs pos="0">
                      <a:srgbClr val="000000"/>
                    </a:gs>
                    <a:gs pos="4000">
                      <a:srgbClr val="000000">
                        <a:lumMod val="60000"/>
                        <a:lumOff val="40000"/>
                      </a:srgbClr>
                    </a:gs>
                    <a:gs pos="96262">
                      <a:prstClr val="white"/>
                    </a:gs>
                    <a:gs pos="57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They don’t say this about the Old Testament Jewish Law requirements for salvation, that did change with the death &amp; blood of Jesus.</a:t>
            </a:r>
          </a:p>
          <a:p>
            <a:pPr marL="274320" indent="0">
              <a:lnSpc>
                <a:spcPct val="94000"/>
              </a:lnSpc>
              <a:spcAft>
                <a:spcPts val="1400"/>
              </a:spcAft>
              <a:buClr>
                <a:schemeClr val="tx1"/>
              </a:buClr>
              <a:buSzPct val="65000"/>
            </a:pP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5"/>
              </a:rPr>
              <a:t>Acts 15:1-35 </a:t>
            </a:r>
            <a:r>
              <a:rPr lang="en-US" sz="1600"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5"/>
              </a:rPr>
              <a:t>NASB</a:t>
            </a:r>
            <a:r>
              <a:rPr lang="en-US" sz="1600" kern="150" dirty="0">
                <a:ln w="9525">
                  <a:solidFill>
                    <a:schemeClr val="bg1"/>
                  </a:solidFill>
                  <a:prstDash val="solid"/>
                </a:ln>
                <a:solidFill>
                  <a:schemeClr val="tx1"/>
                </a:solidFill>
                <a:ea typeface="SimSun" panose="02010600030101010101" pitchFamily="2" charset="-122"/>
                <a:cs typeface="Arial" panose="020B0604020202020204" pitchFamily="34" charset="0"/>
              </a:rPr>
              <a:t> </a:t>
            </a:r>
            <a:endParaRPr lang="en-US" altLang="en-US" dirty="0">
              <a:ln w="9525">
                <a:solidFill>
                  <a:schemeClr val="bg1"/>
                </a:solidFill>
                <a:prstDash val="solid"/>
              </a:ln>
              <a:solidFill>
                <a:schemeClr val="tx1"/>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91261" y="274320"/>
            <a:ext cx="8761476" cy="73152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rgbClr val="4C4C4C"/>
                </a:solidFill>
                <a:latin typeface="Times New Roman" panose="02020603050405020304" pitchFamily="18" charset="0"/>
                <a:cs typeface="Arial Unicode MS" panose="020B0604020202020204" pitchFamily="34" charset="-128"/>
              </a:rPr>
              <a:t>We Can't Add or Delete One Word of Bible</a:t>
            </a:r>
          </a:p>
        </p:txBody>
      </p:sp>
      <p:sp>
        <p:nvSpPr>
          <p:cNvPr id="6" name="Date Placeholder 2">
            <a:extLst>
              <a:ext uri="{FF2B5EF4-FFF2-40B4-BE49-F238E27FC236}">
                <a16:creationId xmlns:a16="http://schemas.microsoft.com/office/drawing/2014/main" id="{4EF67279-EA3A-48FE-9660-458FEF0A7F53}"/>
              </a:ext>
            </a:extLst>
          </p:cNvPr>
          <p:cNvSpPr>
            <a:spLocks noGrp="1"/>
          </p:cNvSpPr>
          <p:nvPr>
            <p:ph type="dt" sz="half" idx="10"/>
          </p:nvPr>
        </p:nvSpPr>
        <p:spPr>
          <a:xfrm>
            <a:off x="5638800" y="6589486"/>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8519983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05679" y="1554480"/>
            <a:ext cx="8932641" cy="512064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ts val="0"/>
              </a:spcBef>
              <a:spcAft>
                <a:spcPts val="1400"/>
              </a:spcAft>
              <a:buClr>
                <a:srgbClr val="000000"/>
              </a:buClr>
              <a:buSzPct val="70000"/>
              <a:buFont typeface="Times New Roman" panose="02020603050405020304" pitchFamily="18" charset="0"/>
              <a:buNone/>
              <a:tabLst/>
              <a:defRPr/>
            </a:pPr>
            <a:r>
              <a:rPr kumimoji="0" lang="en-US" altLang="zh-CN" sz="3000" i="0" u="none" strike="noStrike" kern="1200" normalizeH="0" baseline="0" noProof="0" dirty="0">
                <a:solidFill>
                  <a:schemeClr val="bg1"/>
                </a:solidFill>
                <a:uLnTx/>
                <a:uFillTx/>
                <a:latin typeface="Arial" panose="020B0604020202020204" pitchFamily="34" charset="0"/>
                <a:ea typeface="Times New Roman" panose="02020603050405020304" pitchFamily="18" charset="0"/>
                <a:cs typeface="Arial" panose="020B0604020202020204" pitchFamily="34" charset="0"/>
              </a:rPr>
              <a:t>The Catholic Church has not taken over all other world religions and nations today as a dictator, as </a:t>
            </a:r>
            <a:r>
              <a:rPr lang="en-US" altLang="zh-CN" sz="3000" dirty="0">
                <a:solidFill>
                  <a:schemeClr val="bg1"/>
                </a:solidFill>
                <a:ea typeface="Times New Roman" panose="02020603050405020304" pitchFamily="18" charset="0"/>
                <a:cs typeface="Arial" panose="020B0604020202020204" pitchFamily="34" charset="0"/>
              </a:rPr>
              <a:t>some</a:t>
            </a:r>
            <a:r>
              <a:rPr kumimoji="0" lang="en-US" altLang="zh-CN" sz="3000" i="0" u="none" strike="noStrike" kern="1200" normalizeH="0" baseline="0" noProof="0" dirty="0">
                <a:solidFill>
                  <a:schemeClr val="bg1"/>
                </a:solidFill>
                <a:uLnTx/>
                <a:uFillTx/>
                <a:latin typeface="Arial" panose="020B0604020202020204" pitchFamily="34" charset="0"/>
                <a:ea typeface="Times New Roman" panose="02020603050405020304" pitchFamily="18" charset="0"/>
                <a:cs typeface="Arial" panose="020B0604020202020204" pitchFamily="34" charset="0"/>
              </a:rPr>
              <a:t> Christians erroneously proposed. </a:t>
            </a:r>
          </a:p>
          <a:p>
            <a:pPr marL="0" lvl="0" indent="0">
              <a:lnSpc>
                <a:spcPct val="92000"/>
              </a:lnSpc>
              <a:spcBef>
                <a:spcPts val="0"/>
              </a:spcBef>
              <a:spcAft>
                <a:spcPts val="1400"/>
              </a:spcAft>
              <a:buSzPct val="70000"/>
              <a:tabLst/>
            </a:pPr>
            <a:r>
              <a:rPr kumimoji="0" lang="en-US" altLang="zh-CN"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World leaders today do not ask for the pope’s permission before </a:t>
            </a:r>
            <a:r>
              <a:rPr lang="en-US" altLang="zh-CN"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they choose leaders, approve </a:t>
            </a:r>
            <a:r>
              <a:rPr kumimoji="0" lang="en-US" altLang="zh-CN"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laws, budgets, military </a:t>
            </a:r>
            <a:r>
              <a:rPr lang="en-US" altLang="zh-CN"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actions, treaties</a:t>
            </a:r>
            <a:r>
              <a:rPr kumimoji="0" lang="en-US" altLang="zh-CN"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or press releases. Billions of </a:t>
            </a:r>
            <a:r>
              <a:rPr lang="en-US" altLang="zh-CN"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Muslims, Hindus and Buddhists do not follow the pope. </a:t>
            </a:r>
            <a:r>
              <a:rPr kumimoji="0" lang="en-US" altLang="zh-CN"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l" defTabSz="457200" rtl="0" eaLnBrk="1" fontAlgn="base" latinLnBrk="0" hangingPunct="0">
              <a:lnSpc>
                <a:spcPct val="94000"/>
              </a:lnSpc>
              <a:spcBef>
                <a:spcPts val="0"/>
              </a:spcBef>
              <a:spcAft>
                <a:spcPts val="1800"/>
              </a:spcAft>
              <a:buClr>
                <a:srgbClr val="000000"/>
              </a:buClr>
              <a:buSzPct val="70000"/>
              <a:buFont typeface="Times New Roman" panose="02020603050405020304" pitchFamily="18" charset="0"/>
              <a:buNone/>
              <a:tabLst/>
              <a:defRPr/>
            </a:pPr>
            <a:r>
              <a:rPr lang="en-US" altLang="zh-CN"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The liberal Catholic Church today</a:t>
            </a:r>
            <a:r>
              <a:rPr kumimoji="0" lang="en-US" altLang="zh-CN"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is nearly powerless, due to decades of scandal and sin. </a:t>
            </a:r>
            <a:r>
              <a:rPr kumimoji="0" lang="en-US" altLang="zh-CN"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3"/>
              </a:rPr>
              <a:t>[1001] </a:t>
            </a:r>
            <a:endParaRPr kumimoji="0" lang="en-US" altLang="zh-CN"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5" name="Text Box 1">
            <a:extLst>
              <a:ext uri="{FF2B5EF4-FFF2-40B4-BE49-F238E27FC236}">
                <a16:creationId xmlns:a16="http://schemas.microsoft.com/office/drawing/2014/main" id="{43001400-E6BF-4A16-9376-1A0FD145C5E5}"/>
              </a:ext>
            </a:extLst>
          </p:cNvPr>
          <p:cNvSpPr txBox="1">
            <a:spLocks noChangeArrowheads="1"/>
          </p:cNvSpPr>
          <p:nvPr/>
        </p:nvSpPr>
        <p:spPr bwMode="auto">
          <a:xfrm>
            <a:off x="105679" y="266751"/>
            <a:ext cx="8882066" cy="1089529"/>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B806B1A7-C787-4143-9F71-CA6849D4C3D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3757027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05677" y="1589238"/>
            <a:ext cx="8905801" cy="5051126"/>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200"/>
              </a:spcAft>
              <a:buClr>
                <a:srgbClr val="000000"/>
              </a:buClr>
              <a:buSzPct val="70000"/>
              <a:buFont typeface="Times New Roman" panose="02020603050405020304" pitchFamily="18" charset="0"/>
              <a:buNone/>
              <a:tabLst/>
              <a:defRPr/>
            </a:pPr>
            <a:r>
              <a:rPr kumimoji="0" lang="en-US" altLang="zh-CN"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Therefore, weak radical liberal Pope Francis </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started to </a:t>
            </a:r>
            <a:r>
              <a:rPr kumimoji="0" lang="en-US" altLang="zh-CN"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Times New Roman" panose="02020603050405020304" pitchFamily="18" charset="0"/>
                <a:cs typeface="Arial" panose="020B0604020202020204" pitchFamily="34" charset="0"/>
                <a:hlinkClick r:id="rId3"/>
              </a:rPr>
              <a:t>merge </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his</a:t>
            </a:r>
            <a:r>
              <a:rPr kumimoji="0" lang="en-US" altLang="zh-CN"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Times New Roman" panose="02020603050405020304" pitchFamily="18" charset="0"/>
                <a:cs typeface="Arial" panose="020B0604020202020204" pitchFamily="34" charset="0"/>
                <a:hlinkClick r:id="rId3"/>
              </a:rPr>
              <a:t> increasingly apostate Catholic Church with all other </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evil anti-Christian world religions,</a:t>
            </a:r>
            <a:r>
              <a:rPr kumimoji="0" lang="en-US" altLang="zh-CN"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Times New Roman" panose="02020603050405020304" pitchFamily="18" charset="0"/>
                <a:cs typeface="Arial" panose="020B0604020202020204" pitchFamily="34" charset="0"/>
                <a:hlinkClick r:id="rId3"/>
              </a:rPr>
              <a:t> as equal partners</a:t>
            </a:r>
            <a:r>
              <a:rPr kumimoji="0" lang="en-US" altLang="zh-CN"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a:t>
            </a:r>
          </a:p>
          <a:p>
            <a:pPr marL="274320" marR="0" lvl="0" indent="-274320" algn="l" defTabSz="457200" rtl="0" eaLnBrk="1" fontAlgn="base" latinLnBrk="0" hangingPunct="0">
              <a:lnSpc>
                <a:spcPct val="94000"/>
              </a:lnSpc>
              <a:spcBef>
                <a:spcPts val="0"/>
              </a:spcBef>
              <a:spcAft>
                <a:spcPts val="1200"/>
              </a:spcAft>
              <a:buClr>
                <a:schemeClr val="tx1"/>
              </a:buClr>
              <a:buSzPct val="65000"/>
              <a:buFont typeface="Wingdings" panose="05000000000000000000" pitchFamily="2" charset="2"/>
              <a:buChar char="Ø"/>
              <a:tabLst/>
              <a:defRPr/>
            </a:pPr>
            <a:r>
              <a:rPr lang="en-US" altLang="zh-CN"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a:t>
            </a:r>
            <a:r>
              <a:rPr kumimoji="0" lang="en-US" altLang="zh-CN"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his will eventually form the Babylon of Rome in the first half of the end times.</a:t>
            </a:r>
            <a:endParaRPr kumimoji="0" lang="en-US" altLang="zh-CN" sz="3000" i="0" u="none" strike="noStrike" kern="1200" normalizeH="0" baseline="0" noProof="0" dirty="0">
              <a:solidFill>
                <a:schemeClr val="bg1">
                  <a:lumMod val="95000"/>
                  <a:lumOff val="5000"/>
                </a:schemeClr>
              </a:solidFill>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457200" rtl="0" eaLnBrk="1" fontAlgn="base" latinLnBrk="0" hangingPunct="0">
              <a:lnSpc>
                <a:spcPct val="96000"/>
              </a:lnSpc>
              <a:spcBef>
                <a:spcPts val="0"/>
              </a:spcBef>
              <a:spcAft>
                <a:spcPts val="1200"/>
              </a:spcAft>
              <a:buClr>
                <a:schemeClr val="bg1"/>
              </a:buClr>
              <a:buSzPct val="70000"/>
              <a:buFont typeface="Wingdings" panose="05000000000000000000" pitchFamily="2" charset="2"/>
              <a:buChar char="Ø"/>
              <a:tabLst/>
              <a:defRPr/>
            </a:pPr>
            <a:r>
              <a:rPr kumimoji="0" lang="en-US" altLang="zh-CN" sz="2800" i="0" u="none" strike="noStrike" kern="1200" normalizeH="0" baseline="0" noProof="0" dirty="0">
                <a:solidFill>
                  <a:schemeClr val="bg1">
                    <a:lumMod val="95000"/>
                    <a:lumOff val="5000"/>
                  </a:schemeClr>
                </a:solidFill>
                <a:uLnTx/>
                <a:uFillTx/>
                <a:latin typeface="Arial" panose="020B0604020202020204" pitchFamily="34" charset="0"/>
                <a:ea typeface="Times New Roman" panose="02020603050405020304" pitchFamily="18" charset="0"/>
                <a:cs typeface="Arial" panose="020B0604020202020204" pitchFamily="34" charset="0"/>
              </a:rPr>
              <a:t>This will begin the union of all evil world religions, </a:t>
            </a:r>
            <a:r>
              <a:rPr lang="en-US" altLang="zh-CN" sz="2800" dirty="0">
                <a:solidFill>
                  <a:schemeClr val="bg1">
                    <a:lumMod val="95000"/>
                    <a:lumOff val="5000"/>
                  </a:schemeClr>
                </a:solidFill>
                <a:ea typeface="Times New Roman" panose="02020603050405020304" pitchFamily="18" charset="0"/>
                <a:cs typeface="Arial" panose="020B0604020202020204" pitchFamily="34" charset="0"/>
              </a:rPr>
              <a:t>that</a:t>
            </a:r>
            <a:r>
              <a:rPr kumimoji="0" lang="en-US" altLang="zh-CN" sz="2800" i="0" u="none" strike="noStrike" kern="1200" normalizeH="0" baseline="0" noProof="0" dirty="0">
                <a:solidFill>
                  <a:schemeClr val="bg1">
                    <a:lumMod val="95000"/>
                    <a:lumOff val="5000"/>
                  </a:schemeClr>
                </a:solidFill>
                <a:uLnTx/>
                <a:uFillTx/>
                <a:latin typeface="Arial" panose="020B0604020202020204" pitchFamily="34" charset="0"/>
                <a:ea typeface="Times New Roman" panose="02020603050405020304" pitchFamily="18" charset="0"/>
                <a:cs typeface="Arial" panose="020B0604020202020204" pitchFamily="34" charset="0"/>
              </a:rPr>
              <a:t> all claim to believe in some form of multicultural gay liberal god, spirit worship, ancestor worship, Mother Earth or Allah… that is Satan in disguise.</a:t>
            </a:r>
          </a:p>
        </p:txBody>
      </p:sp>
      <p:sp>
        <p:nvSpPr>
          <p:cNvPr id="5" name="Text Box 1">
            <a:extLst>
              <a:ext uri="{FF2B5EF4-FFF2-40B4-BE49-F238E27FC236}">
                <a16:creationId xmlns:a16="http://schemas.microsoft.com/office/drawing/2014/main" id="{43001400-E6BF-4A16-9376-1A0FD145C5E5}"/>
              </a:ext>
            </a:extLst>
          </p:cNvPr>
          <p:cNvSpPr txBox="1">
            <a:spLocks noChangeArrowheads="1"/>
          </p:cNvSpPr>
          <p:nvPr/>
        </p:nvSpPr>
        <p:spPr bwMode="auto">
          <a:xfrm>
            <a:off x="130967" y="381000"/>
            <a:ext cx="8882066" cy="1089529"/>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C995EE43-15E3-4624-9FE0-BDEE88D76307}"/>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104233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28871" y="1568194"/>
            <a:ext cx="8882066" cy="5042471"/>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10000"/>
              </a:lnSpc>
              <a:spcBef>
                <a:spcPts val="0"/>
              </a:spcBef>
              <a:spcAft>
                <a:spcPts val="300"/>
              </a:spcAft>
              <a:buSzPct val="70000"/>
              <a:tabLst/>
            </a:pPr>
            <a:r>
              <a:rPr lang="en-US" altLang="zh-CN" sz="3000" dirty="0">
                <a:solidFill>
                  <a:prstClr val="black"/>
                </a:solidFill>
                <a:ea typeface="Times New Roman" panose="02020603050405020304" pitchFamily="18" charset="0"/>
                <a:cs typeface="Arial" panose="020B0604020202020204" pitchFamily="34" charset="0"/>
              </a:rPr>
              <a:t>For example, </a:t>
            </a:r>
            <a:r>
              <a:rPr lang="en-US" altLang="zh-CN"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homosexual priest and child rape enabling </a:t>
            </a:r>
            <a:r>
              <a:rPr lang="en-US" altLang="zh-CN"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Pope Francis</a:t>
            </a:r>
            <a:r>
              <a:rPr lang="en-US" altLang="zh-CN" sz="3000" dirty="0">
                <a:solidFill>
                  <a:prstClr val="black"/>
                </a:solidFill>
                <a:ea typeface="Times New Roman" panose="02020603050405020304" pitchFamily="18" charset="0"/>
                <a:cs typeface="Arial" panose="020B0604020202020204" pitchFamily="34" charset="0"/>
              </a:rPr>
              <a:t>, recently formed submissive partnerships with </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5"/>
              </a:rPr>
              <a:t>many world religions</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5"/>
              </a:rPr>
              <a:t>who he claims all worship the same god</a:t>
            </a:r>
            <a:r>
              <a:rPr lang="en-US" altLang="zh-CN" sz="3000" dirty="0">
                <a:solidFill>
                  <a:prstClr val="black"/>
                </a:solidFill>
                <a:ea typeface="Times New Roman" panose="02020603050405020304" pitchFamily="18" charset="0"/>
                <a:cs typeface="Arial" panose="020B0604020202020204" pitchFamily="34" charset="0"/>
              </a:rPr>
              <a:t>: this includes the </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5"/>
              </a:rPr>
              <a:t>Hindus</a:t>
            </a:r>
            <a:r>
              <a:rPr lang="en-US" altLang="zh-CN" sz="3200" dirty="0">
                <a:solidFill>
                  <a:prstClr val="black"/>
                </a:solidFill>
                <a:ea typeface="Times New Roman" panose="02020603050405020304" pitchFamily="18" charset="0"/>
                <a:cs typeface="Arial" panose="020B0604020202020204" pitchFamily="34" charset="0"/>
              </a:rPr>
              <a:t>, </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6"/>
              </a:rPr>
              <a:t>Muslims</a:t>
            </a:r>
            <a:r>
              <a:rPr lang="en-US" altLang="zh-CN" sz="3200" dirty="0">
                <a:solidFill>
                  <a:prstClr val="black"/>
                </a:solidFill>
                <a:ea typeface="Times New Roman" panose="02020603050405020304" pitchFamily="18" charset="0"/>
                <a:cs typeface="Arial" panose="020B0604020202020204" pitchFamily="34" charset="0"/>
              </a:rPr>
              <a:t>, </a:t>
            </a:r>
            <a:r>
              <a:rPr lang="en-US" altLang="zh-CN" sz="32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7"/>
              </a:rPr>
              <a:t>raging angry radical liberal</a:t>
            </a:r>
            <a:r>
              <a:rPr lang="en-US" altLang="zh-CN" sz="3200" dirty="0">
                <a:solidFill>
                  <a:prstClr val="black"/>
                </a:solidFill>
                <a:ea typeface="Times New Roman" panose="02020603050405020304" pitchFamily="18" charset="0"/>
                <a:cs typeface="Arial" panose="020B0604020202020204" pitchFamily="34" charset="0"/>
              </a:rPr>
              <a:t> </a:t>
            </a:r>
            <a:r>
              <a:rPr lang="en-US" altLang="zh-CN" sz="32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8"/>
              </a:rPr>
              <a:t>Hollywood gays</a:t>
            </a:r>
            <a:r>
              <a:rPr lang="en-US" altLang="zh-CN" sz="3000" dirty="0">
                <a:solidFill>
                  <a:prstClr val="black"/>
                </a:solidFill>
                <a:ea typeface="Times New Roman" panose="02020603050405020304" pitchFamily="18" charset="0"/>
                <a:cs typeface="Arial" panose="020B0604020202020204" pitchFamily="34" charset="0"/>
              </a:rPr>
              <a:t>, plus the mass murderous </a:t>
            </a:r>
            <a:r>
              <a:rPr lang="en-US" altLang="zh-CN" sz="32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9"/>
              </a:rPr>
              <a:t>atheist communist Chinese government, that now selects all Chinese Bishops</a:t>
            </a:r>
            <a:r>
              <a:rPr lang="en-US" altLang="zh-CN" sz="3200" dirty="0">
                <a:solidFill>
                  <a:prstClr val="black"/>
                </a:solidFill>
                <a:ea typeface="Times New Roman" panose="02020603050405020304" pitchFamily="18" charset="0"/>
                <a:cs typeface="Arial" panose="020B0604020202020204" pitchFamily="34" charset="0"/>
              </a:rPr>
              <a:t>. </a:t>
            </a:r>
            <a:r>
              <a:rPr lang="en-US" altLang="zh-CN" sz="2000" dirty="0">
                <a:solidFill>
                  <a:prstClr val="black"/>
                </a:solidFill>
                <a:ea typeface="Times New Roman" panose="02020603050405020304" pitchFamily="18" charset="0"/>
                <a:cs typeface="Arial" panose="020B0604020202020204" pitchFamily="34" charset="0"/>
              </a:rPr>
              <a:t>(See extensive proof in underlined links).</a:t>
            </a:r>
            <a:endParaRPr lang="en-US" altLang="zh-CN" sz="3400" dirty="0">
              <a:solidFill>
                <a:prstClr val="black"/>
              </a:solidFill>
              <a:ea typeface="Times New Roman" panose="02020603050405020304" pitchFamily="18" charset="0"/>
              <a:cs typeface="Arial" panose="020B0604020202020204" pitchFamily="34" charset="0"/>
            </a:endParaRPr>
          </a:p>
        </p:txBody>
      </p:sp>
      <p:sp>
        <p:nvSpPr>
          <p:cNvPr id="5" name="Text Box 1">
            <a:extLst>
              <a:ext uri="{FF2B5EF4-FFF2-40B4-BE49-F238E27FC236}">
                <a16:creationId xmlns:a16="http://schemas.microsoft.com/office/drawing/2014/main" id="{43001400-E6BF-4A16-9376-1A0FD145C5E5}"/>
              </a:ext>
            </a:extLst>
          </p:cNvPr>
          <p:cNvSpPr txBox="1">
            <a:spLocks noChangeArrowheads="1"/>
          </p:cNvSpPr>
          <p:nvPr/>
        </p:nvSpPr>
        <p:spPr bwMode="auto">
          <a:xfrm>
            <a:off x="128871" y="321778"/>
            <a:ext cx="8882066" cy="1089529"/>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E838D3E1-D862-4E92-B981-0EC42D40CF8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6517418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311426" y="2384810"/>
            <a:ext cx="8534400" cy="3662541"/>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Bef>
                <a:spcPts val="0"/>
              </a:spcBef>
              <a:spcAft>
                <a:spcPts val="1800"/>
              </a:spcAft>
              <a:buSzPct val="70000"/>
              <a:tabLst/>
            </a:pPr>
            <a:r>
              <a:rPr lang="en-US" sz="3600" dirty="0"/>
              <a:t>Pope Francis stated: “</a:t>
            </a:r>
            <a:r>
              <a:rPr lang="en-US" sz="3400" dirty="0"/>
              <a:t>All of us </a:t>
            </a:r>
            <a:r>
              <a:rPr lang="en-US" sz="36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rPr>
              <a:t>together</a:t>
            </a:r>
            <a:r>
              <a:rPr lang="en-US" sz="3400" dirty="0"/>
              <a:t>, </a:t>
            </a:r>
            <a:r>
              <a:rPr lang="en-US" sz="36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rPr>
              <a:t>Muslims, Hindus</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rPr>
              <a:t>, </a:t>
            </a:r>
            <a:r>
              <a:rPr lang="en-US" sz="3400" dirty="0"/>
              <a:t>Catholics, Copts, Evangelical [Protestants] brothers and sisters — </a:t>
            </a:r>
            <a:r>
              <a:rPr lang="en-US" sz="38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rPr>
              <a:t>children of the same God</a:t>
            </a:r>
            <a:r>
              <a:rPr lang="en-US" sz="36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rPr>
              <a:t> </a:t>
            </a:r>
            <a:r>
              <a:rPr lang="en-US" sz="3400" dirty="0"/>
              <a:t>— we want to live in peace, </a:t>
            </a:r>
            <a:r>
              <a:rPr lang="en-US" sz="36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rPr>
              <a:t>integrated</a:t>
            </a:r>
            <a:r>
              <a:rPr lang="en-US" sz="3400" dirty="0"/>
              <a:t>," Francis said during his 2016 homily.</a:t>
            </a:r>
            <a:r>
              <a:rPr lang="en-US" sz="3600" dirty="0"/>
              <a:t> </a:t>
            </a:r>
            <a:r>
              <a:rPr lang="en-US" b="1" dirty="0">
                <a:ln w="9525">
                  <a:solidFill>
                    <a:schemeClr val="bg1"/>
                  </a:solidFill>
                  <a:prstDash val="solid"/>
                </a:ln>
                <a:solidFill>
                  <a:schemeClr val="tx1"/>
                </a:solidFill>
                <a:effectLst>
                  <a:outerShdw blurRad="38100" dist="38100" dir="2700000" algn="tl">
                    <a:srgbClr val="000000">
                      <a:alpha val="43137"/>
                    </a:srgbClr>
                  </a:outerShdw>
                </a:effectLst>
                <a:hlinkClick r:id="rId3"/>
              </a:rPr>
              <a:t>[918]</a:t>
            </a:r>
            <a:r>
              <a:rPr lang="en-US" b="1" dirty="0">
                <a:ln w="9525">
                  <a:solidFill>
                    <a:schemeClr val="bg1"/>
                  </a:solidFill>
                  <a:prstDash val="solid"/>
                </a:ln>
                <a:solidFill>
                  <a:schemeClr val="tx1"/>
                </a:solidFill>
                <a:effectLst>
                  <a:outerShdw blurRad="38100" dist="38100" dir="2700000" algn="tl">
                    <a:srgbClr val="000000">
                      <a:alpha val="43137"/>
                    </a:srgbClr>
                  </a:outerShdw>
                </a:effectLst>
              </a:rPr>
              <a:t>  </a:t>
            </a:r>
            <a:endParaRPr lang="en-US" altLang="zh-CN" b="1" dirty="0">
              <a:solidFill>
                <a:prstClr val="black"/>
              </a:solidFill>
              <a:effectLst>
                <a:outerShdw blurRad="38100" dist="38100" dir="2700000" algn="tl">
                  <a:srgbClr val="000000">
                    <a:alpha val="43137"/>
                  </a:srgbClr>
                </a:outerShdw>
              </a:effectLst>
              <a:ea typeface="Times New Roman" panose="02020603050405020304" pitchFamily="18" charset="0"/>
              <a:cs typeface="Arial" panose="020B0604020202020204" pitchFamily="34" charset="0"/>
            </a:endParaRPr>
          </a:p>
        </p:txBody>
      </p:sp>
      <p:sp>
        <p:nvSpPr>
          <p:cNvPr id="5" name="Text Box 1">
            <a:extLst>
              <a:ext uri="{FF2B5EF4-FFF2-40B4-BE49-F238E27FC236}">
                <a16:creationId xmlns:a16="http://schemas.microsoft.com/office/drawing/2014/main" id="{43001400-E6BF-4A16-9376-1A0FD145C5E5}"/>
              </a:ext>
            </a:extLst>
          </p:cNvPr>
          <p:cNvSpPr txBox="1">
            <a:spLocks noChangeArrowheads="1"/>
          </p:cNvSpPr>
          <p:nvPr/>
        </p:nvSpPr>
        <p:spPr bwMode="auto">
          <a:xfrm>
            <a:off x="130967" y="685800"/>
            <a:ext cx="8882066" cy="1089529"/>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2FE2127F-826E-4E32-8DD2-57E0BB68885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2991684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000">
        <p15:prstTrans prst="pageCurlDouble"/>
      </p:transition>
    </mc:Choice>
    <mc:Fallback xmlns="">
      <p:transition spd="slow" advTm="12000">
        <p:fade/>
      </p:transition>
    </mc:Fallback>
  </mc:AlternateContent>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5818" y="990600"/>
            <a:ext cx="7472363" cy="541449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ts val="0"/>
              </a:spcBef>
              <a:spcAft>
                <a:spcPts val="1800"/>
              </a:spcAft>
              <a:buClr>
                <a:srgbClr val="000000"/>
              </a:buClr>
              <a:buSzPct val="70000"/>
              <a:buFont typeface="Times New Roman" panose="02020603050405020304" pitchFamily="18" charset="0"/>
              <a:buNone/>
              <a:tabLst/>
              <a:defRPr/>
            </a:pPr>
            <a:r>
              <a:rPr kumimoji="0" lang="en-US" sz="3600" b="0" i="0" u="none" strike="noStrike" kern="15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And upon her forehead was a </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name written, </a:t>
            </a:r>
            <a:r>
              <a:rPr kumimoji="0" lang="en-US" sz="3600" b="1" i="0" u="none" strike="noStrike" kern="150" cap="none" spc="0" normalizeH="0" baseline="0" noProof="0" dirty="0">
                <a:ln w="9525">
                  <a:solidFill>
                    <a:srgbClr val="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Calibri" panose="020F0502020204030204" pitchFamily="34" charset="0"/>
              </a:rPr>
              <a:t>Mystery, Babylon The Great, The Mother Of Harlots And Abominations Of The Earth.</a:t>
            </a:r>
          </a:p>
          <a:p>
            <a:pPr marL="0" marR="0" lvl="0" indent="0" algn="l" defTabSz="457200" rtl="0" eaLnBrk="1" fontAlgn="base" latinLnBrk="0" hangingPunct="1">
              <a:lnSpc>
                <a:spcPct val="100000"/>
              </a:lnSpc>
              <a:spcBef>
                <a:spcPts val="0"/>
              </a:spcBef>
              <a:spcAft>
                <a:spcPts val="0"/>
              </a:spcAft>
              <a:buClr>
                <a:prstClr val="black"/>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600" b="1" i="0" u="none" strike="noStrike" kern="150" cap="none" spc="0" normalizeH="0" baseline="0" noProof="0" dirty="0">
                <a:ln w="9525">
                  <a:solidFill>
                    <a:srgbClr val="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Calibri" panose="020F0502020204030204" pitchFamily="34" charset="0"/>
              </a:rPr>
              <a:t>And I saw the woman drunken with the blood of the saints, and with the blood of the martyrs of Jesus</a:t>
            </a:r>
            <a:r>
              <a:rPr kumimoji="0" lang="en-US" sz="36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a:t>
            </a:r>
          </a:p>
          <a:p>
            <a:pPr marL="0" marR="0" lvl="0" indent="0" algn="l" defTabSz="457200" rtl="0" eaLnBrk="1" fontAlgn="base" latinLnBrk="0" hangingPunct="1">
              <a:lnSpc>
                <a:spcPct val="94000"/>
              </a:lnSpc>
              <a:spcBef>
                <a:spcPts val="0"/>
              </a:spcBef>
              <a:spcAft>
                <a:spcPts val="1800"/>
              </a:spcAft>
              <a:buClr>
                <a:prstClr val="black"/>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0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4"/>
              </a:rPr>
              <a:t>Rev. 17:4-6</a:t>
            </a:r>
            <a:endParaRPr kumimoji="0" lang="en-US" sz="20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itchFamily="1"/>
              <a:cs typeface="Times New Roman" pitchFamily="18"/>
            </a:endParaRPr>
          </a:p>
          <a:p>
            <a:pPr marL="0" marR="0" lvl="0" indent="0" algn="l" defTabSz="457200" rtl="0" eaLnBrk="1" fontAlgn="base" latinLnBrk="0" hangingPunct="0">
              <a:lnSpc>
                <a:spcPct val="83000"/>
              </a:lnSpc>
              <a:spcBef>
                <a:spcPts val="0"/>
              </a:spcBef>
              <a:spcAft>
                <a:spcPts val="600"/>
              </a:spcAft>
              <a:buClr>
                <a:srgbClr val="000000"/>
              </a:buClr>
              <a:buSzPct val="70000"/>
              <a:buFont typeface="Times New Roman" panose="02020603050405020304" pitchFamily="18" charset="0"/>
              <a:buNone/>
              <a:tabLst/>
              <a:defRPr/>
            </a:pPr>
            <a:r>
              <a:rPr kumimoji="0" lang="en-US" sz="31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a:t>
            </a:r>
            <a:endParaRPr kumimoji="0" lang="en-US" sz="3100"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133596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258003" y="2371120"/>
            <a:ext cx="8627993" cy="3689921"/>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27432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5000"/>
              </a:lnSpc>
              <a:spcBef>
                <a:spcPts val="0"/>
              </a:spcBef>
              <a:spcAft>
                <a:spcPts val="1800"/>
              </a:spcAft>
              <a:buSzPct val="70000"/>
              <a:tabLst/>
            </a:pPr>
            <a:r>
              <a:rPr lang="en-US" sz="3200" dirty="0">
                <a:solidFill>
                  <a:schemeClr val="bg1">
                    <a:lumMod val="95000"/>
                    <a:lumOff val="5000"/>
                  </a:schemeClr>
                </a:solidFill>
              </a:rPr>
              <a:t>(2019) “</a:t>
            </a:r>
            <a:r>
              <a:rPr lang="en-US" sz="36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rPr>
              <a:t>Pope Francis told</a:t>
            </a:r>
            <a:r>
              <a:rPr lang="en-US" sz="3600" dirty="0">
                <a:solidFill>
                  <a:schemeClr val="bg1">
                    <a:lumMod val="95000"/>
                    <a:lumOff val="5000"/>
                  </a:schemeClr>
                </a:solidFill>
              </a:rPr>
              <a:t> </a:t>
            </a:r>
            <a:r>
              <a:rPr lang="en-US" sz="3200" dirty="0">
                <a:solidFill>
                  <a:schemeClr val="bg1">
                    <a:lumMod val="95000"/>
                    <a:lumOff val="5000"/>
                  </a:schemeClr>
                </a:solidFill>
              </a:rPr>
              <a:t>the Italian newspaper La Repubblica that the United States of America has ‘a distorted vision of the world’ and </a:t>
            </a:r>
            <a:r>
              <a:rPr lang="en-US" sz="36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rPr>
              <a:t>Americans must be ruled by a world government, as soon as possible, ‘for their own good.’ ” </a:t>
            </a:r>
            <a:r>
              <a:rPr lang="en-US" dirty="0">
                <a:ln w="9525">
                  <a:solidFill>
                    <a:schemeClr val="bg1"/>
                  </a:solidFill>
                  <a:prstDash val="solid"/>
                </a:ln>
                <a:solidFill>
                  <a:schemeClr val="tx1"/>
                </a:solidFill>
                <a:hlinkClick r:id="rId3"/>
              </a:rPr>
              <a:t>[1008]</a:t>
            </a:r>
            <a:endParaRPr lang="en-US" altLang="zh-CN" dirty="0">
              <a:solidFill>
                <a:prstClr val="black"/>
              </a:solidFill>
              <a:ea typeface="Times New Roman" panose="02020603050405020304" pitchFamily="18" charset="0"/>
              <a:cs typeface="Arial" panose="020B0604020202020204" pitchFamily="34" charset="0"/>
            </a:endParaRPr>
          </a:p>
        </p:txBody>
      </p:sp>
      <p:sp>
        <p:nvSpPr>
          <p:cNvPr id="5" name="Text Box 1">
            <a:extLst>
              <a:ext uri="{FF2B5EF4-FFF2-40B4-BE49-F238E27FC236}">
                <a16:creationId xmlns:a16="http://schemas.microsoft.com/office/drawing/2014/main" id="{43001400-E6BF-4A16-9376-1A0FD145C5E5}"/>
              </a:ext>
            </a:extLst>
          </p:cNvPr>
          <p:cNvSpPr txBox="1">
            <a:spLocks noChangeArrowheads="1"/>
          </p:cNvSpPr>
          <p:nvPr/>
        </p:nvSpPr>
        <p:spPr bwMode="auto">
          <a:xfrm>
            <a:off x="130967" y="685800"/>
            <a:ext cx="8882066" cy="1089529"/>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45720" rIns="4572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Rome Babylon: Liberal Homosexual </a:t>
            </a:r>
          </a:p>
          <a:p>
            <a:pPr lvl="0" algn="ctr">
              <a:lnSpc>
                <a:spcPct val="80000"/>
              </a:lnSpc>
              <a:spcAft>
                <a:spcPts val="0"/>
              </a:spcAft>
              <a:buClr>
                <a:srgbClr val="0000FF"/>
              </a:buClr>
              <a:tabLst/>
              <a:defRPr/>
            </a:pPr>
            <a:r>
              <a:rPr lang="en-US" sz="40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2FE2127F-826E-4E32-8DD2-57E0BB68885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1928930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000">
        <p15:prstTrans prst="pageCurlDouble"/>
      </p:transition>
    </mc:Choice>
    <mc:Fallback xmlns="">
      <p:transition spd="slow" advTm="12000">
        <p:fade/>
      </p:transition>
    </mc:Fallback>
  </mc:AlternateContent>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32259" y="1137603"/>
            <a:ext cx="7279482" cy="458279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SzPct val="80000"/>
              <a:defRPr/>
            </a:pPr>
            <a:r>
              <a:rPr lang="en-US" sz="36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Calibri" panose="020F0502020204030204" pitchFamily="34" charset="0"/>
              </a:rPr>
              <a:t>… the </a:t>
            </a:r>
            <a:r>
              <a:rPr lang="en-US" sz="4000" b="1" kern="150" dirty="0">
                <a:ln w="9525">
                  <a:solidFill>
                    <a:prstClr val="black"/>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ea typeface="Times New Roman" panose="02020603050405020304" pitchFamily="18" charset="0"/>
                <a:cs typeface="Calibri" panose="020F0502020204030204" pitchFamily="34" charset="0"/>
              </a:rPr>
              <a:t>woman (“great prostitute”)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Calibri" panose="020F0502020204030204" pitchFamily="34" charset="0"/>
                <a:hlinkClick r:id="rId4"/>
              </a:rPr>
              <a:t>Rev. 17:1,15, 19:2 </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Calibri" panose="020F0502020204030204" pitchFamily="34" charset="0"/>
                <a:hlinkClick r:id="rId4"/>
              </a:rPr>
              <a:t>NIV &amp; KJV</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Calibri" panose="020F0502020204030204" pitchFamily="34" charset="0"/>
              </a:rPr>
              <a:t> </a:t>
            </a:r>
            <a:r>
              <a:rPr lang="en-US" sz="4000" kern="150" dirty="0">
                <a:solidFill>
                  <a:prstClr val="black"/>
                </a:solidFill>
                <a:latin typeface="Papyrus" panose="03070502060502030205" pitchFamily="66" charset="0"/>
                <a:ea typeface="Times New Roman" panose="02020603050405020304" pitchFamily="18" charset="0"/>
                <a:cs typeface="Calibri" panose="020F0502020204030204" pitchFamily="34" charset="0"/>
              </a:rPr>
              <a:t>…</a:t>
            </a:r>
            <a:r>
              <a:rPr lang="en-US" sz="4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ea typeface="Times New Roman" panose="02020603050405020304" pitchFamily="18" charset="0"/>
                <a:cs typeface="Calibri" panose="020F0502020204030204" pitchFamily="34" charset="0"/>
              </a:rPr>
              <a:t> </a:t>
            </a:r>
            <a:r>
              <a:rPr lang="en-US" sz="4000" b="1" kern="150" dirty="0">
                <a:ln w="9525">
                  <a:solidFill>
                    <a:prstClr val="black"/>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ea typeface="Times New Roman" panose="02020603050405020304" pitchFamily="18" charset="0"/>
                <a:cs typeface="Calibri" panose="020F0502020204030204" pitchFamily="34" charset="0"/>
              </a:rPr>
              <a:t>is that great city, which reigneth over the kings of the earth.</a:t>
            </a:r>
            <a:r>
              <a:rPr lang="en-US" sz="4000" kern="150" dirty="0">
                <a:solidFill>
                  <a:srgbClr val="0A039B"/>
                </a:solidFill>
                <a:latin typeface="Papyrus" panose="03070502060502030205" pitchFamily="66" charset="0"/>
                <a:ea typeface="Times New Roman" panose="02020603050405020304" pitchFamily="18" charset="0"/>
                <a:cs typeface="Calibri" panose="020F0502020204030204" pitchFamily="34" charset="0"/>
              </a:rPr>
              <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Calibri" panose="020F0502020204030204" pitchFamily="34" charset="0"/>
                <a:hlinkClick r:id="rId5"/>
              </a:rPr>
              <a:t>Rev. 4-6,12-18</a:t>
            </a:r>
            <a:endParaRPr lang="en-US" sz="2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endParaRPr>
          </a:p>
          <a:p>
            <a:pPr marL="0" lvl="0" indent="0">
              <a:lnSpc>
                <a:spcPct val="94000"/>
              </a:lnSpc>
              <a:spcBef>
                <a:spcPts val="0"/>
              </a:spcBef>
              <a:spcAft>
                <a:spcPts val="1200"/>
              </a:spcAft>
              <a:buSzPct val="80000"/>
              <a:defRPr/>
            </a:pPr>
            <a:r>
              <a:rPr lang="en-US" sz="36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Calibri" panose="020F0502020204030204" pitchFamily="34" charset="0"/>
              </a:rPr>
              <a:t>The</a:t>
            </a:r>
            <a:r>
              <a:rPr lang="en-US" sz="4000" kern="150" dirty="0">
                <a:latin typeface="Papyrus" panose="03070502060502030205" pitchFamily="66" charset="0"/>
                <a:ea typeface="Times New Roman" panose="02020603050405020304" pitchFamily="18" charset="0"/>
                <a:cs typeface="Calibri" panose="020F0502020204030204" pitchFamily="34" charset="0"/>
              </a:rPr>
              <a:t> </a:t>
            </a:r>
            <a:r>
              <a:rPr lang="en-US" sz="4000" b="1" kern="150" dirty="0">
                <a:ln w="9525">
                  <a:solidFill>
                    <a:prstClr val="black"/>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ea typeface="Times New Roman" panose="02020603050405020304" pitchFamily="18" charset="0"/>
                <a:cs typeface="Calibri" panose="020F0502020204030204" pitchFamily="34" charset="0"/>
              </a:rPr>
              <a:t>seven heads are seven mountains, on which the woman sitteth</a:t>
            </a:r>
            <a:r>
              <a:rPr lang="en-US" sz="4000" kern="150" dirty="0">
                <a:latin typeface="Papyrus" panose="03070502060502030205" pitchFamily="66" charset="0"/>
                <a:ea typeface="Times New Roman" panose="02020603050405020304" pitchFamily="18" charset="0"/>
                <a:cs typeface="Calibri" panose="020F0502020204030204" pitchFamily="34" charset="0"/>
              </a:rPr>
              <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Calibri" panose="020F0502020204030204" pitchFamily="34" charset="0"/>
                <a:hlinkClick r:id="rId6"/>
              </a:rPr>
              <a:t>Rev 17:9</a:t>
            </a:r>
            <a:r>
              <a:rPr kumimoji="0" lang="en-US" sz="31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a:t>
            </a:r>
            <a:endParaRPr kumimoji="0" lang="en-US" sz="3100"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41477096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45418" y="1955479"/>
            <a:ext cx="8824783" cy="4515723"/>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92000"/>
              </a:lnSpc>
              <a:spcBef>
                <a:spcPts val="0"/>
              </a:spcBef>
              <a:spcAft>
                <a:spcPts val="12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"A woman rides the beast, and </a:t>
            </a:r>
            <a:r>
              <a:rPr kumimoji="0" lang="en-US" sz="36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that woman is a city built on seven hills</a:t>
            </a:r>
            <a:r>
              <a:rPr kumimoji="0" lang="en-US" sz="3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4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that reigns over the kings of the earth!" </a:t>
            </a:r>
            <a:r>
              <a:rPr kumimoji="0" lang="en-US" sz="20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3"/>
              </a:rPr>
              <a:t>[662]</a:t>
            </a:r>
            <a:endParaRPr kumimoji="0" lang="en-US" sz="20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endParaRPr>
          </a:p>
          <a:p>
            <a:pPr marL="365760" marR="0" lvl="0" indent="-365760" algn="l" defTabSz="457200" rtl="0" eaLnBrk="1" fontAlgn="base" latinLnBrk="0" hangingPunct="0">
              <a:lnSpc>
                <a:spcPct val="92000"/>
              </a:lnSpc>
              <a:spcBef>
                <a:spcPts val="0"/>
              </a:spcBef>
              <a:spcAft>
                <a:spcPts val="12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6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Only one city has for more than 2,000 years been known as the city on seven hills. That city is Rome. </a:t>
            </a:r>
            <a:r>
              <a:rPr kumimoji="0" lang="en-US" sz="34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The Catholic Encyclopedia states: "It is within the city of Rome, called the city of seven hills</a:t>
            </a:r>
            <a:r>
              <a:rPr lang="en-US" sz="3400" kern="150" dirty="0">
                <a:latin typeface="Calibri" panose="020F0502020204030204" pitchFamily="34" charset="0"/>
                <a:ea typeface="Times New Roman" panose="02020603050405020304" pitchFamily="18" charset="0"/>
                <a:cs typeface="Calibri" panose="020F0502020204030204" pitchFamily="34" charset="0"/>
              </a:rPr>
              <a:t>..</a:t>
            </a:r>
            <a:r>
              <a:rPr kumimoji="0" lang="en-US" sz="34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2000" b="0" i="0" u="none"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hlinkClick r:id="rId3"/>
              </a:rPr>
              <a:t>[662]</a:t>
            </a:r>
            <a:endParaRPr kumimoji="0" lang="en-US" sz="3200" b="0" i="0" u="none" strike="noStrike" kern="15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6" name="Text Box 1">
            <a:extLst>
              <a:ext uri="{FF2B5EF4-FFF2-40B4-BE49-F238E27FC236}">
                <a16:creationId xmlns:a16="http://schemas.microsoft.com/office/drawing/2014/main" id="{3E32B60B-2D6E-44A2-A6D8-E4B43C244459}"/>
              </a:ext>
            </a:extLst>
          </p:cNvPr>
          <p:cNvSpPr txBox="1">
            <a:spLocks noChangeArrowheads="1"/>
          </p:cNvSpPr>
          <p:nvPr/>
        </p:nvSpPr>
        <p:spPr bwMode="auto">
          <a:xfrm>
            <a:off x="116777" y="609600"/>
            <a:ext cx="8882066" cy="1131977"/>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Babylon: Slavery, Murder, Magic</a:t>
            </a:r>
          </a:p>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06818B77-44F5-4B46-92DF-98832938CE9B}"/>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7065690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1718ECA-DA80-41B4-A237-3BE44A71BEBB}"/>
              </a:ext>
            </a:extLst>
          </p:cNvPr>
          <p:cNvPicPr>
            <a:picLocks noChangeAspect="1"/>
          </p:cNvPicPr>
          <p:nvPr/>
        </p:nvPicPr>
        <p:blipFill>
          <a:blip r:embed="rId3"/>
          <a:stretch>
            <a:fillRect/>
          </a:stretch>
        </p:blipFill>
        <p:spPr>
          <a:xfrm>
            <a:off x="81059" y="1424652"/>
            <a:ext cx="8981882" cy="5342335"/>
          </a:xfrm>
          <a:prstGeom prst="rect">
            <a:avLst/>
          </a:prstGeom>
        </p:spPr>
      </p:pic>
      <p:sp>
        <p:nvSpPr>
          <p:cNvPr id="6" name="Text Box 1">
            <a:extLst>
              <a:ext uri="{FF2B5EF4-FFF2-40B4-BE49-F238E27FC236}">
                <a16:creationId xmlns:a16="http://schemas.microsoft.com/office/drawing/2014/main" id="{3E32B60B-2D6E-44A2-A6D8-E4B43C244459}"/>
              </a:ext>
            </a:extLst>
          </p:cNvPr>
          <p:cNvSpPr txBox="1">
            <a:spLocks noChangeArrowheads="1"/>
          </p:cNvSpPr>
          <p:nvPr/>
        </p:nvSpPr>
        <p:spPr bwMode="auto">
          <a:xfrm>
            <a:off x="130967" y="221335"/>
            <a:ext cx="8882066" cy="1131977"/>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Babylon: Slavery, Murder, Magic</a:t>
            </a:r>
          </a:p>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8" name="TextBox 7">
            <a:extLst>
              <a:ext uri="{FF2B5EF4-FFF2-40B4-BE49-F238E27FC236}">
                <a16:creationId xmlns:a16="http://schemas.microsoft.com/office/drawing/2014/main" id="{6ECCD255-BC91-4FEE-BC5A-BB094CBDF2BA}"/>
              </a:ext>
            </a:extLst>
          </p:cNvPr>
          <p:cNvSpPr txBox="1"/>
          <p:nvPr/>
        </p:nvSpPr>
        <p:spPr bwMode="auto">
          <a:xfrm>
            <a:off x="81059" y="6211360"/>
            <a:ext cx="684494" cy="626967"/>
          </a:xfrm>
          <a:prstGeom prst="rect">
            <a:avLst/>
          </a:prstGeom>
          <a:noFill/>
          <a:ln w="25400">
            <a:noFill/>
            <a:round/>
            <a:headEnd/>
            <a:tailEnd/>
          </a:ln>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5"/>
              </a:rPr>
              <a:t>[928]</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rPr>
              <a:t> </a:t>
            </a:r>
          </a:p>
        </p:txBody>
      </p:sp>
      <p:sp>
        <p:nvSpPr>
          <p:cNvPr id="11" name="TextBox 10">
            <a:extLst>
              <a:ext uri="{FF2B5EF4-FFF2-40B4-BE49-F238E27FC236}">
                <a16:creationId xmlns:a16="http://schemas.microsoft.com/office/drawing/2014/main" id="{9CA116BD-4311-4535-8C44-7390ACCC8400}"/>
              </a:ext>
            </a:extLst>
          </p:cNvPr>
          <p:cNvSpPr txBox="1"/>
          <p:nvPr/>
        </p:nvSpPr>
        <p:spPr bwMode="auto">
          <a:xfrm>
            <a:off x="7827524" y="1424652"/>
            <a:ext cx="684494" cy="626967"/>
          </a:xfrm>
          <a:prstGeom prst="rect">
            <a:avLst/>
          </a:prstGeom>
          <a:noFill/>
          <a:ln w="25400">
            <a:noFill/>
            <a:round/>
            <a:headEnd/>
            <a:tailEnd/>
          </a:ln>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kern="150" dirty="0">
                <a:solidFill>
                  <a:schemeClr val="tx1"/>
                </a:solidFill>
                <a:ea typeface="SimSun" panose="02010600030101010101" pitchFamily="2" charset="-122"/>
                <a:cs typeface="Arial" panose="020B0604020202020204" pitchFamily="34" charset="0"/>
                <a:hlinkClick r:id="rId6"/>
              </a:rPr>
              <a:t>[929]</a:t>
            </a:r>
            <a:r>
              <a:rPr lang="en-US" kern="150" dirty="0">
                <a:solidFill>
                  <a:schemeClr val="tx1"/>
                </a:solidFill>
                <a:ea typeface="SimSun" panose="02010600030101010101" pitchFamily="2" charset="-122"/>
                <a:cs typeface="Arial" panose="020B0604020202020204" pitchFamily="34" charset="0"/>
              </a:rPr>
              <a:t> </a:t>
            </a:r>
          </a:p>
        </p:txBody>
      </p:sp>
      <p:sp>
        <p:nvSpPr>
          <p:cNvPr id="12" name="TextBox 11">
            <a:extLst>
              <a:ext uri="{FF2B5EF4-FFF2-40B4-BE49-F238E27FC236}">
                <a16:creationId xmlns:a16="http://schemas.microsoft.com/office/drawing/2014/main" id="{E58146D1-FD33-4E79-831C-437CC6981578}"/>
              </a:ext>
            </a:extLst>
          </p:cNvPr>
          <p:cNvSpPr txBox="1"/>
          <p:nvPr/>
        </p:nvSpPr>
        <p:spPr bwMode="auto">
          <a:xfrm>
            <a:off x="7390186" y="5531341"/>
            <a:ext cx="874677" cy="626967"/>
          </a:xfrm>
          <a:prstGeom prst="rect">
            <a:avLst/>
          </a:prstGeom>
          <a:noFill/>
          <a:ln w="25400">
            <a:noFill/>
            <a:round/>
            <a:headEnd/>
            <a:tailEnd/>
          </a:ln>
          <a:effectLst/>
          <a:scene3d>
            <a:camera prst="orthographicFront"/>
            <a:lightRig rig="threePt" dir="t"/>
          </a:scene3d>
          <a:sp3d>
            <a:bevelT w="114300" h="114300"/>
          </a:sp3d>
          <a:extLst/>
        </p:spPr>
        <p:txBody>
          <a:bodyPr wrap="square" lIns="0" tIns="182880" rIns="0" bIns="182880" rtlCol="0" anchor="ctr" anchorCtr="1">
            <a:spAutoFit/>
          </a:bodyPr>
          <a:lstStyle/>
          <a:p>
            <a:pPr algn="ctr">
              <a:spcBef>
                <a:spcPts val="0"/>
              </a:spcBef>
              <a:spcAft>
                <a:spcPts val="0"/>
              </a:spcAft>
            </a:pP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7"/>
              </a:rPr>
              <a:t>[930]</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rPr>
              <a:t> </a:t>
            </a:r>
          </a:p>
        </p:txBody>
      </p:sp>
    </p:spTree>
    <p:extLst>
      <p:ext uri="{BB962C8B-B14F-4D97-AF65-F5344CB8AC3E}">
        <p14:creationId xmlns:p14="http://schemas.microsoft.com/office/powerpoint/2010/main" val="38469603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91440" y="1426818"/>
            <a:ext cx="8984391" cy="528452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SzPct val="70000"/>
              <a:defRPr/>
            </a:pPr>
            <a:r>
              <a:rPr lang="en-US" sz="2800" b="1" kern="150" dirty="0">
                <a:latin typeface="Calibri" panose="020F0502020204030204" pitchFamily="34" charset="0"/>
                <a:ea typeface="Times New Roman" panose="02020603050405020304" pitchFamily="18" charset="0"/>
                <a:cs typeface="Calibri" panose="020F0502020204030204" pitchFamily="34" charset="0"/>
              </a:rPr>
              <a:t>Clue #1. The mystery Babylon is a city</a:t>
            </a:r>
          </a:p>
          <a:p>
            <a:pPr marL="365760" lvl="0" indent="-365760">
              <a:lnSpc>
                <a:spcPct val="90000"/>
              </a:lnSpc>
              <a:spcBef>
                <a:spcPts val="0"/>
              </a:spcBef>
              <a:spcAft>
                <a:spcPts val="600"/>
              </a:spcAft>
              <a:buSzPct val="70000"/>
              <a:buFont typeface="Wingdings" panose="05000000000000000000" pitchFamily="2" charset="2"/>
              <a:buChar char="Ø"/>
              <a:defRPr/>
            </a:pPr>
            <a:r>
              <a:rPr lang="en-US" sz="2600" kern="150" dirty="0">
                <a:latin typeface="Calibri" panose="020F0502020204030204" pitchFamily="34" charset="0"/>
                <a:ea typeface="Times New Roman" panose="02020603050405020304" pitchFamily="18" charset="0"/>
                <a:cs typeface="Calibri" panose="020F0502020204030204" pitchFamily="34" charset="0"/>
              </a:rPr>
              <a:t>A woman is used to symbolize the mystery city of Babylon.</a:t>
            </a:r>
          </a:p>
          <a:p>
            <a:pPr marL="365760" lvl="0" indent="-365760">
              <a:lnSpc>
                <a:spcPct val="90000"/>
              </a:lnSpc>
              <a:spcBef>
                <a:spcPts val="0"/>
              </a:spcBef>
              <a:spcAft>
                <a:spcPts val="1200"/>
              </a:spcAft>
              <a:buSzPct val="70000"/>
              <a:buFont typeface="Wingdings" panose="05000000000000000000" pitchFamily="2" charset="2"/>
              <a:buChar char="Ø"/>
              <a:defRPr/>
            </a:pPr>
            <a:r>
              <a:rPr lang="en-US" sz="2600" kern="150" dirty="0">
                <a:latin typeface="Calibri" panose="020F0502020204030204" pitchFamily="34" charset="0"/>
                <a:ea typeface="Times New Roman" panose="02020603050405020304" pitchFamily="18" charset="0"/>
                <a:cs typeface="Calibri" panose="020F0502020204030204" pitchFamily="34" charset="0"/>
              </a:rPr>
              <a:t>“And the woman which thou sawest is that great city, which reigneth over the kings of the earth.” </a:t>
            </a:r>
            <a:r>
              <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Rev. 17:18</a:t>
            </a:r>
            <a:r>
              <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[904]</a:t>
            </a:r>
            <a:endPar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endParaRPr>
          </a:p>
          <a:p>
            <a:pPr marL="0" lvl="0" indent="0">
              <a:lnSpc>
                <a:spcPct val="90000"/>
              </a:lnSpc>
              <a:spcBef>
                <a:spcPts val="0"/>
              </a:spcBef>
              <a:spcAft>
                <a:spcPts val="600"/>
              </a:spcAft>
              <a:buSzPct val="70000"/>
              <a:defRPr/>
            </a:pPr>
            <a:r>
              <a:rPr lang="en-US" sz="2800" b="1" kern="150" dirty="0">
                <a:latin typeface="Calibri" panose="020F0502020204030204" pitchFamily="34" charset="0"/>
                <a:ea typeface="Times New Roman" panose="02020603050405020304" pitchFamily="18" charset="0"/>
                <a:cs typeface="Calibri" panose="020F0502020204030204" pitchFamily="34" charset="0"/>
              </a:rPr>
              <a:t>Clue #2</a:t>
            </a:r>
            <a:r>
              <a:rPr lang="en-US" sz="2400" kern="150" dirty="0">
                <a:latin typeface="Calibri" panose="020F0502020204030204" pitchFamily="34" charset="0"/>
                <a:ea typeface="Times New Roman" panose="02020603050405020304" pitchFamily="18" charset="0"/>
                <a:cs typeface="Calibri" panose="020F0502020204030204" pitchFamily="34" charset="0"/>
              </a:rPr>
              <a:t> </a:t>
            </a:r>
            <a:r>
              <a:rPr lang="en-US" sz="2800" b="1" kern="150" dirty="0">
                <a:latin typeface="Calibri" panose="020F0502020204030204" pitchFamily="34" charset="0"/>
                <a:ea typeface="Times New Roman" panose="02020603050405020304" pitchFamily="18" charset="0"/>
                <a:cs typeface="Calibri" panose="020F0502020204030204" pitchFamily="34" charset="0"/>
              </a:rPr>
              <a:t>Babylon presides over a vast international system</a:t>
            </a:r>
            <a:endParaRPr lang="en-US" sz="2400" b="1" kern="150" dirty="0">
              <a:latin typeface="Calibri" panose="020F0502020204030204" pitchFamily="34" charset="0"/>
              <a:ea typeface="Times New Roman" panose="02020603050405020304" pitchFamily="18" charset="0"/>
              <a:cs typeface="Calibri" panose="020F0502020204030204" pitchFamily="34" charset="0"/>
            </a:endParaRPr>
          </a:p>
          <a:p>
            <a:pPr marL="365760" lvl="0" indent="-365760">
              <a:lnSpc>
                <a:spcPct val="90000"/>
              </a:lnSpc>
              <a:spcBef>
                <a:spcPts val="0"/>
              </a:spcBef>
              <a:spcAft>
                <a:spcPts val="600"/>
              </a:spcAft>
              <a:buSzPct val="70000"/>
              <a:buFont typeface="Wingdings" panose="05000000000000000000" pitchFamily="2" charset="2"/>
              <a:buChar char="Ø"/>
              <a:defRPr/>
            </a:pPr>
            <a:r>
              <a:rPr lang="en-US" sz="2600" kern="150" dirty="0">
                <a:latin typeface="Calibri" panose="020F0502020204030204" pitchFamily="34" charset="0"/>
                <a:ea typeface="Times New Roman" panose="02020603050405020304" pitchFamily="18" charset="0"/>
                <a:cs typeface="Calibri" panose="020F0502020204030204" pitchFamily="34" charset="0"/>
              </a:rPr>
              <a:t>“In verse 1, we are told that the woman sits on many waters. </a:t>
            </a:r>
          </a:p>
          <a:p>
            <a:pPr marL="365760" lvl="0" indent="-365760">
              <a:lnSpc>
                <a:spcPct val="90000"/>
              </a:lnSpc>
              <a:spcBef>
                <a:spcPts val="0"/>
              </a:spcBef>
              <a:spcAft>
                <a:spcPts val="600"/>
              </a:spcAft>
              <a:buSzPct val="70000"/>
              <a:buFont typeface="Wingdings" panose="05000000000000000000" pitchFamily="2" charset="2"/>
              <a:buChar char="Ø"/>
              <a:defRPr/>
            </a:pPr>
            <a:r>
              <a:rPr lang="en-US" sz="2600" kern="150" dirty="0">
                <a:latin typeface="Calibri" panose="020F0502020204030204" pitchFamily="34" charset="0"/>
                <a:ea typeface="Times New Roman" panose="02020603050405020304" pitchFamily="18" charset="0"/>
                <a:cs typeface="Calibri" panose="020F0502020204030204" pitchFamily="34" charset="0"/>
              </a:rPr>
              <a:t>Verse 15 explains the meaning of the waters. ‘And he saith unto me, </a:t>
            </a:r>
            <a:r>
              <a:rPr lang="en-US" sz="2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The waters which thou sawest, where the whore sitteth, are peoples, and multitudes, and nations, and tongues</a:t>
            </a:r>
            <a:r>
              <a:rPr lang="en-US" sz="2600" kern="150" dirty="0">
                <a:latin typeface="Calibri" panose="020F0502020204030204" pitchFamily="34" charset="0"/>
                <a:ea typeface="Times New Roman" panose="02020603050405020304" pitchFamily="18" charset="0"/>
                <a:cs typeface="Calibri" panose="020F0502020204030204" pitchFamily="34" charset="0"/>
              </a:rPr>
              <a:t>.’ </a:t>
            </a:r>
            <a:r>
              <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rPr>
              <a:t>Rev. 17:15</a:t>
            </a:r>
            <a:r>
              <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4"/>
              </a:rPr>
              <a:t>[904]</a:t>
            </a:r>
            <a:endParaRPr lang="en-US" kern="150" dirty="0">
              <a:latin typeface="Calibri" panose="020F0502020204030204" pitchFamily="34" charset="0"/>
              <a:ea typeface="Times New Roman" panose="02020603050405020304" pitchFamily="18" charset="0"/>
              <a:cs typeface="Calibri" panose="020F0502020204030204" pitchFamily="34" charset="0"/>
            </a:endParaRPr>
          </a:p>
          <a:p>
            <a:pPr marL="365760" lvl="0" indent="-365760">
              <a:lnSpc>
                <a:spcPct val="90000"/>
              </a:lnSpc>
              <a:spcBef>
                <a:spcPts val="0"/>
              </a:spcBef>
              <a:spcAft>
                <a:spcPts val="600"/>
              </a:spcAft>
              <a:buClr>
                <a:schemeClr val="tx1"/>
              </a:buClr>
              <a:buSzPct val="65000"/>
              <a:buFont typeface="Wingdings" panose="05000000000000000000" pitchFamily="2" charset="2"/>
              <a:buChar char="Ø"/>
              <a:defRPr/>
            </a:pPr>
            <a:r>
              <a:rPr lang="en-US" sz="2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Not only is this woman a city, but the city is apparently the headquarters over a vast international system</a:t>
            </a:r>
            <a:r>
              <a:rPr lang="en-US" sz="2600" kern="150" dirty="0">
                <a:latin typeface="Calibri" panose="020F0502020204030204" pitchFamily="34" charset="0"/>
                <a:ea typeface="Times New Roman" panose="02020603050405020304" pitchFamily="18" charset="0"/>
                <a:cs typeface="Calibri" panose="020F0502020204030204" pitchFamily="34" charset="0"/>
              </a:rPr>
              <a:t>.” </a:t>
            </a:r>
            <a:r>
              <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[904]</a:t>
            </a:r>
            <a:endParaRPr lang="en-US" sz="2000" kern="150" dirty="0">
              <a:latin typeface="Calibri" panose="020F0502020204030204" pitchFamily="34" charset="0"/>
              <a:ea typeface="Times New Roman" panose="02020603050405020304" pitchFamily="18" charset="0"/>
              <a:cs typeface="Calibri" panose="020F0502020204030204" pitchFamily="34" charset="0"/>
            </a:endParaRPr>
          </a:p>
        </p:txBody>
      </p:sp>
      <p:sp>
        <p:nvSpPr>
          <p:cNvPr id="6" name="Text Box 1">
            <a:extLst>
              <a:ext uri="{FF2B5EF4-FFF2-40B4-BE49-F238E27FC236}">
                <a16:creationId xmlns:a16="http://schemas.microsoft.com/office/drawing/2014/main" id="{3E32B60B-2D6E-44A2-A6D8-E4B43C244459}"/>
              </a:ext>
            </a:extLst>
          </p:cNvPr>
          <p:cNvSpPr txBox="1">
            <a:spLocks noChangeArrowheads="1"/>
          </p:cNvSpPr>
          <p:nvPr/>
        </p:nvSpPr>
        <p:spPr bwMode="auto">
          <a:xfrm>
            <a:off x="91440" y="228600"/>
            <a:ext cx="8882066" cy="1131977"/>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Babylon: Slavery, Murder, Magic, </a:t>
            </a:r>
          </a:p>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24392024-8539-41F8-8B49-1B2022789618}"/>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4568661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91440" y="1292376"/>
            <a:ext cx="8961120" cy="535531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1200"/>
              </a:spcAft>
              <a:buClr>
                <a:schemeClr val="bg1">
                  <a:lumMod val="95000"/>
                  <a:lumOff val="5000"/>
                </a:schemeClr>
              </a:buClr>
              <a:buSzPct val="70000"/>
            </a:pPr>
            <a:r>
              <a:rPr lang="en-US" altLang="en-US" sz="2800" dirty="0">
                <a:solidFill>
                  <a:schemeClr val="bg1">
                    <a:lumMod val="95000"/>
                    <a:lumOff val="5000"/>
                  </a:schemeClr>
                </a:solidFill>
                <a:cs typeface="Arial" panose="020B0604020202020204" pitchFamily="34" charset="0"/>
              </a:rPr>
              <a:t>God stated that it took Jesus, shedding His blood literally on the cross, to change the requirements of scripture, to make the New Covenant (New Testament), that removed burdens of Jewish Law (Old Testament) from the gentiles for salvation</a:t>
            </a:r>
            <a:r>
              <a:rPr lang="en-US" altLang="en-US" sz="3000" dirty="0">
                <a:solidFill>
                  <a:schemeClr val="bg1">
                    <a:lumMod val="95000"/>
                    <a:lumOff val="5000"/>
                  </a:schemeClr>
                </a:solidFill>
                <a:cs typeface="Arial" panose="020B0604020202020204" pitchFamily="34" charset="0"/>
              </a:rPr>
              <a:t>. </a:t>
            </a:r>
            <a:r>
              <a:rPr lang="en-US" altLang="en-US" dirty="0">
                <a:ln w="9525">
                  <a:solidFill>
                    <a:schemeClr val="bg1"/>
                  </a:solidFill>
                  <a:prstDash val="solid"/>
                </a:ln>
                <a:solidFill>
                  <a:schemeClr val="tx1"/>
                </a:solidFill>
                <a:cs typeface="Arial" panose="020B0604020202020204" pitchFamily="34" charset="0"/>
                <a:hlinkClick r:id="rId4"/>
              </a:rPr>
              <a:t>Heb. 8:7-13, 9:6-15 </a:t>
            </a:r>
            <a:r>
              <a:rPr lang="en-US" altLang="en-US" sz="1600" dirty="0">
                <a:ln w="9525">
                  <a:solidFill>
                    <a:schemeClr val="bg1"/>
                  </a:solidFill>
                  <a:prstDash val="solid"/>
                </a:ln>
                <a:solidFill>
                  <a:schemeClr val="tx1"/>
                </a:solidFill>
                <a:cs typeface="Arial" panose="020B0604020202020204" pitchFamily="34" charset="0"/>
                <a:hlinkClick r:id="rId4"/>
              </a:rPr>
              <a:t>NASB</a:t>
            </a:r>
            <a:r>
              <a:rPr lang="en-US" altLang="en-US" sz="1600" dirty="0">
                <a:ln w="9525">
                  <a:solidFill>
                    <a:schemeClr val="bg1"/>
                  </a:solidFill>
                  <a:prstDash val="solid"/>
                </a:ln>
                <a:solidFill>
                  <a:schemeClr val="tx1"/>
                </a:solidFill>
                <a:cs typeface="Arial" panose="020B0604020202020204" pitchFamily="34" charset="0"/>
              </a:rPr>
              <a:t>, </a:t>
            </a:r>
            <a:r>
              <a:rPr lang="en-US" altLang="en-US" sz="1600" dirty="0">
                <a:ln w="9525">
                  <a:solidFill>
                    <a:schemeClr val="bg1"/>
                  </a:solidFill>
                  <a:prstDash val="solid"/>
                </a:ln>
                <a:solidFill>
                  <a:schemeClr val="tx1"/>
                </a:solidFill>
                <a:cs typeface="Arial" panose="020B0604020202020204" pitchFamily="34" charset="0"/>
                <a:hlinkClick r:id="rId5"/>
              </a:rPr>
              <a:t>[1000]</a:t>
            </a:r>
            <a:r>
              <a:rPr lang="en-US" altLang="en-US" dirty="0">
                <a:ln w="9525">
                  <a:solidFill>
                    <a:schemeClr val="bg1"/>
                  </a:solidFill>
                  <a:prstDash val="solid"/>
                </a:ln>
                <a:solidFill>
                  <a:schemeClr val="tx1"/>
                </a:solidFill>
                <a:cs typeface="Arial" panose="020B0604020202020204" pitchFamily="34" charset="0"/>
                <a:hlinkClick r:id="rId5"/>
              </a:rPr>
              <a:t> </a:t>
            </a:r>
            <a:endParaRPr lang="en-US" altLang="en-US" sz="3000" dirty="0">
              <a:solidFill>
                <a:schemeClr val="bg1">
                  <a:lumMod val="95000"/>
                  <a:lumOff val="5000"/>
                </a:schemeClr>
              </a:solidFill>
              <a:cs typeface="Arial" panose="020B0604020202020204" pitchFamily="34" charset="0"/>
            </a:endParaRPr>
          </a:p>
          <a:p>
            <a:pPr marL="0" indent="0">
              <a:lnSpc>
                <a:spcPct val="100000"/>
              </a:lnSpc>
              <a:spcAft>
                <a:spcPts val="1200"/>
              </a:spcAft>
              <a:buClr>
                <a:schemeClr val="bg1">
                  <a:lumMod val="95000"/>
                  <a:lumOff val="5000"/>
                </a:schemeClr>
              </a:buClr>
              <a:buSzPct val="70000"/>
            </a:pPr>
            <a:r>
              <a:rPr lang="en-US" altLang="en-US" sz="2800" dirty="0">
                <a:solidFill>
                  <a:schemeClr val="bg1">
                    <a:lumMod val="95000"/>
                    <a:lumOff val="5000"/>
                  </a:schemeClr>
                </a:solidFill>
                <a:cs typeface="Arial" panose="020B0604020202020204" pitchFamily="34" charset="0"/>
              </a:rPr>
              <a:t>Christians are not required to observe ancient Jewish: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rPr>
              <a:t>feasts</a:t>
            </a:r>
            <a:r>
              <a:rPr lang="en-US" altLang="en-US" sz="2800" dirty="0">
                <a:solidFill>
                  <a:schemeClr val="bg1">
                    <a:lumMod val="95000"/>
                    <a:lumOff val="5000"/>
                  </a:schemeClr>
                </a:solidFill>
                <a:cs typeface="Arial" panose="020B0604020202020204" pitchFamily="34" charset="0"/>
              </a:rPr>
              <a:t>,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7"/>
              </a:rPr>
              <a:t>animal sacrifices</a:t>
            </a:r>
            <a:r>
              <a:rPr lang="en-US" altLang="en-US" sz="2800" dirty="0">
                <a:solidFill>
                  <a:schemeClr val="bg1">
                    <a:lumMod val="95000"/>
                    <a:lumOff val="5000"/>
                  </a:schemeClr>
                </a:solidFill>
                <a:cs typeface="Arial" panose="020B0604020202020204" pitchFamily="34" charset="0"/>
              </a:rPr>
              <a:t>,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8"/>
              </a:rPr>
              <a:t>wave &amp; thank offerings</a:t>
            </a:r>
            <a:r>
              <a:rPr lang="en-US" altLang="en-US" sz="2800" dirty="0">
                <a:solidFill>
                  <a:schemeClr val="bg1">
                    <a:lumMod val="95000"/>
                    <a:lumOff val="5000"/>
                  </a:schemeClr>
                </a:solidFill>
                <a:cs typeface="Arial" panose="020B0604020202020204" pitchFamily="34" charset="0"/>
              </a:rPr>
              <a:t>,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9"/>
              </a:rPr>
              <a:t>food</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0"/>
              </a:rPr>
              <a:t>laws</a:t>
            </a:r>
            <a:r>
              <a:rPr lang="en-US" altLang="en-US" sz="2800" dirty="0">
                <a:solidFill>
                  <a:schemeClr val="bg1">
                    <a:lumMod val="95000"/>
                    <a:lumOff val="5000"/>
                  </a:schemeClr>
                </a:solidFill>
                <a:cs typeface="Arial" panose="020B0604020202020204" pitchFamily="34" charset="0"/>
              </a:rPr>
              <a:t>,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1"/>
              </a:rPr>
              <a:t>circumcision</a:t>
            </a:r>
            <a:r>
              <a:rPr lang="en-US" altLang="en-US" sz="2800" dirty="0">
                <a:solidFill>
                  <a:schemeClr val="bg1">
                    <a:lumMod val="95000"/>
                    <a:lumOff val="5000"/>
                  </a:schemeClr>
                </a:solidFill>
                <a:cs typeface="Arial" panose="020B0604020202020204" pitchFamily="34" charset="0"/>
              </a:rPr>
              <a:t>,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2"/>
              </a:rPr>
              <a:t>new moons</a:t>
            </a:r>
            <a:r>
              <a:rPr lang="en-US" altLang="en-US" sz="2800" dirty="0">
                <a:solidFill>
                  <a:schemeClr val="bg1">
                    <a:lumMod val="95000"/>
                    <a:lumOff val="5000"/>
                  </a:schemeClr>
                </a:solidFill>
                <a:cs typeface="Arial" panose="020B0604020202020204" pitchFamily="34" charset="0"/>
              </a:rPr>
              <a:t>,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3"/>
              </a:rPr>
              <a:t>rash rules</a:t>
            </a:r>
            <a:r>
              <a:rPr lang="en-US" altLang="en-US" sz="2800" dirty="0">
                <a:solidFill>
                  <a:schemeClr val="bg1">
                    <a:lumMod val="95000"/>
                    <a:lumOff val="5000"/>
                  </a:schemeClr>
                </a:solidFill>
                <a:cs typeface="Arial" panose="020B0604020202020204" pitchFamily="34" charset="0"/>
              </a:rPr>
              <a:t>,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4"/>
              </a:rPr>
              <a:t>dress rules</a:t>
            </a:r>
            <a:r>
              <a:rPr lang="en-US" altLang="en-US" sz="2800" dirty="0">
                <a:solidFill>
                  <a:schemeClr val="bg1">
                    <a:lumMod val="95000"/>
                    <a:lumOff val="5000"/>
                  </a:schemeClr>
                </a:solidFill>
                <a:cs typeface="Arial" panose="020B0604020202020204" pitchFamily="34" charset="0"/>
              </a:rPr>
              <a:t>,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5"/>
              </a:rPr>
              <a:t>crime laws</a:t>
            </a:r>
            <a:r>
              <a:rPr lang="en-US" altLang="en-US" sz="2800" dirty="0">
                <a:solidFill>
                  <a:schemeClr val="bg1">
                    <a:lumMod val="95000"/>
                    <a:lumOff val="5000"/>
                  </a:schemeClr>
                </a:solidFill>
                <a:cs typeface="Arial" panose="020B0604020202020204" pitchFamily="34" charset="0"/>
              </a:rPr>
              <a:t>, or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7"/>
              </a:rPr>
              <a:t>priest and Temple laws</a:t>
            </a:r>
            <a:r>
              <a:rPr lang="en-US" altLang="en-US" sz="2800" dirty="0">
                <a:solidFill>
                  <a:schemeClr val="bg1">
                    <a:lumMod val="95000"/>
                    <a:lumOff val="5000"/>
                  </a:schemeClr>
                </a:solidFill>
                <a:cs typeface="Arial" panose="020B0604020202020204" pitchFamily="34" charset="0"/>
              </a:rPr>
              <a:t>. </a:t>
            </a:r>
          </a:p>
          <a:p>
            <a:pPr marL="0" indent="0">
              <a:lnSpc>
                <a:spcPct val="100000"/>
              </a:lnSpc>
              <a:spcAft>
                <a:spcPts val="1200"/>
              </a:spcAft>
              <a:buClr>
                <a:schemeClr val="bg1">
                  <a:lumMod val="95000"/>
                  <a:lumOff val="5000"/>
                </a:schemeClr>
              </a:buClr>
              <a:buSzPct val="70000"/>
            </a:pPr>
            <a:r>
              <a:rPr lang="en-US" altLang="en-US" sz="2800" dirty="0">
                <a:solidFill>
                  <a:schemeClr val="bg1">
                    <a:lumMod val="95000"/>
                    <a:lumOff val="5000"/>
                  </a:schemeClr>
                </a:solidFill>
                <a:cs typeface="Arial" panose="020B0604020202020204" pitchFamily="34" charset="0"/>
              </a:rPr>
              <a:t>But, most other requirements from the Old Testament are the same as in the New Testament, and still valid. </a:t>
            </a:r>
          </a:p>
        </p:txBody>
      </p:sp>
      <p:sp>
        <p:nvSpPr>
          <p:cNvPr id="5" name="Text Box 1"/>
          <p:cNvSpPr txBox="1">
            <a:spLocks noChangeArrowheads="1"/>
          </p:cNvSpPr>
          <p:nvPr/>
        </p:nvSpPr>
        <p:spPr bwMode="auto">
          <a:xfrm>
            <a:off x="191262" y="438089"/>
            <a:ext cx="8761476" cy="731520"/>
          </a:xfrm>
          <a:prstGeom prst="rect">
            <a:avLst/>
          </a:prstGeom>
          <a:blipFill dpi="0" rotWithShape="0">
            <a:blip r:embed="rId1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rgbClr val="4C4C4C"/>
                </a:solidFill>
                <a:latin typeface="Times New Roman" panose="02020603050405020304" pitchFamily="18" charset="0"/>
                <a:cs typeface="Arial Unicode MS" panose="020B0604020202020204" pitchFamily="34" charset="-128"/>
              </a:rPr>
              <a:t>We Can't Add or Delete One Word of Bible</a:t>
            </a:r>
          </a:p>
        </p:txBody>
      </p:sp>
      <p:sp>
        <p:nvSpPr>
          <p:cNvPr id="6" name="Date Placeholder 2">
            <a:extLst>
              <a:ext uri="{FF2B5EF4-FFF2-40B4-BE49-F238E27FC236}">
                <a16:creationId xmlns:a16="http://schemas.microsoft.com/office/drawing/2014/main" id="{4EF67279-EA3A-48FE-9660-458FEF0A7F53}"/>
              </a:ext>
            </a:extLst>
          </p:cNvPr>
          <p:cNvSpPr>
            <a:spLocks noGrp="1"/>
          </p:cNvSpPr>
          <p:nvPr>
            <p:ph type="dt" sz="half" idx="10"/>
          </p:nvPr>
        </p:nvSpPr>
        <p:spPr>
          <a:xfrm>
            <a:off x="5867400" y="6647688"/>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42653542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82230" y="1392356"/>
            <a:ext cx="8961120" cy="530352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4000"/>
              </a:lnSpc>
              <a:spcBef>
                <a:spcPts val="0"/>
              </a:spcBef>
              <a:spcAft>
                <a:spcPts val="300"/>
              </a:spcAft>
              <a:buSzPct val="70000"/>
              <a:defRPr/>
            </a:pPr>
            <a:r>
              <a:rPr lang="en-US" sz="2800" b="1" kern="150" dirty="0">
                <a:latin typeface="Calibri" panose="020F0502020204030204" pitchFamily="34" charset="0"/>
                <a:ea typeface="Times New Roman" panose="02020603050405020304" pitchFamily="18" charset="0"/>
                <a:cs typeface="Calibri" panose="020F0502020204030204" pitchFamily="34" charset="0"/>
              </a:rPr>
              <a:t>“Clue #3.  The city sits on 7 hills</a:t>
            </a:r>
          </a:p>
          <a:p>
            <a:pPr marL="365760" lvl="0" indent="-365760">
              <a:lnSpc>
                <a:spcPct val="90000"/>
              </a:lnSpc>
              <a:spcBef>
                <a:spcPts val="0"/>
              </a:spcBef>
              <a:spcAft>
                <a:spcPts val="600"/>
              </a:spcAft>
              <a:buSzPct val="70000"/>
              <a:buFont typeface="Wingdings" panose="05000000000000000000" pitchFamily="2" charset="2"/>
              <a:buChar char="Ø"/>
              <a:defRPr/>
            </a:pPr>
            <a:r>
              <a:rPr lang="en-US" sz="2800" kern="150" dirty="0">
                <a:latin typeface="Calibri" panose="020F0502020204030204" pitchFamily="34" charset="0"/>
                <a:ea typeface="Times New Roman" panose="02020603050405020304" pitchFamily="18" charset="0"/>
                <a:cs typeface="Calibri" panose="020F0502020204030204" pitchFamily="34" charset="0"/>
              </a:rPr>
              <a:t>In verse 3, we are told that the woman rides on a beast with 7 heads. </a:t>
            </a:r>
            <a:r>
              <a:rPr lang="en-US"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[904]</a:t>
            </a:r>
            <a:r>
              <a:rPr lang="en-US" sz="2600" kern="150" dirty="0">
                <a:latin typeface="Calibri" panose="020F0502020204030204" pitchFamily="34" charset="0"/>
                <a:ea typeface="Times New Roman" panose="02020603050405020304" pitchFamily="18" charset="0"/>
                <a:cs typeface="Calibri" panose="020F0502020204030204" pitchFamily="34" charset="0"/>
              </a:rPr>
              <a:t> </a:t>
            </a:r>
          </a:p>
          <a:p>
            <a:pPr marL="365760" lvl="0" indent="-365760">
              <a:lnSpc>
                <a:spcPct val="90000"/>
              </a:lnSpc>
              <a:spcBef>
                <a:spcPts val="0"/>
              </a:spcBef>
              <a:spcAft>
                <a:spcPts val="600"/>
              </a:spcAft>
              <a:buSzPct val="70000"/>
              <a:buFont typeface="Wingdings" panose="05000000000000000000" pitchFamily="2" charset="2"/>
              <a:buChar char="Ø"/>
              <a:defRPr/>
            </a:pPr>
            <a:r>
              <a:rPr lang="en-US" sz="2800" kern="150" dirty="0">
                <a:latin typeface="Calibri" panose="020F0502020204030204" pitchFamily="34" charset="0"/>
                <a:ea typeface="Times New Roman" panose="02020603050405020304" pitchFamily="18" charset="0"/>
                <a:cs typeface="Calibri" panose="020F0502020204030204" pitchFamily="34" charset="0"/>
              </a:rPr>
              <a:t>Verse 9 reveals the meaning of the heads. ‘... The seven heads are seven mountains, on which the woman sitteth.’</a:t>
            </a:r>
          </a:p>
          <a:p>
            <a:pPr marL="365760" lvl="0" indent="-365760">
              <a:lnSpc>
                <a:spcPct val="90000"/>
              </a:lnSpc>
              <a:spcBef>
                <a:spcPts val="0"/>
              </a:spcBef>
              <a:spcAft>
                <a:spcPts val="600"/>
              </a:spcAft>
              <a:buClr>
                <a:prstClr val="white"/>
              </a:buClr>
              <a:buSzPct val="65000"/>
              <a:buFont typeface="Wingdings" panose="05000000000000000000" pitchFamily="2" charset="2"/>
              <a:buChar char="Ø"/>
              <a:tabLst/>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There is a city on earth that is known as ‘The City of Seven Hills.’ It’s the city of Rome”. </a:t>
            </a:r>
            <a:r>
              <a:rPr lang="en-US"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[904]</a:t>
            </a:r>
            <a:endParaRPr lang="en-US" sz="26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a:p>
            <a:pPr marL="365760" lvl="0" indent="-365760">
              <a:lnSpc>
                <a:spcPct val="90000"/>
              </a:lnSpc>
              <a:spcBef>
                <a:spcPts val="0"/>
              </a:spcBef>
              <a:spcAft>
                <a:spcPts val="600"/>
              </a:spcAft>
              <a:buClr>
                <a:schemeClr val="tx1"/>
              </a:buClr>
              <a:buSzPct val="65000"/>
              <a:buFont typeface="Wingdings" panose="05000000000000000000" pitchFamily="2" charset="2"/>
              <a:buChar char="Ø"/>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Rome is the headquarters for an international power that rules over ‘peoples, and multitudes, and nations, and tongues. </a:t>
            </a:r>
            <a:r>
              <a:rPr lang="en-US"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[904]</a:t>
            </a:r>
            <a:endParaRPr lang="en-US" sz="2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a:p>
            <a:pPr marL="365760" lvl="0" indent="-365760">
              <a:lnSpc>
                <a:spcPct val="90000"/>
              </a:lnSpc>
              <a:spcBef>
                <a:spcPts val="0"/>
              </a:spcBef>
              <a:spcAft>
                <a:spcPts val="600"/>
              </a:spcAft>
              <a:buClr>
                <a:schemeClr val="tx1"/>
              </a:buClr>
              <a:buSzPct val="65000"/>
              <a:buFont typeface="Wingdings" panose="05000000000000000000" pitchFamily="2" charset="2"/>
              <a:buChar char="Ø"/>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“The Vatican claims to rule over one billion Roman Catholics worldwide.” </a:t>
            </a:r>
            <a:r>
              <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[904]</a:t>
            </a:r>
            <a:endParaRPr lang="en-US" sz="2000" kern="150" dirty="0">
              <a:latin typeface="Calibri" panose="020F0502020204030204" pitchFamily="34" charset="0"/>
              <a:ea typeface="Times New Roman" panose="02020603050405020304" pitchFamily="18" charset="0"/>
              <a:cs typeface="Calibri" panose="020F0502020204030204" pitchFamily="34" charset="0"/>
            </a:endParaRPr>
          </a:p>
        </p:txBody>
      </p:sp>
      <p:sp>
        <p:nvSpPr>
          <p:cNvPr id="6" name="Text Box 1">
            <a:extLst>
              <a:ext uri="{FF2B5EF4-FFF2-40B4-BE49-F238E27FC236}">
                <a16:creationId xmlns:a16="http://schemas.microsoft.com/office/drawing/2014/main" id="{3E32B60B-2D6E-44A2-A6D8-E4B43C244459}"/>
              </a:ext>
            </a:extLst>
          </p:cNvPr>
          <p:cNvSpPr txBox="1">
            <a:spLocks noChangeArrowheads="1"/>
          </p:cNvSpPr>
          <p:nvPr/>
        </p:nvSpPr>
        <p:spPr bwMode="auto">
          <a:xfrm>
            <a:off x="130967" y="185505"/>
            <a:ext cx="8882066" cy="109728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Babylon: Slavery, Murder, Magic, </a:t>
            </a:r>
          </a:p>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7B57C9A9-F1CD-4CA8-9433-2F2258026B6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7655567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45720" y="1417924"/>
            <a:ext cx="9052560" cy="5216813"/>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7000"/>
              </a:lnSpc>
              <a:spcBef>
                <a:spcPts val="0"/>
              </a:spcBef>
              <a:spcAft>
                <a:spcPts val="600"/>
              </a:spcAft>
              <a:buSzPct val="70000"/>
              <a:defRPr/>
            </a:pPr>
            <a:r>
              <a:rPr lang="en-US" sz="2800" b="1" kern="150" dirty="0">
                <a:latin typeface="Calibri" panose="020F0502020204030204" pitchFamily="34" charset="0"/>
                <a:ea typeface="Times New Roman" panose="02020603050405020304" pitchFamily="18" charset="0"/>
                <a:cs typeface="Calibri" panose="020F0502020204030204" pitchFamily="34" charset="0"/>
              </a:rPr>
              <a:t>“Clue #4.  She is clothed in purple and red”</a:t>
            </a:r>
          </a:p>
          <a:p>
            <a:pPr marL="274320" lvl="0" indent="-274320">
              <a:lnSpc>
                <a:spcPct val="87000"/>
              </a:lnSpc>
              <a:spcBef>
                <a:spcPts val="0"/>
              </a:spcBef>
              <a:spcAft>
                <a:spcPts val="1000"/>
              </a:spcAft>
              <a:buSzPct val="70000"/>
              <a:buFont typeface="Wingdings" panose="05000000000000000000" pitchFamily="2" charset="2"/>
              <a:buChar char="Ø"/>
              <a:defRPr/>
            </a:pPr>
            <a:r>
              <a:rPr lang="en-US" sz="2600" kern="150" dirty="0">
                <a:latin typeface="Calibri" panose="020F0502020204030204" pitchFamily="34" charset="0"/>
                <a:ea typeface="Times New Roman" panose="02020603050405020304" pitchFamily="18" charset="0"/>
                <a:cs typeface="Calibri" panose="020F0502020204030204" pitchFamily="34" charset="0"/>
              </a:rPr>
              <a:t>“… And the woman was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arrayed in purple and scarlet</a:t>
            </a:r>
            <a:r>
              <a:rPr lang="en-US" sz="2400" kern="150" dirty="0">
                <a:latin typeface="Calibri" panose="020F0502020204030204" pitchFamily="34" charset="0"/>
                <a:ea typeface="Times New Roman" panose="02020603050405020304" pitchFamily="18" charset="0"/>
                <a:cs typeface="Calibri" panose="020F0502020204030204" pitchFamily="34" charset="0"/>
              </a:rPr>
              <a:t>…” </a:t>
            </a:r>
            <a:r>
              <a:rPr lang="en-US" sz="1600"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[904]</a:t>
            </a:r>
            <a:r>
              <a:rPr lang="en-US" sz="1600"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Rev. 17:4</a:t>
            </a:r>
            <a:endParaRPr lang="en-US" sz="1600" kern="150" dirty="0">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87000"/>
              </a:lnSpc>
              <a:spcBef>
                <a:spcPts val="0"/>
              </a:spcBef>
              <a:spcAft>
                <a:spcPts val="1000"/>
              </a:spcAft>
              <a:buSzPct val="70000"/>
              <a:buFont typeface="Wingdings" panose="05000000000000000000" pitchFamily="2" charset="2"/>
              <a:buChar char="Ø"/>
              <a:defRPr/>
            </a:pPr>
            <a:r>
              <a:rPr lang="en-US" sz="2600" kern="150" dirty="0">
                <a:latin typeface="Calibri" panose="020F0502020204030204" pitchFamily="34" charset="0"/>
                <a:ea typeface="Times New Roman" panose="02020603050405020304" pitchFamily="18" charset="0"/>
                <a:cs typeface="Calibri" panose="020F0502020204030204" pitchFamily="34" charset="0"/>
              </a:rPr>
              <a:t>“There are two ruling bodies in the Roman Catholic Church: The </a:t>
            </a:r>
            <a:r>
              <a:rPr lang="en-US" sz="2560" kern="150" dirty="0">
                <a:latin typeface="Calibri" panose="020F0502020204030204" pitchFamily="34" charset="0"/>
                <a:ea typeface="Times New Roman" panose="02020603050405020304" pitchFamily="18" charset="0"/>
                <a:cs typeface="Calibri" panose="020F0502020204030204" pitchFamily="34" charset="0"/>
              </a:rPr>
              <a:t>College of Cardinals and College of Bishops and Archbishops</a:t>
            </a:r>
            <a:r>
              <a:rPr lang="en-US" sz="2400" kern="150" dirty="0">
                <a:latin typeface="Calibri" panose="020F0502020204030204" pitchFamily="34" charset="0"/>
                <a:ea typeface="Times New Roman" panose="02020603050405020304" pitchFamily="18" charset="0"/>
                <a:cs typeface="Calibri" panose="020F0502020204030204" pitchFamily="34" charset="0"/>
              </a:rPr>
              <a:t>.”</a:t>
            </a:r>
            <a:r>
              <a:rPr lang="en-US" sz="1400" kern="150" dirty="0">
                <a:latin typeface="Calibri" panose="020F0502020204030204" pitchFamily="34" charset="0"/>
                <a:ea typeface="Times New Roman" panose="02020603050405020304" pitchFamily="18" charset="0"/>
                <a:cs typeface="Calibri" panose="020F0502020204030204" pitchFamily="34" charset="0"/>
              </a:rPr>
              <a:t> </a:t>
            </a:r>
            <a:r>
              <a:rPr lang="en-US" sz="1600"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[904]</a:t>
            </a:r>
            <a:endParaRPr lang="en-US" sz="1600" kern="150" dirty="0">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87000"/>
              </a:lnSpc>
              <a:spcBef>
                <a:spcPts val="0"/>
              </a:spcBef>
              <a:spcAft>
                <a:spcPts val="1000"/>
              </a:spcAft>
              <a:buSzPct val="70000"/>
              <a:buFont typeface="Wingdings" panose="05000000000000000000" pitchFamily="2" charset="2"/>
              <a:buChar char="Ø"/>
              <a:defRPr/>
            </a:pPr>
            <a:r>
              <a:rPr lang="en-US" sz="2600" kern="150" dirty="0">
                <a:latin typeface="Calibri" panose="020F0502020204030204" pitchFamily="34" charset="0"/>
                <a:ea typeface="Times New Roman" panose="02020603050405020304" pitchFamily="18" charset="0"/>
                <a:cs typeface="Calibri" panose="020F0502020204030204" pitchFamily="34" charset="0"/>
              </a:rPr>
              <a:t>These two bodies resemble senate &amp; house in US congress. </a:t>
            </a:r>
            <a:r>
              <a:rPr lang="en-US"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[904]</a:t>
            </a:r>
            <a:endParaRPr lang="en-US" kern="150" dirty="0">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87000"/>
              </a:lnSpc>
              <a:spcBef>
                <a:spcPts val="0"/>
              </a:spcBef>
              <a:spcAft>
                <a:spcPts val="1000"/>
              </a:spcAft>
              <a:buClr>
                <a:schemeClr val="tx1"/>
              </a:buClr>
              <a:buSzPct val="65000"/>
              <a:buFont typeface="Wingdings" panose="05000000000000000000" pitchFamily="2" charset="2"/>
              <a:buChar char="Ø"/>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“Cardinals wear red, while non-Cardinal Bishops and Archbishops wear purple.</a:t>
            </a:r>
            <a:r>
              <a:rPr lang="en-US" sz="2800" kern="150" dirty="0">
                <a:latin typeface="Calibri" panose="020F0502020204030204" pitchFamily="34" charset="0"/>
                <a:ea typeface="Times New Roman" panose="02020603050405020304" pitchFamily="18" charset="0"/>
                <a:cs typeface="Calibri" panose="020F0502020204030204" pitchFamily="34" charset="0"/>
              </a:rPr>
              <a:t>”</a:t>
            </a:r>
            <a:r>
              <a:rPr lang="en-US" sz="3000" kern="150" dirty="0">
                <a:latin typeface="Calibri" panose="020F0502020204030204" pitchFamily="34" charset="0"/>
                <a:ea typeface="Times New Roman" panose="02020603050405020304" pitchFamily="18" charset="0"/>
                <a:cs typeface="Calibri" panose="020F0502020204030204" pitchFamily="34" charset="0"/>
              </a:rPr>
              <a:t> </a:t>
            </a:r>
            <a:r>
              <a:rPr lang="en-US" sz="1600" kern="150" dirty="0">
                <a:latin typeface="Calibri" panose="020F0502020204030204" pitchFamily="34" charset="0"/>
                <a:ea typeface="Times New Roman" panose="02020603050405020304" pitchFamily="18" charset="0"/>
                <a:cs typeface="Calibri" panose="020F0502020204030204" pitchFamily="34" charset="0"/>
              </a:rPr>
              <a:t>[905] also </a:t>
            </a:r>
            <a:r>
              <a:rPr lang="en-US" sz="1600"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[904]</a:t>
            </a:r>
            <a:endParaRPr lang="en-US" sz="1600" kern="150" dirty="0">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87000"/>
              </a:lnSpc>
              <a:spcBef>
                <a:spcPts val="0"/>
              </a:spcBef>
              <a:spcAft>
                <a:spcPts val="1000"/>
              </a:spcAft>
              <a:buClr>
                <a:schemeClr val="bg1"/>
              </a:buClr>
              <a:buSzPct val="65000"/>
              <a:buFont typeface="Wingdings" panose="05000000000000000000" pitchFamily="2" charset="2"/>
              <a:buChar char="Ø"/>
              <a:tabLst/>
              <a:defRPr/>
            </a:pPr>
            <a:r>
              <a:rPr lang="en-US" sz="2600" kern="150" dirty="0">
                <a:solidFill>
                  <a:schemeClr val="bg1"/>
                </a:solidFill>
                <a:latin typeface="Calibri" panose="020F0502020204030204" pitchFamily="34" charset="0"/>
                <a:ea typeface="Times New Roman" panose="02020603050405020304" pitchFamily="18" charset="0"/>
                <a:cs typeface="Calibri" panose="020F0502020204030204" pitchFamily="34" charset="0"/>
              </a:rPr>
              <a:t>“…</a:t>
            </a: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God always used a woman to symbolize a church. He used a virgin to represent His true church</a:t>
            </a:r>
            <a:r>
              <a:rPr lang="en-US" sz="2600" kern="150" dirty="0">
                <a:solidFill>
                  <a:schemeClr val="bg1"/>
                </a:solidFill>
                <a:latin typeface="Calibri" panose="020F0502020204030204" pitchFamily="34" charset="0"/>
                <a:ea typeface="Times New Roman" panose="02020603050405020304" pitchFamily="18" charset="0"/>
                <a:cs typeface="Calibri" panose="020F0502020204030204" pitchFamily="34" charset="0"/>
              </a:rPr>
              <a:t>”.</a:t>
            </a:r>
            <a:r>
              <a:rPr lang="en-US" sz="2800" kern="150" dirty="0">
                <a:latin typeface="Calibri" panose="020F0502020204030204" pitchFamily="34" charset="0"/>
                <a:ea typeface="Times New Roman" panose="02020603050405020304" pitchFamily="18" charset="0"/>
                <a:cs typeface="Calibri" panose="020F0502020204030204" pitchFamily="34" charset="0"/>
              </a:rPr>
              <a:t> </a:t>
            </a:r>
            <a:r>
              <a:rPr lang="en-US" sz="1600"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rPr>
              <a:t>II Cor. 11:2</a:t>
            </a:r>
            <a:r>
              <a:rPr lang="en-US" sz="1600"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sz="1600"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[904]</a:t>
            </a:r>
            <a:endParaRPr lang="en-US" sz="2400" kern="150" dirty="0">
              <a:latin typeface="Calibri" panose="020F0502020204030204" pitchFamily="34" charset="0"/>
              <a:ea typeface="Times New Roman" panose="02020603050405020304" pitchFamily="18" charset="0"/>
              <a:cs typeface="Calibri" panose="020F0502020204030204" pitchFamily="34" charset="0"/>
            </a:endParaRPr>
          </a:p>
          <a:p>
            <a:pPr marL="274320" lvl="0" indent="-274320">
              <a:lnSpc>
                <a:spcPct val="87000"/>
              </a:lnSpc>
              <a:spcBef>
                <a:spcPts val="0"/>
              </a:spcBef>
              <a:spcAft>
                <a:spcPts val="1000"/>
              </a:spcAft>
              <a:buClr>
                <a:prstClr val="white"/>
              </a:buClr>
              <a:buSzPct val="65000"/>
              <a:buFont typeface="Wingdings" panose="05000000000000000000" pitchFamily="2" charset="2"/>
              <a:buChar char="Ø"/>
              <a:tabLst/>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God used a harlot to represent a false church, </a:t>
            </a:r>
            <a:r>
              <a:rPr lang="en-US" sz="2400" kern="150" dirty="0">
                <a:latin typeface="Calibri" panose="020F0502020204030204" pitchFamily="34" charset="0"/>
                <a:ea typeface="Times New Roman" panose="02020603050405020304" pitchFamily="18" charset="0"/>
                <a:cs typeface="Calibri" panose="020F0502020204030204" pitchFamily="34" charset="0"/>
              </a:rPr>
              <a:t>as He did in Rev. 17-19 for Babylon, and sin filled Israel and Judah. </a:t>
            </a:r>
            <a:r>
              <a:rPr lang="en-US" sz="1600"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6"/>
              </a:rPr>
              <a:t>Jer. 3:1-14</a:t>
            </a:r>
            <a:r>
              <a:rPr lang="en-US" sz="1600"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sz="1600" kern="150" dirty="0">
                <a:ln w="9525">
                  <a:solidFill>
                    <a:prstClr val="black"/>
                  </a:solidFill>
                  <a:prstDash val="solid"/>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[904]</a:t>
            </a:r>
            <a:endParaRPr lang="en-US" sz="2400" kern="150" dirty="0">
              <a:latin typeface="Calibri" panose="020F0502020204030204" pitchFamily="34" charset="0"/>
              <a:ea typeface="Times New Roman" panose="02020603050405020304" pitchFamily="18" charset="0"/>
              <a:cs typeface="Calibri" panose="020F0502020204030204" pitchFamily="34" charset="0"/>
            </a:endParaRPr>
          </a:p>
        </p:txBody>
      </p:sp>
      <p:sp>
        <p:nvSpPr>
          <p:cNvPr id="6" name="Text Box 1">
            <a:extLst>
              <a:ext uri="{FF2B5EF4-FFF2-40B4-BE49-F238E27FC236}">
                <a16:creationId xmlns:a16="http://schemas.microsoft.com/office/drawing/2014/main" id="{3E32B60B-2D6E-44A2-A6D8-E4B43C244459}"/>
              </a:ext>
            </a:extLst>
          </p:cNvPr>
          <p:cNvSpPr txBox="1">
            <a:spLocks noChangeArrowheads="1"/>
          </p:cNvSpPr>
          <p:nvPr/>
        </p:nvSpPr>
        <p:spPr bwMode="auto">
          <a:xfrm>
            <a:off x="130967" y="77484"/>
            <a:ext cx="8882066" cy="1131977"/>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Babylon: Slavery, Murder, Magic, </a:t>
            </a:r>
          </a:p>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1E60333B-2EA1-4EDC-86D4-282C1F5605B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1121806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89529" y="1940808"/>
            <a:ext cx="8764942" cy="4632871"/>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ts val="0"/>
              </a:spcBef>
              <a:spcAft>
                <a:spcPts val="1800"/>
              </a:spcAft>
              <a:buClr>
                <a:srgbClr val="000000"/>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"Even Catholic apologist Karl Keating admits that </a:t>
            </a:r>
            <a:r>
              <a:rPr kumimoji="0" lang="en-US" sz="36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Rome has long been known as Babylon. </a:t>
            </a:r>
            <a:r>
              <a:rPr kumimoji="0" lang="en-US" sz="32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Keating claims that Peter's statement </a:t>
            </a:r>
            <a:r>
              <a:rPr kumimoji="0" lang="en-US" sz="36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'The church here in Babylon ... sends you her greeting</a:t>
            </a:r>
            <a:r>
              <a:rPr kumimoji="0" lang="en-US" sz="3600" i="0" u="none" strike="noStrike" kern="150" normalizeH="0" baseline="0" noProof="0" dirty="0">
                <a:ln w="9525">
                  <a:solidFill>
                    <a:schemeClr val="bg1"/>
                  </a:solidFill>
                  <a:prstDash val="solid"/>
                </a:ln>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2400" i="0" u="none" strike="noStrike" kern="150" normalizeH="0" baseline="0" noProof="0" dirty="0">
                <a:ln w="9525">
                  <a:solidFill>
                    <a:schemeClr val="bg1"/>
                  </a:solidFill>
                  <a:prstDash val="solid"/>
                </a:ln>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a:t>
            </a:r>
            <a:r>
              <a:rPr kumimoji="0" lang="en-US" sz="2400" i="0" u="none" strike="noStrike" kern="150" normalizeH="0" baseline="0" noProof="0" dirty="0">
                <a:ln w="9525">
                  <a:solidFill>
                    <a:schemeClr val="bg1"/>
                  </a:solidFill>
                  <a:prstDash val="solid"/>
                </a:ln>
                <a:solidFill>
                  <a:schemeClr val="tx1"/>
                </a:solidFill>
                <a:uLnTx/>
                <a:uFillTx/>
                <a:latin typeface="Calibri" panose="020F0502020204030204" pitchFamily="34" charset="0"/>
                <a:ea typeface="Times New Roman" panose="02020603050405020304" pitchFamily="18" charset="0"/>
                <a:cs typeface="Calibri" panose="020F0502020204030204" pitchFamily="34" charset="0"/>
                <a:hlinkClick r:id="rId3"/>
              </a:rPr>
              <a:t>I Peter 5:13</a:t>
            </a:r>
            <a:r>
              <a:rPr kumimoji="0" lang="en-US" sz="2400" i="0" u="none" strike="noStrike" kern="150" normalizeH="0" baseline="0" noProof="0" dirty="0">
                <a:ln w="9525">
                  <a:solidFill>
                    <a:schemeClr val="bg1"/>
                  </a:solidFill>
                  <a:prstDash val="solid"/>
                </a:ln>
                <a:solidFill>
                  <a:schemeClr val="tx1"/>
                </a:solidFill>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proves that Peter was writing from Rome. He explains further:" </a:t>
            </a:r>
            <a:r>
              <a:rPr kumimoji="0" lang="en-US" sz="2000" i="0" u="none" kern="150" normalizeH="0" baseline="0" noProof="0" dirty="0">
                <a:ln w="9525">
                  <a:solidFill>
                    <a:schemeClr val="bg1"/>
                  </a:solidFill>
                  <a:prstDash val="solid"/>
                </a:ln>
                <a:solidFill>
                  <a:schemeClr val="tx1"/>
                </a:solidFill>
                <a:uLnTx/>
                <a:uFillTx/>
                <a:latin typeface="Calibri" panose="020F0502020204030204" pitchFamily="34" charset="0"/>
                <a:ea typeface="Times New Roman" panose="02020603050405020304" pitchFamily="18" charset="0"/>
                <a:cs typeface="Calibri" panose="020F0502020204030204" pitchFamily="34" charset="0"/>
                <a:hlinkClick r:id="rId4"/>
              </a:rPr>
              <a:t>[662]</a:t>
            </a:r>
            <a:endParaRPr kumimoji="0" lang="en-US" sz="2000" i="0" u="none" kern="150" normalizeH="0" baseline="0" noProof="0" dirty="0">
              <a:ln w="9525">
                <a:solidFill>
                  <a:schemeClr val="bg1"/>
                </a:solidFill>
                <a:prstDash val="solid"/>
              </a:ln>
              <a:solidFill>
                <a:schemeClr val="tx1"/>
              </a:solidFill>
              <a:uLnTx/>
              <a:uFillTx/>
              <a:latin typeface="Calibri" panose="020F0502020204030204" pitchFamily="34" charset="0"/>
              <a:ea typeface="SimSun" panose="02010600030101010101" pitchFamily="2" charset="-122"/>
              <a:cs typeface="Calibri" panose="020F0502020204030204" pitchFamily="34" charset="0"/>
            </a:endParaRPr>
          </a:p>
          <a:p>
            <a:pPr marL="274320" marR="228600" lvl="0" indent="-274320" algn="l" defTabSz="457200" rtl="0" eaLnBrk="1" fontAlgn="base" latinLnBrk="0" hangingPunct="0">
              <a:lnSpc>
                <a:spcPct val="85000"/>
              </a:lnSpc>
              <a:spcBef>
                <a:spcPts val="0"/>
              </a:spcBef>
              <a:spcAft>
                <a:spcPts val="6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"Eusebius Pamphilius, writing about 303, noted that 'it is said that </a:t>
            </a:r>
            <a:r>
              <a:rPr kumimoji="0" lang="en-US" sz="3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Peter's first epistle... was composed at Rome itself</a:t>
            </a:r>
            <a:r>
              <a:rPr kumimoji="0" lang="en-US" sz="32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200" b="0" i="0" u="none" strike="noStrike" kern="150" cap="none" spc="0" normalizeH="0" baseline="0" noProof="0" dirty="0">
                <a:ln>
                  <a:noFill/>
                </a:ln>
                <a:solidFill>
                  <a:srgbClr val="00008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2000" i="0" u="none" strike="noStrike" kern="150" normalizeH="0" baseline="0" noProof="0" dirty="0">
                <a:ln w="9525">
                  <a:solidFill>
                    <a:schemeClr val="bg1"/>
                  </a:solidFill>
                  <a:prstDash val="solid"/>
                </a:ln>
                <a:solidFill>
                  <a:schemeClr val="tx1"/>
                </a:solidFill>
                <a:uLnTx/>
                <a:uFillTx/>
                <a:latin typeface="Calibri" panose="020F0502020204030204" pitchFamily="34" charset="0"/>
                <a:ea typeface="Times New Roman" panose="02020603050405020304" pitchFamily="18" charset="0"/>
                <a:cs typeface="Calibri" panose="020F0502020204030204" pitchFamily="34" charset="0"/>
                <a:hlinkClick r:id="rId4"/>
              </a:rPr>
              <a:t>[662]</a:t>
            </a:r>
            <a:endParaRPr kumimoji="0" lang="en-US" sz="3200" i="0" u="none" strike="noStrike" kern="150" cap="none" spc="0" normalizeH="0" baseline="0" noProof="0" dirty="0">
              <a:ln>
                <a:noFill/>
              </a:ln>
              <a:solidFill>
                <a:srgbClr val="000000"/>
              </a:solidFill>
              <a:uLnTx/>
              <a:uFillTx/>
              <a:latin typeface="Calibri" panose="020F0502020204030204" pitchFamily="34" charset="0"/>
              <a:ea typeface="SimSun" panose="02010600030101010101" pitchFamily="2" charset="-122"/>
              <a:cs typeface="Calibri" panose="020F0502020204030204" pitchFamily="34" charset="0"/>
            </a:endParaRPr>
          </a:p>
        </p:txBody>
      </p:sp>
      <p:sp>
        <p:nvSpPr>
          <p:cNvPr id="5" name="Text Box 1">
            <a:extLst>
              <a:ext uri="{FF2B5EF4-FFF2-40B4-BE49-F238E27FC236}">
                <a16:creationId xmlns:a16="http://schemas.microsoft.com/office/drawing/2014/main" id="{B9B216CB-5E03-4D93-81D1-0EE15960028C}"/>
              </a:ext>
            </a:extLst>
          </p:cNvPr>
          <p:cNvSpPr txBox="1">
            <a:spLocks noChangeArrowheads="1"/>
          </p:cNvSpPr>
          <p:nvPr/>
        </p:nvSpPr>
        <p:spPr bwMode="auto">
          <a:xfrm>
            <a:off x="130964" y="533400"/>
            <a:ext cx="8882066" cy="1131977"/>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Babylon: Slavery, Murder, Magic, </a:t>
            </a:r>
          </a:p>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C096A4FA-AA91-4D48-8B29-B570534BDFD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28699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4C79F9D-614D-4986-9CBF-B56DF6A55E77}"/>
              </a:ext>
            </a:extLst>
          </p:cNvPr>
          <p:cNvPicPr>
            <a:picLocks noChangeAspect="1"/>
          </p:cNvPicPr>
          <p:nvPr/>
        </p:nvPicPr>
        <p:blipFill rotWithShape="1">
          <a:blip r:embed="rId3"/>
          <a:srcRect b="267"/>
          <a:stretch/>
        </p:blipFill>
        <p:spPr>
          <a:xfrm>
            <a:off x="34702" y="0"/>
            <a:ext cx="9109298" cy="6839712"/>
          </a:xfrm>
          <a:prstGeom prst="rect">
            <a:avLst/>
          </a:prstGeom>
        </p:spPr>
      </p:pic>
    </p:spTree>
    <p:extLst>
      <p:ext uri="{BB962C8B-B14F-4D97-AF65-F5344CB8AC3E}">
        <p14:creationId xmlns:p14="http://schemas.microsoft.com/office/powerpoint/2010/main" val="24315053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92764" y="1463041"/>
            <a:ext cx="9001438" cy="5238357"/>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Bef>
                <a:spcPts val="0"/>
              </a:spcBef>
              <a:spcAft>
                <a:spcPts val="600"/>
              </a:spcAft>
              <a:buSzPct val="70000"/>
              <a:defRPr/>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Babylon is a mystery. It is not only Rome. It will be a worldwide radical liberal multicultural religious system that partners with many evil world religions, including Islam. Today Islam is rapidly spreading throughout the US, EU and the city of Rome. </a:t>
            </a: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3"/>
              </a:rPr>
              <a:t>[931]</a:t>
            </a:r>
            <a:endPar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90000"/>
              </a:lnSpc>
              <a:spcBef>
                <a:spcPts val="0"/>
              </a:spcBef>
              <a:spcAft>
                <a:spcPts val="6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800" kern="150" dirty="0">
                <a:latin typeface="Calibri" panose="020F0502020204030204" pitchFamily="34" charset="0"/>
                <a:ea typeface="SimSun" panose="02010600030101010101" pitchFamily="2" charset="-122"/>
                <a:cs typeface="Calibri" panose="020F0502020204030204" pitchFamily="34" charset="0"/>
              </a:rPr>
              <a:t>Seventy percent of Muslims in the West &amp; EU vote for liberal democrat politicians today.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3"/>
              </a:rPr>
              <a:t>[931]</a:t>
            </a:r>
            <a:r>
              <a:rPr lang="en-US" sz="2800" kern="150" dirty="0">
                <a:latin typeface="Calibri" panose="020F0502020204030204" pitchFamily="34" charset="0"/>
                <a:ea typeface="SimSun" panose="02010600030101010101" pitchFamily="2" charset="-122"/>
                <a:cs typeface="Calibri" panose="020F0502020204030204" pitchFamily="34" charset="0"/>
              </a:rPr>
              <a:t> The same as high percentages of liberal atheists, witches, gays, drug users, transvestites, secular Jews and liberal Catholics. </a:t>
            </a: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4"/>
              </a:rPr>
              <a:t>It is only satanic angry radical liberalism that unites these groups</a:t>
            </a: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a:t>
            </a:r>
          </a:p>
          <a:p>
            <a:pPr marL="274320" marR="0" lvl="0" indent="-274320" algn="l" defTabSz="457200" rtl="0" eaLnBrk="1" fontAlgn="base" latinLnBrk="0" hangingPunct="0">
              <a:lnSpc>
                <a:spcPct val="90000"/>
              </a:lnSpc>
              <a:spcBef>
                <a:spcPts val="0"/>
              </a:spcBef>
              <a:spcAft>
                <a:spcPts val="10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Babylon will operate throughout the US, EU and ancient Babylon (Mideast today), that was part of ancient Rome.</a:t>
            </a:r>
          </a:p>
        </p:txBody>
      </p:sp>
      <p:sp>
        <p:nvSpPr>
          <p:cNvPr id="5" name="Text Box 1">
            <a:extLst>
              <a:ext uri="{FF2B5EF4-FFF2-40B4-BE49-F238E27FC236}">
                <a16:creationId xmlns:a16="http://schemas.microsoft.com/office/drawing/2014/main" id="{B9B216CB-5E03-4D93-81D1-0EE15960028C}"/>
              </a:ext>
            </a:extLst>
          </p:cNvPr>
          <p:cNvSpPr txBox="1">
            <a:spLocks noChangeArrowheads="1"/>
          </p:cNvSpPr>
          <p:nvPr/>
        </p:nvSpPr>
        <p:spPr bwMode="auto">
          <a:xfrm>
            <a:off x="130967" y="182880"/>
            <a:ext cx="8882066" cy="109728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End Time Babylon: Slavery, Murder, Magic, </a:t>
            </a:r>
          </a:p>
          <a:p>
            <a:pPr lvl="0" algn="ctr">
              <a:lnSpc>
                <a:spcPct val="80000"/>
              </a:lnSpc>
              <a:spcAft>
                <a:spcPts val="0"/>
              </a:spcAft>
              <a:buClr>
                <a:srgbClr val="0000FF"/>
              </a:buClr>
              <a:tabLst/>
              <a:defRPr/>
            </a:pPr>
            <a:r>
              <a:rPr lang="en-US" sz="3800" b="1" dirty="0">
                <a:ln w="9525">
                  <a:solidFill>
                    <a:prstClr val="black"/>
                  </a:solidFill>
                  <a:prstDash val="solid"/>
                </a:ln>
                <a:solidFill>
                  <a:srgbClr val="B56A17"/>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Rapists, Gold, Jewels, Purple &amp; Scarlet</a:t>
            </a:r>
          </a:p>
        </p:txBody>
      </p:sp>
      <p:sp>
        <p:nvSpPr>
          <p:cNvPr id="4" name="Date Placeholder 2">
            <a:extLst>
              <a:ext uri="{FF2B5EF4-FFF2-40B4-BE49-F238E27FC236}">
                <a16:creationId xmlns:a16="http://schemas.microsoft.com/office/drawing/2014/main" id="{C096A4FA-AA91-4D48-8B29-B570534BDFD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2214835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3CB2C18-3128-4E03-9152-0735F7125F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1852" y="1436215"/>
            <a:ext cx="8880296" cy="5220617"/>
          </a:xfrm>
          <a:prstGeom prst="rect">
            <a:avLst/>
          </a:prstGeom>
        </p:spPr>
      </p:pic>
      <p:sp>
        <p:nvSpPr>
          <p:cNvPr id="13" name="Rectangle 2">
            <a:extLst>
              <a:ext uri="{FF2B5EF4-FFF2-40B4-BE49-F238E27FC236}">
                <a16:creationId xmlns:a16="http://schemas.microsoft.com/office/drawing/2014/main" id="{EA308F59-7E43-428F-AD63-A5D4FD53B1E8}"/>
              </a:ext>
            </a:extLst>
          </p:cNvPr>
          <p:cNvSpPr>
            <a:spLocks noChangeArrowheads="1"/>
          </p:cNvSpPr>
          <p:nvPr/>
        </p:nvSpPr>
        <p:spPr bwMode="auto">
          <a:xfrm>
            <a:off x="159512" y="91440"/>
            <a:ext cx="8869680" cy="11541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Stated </a:t>
            </a:r>
            <a:r>
              <a:rPr lang="en-US" alt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9</a:t>
            </a: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Times that Tribulation is 7 Years, with Two 3.5 Year Halves</a:t>
            </a:r>
          </a:p>
        </p:txBody>
      </p:sp>
      <p:sp>
        <p:nvSpPr>
          <p:cNvPr id="20" name="Rectangle 19">
            <a:extLst>
              <a:ext uri="{FF2B5EF4-FFF2-40B4-BE49-F238E27FC236}">
                <a16:creationId xmlns:a16="http://schemas.microsoft.com/office/drawing/2014/main" id="{8D647AC7-3FA7-498B-BC29-0920F33EF06C}"/>
              </a:ext>
            </a:extLst>
          </p:cNvPr>
          <p:cNvSpPr/>
          <p:nvPr/>
        </p:nvSpPr>
        <p:spPr bwMode="auto">
          <a:xfrm>
            <a:off x="8764524" y="4465066"/>
            <a:ext cx="137160" cy="731520"/>
          </a:xfrm>
          <a:prstGeom prst="rect">
            <a:avLst/>
          </a:prstGeom>
          <a:solidFill>
            <a:schemeClr val="accent4">
              <a:lumMod val="75000"/>
            </a:schemeClr>
          </a:solidFill>
          <a:ln w="25400">
            <a:solidFill>
              <a:schemeClr val="bg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Isosceles Triangle 5">
            <a:extLst>
              <a:ext uri="{FF2B5EF4-FFF2-40B4-BE49-F238E27FC236}">
                <a16:creationId xmlns:a16="http://schemas.microsoft.com/office/drawing/2014/main" id="{7F7BE4F0-92A5-4D7D-9758-557570E22EF5}"/>
              </a:ext>
            </a:extLst>
          </p:cNvPr>
          <p:cNvSpPr>
            <a:spLocks noChangeAspect="1"/>
          </p:cNvSpPr>
          <p:nvPr/>
        </p:nvSpPr>
        <p:spPr bwMode="auto">
          <a:xfrm rot="10800000">
            <a:off x="2828027"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8" name="Date Placeholder 2">
            <a:extLst>
              <a:ext uri="{FF2B5EF4-FFF2-40B4-BE49-F238E27FC236}">
                <a16:creationId xmlns:a16="http://schemas.microsoft.com/office/drawing/2014/main" id="{4127E712-136F-42B4-885B-867B9F4AF48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6242239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2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ppt_x</p:attrName>
                                        </p:attrNameLst>
                                      </p:cBhvr>
                                      <p:tavLst>
                                        <p:tav tm="0">
                                          <p:val>
                                            <p:strVal val="#ppt_x"/>
                                          </p:val>
                                        </p:tav>
                                        <p:tav tm="100000">
                                          <p:val>
                                            <p:strVal val="#ppt_x"/>
                                          </p:val>
                                        </p:tav>
                                      </p:tavLst>
                                    </p:anim>
                                    <p:anim calcmode="lin" valueType="num">
                                      <p:cBhvr>
                                        <p:cTn id="9" dur="2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36">
            <a:extLst>
              <a:ext uri="{FF2B5EF4-FFF2-40B4-BE49-F238E27FC236}">
                <a16:creationId xmlns:a16="http://schemas.microsoft.com/office/drawing/2014/main" id="{D39FE65E-474E-4FA2-8B05-31DBB0B4C1E8}"/>
              </a:ext>
            </a:extLst>
          </p:cNvPr>
          <p:cNvPicPr>
            <a:picLocks noChangeAspect="1"/>
          </p:cNvPicPr>
          <p:nvPr/>
        </p:nvPicPr>
        <p:blipFill rotWithShape="1">
          <a:blip r:embed="rId3"/>
          <a:srcRect t="1" b="272"/>
          <a:stretch/>
        </p:blipFill>
        <p:spPr>
          <a:xfrm>
            <a:off x="34832" y="1499616"/>
            <a:ext cx="9074335" cy="5358384"/>
          </a:xfrm>
          <a:prstGeom prst="rect">
            <a:avLst/>
          </a:prstGeom>
        </p:spPr>
      </p:pic>
      <p:sp>
        <p:nvSpPr>
          <p:cNvPr id="14" name="Text Box 1"/>
          <p:cNvSpPr txBox="1">
            <a:spLocks noChangeArrowheads="1"/>
          </p:cNvSpPr>
          <p:nvPr/>
        </p:nvSpPr>
        <p:spPr bwMode="auto">
          <a:xfrm>
            <a:off x="151758" y="347051"/>
            <a:ext cx="8816606" cy="81439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defRPr/>
            </a:pPr>
            <a:r>
              <a:rPr kumimoji="0" lang="en-US" sz="4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Half of 7 Year Tribulation</a:t>
            </a:r>
          </a:p>
        </p:txBody>
      </p:sp>
      <p:sp>
        <p:nvSpPr>
          <p:cNvPr id="7" name="Rectangle 6">
            <a:extLst>
              <a:ext uri="{FF2B5EF4-FFF2-40B4-BE49-F238E27FC236}">
                <a16:creationId xmlns:a16="http://schemas.microsoft.com/office/drawing/2014/main" id="{A7F0EE80-DC9C-4CEA-B421-38780D3B6423}"/>
              </a:ext>
            </a:extLst>
          </p:cNvPr>
          <p:cNvSpPr/>
          <p:nvPr/>
        </p:nvSpPr>
        <p:spPr bwMode="auto">
          <a:xfrm>
            <a:off x="151758" y="5212080"/>
            <a:ext cx="2178407" cy="1508760"/>
          </a:xfrm>
          <a:prstGeom prst="rect">
            <a:avLst/>
          </a:prstGeom>
          <a:noFill/>
          <a:ln w="63500">
            <a:no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6" name="Picture 5"/>
          <p:cNvPicPr>
            <a:picLocks/>
          </p:cNvPicPr>
          <p:nvPr/>
        </p:nvPicPr>
        <p:blipFill>
          <a:blip r:embed="rId5"/>
          <a:stretch>
            <a:fillRect/>
          </a:stretch>
        </p:blipFill>
        <p:spPr>
          <a:xfrm>
            <a:off x="4544568" y="2432304"/>
            <a:ext cx="2304288" cy="1664208"/>
          </a:xfrm>
          <a:prstGeom prst="rect">
            <a:avLst/>
          </a:prstGeom>
          <a:ln w="63500">
            <a:solidFill>
              <a:srgbClr val="C00000"/>
            </a:solidFill>
          </a:ln>
        </p:spPr>
      </p:pic>
    </p:spTree>
    <p:extLst>
      <p:ext uri="{BB962C8B-B14F-4D97-AF65-F5344CB8AC3E}">
        <p14:creationId xmlns:p14="http://schemas.microsoft.com/office/powerpoint/2010/main" val="36372485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500"/>
                                  </p:stCondLst>
                                  <p:childTnLst>
                                    <p:animEffect transition="out" filter="fade">
                                      <p:cBhvr>
                                        <p:cTn id="6" dur="2500" tmFilter="0, 0; .2, .5; .8, .5; 1, 0"/>
                                        <p:tgtEl>
                                          <p:spTgt spid="6"/>
                                        </p:tgtEl>
                                      </p:cBhvr>
                                    </p:animEffect>
                                    <p:animScale>
                                      <p:cBhvr>
                                        <p:cTn id="7" dur="1250" autoRev="1" fill="hold"/>
                                        <p:tgtEl>
                                          <p:spTgt spid="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21084" y="2398563"/>
            <a:ext cx="5462642" cy="4206240"/>
          </a:xfrm>
          <a:prstGeom prst="rect">
            <a:avLst/>
          </a:prstGeom>
        </p:spPr>
      </p:pic>
      <p:sp>
        <p:nvSpPr>
          <p:cNvPr id="6" name="Text Box 1">
            <a:extLst>
              <a:ext uri="{FF2B5EF4-FFF2-40B4-BE49-F238E27FC236}">
                <a16:creationId xmlns:a16="http://schemas.microsoft.com/office/drawing/2014/main" id="{C4DF2AD7-A249-4195-B595-3675A439BB7A}"/>
              </a:ext>
            </a:extLst>
          </p:cNvPr>
          <p:cNvSpPr txBox="1">
            <a:spLocks noChangeArrowheads="1"/>
          </p:cNvSpPr>
          <p:nvPr/>
        </p:nvSpPr>
        <p:spPr bwMode="auto">
          <a:xfrm>
            <a:off x="182880" y="374686"/>
            <a:ext cx="8686800" cy="128016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38304802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000">
        <p15:prstTrans prst="pageCurlDouble"/>
      </p:transition>
    </mc:Choice>
    <mc:Fallback xmlns="">
      <p:transition spd="slow" advTm="12000">
        <p:fade/>
      </p:transition>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1573375"/>
            <a:ext cx="8686800" cy="4979825"/>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600"/>
              </a:spcAft>
              <a:buClrTx/>
              <a:buSzPct val="80000"/>
              <a:tabLst/>
              <a:defRPr/>
            </a:pPr>
            <a:r>
              <a:rPr kumimoji="0" lang="en-US" alt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The Bible 7 times literally described a mountain sized object from heaven that would impact Earth during the end times. </a:t>
            </a:r>
          </a:p>
          <a:p>
            <a:pPr marL="274320" lvl="0" indent="-274320">
              <a:lnSpc>
                <a:spcPct val="90000"/>
              </a:lnSpc>
              <a:spcAft>
                <a:spcPts val="600"/>
              </a:spcAft>
              <a:buClr>
                <a:schemeClr val="bg1"/>
              </a:buClr>
              <a:buSzPct val="70000"/>
              <a:buFont typeface="Wingdings" panose="05000000000000000000" pitchFamily="2" charset="2"/>
              <a:buChar char="Ø"/>
              <a:tabLst/>
            </a:pPr>
            <a:r>
              <a:rPr kumimoji="0" lang="en-US" altLang="en-US" sz="3200" i="0" u="none" strike="noStrike" kern="1200" normalizeH="0" baseline="0" noProof="0" dirty="0">
                <a:solidFill>
                  <a:schemeClr val="bg1"/>
                </a:solidFill>
                <a:uLnTx/>
                <a:uFillTx/>
                <a:latin typeface="Calibri" panose="020F0502020204030204" pitchFamily="34" charset="0"/>
                <a:ea typeface="Times New Roman" panose="02020603050405020304" pitchFamily="18" charset="0"/>
                <a:cs typeface="Calibri" panose="020F0502020204030204" pitchFamily="34" charset="0"/>
              </a:rPr>
              <a:t>This future impact causes a worldwide catastrophe that </a:t>
            </a:r>
            <a:r>
              <a:rPr kumimoji="0" lang="en-US" alt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matches the similar mountain sized K-T asteroid, that killed all dinosaurs and 75% of species on Earth, </a:t>
            </a:r>
            <a:r>
              <a:rPr kumimoji="0" lang="en-US" altLang="en-US" sz="3200" i="0" u="none" strike="noStrike" kern="1200" normalizeH="0" baseline="0" noProof="0" dirty="0">
                <a:solidFill>
                  <a:schemeClr val="bg1"/>
                </a:solidFill>
                <a:uLnTx/>
                <a:uFillTx/>
                <a:latin typeface="Calibri" panose="020F0502020204030204" pitchFamily="34" charset="0"/>
                <a:ea typeface="Times New Roman" panose="02020603050405020304" pitchFamily="18" charset="0"/>
                <a:cs typeface="Calibri" panose="020F0502020204030204" pitchFamily="34" charset="0"/>
              </a:rPr>
              <a:t>with secondary incendiary impacts from ejected impact fragments, that fell and </a:t>
            </a:r>
            <a:r>
              <a:rPr lang="en-US" sz="28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prstClr val="white"/>
                    </a:gs>
                  </a:gsLst>
                  <a:lin ang="5400000" scaled="1"/>
                  <a:tileRect/>
                </a:gradFill>
                <a:effectLst>
                  <a:outerShdw blurRad="127000" dist="38100" dir="2700000" algn="tl">
                    <a:prstClr val="black"/>
                  </a:outerShdw>
                </a:effectLst>
                <a:cs typeface="Arial" panose="020B0604020202020204" pitchFamily="34" charset="0"/>
              </a:rPr>
              <a:t>ignited fires all over Earth. </a:t>
            </a:r>
            <a:r>
              <a:rPr kumimoji="0" lang="en-US" alt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b="0" i="0" u="sng"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3"/>
              </a:rPr>
              <a:t>[</a:t>
            </a:r>
            <a:r>
              <a:rPr kumimoji="0" lang="en-US" b="0" i="0" u="none" strike="noStrike" kern="150" cap="none" spc="0" normalizeH="0" baseline="0" noProof="0" dirty="0">
                <a:ln>
                  <a:noFill/>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3"/>
              </a:rPr>
              <a:t>83]</a:t>
            </a:r>
            <a:r>
              <a:rPr kumimoji="0" lang="en-US"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[506]</a:t>
            </a:r>
            <a:r>
              <a:rPr kumimoji="0" lang="en-US" b="0" i="0" u="none" strike="noStrike" kern="1200" cap="none" spc="0" normalizeH="0" baseline="0" noProof="0" dirty="0">
                <a:ln>
                  <a:noFill/>
                </a:ln>
                <a:solidFill>
                  <a:prstClr val="white"/>
                </a:solidFill>
                <a:effectLst/>
                <a:uLnTx/>
                <a:uFillTx/>
                <a:latin typeface="Calibri" panose="020F0502020204030204" pitchFamily="34" charset="0"/>
                <a:ea typeface="DengXian"/>
                <a:cs typeface="Times New Roman" panose="02020603050405020304" pitchFamily="18" charset="0"/>
                <a:hlinkClick r:id="rId5"/>
              </a:rPr>
              <a:t>[847]</a:t>
            </a:r>
            <a:r>
              <a:rPr kumimoji="0" lang="en-US" altLang="en-US" b="0" i="0" u="none" strike="noStrike" kern="1200" cap="none" spc="0" normalizeH="0" baseline="0" noProof="0" dirty="0">
                <a:ln>
                  <a:noFill/>
                </a:ln>
                <a:solidFill>
                  <a:prstClr val="white"/>
                </a:solidFill>
                <a:effectLst/>
                <a:uLnTx/>
                <a:uFillTx/>
                <a:latin typeface="Calibri" panose="020F0502020204030204" pitchFamily="34" charset="0"/>
                <a:ea typeface="Times New Roman" panose="02020603050405020304" pitchFamily="18" charset="0"/>
                <a:cs typeface="Calibri" panose="020F0502020204030204" pitchFamily="34" charset="0"/>
              </a:rPr>
              <a:t> </a:t>
            </a:r>
            <a:endParaRPr kumimoji="0" lang="en-US" alt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endParaRPr>
          </a:p>
        </p:txBody>
      </p:sp>
      <p:sp>
        <p:nvSpPr>
          <p:cNvPr id="4" name="Date Placeholder 2">
            <a:extLst>
              <a:ext uri="{FF2B5EF4-FFF2-40B4-BE49-F238E27FC236}">
                <a16:creationId xmlns:a16="http://schemas.microsoft.com/office/drawing/2014/main" id="{BB883AA0-0B36-454B-A5BB-938D427432C9}"/>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Text Box 1">
            <a:extLst>
              <a:ext uri="{FF2B5EF4-FFF2-40B4-BE49-F238E27FC236}">
                <a16:creationId xmlns:a16="http://schemas.microsoft.com/office/drawing/2014/main" id="{61C6F8F9-7C52-46EB-8DA9-6581179D4B8A}"/>
              </a:ext>
            </a:extLst>
          </p:cNvPr>
          <p:cNvSpPr txBox="1">
            <a:spLocks noChangeArrowheads="1"/>
          </p:cNvSpPr>
          <p:nvPr/>
        </p:nvSpPr>
        <p:spPr bwMode="auto">
          <a:xfrm>
            <a:off x="228600" y="304800"/>
            <a:ext cx="8686800" cy="1065548"/>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14512985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8405" y="2001679"/>
            <a:ext cx="8128000" cy="4572000"/>
          </a:xfrm>
          <a:prstGeom prst="rect">
            <a:avLst/>
          </a:prstGeom>
        </p:spPr>
      </p:pic>
      <p:sp>
        <p:nvSpPr>
          <p:cNvPr id="5" name="Text Box 1">
            <a:extLst>
              <a:ext uri="{FF2B5EF4-FFF2-40B4-BE49-F238E27FC236}">
                <a16:creationId xmlns:a16="http://schemas.microsoft.com/office/drawing/2014/main" id="{A02D3B62-69B6-4651-8EDD-BCAD2130A50C}"/>
              </a:ext>
            </a:extLst>
          </p:cNvPr>
          <p:cNvSpPr txBox="1">
            <a:spLocks noChangeArrowheads="1"/>
          </p:cNvSpPr>
          <p:nvPr/>
        </p:nvSpPr>
        <p:spPr bwMode="auto">
          <a:xfrm>
            <a:off x="182880" y="374686"/>
            <a:ext cx="8686800" cy="128016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28879785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95631" y="1194592"/>
            <a:ext cx="8952738" cy="548640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2000"/>
              </a:lnSpc>
              <a:spcAft>
                <a:spcPts val="1600"/>
              </a:spcAft>
              <a:buClr>
                <a:schemeClr val="tx1"/>
              </a:buClr>
              <a:buSzPct val="65000"/>
            </a:pPr>
            <a:r>
              <a:rPr lang="en-US" sz="3000" kern="150" dirty="0">
                <a:solidFill>
                  <a:schemeClr val="bg1">
                    <a:lumMod val="95000"/>
                    <a:lumOff val="5000"/>
                  </a:schemeClr>
                </a:solidFill>
                <a:ea typeface="SimSun" panose="02010600030101010101" pitchFamily="2" charset="-122"/>
                <a:cs typeface="Arial" panose="020B0604020202020204" pitchFamily="34" charset="0"/>
              </a:rPr>
              <a:t>But, many church denominations today </a:t>
            </a:r>
            <a:r>
              <a:rPr lang="en-US" sz="3200" b="1" kern="150" dirty="0">
                <a:ln w="12700" cmpd="sng">
                  <a:solidFill>
                    <a:srgbClr val="000000"/>
                  </a:solidFill>
                  <a:prstDash val="solid"/>
                </a:ln>
                <a:gradFill>
                  <a:gsLst>
                    <a:gs pos="66000">
                      <a:srgbClr val="D5D5D5"/>
                    </a:gs>
                    <a:gs pos="0">
                      <a:srgbClr val="000000"/>
                    </a:gs>
                    <a:gs pos="11000">
                      <a:srgbClr val="000000">
                        <a:lumMod val="60000"/>
                        <a:lumOff val="40000"/>
                      </a:srgbClr>
                    </a:gs>
                    <a:gs pos="97196">
                      <a:schemeClr val="tx1"/>
                    </a:gs>
                    <a:gs pos="65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illegally justify changing hundreds of words of prophesy in the New Testament, because of those Old Testament changes. </a:t>
            </a:r>
          </a:p>
          <a:p>
            <a:pPr marL="0" indent="0">
              <a:lnSpc>
                <a:spcPct val="92000"/>
              </a:lnSpc>
              <a:spcAft>
                <a:spcPts val="1200"/>
              </a:spcAft>
              <a:buClr>
                <a:schemeClr val="tx1"/>
              </a:buClr>
              <a:buSzPct val="65000"/>
            </a:pPr>
            <a:r>
              <a:rPr lang="en-US" sz="3200" b="1" kern="150" dirty="0">
                <a:ln w="12700" cmpd="sng">
                  <a:solidFill>
                    <a:srgbClr val="000000"/>
                  </a:solidFill>
                  <a:prstDash val="solid"/>
                </a:ln>
                <a:gradFill>
                  <a:gsLst>
                    <a:gs pos="66000">
                      <a:srgbClr val="D5D5D5"/>
                    </a:gs>
                    <a:gs pos="0">
                      <a:srgbClr val="000000"/>
                    </a:gs>
                    <a:gs pos="11000">
                      <a:srgbClr val="000000">
                        <a:lumMod val="60000"/>
                        <a:lumOff val="40000"/>
                      </a:srgbClr>
                    </a:gs>
                    <a:gs pos="97196">
                      <a:schemeClr val="tx1"/>
                    </a:gs>
                    <a:gs pos="65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But those Old Testament changes were only allowed by God because His son Jesus shed His blood and gave His life on the cross,</a:t>
            </a:r>
            <a:r>
              <a:rPr lang="en-US" sz="3000" kern="150" dirty="0">
                <a:solidFill>
                  <a:schemeClr val="bg1">
                    <a:lumMod val="95000"/>
                    <a:lumOff val="5000"/>
                  </a:schemeClr>
                </a:solidFill>
                <a:ea typeface="SimSun" panose="02010600030101010101" pitchFamily="2" charset="-122"/>
                <a:cs typeface="Arial" panose="020B0604020202020204" pitchFamily="34" charset="0"/>
              </a:rPr>
              <a:t> to free us from those requirements for salvation, that Jews failed repeatedly.</a:t>
            </a:r>
          </a:p>
          <a:p>
            <a:pPr marL="274320" indent="-274320">
              <a:lnSpc>
                <a:spcPct val="100000"/>
              </a:lnSpc>
              <a:spcAft>
                <a:spcPts val="1600"/>
              </a:spcAft>
              <a:buClr>
                <a:schemeClr val="bg1"/>
              </a:buClr>
              <a:buSzPct val="71000"/>
              <a:buFont typeface="Wingdings" panose="05000000000000000000" pitchFamily="2" charset="2"/>
              <a:buChar char="Ø"/>
            </a:pPr>
            <a:r>
              <a:rPr lang="en-US" sz="2800" kern="150" dirty="0">
                <a:solidFill>
                  <a:schemeClr val="bg1">
                    <a:lumMod val="95000"/>
                    <a:lumOff val="5000"/>
                  </a:schemeClr>
                </a:solidFill>
                <a:ea typeface="SimSun" panose="02010600030101010101" pitchFamily="2" charset="-122"/>
                <a:cs typeface="Arial" panose="020B0604020202020204" pitchFamily="34" charset="0"/>
              </a:rPr>
              <a:t>But Jesus never gave His life or blood a second time, to allow additional changes to His New Covenant. </a:t>
            </a:r>
            <a:endParaRPr lang="en-US" altLang="en-US" sz="2800" dirty="0">
              <a:solidFill>
                <a:schemeClr val="bg1">
                  <a:lumMod val="95000"/>
                  <a:lumOff val="5000"/>
                </a:schemeClr>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91262" y="304800"/>
            <a:ext cx="8761476" cy="73152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rgbClr val="4C4C4C"/>
                </a:solidFill>
                <a:latin typeface="Times New Roman" panose="02020603050405020304" pitchFamily="18" charset="0"/>
                <a:cs typeface="Arial Unicode MS" panose="020B0604020202020204" pitchFamily="34" charset="-128"/>
              </a:rPr>
              <a:t>We Can't Add or Delete One Word of Bible</a:t>
            </a:r>
          </a:p>
        </p:txBody>
      </p:sp>
      <p:sp>
        <p:nvSpPr>
          <p:cNvPr id="6" name="Date Placeholder 2">
            <a:extLst>
              <a:ext uri="{FF2B5EF4-FFF2-40B4-BE49-F238E27FC236}">
                <a16:creationId xmlns:a16="http://schemas.microsoft.com/office/drawing/2014/main" id="{4EF67279-EA3A-48FE-9660-458FEF0A7F53}"/>
              </a:ext>
            </a:extLst>
          </p:cNvPr>
          <p:cNvSpPr>
            <a:spLocks noGrp="1"/>
          </p:cNvSpPr>
          <p:nvPr>
            <p:ph type="dt" sz="half" idx="10"/>
          </p:nvPr>
        </p:nvSpPr>
        <p:spPr>
          <a:xfrm>
            <a:off x="5867400" y="6647688"/>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0785509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04800" y="1676400"/>
            <a:ext cx="8544339" cy="4792274"/>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defTabSz="914400" eaLnBrk="0">
              <a:spcAft>
                <a:spcPts val="600"/>
              </a:spcAft>
              <a:buClrTx/>
              <a:buSzPct val="80000"/>
              <a:tabLst/>
              <a:defRPr/>
            </a:pPr>
            <a:r>
              <a:rPr lang="en-US" altLang="en-US" sz="3400" dirty="0">
                <a:solidFill>
                  <a:prstClr val="black"/>
                </a:solidFill>
                <a:latin typeface="Calibri" panose="020F0502020204030204" pitchFamily="34" charset="0"/>
                <a:ea typeface="Times New Roman" panose="02020603050405020304" pitchFamily="18" charset="0"/>
                <a:cs typeface="Calibri" panose="020F0502020204030204" pitchFamily="34" charset="0"/>
              </a:rPr>
              <a:t>Shoemaker-Levi 9 comet</a:t>
            </a:r>
          </a:p>
          <a:p>
            <a:pPr marL="0" marR="0" lvl="0" indent="0" algn="l" defTabSz="914400" rtl="0" eaLnBrk="0" fontAlgn="base" latinLnBrk="0" hangingPunct="0">
              <a:lnSpc>
                <a:spcPct val="93000"/>
              </a:lnSpc>
              <a:spcBef>
                <a:spcPct val="0"/>
              </a:spcBef>
              <a:spcAft>
                <a:spcPts val="1800"/>
              </a:spcAft>
              <a:buClrTx/>
              <a:buSzPct val="80000"/>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The similar mountain sized (≈ 3.1 mile wide) Shoemaker-Levi 9 comet broke into 21 fragments and </a:t>
            </a:r>
            <a:r>
              <a:rPr kumimoji="0" lang="en-US" alt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impacted Jupiter at 134,000 mph in 1994, leaving bruises up to 7,500 miles across. </a:t>
            </a:r>
            <a:r>
              <a:rPr kumimoji="0" lang="en-US"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hlinkClick r:id="rId3"/>
              </a:rPr>
              <a:t>[505]</a:t>
            </a:r>
            <a:r>
              <a:rPr kumimoji="0" lang="en-US" alt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p>
          <a:p>
            <a:pPr marL="274320" lvl="0" indent="-274320" defTabSz="914400" eaLnBrk="0">
              <a:spcAft>
                <a:spcPts val="1800"/>
              </a:spcAft>
              <a:buClrTx/>
              <a:buSzPct val="80000"/>
              <a:buFont typeface="Wingdings" panose="05000000000000000000" pitchFamily="2" charset="2"/>
              <a:buChar char="Ø"/>
              <a:tabLst/>
              <a:defRPr/>
            </a:pPr>
            <a:r>
              <a:rPr kumimoji="0" lang="en-US" altLang="en-US" sz="3000" i="0" u="none" strike="noStrike" kern="1200" normalizeH="0" baseline="0" noProof="0" dirty="0">
                <a:solidFill>
                  <a:schemeClr val="bg1"/>
                </a:solidFill>
                <a:uLnTx/>
                <a:uFillTx/>
                <a:latin typeface="Calibri" panose="020F0502020204030204" pitchFamily="34" charset="0"/>
                <a:ea typeface="Times New Roman" panose="02020603050405020304" pitchFamily="18" charset="0"/>
                <a:cs typeface="Calibri" panose="020F0502020204030204" pitchFamily="34" charset="0"/>
              </a:rPr>
              <a:t>The energy released by the impact of </a:t>
            </a:r>
            <a:r>
              <a:rPr lang="en-US" sz="32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prstClr val="white"/>
                    </a:gs>
                  </a:gsLst>
                  <a:lin ang="5400000" scaled="1"/>
                  <a:tileRect/>
                </a:gradFill>
                <a:effectLst>
                  <a:outerShdw blurRad="127000" dist="38100" dir="2700000" algn="tl">
                    <a:prstClr val="black"/>
                  </a:outerShdw>
                </a:effectLst>
                <a:cs typeface="Arial" panose="020B0604020202020204" pitchFamily="34" charset="0"/>
              </a:rPr>
              <a:t>only 1 of these 21 fragments was estimated to equal 600 times the total nuclear arsenal on Earth. </a:t>
            </a:r>
            <a:r>
              <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[505]</a:t>
            </a:r>
            <a:endParaRPr kumimoji="0" lang="en-US" alt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anose="020B0503020204020204" pitchFamily="34" charset="-122"/>
            </a:endParaRPr>
          </a:p>
        </p:txBody>
      </p:sp>
      <p:sp>
        <p:nvSpPr>
          <p:cNvPr id="4" name="Date Placeholder 2">
            <a:extLst>
              <a:ext uri="{FF2B5EF4-FFF2-40B4-BE49-F238E27FC236}">
                <a16:creationId xmlns:a16="http://schemas.microsoft.com/office/drawing/2014/main" id="{B8441DE7-BEBD-48EA-9AE5-6A18BD124A32}"/>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325A3882-F304-4F35-BFE3-ABC744C69D36}"/>
              </a:ext>
            </a:extLst>
          </p:cNvPr>
          <p:cNvSpPr txBox="1">
            <a:spLocks noChangeArrowheads="1"/>
          </p:cNvSpPr>
          <p:nvPr/>
        </p:nvSpPr>
        <p:spPr bwMode="auto">
          <a:xfrm>
            <a:off x="228600" y="389326"/>
            <a:ext cx="8686800" cy="106554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6553273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7000"/>
                                  </p:stCondLst>
                                  <p:childTnLst>
                                    <p:animEffect transition="out" filter="fade">
                                      <p:cBhvr>
                                        <p:cTn id="6" dur="2000" tmFilter="0, 0; .2, .5; .8, .5; 1, 0"/>
                                        <p:tgtEl>
                                          <p:spTgt spid="6">
                                            <p:txEl>
                                              <p:pRg st="2" end="2"/>
                                            </p:txEl>
                                          </p:spTgt>
                                        </p:tgtEl>
                                      </p:cBhvr>
                                    </p:animEffect>
                                    <p:animScale>
                                      <p:cBhvr>
                                        <p:cTn id="7" dur="100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1911" y="3566160"/>
            <a:ext cx="3935071" cy="1188720"/>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81600" y="2386310"/>
            <a:ext cx="3483982" cy="3931920"/>
          </a:xfrm>
          <a:prstGeom prst="rect">
            <a:avLst/>
          </a:prstGeom>
        </p:spPr>
      </p:pic>
      <p:sp>
        <p:nvSpPr>
          <p:cNvPr id="8" name="Text Box 1"/>
          <p:cNvSpPr txBox="1">
            <a:spLocks noChangeArrowheads="1"/>
          </p:cNvSpPr>
          <p:nvPr/>
        </p:nvSpPr>
        <p:spPr bwMode="auto">
          <a:xfrm>
            <a:off x="182881" y="5107562"/>
            <a:ext cx="3935072" cy="1558632"/>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182880" tIns="91440" rIns="91440" bIns="91440">
            <a:spAutoFit/>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defTabSz="457200" rtl="0" eaLnBrk="1" fontAlgn="base" latinLnBrk="0" hangingPunct="0">
              <a:lnSpc>
                <a:spcPct val="93000"/>
              </a:lnSpc>
              <a:spcBef>
                <a:spcPct val="0"/>
              </a:spcBef>
              <a:spcAft>
                <a:spcPts val="0"/>
              </a:spcAft>
              <a:buClr>
                <a:srgbClr val="0000FF"/>
              </a:buClr>
              <a:buSzPct val="9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21 Shoemaker-Levi comet fragments impact Jupiter, each left a bruise the size of the entire Earth. </a:t>
            </a:r>
            <a:r>
              <a:rPr kumimoji="0" lang="en-US"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hlinkClick r:id="rId6"/>
              </a:rPr>
              <a:t>[505]</a:t>
            </a:r>
            <a:r>
              <a:rPr kumimoji="0" lang="en-US" sz="2400" i="0" u="none" strike="noStrike" kern="1200" cap="none" spc="0" normalizeH="0" baseline="0" noProof="0" dirty="0">
                <a:ln w="9525">
                  <a:solidFill>
                    <a:prstClr val="black"/>
                  </a:solidFill>
                  <a:prstDash val="solid"/>
                </a:ln>
                <a:solidFill>
                  <a:prstClr val="white"/>
                </a:solidFill>
                <a:uLnTx/>
                <a:uFillTx/>
                <a:latin typeface="Arial" panose="020B0604020202020204" pitchFamily="34" charset="0"/>
                <a:ea typeface="Microsoft YaHei" panose="020B0503020204020204" pitchFamily="34" charset="-122"/>
                <a:cs typeface="+mn-cs"/>
              </a:rPr>
              <a:t> </a:t>
            </a:r>
            <a:endParaRPr kumimoji="0" lang="en-US" sz="2400" i="0" u="none" strike="noStrike" kern="1200" cap="none" spc="0" normalizeH="0" baseline="0" noProof="0" dirty="0">
              <a:ln>
                <a:noFill/>
              </a:ln>
              <a:solidFill>
                <a:prstClr val="black"/>
              </a:solidFill>
              <a:uLnTx/>
              <a:uFillTx/>
              <a:latin typeface="Arial" panose="020B0604020202020204" pitchFamily="34" charset="0"/>
              <a:ea typeface="Microsoft YaHei" panose="020B0503020204020204" pitchFamily="34" charset="-122"/>
              <a:cs typeface="+mn-cs"/>
            </a:endParaRPr>
          </a:p>
        </p:txBody>
      </p:sp>
      <p:sp>
        <p:nvSpPr>
          <p:cNvPr id="10" name="Text Box 1">
            <a:extLst>
              <a:ext uri="{FF2B5EF4-FFF2-40B4-BE49-F238E27FC236}">
                <a16:creationId xmlns:a16="http://schemas.microsoft.com/office/drawing/2014/main" id="{C3FCB4B5-BC87-4CAF-BCA2-9700C5F5B474}"/>
              </a:ext>
            </a:extLst>
          </p:cNvPr>
          <p:cNvSpPr txBox="1">
            <a:spLocks noChangeArrowheads="1"/>
          </p:cNvSpPr>
          <p:nvPr/>
        </p:nvSpPr>
        <p:spPr bwMode="auto">
          <a:xfrm>
            <a:off x="182880" y="374686"/>
            <a:ext cx="8686800" cy="128016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21749128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3000">
        <p15:prstTrans prst="pageCurlDouble"/>
      </p:transition>
    </mc:Choice>
    <mc:Fallback xmlns="">
      <p:transition spd="slow" advTm="13000">
        <p:fade/>
      </p:transition>
    </mc:Fallback>
  </mc:AlternateContent>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25906" y="2261922"/>
            <a:ext cx="5277678" cy="3958259"/>
          </a:xfrm>
          <a:prstGeom prst="rect">
            <a:avLst/>
          </a:prstGeom>
        </p:spPr>
      </p:pic>
      <p:sp>
        <p:nvSpPr>
          <p:cNvPr id="2" name="Rectangle 1">
            <a:extLst>
              <a:ext uri="{FF2B5EF4-FFF2-40B4-BE49-F238E27FC236}">
                <a16:creationId xmlns:a16="http://schemas.microsoft.com/office/drawing/2014/main" id="{9E38FB4D-4429-40F3-8F69-6A4106E3825F}"/>
              </a:ext>
            </a:extLst>
          </p:cNvPr>
          <p:cNvSpPr/>
          <p:nvPr/>
        </p:nvSpPr>
        <p:spPr>
          <a:xfrm>
            <a:off x="6629400" y="6413390"/>
            <a:ext cx="184731" cy="321306"/>
          </a:xfrm>
          <a:prstGeom prst="rect">
            <a:avLst/>
          </a:prstGeom>
        </p:spPr>
        <p:txBody>
          <a:bodyPr wrap="none">
            <a:spAutoFit/>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endParaRPr kumimoji="0" lang="en-US" sz="1600" b="0" i="0" u="none" strike="noStrike" kern="1200" cap="none" spc="0" normalizeH="0" baseline="0" noProof="0" dirty="0">
              <a:ln w="0"/>
              <a:solidFill>
                <a:prstClr val="white"/>
              </a:solidFill>
              <a:effectLst/>
              <a:uLnTx/>
              <a:uFillTx/>
              <a:latin typeface="Arial" panose="020B0604020202020204" pitchFamily="34" charset="0"/>
              <a:ea typeface="Microsoft YaHei" panose="020B0503020204020204" pitchFamily="34" charset="-122"/>
              <a:cs typeface="+mn-cs"/>
            </a:endParaRPr>
          </a:p>
        </p:txBody>
      </p:sp>
      <p:sp>
        <p:nvSpPr>
          <p:cNvPr id="7" name="Text Box 1">
            <a:extLst>
              <a:ext uri="{FF2B5EF4-FFF2-40B4-BE49-F238E27FC236}">
                <a16:creationId xmlns:a16="http://schemas.microsoft.com/office/drawing/2014/main" id="{D758D57D-1788-49DF-9F53-BFADE9C197B5}"/>
              </a:ext>
            </a:extLst>
          </p:cNvPr>
          <p:cNvSpPr txBox="1">
            <a:spLocks noChangeArrowheads="1"/>
          </p:cNvSpPr>
          <p:nvPr/>
        </p:nvSpPr>
        <p:spPr bwMode="auto">
          <a:xfrm>
            <a:off x="228600" y="5424401"/>
            <a:ext cx="8686800" cy="1217962"/>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7000"/>
              </a:lnSpc>
              <a:spcBef>
                <a:spcPct val="0"/>
              </a:spcBef>
              <a:spcAft>
                <a:spcPct val="0"/>
              </a:spcAft>
              <a:buClr>
                <a:srgbClr val="000000"/>
              </a:buClr>
              <a:buSzPct val="10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3.1 mile wide Shoemaker-Levi comet fragments impact Jupiter, viewed in infrared. The Great Red Spot is roughly the size of the entire Earth. </a:t>
            </a:r>
            <a:r>
              <a:rPr kumimoji="0" lang="en-US"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hlinkClick r:id="rId5"/>
              </a:rPr>
              <a:t>[505]</a:t>
            </a:r>
            <a:r>
              <a:rPr kumimoji="0" lang="en-US"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hlinkClick r:id="rId6"/>
              </a:rPr>
              <a:t>[850]</a:t>
            </a:r>
            <a:r>
              <a:rPr kumimoji="0" lang="en-US"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rPr>
              <a:t> Video credit: </a:t>
            </a:r>
            <a:r>
              <a:rPr kumimoji="0" lang="en-US"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hlinkClick r:id="rId7"/>
              </a:rPr>
              <a:t>NASA</a:t>
            </a:r>
            <a:r>
              <a:rPr kumimoji="0" lang="en-US"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8" name="Date Placeholder 2">
            <a:extLst>
              <a:ext uri="{FF2B5EF4-FFF2-40B4-BE49-F238E27FC236}">
                <a16:creationId xmlns:a16="http://schemas.microsoft.com/office/drawing/2014/main" id="{FB33C37B-222B-47F6-8273-476A17943F2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1" name="Text Box 1">
            <a:extLst>
              <a:ext uri="{FF2B5EF4-FFF2-40B4-BE49-F238E27FC236}">
                <a16:creationId xmlns:a16="http://schemas.microsoft.com/office/drawing/2014/main" id="{BD0BA3BA-BF6A-4134-86C1-DE46D1B3AD73}"/>
              </a:ext>
            </a:extLst>
          </p:cNvPr>
          <p:cNvSpPr txBox="1">
            <a:spLocks noChangeArrowheads="1"/>
          </p:cNvSpPr>
          <p:nvPr/>
        </p:nvSpPr>
        <p:spPr bwMode="auto">
          <a:xfrm>
            <a:off x="228600" y="457200"/>
            <a:ext cx="8686800" cy="106554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10023572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2400" y="1371600"/>
            <a:ext cx="8840857" cy="530352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87000"/>
              </a:lnSpc>
              <a:spcAft>
                <a:spcPts val="600"/>
              </a:spcAft>
              <a:buClr>
                <a:prstClr val="black"/>
              </a:buClr>
              <a:buSzPct val="90000"/>
              <a:defRPr/>
            </a:pPr>
            <a:r>
              <a:rPr lang="en-US" sz="2800" b="1" dirty="0">
                <a:solidFill>
                  <a:prstClr val="black"/>
                </a:solidFill>
                <a:cs typeface="Arial" panose="020B0604020202020204" pitchFamily="34" charset="0"/>
              </a:rPr>
              <a:t>Dinosaur Extinction K-T Asteroid</a:t>
            </a:r>
            <a:endParaRPr kumimoji="0" lang="en-US" sz="2800" b="1" i="0" u="none" strike="noStrike" kern="1200" normalizeH="0" baseline="0" noProof="0" dirty="0">
              <a:solidFill>
                <a:schemeClr val="bg1"/>
              </a:solidFill>
              <a:uLnTx/>
              <a:uFillTx/>
              <a:cs typeface="Arial" panose="020B0604020202020204" pitchFamily="34" charset="0"/>
            </a:endParaRPr>
          </a:p>
          <a:p>
            <a:pPr marL="0" lvl="0" indent="0">
              <a:lnSpc>
                <a:spcPct val="90000"/>
              </a:lnSpc>
              <a:spcAft>
                <a:spcPts val="600"/>
              </a:spcAft>
              <a:buClr>
                <a:prstClr val="black"/>
              </a:buClr>
              <a:buSzPct val="90000"/>
              <a:defRPr/>
            </a:pPr>
            <a:r>
              <a:rPr kumimoji="0" lang="en-US" sz="2800" i="0" u="none" strike="noStrike" kern="1200" normalizeH="0" baseline="0" noProof="0" dirty="0">
                <a:solidFill>
                  <a:schemeClr val="bg1"/>
                </a:solidFill>
                <a:uLnTx/>
                <a:uFillTx/>
                <a:cs typeface="Arial" panose="020B0604020202020204" pitchFamily="34" charset="0"/>
              </a:rPr>
              <a:t>When the K-T Asteroid impacted Earth, it was approximately </a:t>
            </a:r>
            <a:r>
              <a:rPr lang="en-US" sz="2800" dirty="0">
                <a:solidFill>
                  <a:schemeClr val="bg1"/>
                </a:solidFill>
                <a:cs typeface="Arial" panose="020B0604020202020204" pitchFamily="34" charset="0"/>
              </a:rPr>
              <a:t>6.2</a:t>
            </a:r>
            <a:r>
              <a:rPr kumimoji="0" lang="en-US" sz="2800" i="0" u="none" strike="noStrike" kern="1200" normalizeH="0" baseline="0" noProof="0" dirty="0">
                <a:solidFill>
                  <a:schemeClr val="bg1"/>
                </a:solidFill>
                <a:uLnTx/>
                <a:uFillTx/>
                <a:cs typeface="Arial" panose="020B0604020202020204" pitchFamily="34" charset="0"/>
              </a:rPr>
              <a:t> miles wide, the size of a mountain.</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rPr>
              <a:t> </a:t>
            </a:r>
            <a:r>
              <a:rPr lang="en-US" sz="32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prstClr val="white"/>
                    </a:gs>
                  </a:gsLst>
                  <a:lin ang="5400000" scaled="1"/>
                  <a:tileRect/>
                </a:gradFill>
                <a:effectLst>
                  <a:outerShdw blurRad="127000" dist="38100" dir="2700000" algn="tl">
                    <a:prstClr val="black"/>
                  </a:outerShdw>
                </a:effectLst>
                <a:cs typeface="Arial" panose="020B0604020202020204" pitchFamily="34" charset="0"/>
              </a:rPr>
              <a:t>The same size as the Bible describes for the end times. </a:t>
            </a:r>
            <a:r>
              <a:rPr lang="en-US" sz="1600" u="sng" kern="150" dirty="0">
                <a:solidFill>
                  <a:prstClr val="white"/>
                </a:solidFill>
                <a:ea typeface="SimSun" panose="02010600030101010101" pitchFamily="2" charset="-122"/>
                <a:cs typeface="Arial" panose="020B0604020202020204" pitchFamily="34" charset="0"/>
                <a:hlinkClick r:id="rId3"/>
              </a:rPr>
              <a:t>[</a:t>
            </a:r>
            <a:r>
              <a:rPr lang="en-US" sz="1600" kern="150" dirty="0">
                <a:solidFill>
                  <a:prstClr val="white"/>
                </a:solidFill>
                <a:ea typeface="SimSun" panose="02010600030101010101" pitchFamily="2" charset="-122"/>
                <a:cs typeface="Arial" panose="020B0604020202020204" pitchFamily="34" charset="0"/>
                <a:hlinkClick r:id="rId3"/>
              </a:rPr>
              <a:t>83]</a:t>
            </a:r>
            <a:r>
              <a:rPr lang="en-US" sz="1600" dirty="0">
                <a:solidFill>
                  <a:prstClr val="white"/>
                </a:solidFill>
                <a:cs typeface="Arial" panose="020B0604020202020204" pitchFamily="34" charset="0"/>
                <a:hlinkClick r:id="rId4"/>
              </a:rPr>
              <a:t>[506]</a:t>
            </a:r>
            <a:r>
              <a:rPr lang="en-US" sz="1600" dirty="0">
                <a:solidFill>
                  <a:prstClr val="white"/>
                </a:solidFill>
                <a:ea typeface="DengXian"/>
                <a:cs typeface="Arial" panose="020B0604020202020204" pitchFamily="34" charset="0"/>
                <a:hlinkClick r:id="rId5"/>
              </a:rPr>
              <a:t>[847]</a:t>
            </a: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rPr>
              <a:t> </a:t>
            </a:r>
          </a:p>
          <a:p>
            <a:pPr marL="0" lvl="0" indent="0">
              <a:lnSpc>
                <a:spcPct val="90000"/>
              </a:lnSpc>
              <a:spcAft>
                <a:spcPts val="300"/>
              </a:spcAft>
              <a:buClr>
                <a:schemeClr val="bg1"/>
              </a:buClr>
              <a:buSzPct val="65000"/>
              <a:defRPr/>
            </a:pPr>
            <a:r>
              <a:rPr kumimoji="0" lang="en-US" sz="2800" i="0" u="none" strike="noStrike" kern="1200" normalizeH="0" baseline="0" noProof="0" dirty="0">
                <a:solidFill>
                  <a:schemeClr val="bg1"/>
                </a:solidFill>
                <a:uLnTx/>
                <a:uFillTx/>
                <a:cs typeface="Arial" panose="020B0604020202020204" pitchFamily="34" charset="0"/>
              </a:rPr>
              <a:t>Science proves it was not dark only one day. </a:t>
            </a:r>
            <a:r>
              <a:rPr lang="en-US" sz="32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prstClr val="white"/>
                    </a:gs>
                  </a:gsLst>
                  <a:lin ang="5400000" scaled="1"/>
                  <a:tileRect/>
                </a:gradFill>
                <a:effectLst>
                  <a:outerShdw blurRad="127000" dist="38100" dir="2700000" algn="tl">
                    <a:prstClr val="black"/>
                  </a:outerShdw>
                </a:effectLst>
                <a:cs typeface="Arial" panose="020B0604020202020204" pitchFamily="34" charset="0"/>
              </a:rPr>
              <a:t>It was dark for years nonstop on the entire Earth</a:t>
            </a:r>
            <a:r>
              <a:rPr lang="en-US"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prstClr val="white"/>
                    </a:gs>
                  </a:gsLst>
                  <a:lin ang="5400000" scaled="1"/>
                  <a:tileRect/>
                </a:gradFill>
                <a:effectLst>
                  <a:outerShdw blurRad="127000" dist="38100" dir="2700000" algn="tl">
                    <a:prstClr val="black"/>
                  </a:outerShdw>
                </a:effectLst>
                <a:cs typeface="Arial" panose="020B0604020202020204" pitchFamily="34" charset="0"/>
              </a:rPr>
              <a:t>. </a:t>
            </a:r>
            <a:endParaRPr lang="en-US" sz="16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prstClr val="white"/>
                  </a:gs>
                </a:gsLst>
                <a:lin ang="5400000" scaled="1"/>
                <a:tileRect/>
              </a:gradFill>
              <a:effectLst>
                <a:outerShdw blurRad="127000" dist="38100" dir="2700000" algn="tl">
                  <a:prstClr val="black"/>
                </a:outerShdw>
              </a:effectLst>
              <a:cs typeface="Arial" panose="020B0604020202020204" pitchFamily="34" charset="0"/>
            </a:endParaRPr>
          </a:p>
          <a:p>
            <a:pPr marL="0" lvl="0" indent="0">
              <a:lnSpc>
                <a:spcPct val="95000"/>
              </a:lnSpc>
              <a:spcAft>
                <a:spcPts val="1200"/>
              </a:spcAft>
              <a:buClr>
                <a:schemeClr val="bg1"/>
              </a:buClr>
              <a:buSzPct val="65000"/>
              <a:defRPr/>
            </a:pPr>
            <a:r>
              <a:rPr lang="en-US" sz="1600" u="sng" kern="150" dirty="0">
                <a:solidFill>
                  <a:prstClr val="white"/>
                </a:solidFill>
                <a:ea typeface="SimSun" panose="02010600030101010101" pitchFamily="2" charset="-122"/>
                <a:cs typeface="Arial" panose="020B0604020202020204" pitchFamily="34" charset="0"/>
                <a:hlinkClick r:id="rId3"/>
              </a:rPr>
              <a:t>[</a:t>
            </a:r>
            <a:r>
              <a:rPr lang="en-US" sz="1600" kern="150" dirty="0">
                <a:solidFill>
                  <a:prstClr val="white"/>
                </a:solidFill>
                <a:ea typeface="SimSun" panose="02010600030101010101" pitchFamily="2" charset="-122"/>
                <a:cs typeface="Arial" panose="020B0604020202020204" pitchFamily="34" charset="0"/>
                <a:hlinkClick r:id="rId3"/>
              </a:rPr>
              <a:t>83]</a:t>
            </a:r>
            <a:r>
              <a:rPr lang="en-US" sz="1600" dirty="0">
                <a:solidFill>
                  <a:prstClr val="white"/>
                </a:solidFill>
                <a:cs typeface="Arial" panose="020B0604020202020204" pitchFamily="34" charset="0"/>
                <a:hlinkClick r:id="rId4"/>
              </a:rPr>
              <a:t>[506]</a:t>
            </a:r>
            <a:r>
              <a:rPr lang="en-US" sz="1600" dirty="0">
                <a:solidFill>
                  <a:prstClr val="white"/>
                </a:solidFill>
                <a:ea typeface="DengXian"/>
                <a:cs typeface="Arial" panose="020B0604020202020204" pitchFamily="34" charset="0"/>
                <a:hlinkClick r:id="rId5"/>
              </a:rPr>
              <a:t>[847]</a:t>
            </a:r>
            <a:endPar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endParaRPr>
          </a:p>
          <a:p>
            <a:pPr marL="274320" marR="0" lvl="0" indent="-274320" algn="l" defTabSz="457200" rtl="0" eaLnBrk="1" fontAlgn="base" latinLnBrk="0" hangingPunct="0">
              <a:lnSpc>
                <a:spcPct val="95000"/>
              </a:lnSpc>
              <a:spcBef>
                <a:spcPct val="0"/>
              </a:spcBef>
              <a:spcAft>
                <a:spcPts val="300"/>
              </a:spcAft>
              <a:buClr>
                <a:schemeClr val="bg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i="0" u="none" strike="noStrike" kern="1200" normalizeH="0" baseline="0" noProof="0" dirty="0">
                <a:solidFill>
                  <a:schemeClr val="bg1">
                    <a:lumMod val="95000"/>
                    <a:lumOff val="5000"/>
                  </a:schemeClr>
                </a:solidFill>
                <a:uLnTx/>
                <a:uFillTx/>
                <a:cs typeface="Arial" panose="020B0604020202020204" pitchFamily="34" charset="0"/>
              </a:rPr>
              <a:t>Nearly all plants worldwide were burned or died from lack of sunlight. There was no food for animals, sea life and insects, that died in mass extinctions. </a:t>
            </a:r>
          </a:p>
          <a:p>
            <a:pPr marL="274320" marR="0" lvl="0" indent="0" algn="l" defTabSz="457200" rtl="0" eaLnBrk="1" fontAlgn="base" latinLnBrk="0" hangingPunct="0">
              <a:lnSpc>
                <a:spcPct val="95000"/>
              </a:lnSpc>
              <a:spcBef>
                <a:spcPct val="0"/>
              </a:spcBef>
              <a:spcAft>
                <a:spcPts val="300"/>
              </a:spcAft>
              <a:buClr>
                <a:schemeClr val="bg1"/>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600" i="0" u="none" strike="noStrike" kern="1200" normalizeH="0" baseline="0" noProof="0" dirty="0">
                <a:solidFill>
                  <a:schemeClr val="bg1">
                    <a:lumMod val="95000"/>
                    <a:lumOff val="5000"/>
                  </a:schemeClr>
                </a:solidFill>
                <a:uLnTx/>
                <a:uFillTx/>
                <a:cs typeface="Arial" panose="020B0604020202020204" pitchFamily="34" charset="0"/>
                <a:hlinkClick r:id="rId6"/>
              </a:rPr>
              <a:t>[2]</a:t>
            </a:r>
            <a:r>
              <a:rPr lang="en-US" sz="1600" u="sng" kern="150" dirty="0">
                <a:solidFill>
                  <a:prstClr val="white"/>
                </a:solidFill>
                <a:ea typeface="SimSun" panose="02010600030101010101" pitchFamily="2" charset="-122"/>
                <a:cs typeface="Arial" panose="020B0604020202020204" pitchFamily="34" charset="0"/>
                <a:hlinkClick r:id="rId3"/>
              </a:rPr>
              <a:t>[</a:t>
            </a:r>
            <a:r>
              <a:rPr lang="en-US" sz="1600" kern="150" dirty="0">
                <a:solidFill>
                  <a:prstClr val="white"/>
                </a:solidFill>
                <a:ea typeface="SimSun" panose="02010600030101010101" pitchFamily="2" charset="-122"/>
                <a:cs typeface="Arial" panose="020B0604020202020204" pitchFamily="34" charset="0"/>
                <a:hlinkClick r:id="rId3"/>
              </a:rPr>
              <a:t>83]</a:t>
            </a:r>
            <a:r>
              <a:rPr lang="en-US" sz="1600" dirty="0">
                <a:solidFill>
                  <a:prstClr val="white"/>
                </a:solidFill>
                <a:cs typeface="Arial" panose="020B0604020202020204" pitchFamily="34" charset="0"/>
                <a:hlinkClick r:id="rId4"/>
              </a:rPr>
              <a:t>[506]</a:t>
            </a:r>
            <a:r>
              <a:rPr lang="en-US" sz="1600" dirty="0">
                <a:solidFill>
                  <a:prstClr val="white"/>
                </a:solidFill>
                <a:ea typeface="DengXian"/>
                <a:cs typeface="Arial" panose="020B0604020202020204" pitchFamily="34" charset="0"/>
                <a:hlinkClick r:id="rId5"/>
              </a:rPr>
              <a:t>[847]</a:t>
            </a:r>
            <a:endPar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endParaRPr>
          </a:p>
        </p:txBody>
      </p:sp>
      <p:sp>
        <p:nvSpPr>
          <p:cNvPr id="9" name="Text Box 1">
            <a:extLst>
              <a:ext uri="{FF2B5EF4-FFF2-40B4-BE49-F238E27FC236}">
                <a16:creationId xmlns:a16="http://schemas.microsoft.com/office/drawing/2014/main" id="{9503E907-0C23-4866-A710-5CE35711EDEF}"/>
              </a:ext>
            </a:extLst>
          </p:cNvPr>
          <p:cNvSpPr txBox="1">
            <a:spLocks noChangeArrowheads="1"/>
          </p:cNvSpPr>
          <p:nvPr/>
        </p:nvSpPr>
        <p:spPr bwMode="auto">
          <a:xfrm>
            <a:off x="230257" y="152400"/>
            <a:ext cx="8686800" cy="1097280"/>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
        <p:nvSpPr>
          <p:cNvPr id="4" name="Date Placeholder 2">
            <a:extLst>
              <a:ext uri="{FF2B5EF4-FFF2-40B4-BE49-F238E27FC236}">
                <a16:creationId xmlns:a16="http://schemas.microsoft.com/office/drawing/2014/main" id="{259D8276-E5D9-4756-9C45-718837F55B6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0156637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12642" y="1645920"/>
            <a:ext cx="8918714" cy="502920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228600" algn="ctr" defTabSz="457200" rtl="0" eaLnBrk="1" fontAlgn="base" latinLnBrk="0" hangingPunct="0">
              <a:lnSpc>
                <a:spcPct val="94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hlinkClick r:id="rId3"/>
              </a:rPr>
              <a:t>Video: Dinosaur Chicxulub K–T Asteroid Impact</a:t>
            </a:r>
            <a:endPar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endParaRPr>
          </a:p>
          <a:p>
            <a:pPr marL="0" marR="0" lvl="0" indent="-228600" algn="ctr" defTabSz="457200" rtl="0" eaLnBrk="1" fontAlgn="base" latinLnBrk="0" hangingPunct="0">
              <a:lnSpc>
                <a:spcPct val="94000"/>
              </a:lnSpc>
              <a:spcBef>
                <a:spcPts val="0"/>
              </a:spcBef>
              <a:spcAft>
                <a:spcPts val="6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hlinkClick r:id="rId4"/>
              </a:rPr>
              <a:t>Video #2</a:t>
            </a:r>
            <a:endParaRPr kumimoji="0" lang="en-US" sz="30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endParaRPr>
          </a:p>
          <a:p>
            <a:pPr marL="274320" lvl="0" indent="-274320">
              <a:lnSpc>
                <a:spcPct val="94000"/>
              </a:lnSpc>
              <a:spcAft>
                <a:spcPts val="600"/>
              </a:spcAft>
              <a:buSzPct val="70000"/>
              <a:buFont typeface="Wingdings" panose="05000000000000000000" pitchFamily="2" charset="2"/>
              <a:buChar char="Ø"/>
              <a:defRPr/>
            </a:pPr>
            <a:r>
              <a:rPr kumimoji="0" lang="en-US" sz="2800" b="0" i="0" u="none" strike="noStrike" kern="150" cap="none" spc="0" normalizeH="0" baseline="0" noProof="0" dirty="0">
                <a:ln>
                  <a:noFill/>
                </a:ln>
                <a:solidFill>
                  <a:srgbClr val="000000"/>
                </a:solidFill>
                <a:effectLst/>
                <a:uLnTx/>
                <a:uFillTx/>
                <a:ea typeface="SimSun" panose="02010600030101010101" pitchFamily="2" charset="-122"/>
                <a:cs typeface="Arial" panose="020B0604020202020204" pitchFamily="34" charset="0"/>
              </a:rPr>
              <a:t>This occurred in the Yucatan 65.5 million years ago and caused the final extinction of the dinosaurs, with worldwide devastation that burned ½ the world’s trees, blocking the Sun for years afterward. </a:t>
            </a:r>
            <a:r>
              <a:rPr lang="en-US" sz="1600" u="sng" kern="150" dirty="0">
                <a:solidFill>
                  <a:prstClr val="black"/>
                </a:solidFill>
                <a:ea typeface="SimSun" panose="02010600030101010101" pitchFamily="2" charset="-122"/>
                <a:cs typeface="Arial" panose="020B0604020202020204" pitchFamily="34" charset="0"/>
                <a:hlinkClick r:id="rId5"/>
              </a:rPr>
              <a:t>[</a:t>
            </a:r>
            <a:r>
              <a:rPr lang="en-US" sz="1600" kern="150" dirty="0">
                <a:solidFill>
                  <a:prstClr val="black"/>
                </a:solidFill>
                <a:ea typeface="SimSun" panose="02010600030101010101" pitchFamily="2" charset="-122"/>
                <a:cs typeface="Arial" panose="020B0604020202020204" pitchFamily="34" charset="0"/>
                <a:hlinkClick r:id="rId5"/>
              </a:rPr>
              <a:t>83]</a:t>
            </a:r>
            <a:r>
              <a:rPr lang="en-US" sz="1600" kern="150" dirty="0">
                <a:solidFill>
                  <a:prstClr val="black"/>
                </a:solidFill>
                <a:ea typeface="SimSun" panose="02010600030101010101" pitchFamily="2" charset="-122"/>
                <a:cs typeface="Arial" panose="020B0604020202020204" pitchFamily="34" charset="0"/>
                <a:hlinkClick r:id="rId6"/>
              </a:rPr>
              <a:t>[</a:t>
            </a:r>
            <a:r>
              <a:rPr lang="en-US" sz="1600" dirty="0">
                <a:solidFill>
                  <a:prstClr val="black"/>
                </a:solidFill>
                <a:cs typeface="Arial" panose="020B0604020202020204" pitchFamily="34" charset="0"/>
                <a:hlinkClick r:id="rId6"/>
              </a:rPr>
              <a:t>283]</a:t>
            </a:r>
            <a:r>
              <a:rPr lang="en-US" sz="1600" kern="150" dirty="0">
                <a:solidFill>
                  <a:prstClr val="black"/>
                </a:solidFill>
                <a:ea typeface="SimSun" panose="02010600030101010101" pitchFamily="2" charset="-122"/>
                <a:cs typeface="Arial" panose="020B0604020202020204" pitchFamily="34" charset="0"/>
                <a:hlinkClick r:id="rId3"/>
              </a:rPr>
              <a:t>[941]</a:t>
            </a:r>
            <a:r>
              <a:rPr kumimoji="0" lang="en-US" sz="2400" b="0" i="0" u="none" strike="noStrike" kern="150" cap="none" spc="0" normalizeH="0" baseline="0" noProof="0" dirty="0">
                <a:ln>
                  <a:noFill/>
                </a:ln>
                <a:solidFill>
                  <a:srgbClr val="000000"/>
                </a:solidFill>
                <a:effectLst/>
                <a:uLnTx/>
                <a:uFillTx/>
                <a:ea typeface="SimSun" panose="02010600030101010101" pitchFamily="2" charset="-122"/>
                <a:cs typeface="Arial" panose="020B0604020202020204" pitchFamily="34" charset="0"/>
              </a:rPr>
              <a:t> </a:t>
            </a:r>
          </a:p>
          <a:p>
            <a:pPr marL="274320" lvl="0" indent="-274320">
              <a:lnSpc>
                <a:spcPct val="95000"/>
              </a:lnSpc>
              <a:spcAft>
                <a:spcPts val="0"/>
              </a:spcAft>
              <a:buClr>
                <a:prstClr val="black"/>
              </a:buClr>
              <a:buSzPct val="70000"/>
              <a:buFont typeface="Wingdings" panose="05000000000000000000" pitchFamily="2" charset="2"/>
              <a:buChar char="Ø"/>
              <a:tabLst/>
              <a:defRPr/>
            </a:pPr>
            <a:r>
              <a:rPr kumimoji="0" lang="en-US" sz="2800" i="0" u="none" strike="noStrike" kern="150" normalizeH="0" baseline="0" noProof="0" dirty="0">
                <a:solidFill>
                  <a:schemeClr val="bg1">
                    <a:lumMod val="95000"/>
                    <a:lumOff val="5000"/>
                  </a:schemeClr>
                </a:solidFill>
                <a:uLnTx/>
                <a:uFillTx/>
                <a:ea typeface="SimSun" panose="02010600030101010101" pitchFamily="2" charset="-122"/>
                <a:cs typeface="Arial" panose="020B0604020202020204" pitchFamily="34" charset="0"/>
              </a:rPr>
              <a:t>An impact crater</a:t>
            </a:r>
            <a:r>
              <a:rPr lang="en-US" sz="2800" kern="150" dirty="0">
                <a:solidFill>
                  <a:schemeClr val="bg1">
                    <a:lumMod val="95000"/>
                    <a:lumOff val="5000"/>
                  </a:schemeClr>
                </a:solidFill>
                <a:ea typeface="SimSun" panose="02010600030101010101" pitchFamily="2" charset="-122"/>
                <a:cs typeface="Arial" panose="020B0604020202020204" pitchFamily="34" charset="0"/>
              </a:rPr>
              <a:t> that caused</a:t>
            </a:r>
            <a:r>
              <a:rPr kumimoji="0" lang="en-US" sz="2800" i="0" u="none" strike="noStrike" kern="150" normalizeH="0" baseline="0" noProof="0" dirty="0">
                <a:solidFill>
                  <a:schemeClr val="bg1">
                    <a:lumMod val="95000"/>
                    <a:lumOff val="5000"/>
                  </a:schemeClr>
                </a:solidFill>
                <a:uLnTx/>
                <a:uFillTx/>
                <a:ea typeface="SimSun" panose="02010600030101010101" pitchFamily="2" charset="-122"/>
                <a:cs typeface="Arial" panose="020B0604020202020204" pitchFamily="34" charset="0"/>
              </a:rPr>
              <a:t>: 500 foot high tsunamis, plus charcoal, soot,</a:t>
            </a:r>
            <a:r>
              <a:rPr lang="en-US" sz="2800" kern="150" dirty="0">
                <a:solidFill>
                  <a:prstClr val="black">
                    <a:lumMod val="95000"/>
                    <a:lumOff val="5000"/>
                  </a:prstClr>
                </a:solidFill>
                <a:ea typeface="SimSun" panose="02010600030101010101" pitchFamily="2" charset="-122"/>
                <a:cs typeface="Arial" panose="020B0604020202020204" pitchFamily="34" charset="0"/>
              </a:rPr>
              <a:t> shocked quarts, rare iridium</a:t>
            </a:r>
            <a:r>
              <a:rPr kumimoji="0" lang="en-US" sz="2800" i="0" u="none" strike="noStrike" kern="150" normalizeH="0" baseline="0" noProof="0" dirty="0">
                <a:solidFill>
                  <a:schemeClr val="bg1">
                    <a:lumMod val="95000"/>
                    <a:lumOff val="5000"/>
                  </a:schemeClr>
                </a:solidFill>
                <a:uLnTx/>
                <a:uFillTx/>
                <a:ea typeface="SimSun" panose="02010600030101010101" pitchFamily="2" charset="-122"/>
                <a:cs typeface="Arial" panose="020B0604020202020204" pitchFamily="34" charset="0"/>
              </a:rPr>
              <a:t> and asteroid fragments 1,000 miles away, with massive related volcanoes </a:t>
            </a:r>
            <a:r>
              <a:rPr kumimoji="0" lang="en-US" sz="28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in the Deccan traps, were all dated to the approximate time of this mass extinction event.</a:t>
            </a:r>
            <a:r>
              <a:rPr kumimoji="0" lang="en-US" sz="24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 </a:t>
            </a:r>
          </a:p>
          <a:p>
            <a:pPr marL="274320" lvl="0" indent="0">
              <a:lnSpc>
                <a:spcPct val="95000"/>
              </a:lnSpc>
              <a:spcAft>
                <a:spcPts val="1200"/>
              </a:spcAft>
              <a:buClr>
                <a:prstClr val="black"/>
              </a:buClr>
              <a:buSzPct val="65000"/>
              <a:tabLst/>
              <a:defRPr/>
            </a:pPr>
            <a:r>
              <a:rPr kumimoji="0" lang="en-US" sz="1600" b="0" i="0" u="sng"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hlinkClick r:id="rId5"/>
              </a:rPr>
              <a:t>[</a:t>
            </a:r>
            <a:r>
              <a:rPr kumimoji="0" lang="en-US" sz="16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hlinkClick r:id="rId5"/>
              </a:rPr>
              <a:t>83]</a:t>
            </a:r>
            <a:r>
              <a:rPr kumimoji="0" lang="en-US" sz="16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hlinkClick r:id="rId6"/>
              </a:rPr>
              <a:t>[</a:t>
            </a:r>
            <a:r>
              <a:rPr kumimoji="0" lang="en-US" sz="1600" b="0" i="0" u="none" strike="noStrike" kern="1200" cap="none" spc="0" normalizeH="0" baseline="0" noProof="0" dirty="0">
                <a:ln>
                  <a:noFill/>
                </a:ln>
                <a:solidFill>
                  <a:prstClr val="black"/>
                </a:solidFill>
                <a:effectLst/>
                <a:uLnTx/>
                <a:uFillTx/>
                <a:cs typeface="Arial" panose="020B0604020202020204" pitchFamily="34" charset="0"/>
                <a:hlinkClick r:id="rId6"/>
              </a:rPr>
              <a:t>283]</a:t>
            </a:r>
            <a:r>
              <a:rPr lang="en-US" sz="1600" dirty="0">
                <a:solidFill>
                  <a:prstClr val="white"/>
                </a:solidFill>
                <a:ea typeface="DengXian"/>
                <a:cs typeface="Arial" panose="020B0604020202020204" pitchFamily="34" charset="0"/>
                <a:hlinkClick r:id="rId7"/>
              </a:rPr>
              <a:t>[847]</a:t>
            </a:r>
            <a:r>
              <a:rPr kumimoji="0" lang="en-US" sz="16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hlinkClick r:id="rId3"/>
              </a:rPr>
              <a:t>[941]</a:t>
            </a:r>
            <a:endParaRPr kumimoji="0" lang="en-US" sz="16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endParaRPr>
          </a:p>
        </p:txBody>
      </p:sp>
      <p:sp>
        <p:nvSpPr>
          <p:cNvPr id="6" name="Text Box 1">
            <a:extLst>
              <a:ext uri="{FF2B5EF4-FFF2-40B4-BE49-F238E27FC236}">
                <a16:creationId xmlns:a16="http://schemas.microsoft.com/office/drawing/2014/main" id="{183803A1-DF81-408F-86A5-F4FE4D2CF3A3}"/>
              </a:ext>
            </a:extLst>
          </p:cNvPr>
          <p:cNvSpPr txBox="1">
            <a:spLocks noChangeArrowheads="1"/>
          </p:cNvSpPr>
          <p:nvPr/>
        </p:nvSpPr>
        <p:spPr bwMode="auto">
          <a:xfrm>
            <a:off x="228599" y="365760"/>
            <a:ext cx="8686800" cy="1122743"/>
          </a:xfrm>
          <a:prstGeom prst="rect">
            <a:avLst/>
          </a:prstGeom>
          <a:blipFill dpi="0" rotWithShape="0">
            <a:blip r:embed="rId8"/>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
        <p:nvSpPr>
          <p:cNvPr id="4" name="Date Placeholder 2">
            <a:extLst>
              <a:ext uri="{FF2B5EF4-FFF2-40B4-BE49-F238E27FC236}">
                <a16:creationId xmlns:a16="http://schemas.microsoft.com/office/drawing/2014/main" id="{B9712D3C-1F70-4732-B027-819BD1206EE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8737145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91436" y="1371600"/>
            <a:ext cx="8961120" cy="530352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600"/>
              </a:spcAft>
              <a:buSzPct val="70000"/>
            </a:pPr>
            <a:r>
              <a:rPr lang="en-US" sz="3000" dirty="0">
                <a:latin typeface="Calibri" panose="020F0502020204030204" pitchFamily="34" charset="0"/>
                <a:cs typeface="Calibri" panose="020F0502020204030204" pitchFamily="34" charset="0"/>
              </a:rPr>
              <a:t>Recent discoveries confirm that this large shocked quartz producing asteroid caused super earthquakes and volcanoes worldwide, causing the final extinction. </a:t>
            </a:r>
          </a:p>
          <a:p>
            <a:pPr marL="274320" indent="-274320">
              <a:spcAft>
                <a:spcPts val="600"/>
              </a:spcAft>
              <a:buClr>
                <a:schemeClr val="bg1"/>
              </a:buClr>
              <a:buSzPct val="70000"/>
              <a:buFont typeface="Wingdings" panose="05000000000000000000" pitchFamily="2" charset="2"/>
              <a:buChar char="Ø"/>
            </a:pPr>
            <a:r>
              <a:rPr lang="en-US" sz="2800" dirty="0">
                <a:solidFill>
                  <a:schemeClr val="bg1"/>
                </a:solidFill>
                <a:latin typeface="Calibri" panose="020F0502020204030204" pitchFamily="34" charset="0"/>
                <a:cs typeface="Calibri" panose="020F0502020204030204" pitchFamily="34" charset="0"/>
              </a:rPr>
              <a:t>This includes </a:t>
            </a:r>
            <a:r>
              <a:rPr lang="en-US" sz="30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prstClr val="white"/>
                    </a:gs>
                  </a:gsLst>
                  <a:lin ang="5400000" scaled="1"/>
                  <a:tileRect/>
                </a:gradFill>
                <a:effectLst>
                  <a:outerShdw blurRad="127000" dist="38100" dir="2700000" algn="tl">
                    <a:prstClr val="black"/>
                  </a:outerShdw>
                </a:effectLst>
                <a:cs typeface="Arial" panose="020B0604020202020204" pitchFamily="34" charset="0"/>
              </a:rPr>
              <a:t>fossil dinosaurs found within the 3 meter dinosaur extinction boundary, (5 inches to a few centimeters below the KT boundary) </a:t>
            </a:r>
            <a:r>
              <a:rPr lang="en-US" sz="2800" dirty="0">
                <a:latin typeface="Calibri" panose="020F0502020204030204" pitchFamily="34" charset="0"/>
                <a:cs typeface="Calibri" panose="020F0502020204030204" pitchFamily="34" charset="0"/>
              </a:rPr>
              <a:t>66,038,000 years ago. </a:t>
            </a:r>
            <a:r>
              <a:rPr lang="en-US" sz="1600" dirty="0">
                <a:latin typeface="Calibri" panose="020F0502020204030204" pitchFamily="34" charset="0"/>
                <a:cs typeface="Calibri" panose="020F0502020204030204" pitchFamily="34" charset="0"/>
                <a:hlinkClick r:id="rId3"/>
              </a:rPr>
              <a:t>[282]</a:t>
            </a:r>
            <a:endParaRPr lang="en-US" sz="1600" dirty="0">
              <a:latin typeface="Calibri" panose="020F0502020204030204" pitchFamily="34" charset="0"/>
              <a:cs typeface="Calibri" panose="020F0502020204030204" pitchFamily="34" charset="0"/>
            </a:endParaRPr>
          </a:p>
          <a:p>
            <a:pPr marL="274320" lvl="0" indent="-274320">
              <a:lnSpc>
                <a:spcPct val="90000"/>
              </a:lnSpc>
              <a:spcAft>
                <a:spcPts val="600"/>
              </a:spcAft>
              <a:buSzPct val="70000"/>
              <a:buFont typeface="Wingdings" panose="05000000000000000000" pitchFamily="2" charset="2"/>
              <a:buChar char="Ø"/>
              <a:defRPr/>
            </a:pP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a:t>
            </a:r>
            <a:r>
              <a:rPr lang="en-US" sz="2800" kern="150" dirty="0">
                <a:solidFill>
                  <a:prstClr val="black"/>
                </a:solidFill>
                <a:latin typeface="Calibri" panose="020F0502020204030204" pitchFamily="34" charset="0"/>
                <a:ea typeface="SimSun" panose="02010600030101010101" pitchFamily="2" charset="-122"/>
                <a:cs typeface="Arial" panose="020B0604020202020204" pitchFamily="34" charset="0"/>
              </a:rPr>
              <a:t>T</a:t>
            </a:r>
            <a:r>
              <a:rPr lang="en-US" sz="2800" dirty="0">
                <a:solidFill>
                  <a:prstClr val="black"/>
                </a:solidFill>
                <a:cs typeface="Arial" panose="020B0604020202020204" pitchFamily="34" charset="0"/>
              </a:rPr>
              <a:t>he K-T Asteroid impact) </a:t>
            </a: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 may have </a:t>
            </a: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reduced sunlight</a:t>
            </a:r>
            <a:r>
              <a:rPr lang="en-US" sz="32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 </a:t>
            </a:r>
            <a:r>
              <a:rPr lang="en-US" dirty="0">
                <a:solidFill>
                  <a:prstClr val="white"/>
                </a:solidFill>
                <a:latin typeface="Calibri" panose="020F0502020204030204" pitchFamily="34" charset="0"/>
                <a:cs typeface="Calibri" panose="020F0502020204030204" pitchFamily="34" charset="0"/>
                <a:hlinkClick r:id="rId4"/>
              </a:rPr>
              <a:t>[347]</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and hindered photosynthesis, leading to a massive disruption in Earth's ecology</a:t>
            </a: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 panel of 41 scientists agreed that the Chicxulub asteroid impact </a:t>
            </a: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triggered the mass extinction.” </a:t>
            </a:r>
            <a:r>
              <a:rPr lang="en-US" u="sng"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5"/>
              </a:rPr>
              <a:t>[</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5"/>
              </a:rPr>
              <a:t>83]</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6"/>
              </a:rPr>
              <a:t>[</a:t>
            </a:r>
            <a:r>
              <a:rPr lang="en-US" dirty="0">
                <a:solidFill>
                  <a:prstClr val="black"/>
                </a:solidFill>
                <a:latin typeface="Calibri" panose="020F0502020204030204" pitchFamily="34" charset="0"/>
                <a:cs typeface="Calibri" panose="020F0502020204030204" pitchFamily="34" charset="0"/>
                <a:hlinkClick r:id="rId6"/>
              </a:rPr>
              <a:t>283]</a:t>
            </a:r>
            <a:endParaRPr lang="en-US" dirty="0">
              <a:solidFill>
                <a:prstClr val="black"/>
              </a:solidFill>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183803A1-DF81-408F-86A5-F4FE4D2CF3A3}"/>
              </a:ext>
            </a:extLst>
          </p:cNvPr>
          <p:cNvSpPr txBox="1">
            <a:spLocks noChangeArrowheads="1"/>
          </p:cNvSpPr>
          <p:nvPr/>
        </p:nvSpPr>
        <p:spPr bwMode="auto">
          <a:xfrm>
            <a:off x="228596" y="137160"/>
            <a:ext cx="8686800" cy="1097280"/>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
        <p:nvSpPr>
          <p:cNvPr id="4" name="Date Placeholder 2">
            <a:extLst>
              <a:ext uri="{FF2B5EF4-FFF2-40B4-BE49-F238E27FC236}">
                <a16:creationId xmlns:a16="http://schemas.microsoft.com/office/drawing/2014/main" id="{B9712D3C-1F70-4732-B027-819BD1206EE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5669570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14298" y="1391929"/>
            <a:ext cx="8915396" cy="5233227"/>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600"/>
              </a:spcAft>
              <a:buSzPct val="70000"/>
            </a:pPr>
            <a:r>
              <a:rPr lang="en-US" sz="30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prstClr val="white"/>
                    </a:gs>
                  </a:gsLst>
                  <a:lin ang="5400000" scaled="1"/>
                  <a:tileRect/>
                </a:gradFill>
                <a:effectLst>
                  <a:outerShdw blurRad="127000" dist="38100" dir="2700000" algn="tl">
                    <a:prstClr val="black"/>
                  </a:outerShdw>
                </a:effectLst>
                <a:cs typeface="Arial" panose="020B0604020202020204" pitchFamily="34" charset="0"/>
              </a:rPr>
              <a:t>Lack of dinosaur bone piles is explained by: </a:t>
            </a:r>
          </a:p>
          <a:p>
            <a:pPr marL="274320" indent="-274320">
              <a:lnSpc>
                <a:spcPct val="94000"/>
              </a:lnSpc>
              <a:spcAft>
                <a:spcPts val="600"/>
              </a:spcAft>
              <a:buSzPct val="70000"/>
              <a:buFont typeface="Wingdings" panose="05000000000000000000" pitchFamily="2" charset="2"/>
              <a:buChar char="Ø"/>
            </a:pPr>
            <a:r>
              <a:rPr lang="en-US" sz="2500" dirty="0">
                <a:cs typeface="Arial" panose="020B0604020202020204" pitchFamily="34" charset="0"/>
              </a:rPr>
              <a:t>Massive tsunamis and molten debris on many continents that left thick mixed dirt layers and eroded lower layers.  </a:t>
            </a:r>
          </a:p>
          <a:p>
            <a:pPr marL="274320" indent="-274320">
              <a:lnSpc>
                <a:spcPct val="94000"/>
              </a:lnSpc>
              <a:spcAft>
                <a:spcPts val="600"/>
              </a:spcAft>
              <a:buSzPct val="70000"/>
              <a:buFont typeface="Wingdings" panose="05000000000000000000" pitchFamily="2" charset="2"/>
              <a:buChar char="Ø"/>
            </a:pPr>
            <a:r>
              <a:rPr lang="en-US" sz="2500" dirty="0">
                <a:cs typeface="Arial" panose="020B0604020202020204" pitchFamily="34" charset="0"/>
              </a:rPr>
              <a:t>Large starving predators survived much longer by eating every crushed bone of all dead carcasses, like dog bones. </a:t>
            </a:r>
          </a:p>
          <a:p>
            <a:pPr marL="274320" lvl="0" indent="-274320">
              <a:lnSpc>
                <a:spcPct val="95000"/>
              </a:lnSpc>
              <a:spcAft>
                <a:spcPts val="600"/>
              </a:spcAft>
              <a:buClr>
                <a:schemeClr val="tx1"/>
              </a:buClr>
              <a:buSzPct val="65000"/>
              <a:buFont typeface="Wingdings" panose="05000000000000000000" pitchFamily="2" charset="2"/>
              <a:buChar char="Ø"/>
              <a:tabLst/>
            </a:pPr>
            <a:r>
              <a:rPr lang="en-US" sz="29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prstClr val="white"/>
                    </a:gs>
                  </a:gsLst>
                  <a:lin ang="5400000" scaled="1"/>
                  <a:tileRect/>
                </a:gradFill>
                <a:effectLst>
                  <a:outerShdw blurRad="127000" dist="38100" dir="2700000" algn="tl">
                    <a:prstClr val="black"/>
                  </a:outerShdw>
                </a:effectLst>
                <a:cs typeface="Arial" panose="020B0604020202020204" pitchFamily="34" charset="0"/>
              </a:rPr>
              <a:t>Blazing cremation temperatures worldwide, as found in nuclear blasts and forest fires, ignited flammable fats of dinosaurs, and reduced their large bones to ashes. This is used in human mortuaries today to reduce all bones to ashes. </a:t>
            </a:r>
          </a:p>
          <a:p>
            <a:pPr marL="274320" lvl="0" indent="-274320">
              <a:lnSpc>
                <a:spcPct val="94000"/>
              </a:lnSpc>
              <a:spcAft>
                <a:spcPts val="600"/>
              </a:spcAft>
              <a:buClr>
                <a:schemeClr val="bg1"/>
              </a:buClr>
              <a:buSzPct val="70000"/>
              <a:buFont typeface="Wingdings" panose="05000000000000000000" pitchFamily="2" charset="2"/>
              <a:buChar char="Ø"/>
              <a:tabLst/>
            </a:pPr>
            <a:r>
              <a:rPr lang="en-US" sz="2400" dirty="0">
                <a:cs typeface="Arial" panose="020B0604020202020204" pitchFamily="34" charset="0"/>
              </a:rPr>
              <a:t>But alligators eat rarely from a slow metabolism, and rodents, </a:t>
            </a:r>
            <a:r>
              <a:rPr lang="en-US" sz="2400" dirty="0">
                <a:solidFill>
                  <a:prstClr val="black"/>
                </a:solidFill>
                <a:cs typeface="Arial" panose="020B0604020202020204" pitchFamily="34" charset="0"/>
              </a:rPr>
              <a:t>insects and frogs</a:t>
            </a:r>
            <a:r>
              <a:rPr lang="en-US" sz="2400" dirty="0">
                <a:cs typeface="Arial" panose="020B0604020202020204" pitchFamily="34" charset="0"/>
              </a:rPr>
              <a:t> hide or hibernate underground or in caves.</a:t>
            </a:r>
            <a:endParaRPr lang="en-US" sz="1400" dirty="0">
              <a:solidFill>
                <a:prstClr val="black"/>
              </a:solidFill>
              <a:cs typeface="Arial" panose="020B0604020202020204" pitchFamily="34" charset="0"/>
            </a:endParaRPr>
          </a:p>
        </p:txBody>
      </p:sp>
      <p:sp>
        <p:nvSpPr>
          <p:cNvPr id="6" name="Text Box 1">
            <a:extLst>
              <a:ext uri="{FF2B5EF4-FFF2-40B4-BE49-F238E27FC236}">
                <a16:creationId xmlns:a16="http://schemas.microsoft.com/office/drawing/2014/main" id="{183803A1-DF81-408F-86A5-F4FE4D2CF3A3}"/>
              </a:ext>
            </a:extLst>
          </p:cNvPr>
          <p:cNvSpPr txBox="1">
            <a:spLocks noChangeArrowheads="1"/>
          </p:cNvSpPr>
          <p:nvPr/>
        </p:nvSpPr>
        <p:spPr bwMode="auto">
          <a:xfrm>
            <a:off x="228596" y="152400"/>
            <a:ext cx="8686800" cy="109728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
        <p:nvSpPr>
          <p:cNvPr id="4" name="Date Placeholder 2">
            <a:extLst>
              <a:ext uri="{FF2B5EF4-FFF2-40B4-BE49-F238E27FC236}">
                <a16:creationId xmlns:a16="http://schemas.microsoft.com/office/drawing/2014/main" id="{B9712D3C-1F70-4732-B027-819BD1206EE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9388529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1000">
        <p15:prstTrans prst="pageCurlDouble"/>
      </p:transition>
    </mc:Choice>
    <mc:Fallback xmlns="">
      <p:transition spd="slow" advTm="41000">
        <p:fade/>
      </p:transition>
    </mc:Fallback>
  </mc:AlternateContent>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23008" y="1691125"/>
            <a:ext cx="8897983" cy="4938275"/>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600"/>
              </a:spcAft>
              <a:buSzPct val="70000"/>
            </a:pPr>
            <a:r>
              <a:rPr lang="en-US" sz="3000" dirty="0">
                <a:latin typeface="Calibri" panose="020F0502020204030204" pitchFamily="34" charset="0"/>
                <a:cs typeface="Calibri" panose="020F0502020204030204" pitchFamily="34" charset="0"/>
              </a:rPr>
              <a:t>A few dinosaur species extinctions began before this impact. But, extinctions from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naturally repeating Earth orbit variations, that cause repeating ice ages</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3000" dirty="0">
                <a:latin typeface="Calibri" panose="020F0502020204030204" pitchFamily="34" charset="0"/>
                <a:cs typeface="Calibri" panose="020F0502020204030204" pitchFamily="34" charset="0"/>
              </a:rPr>
              <a:t>have always occurred in history. This is unrelated to the mass extinction of 75% of all land animals, plants and sea life species by this large asteroid. </a:t>
            </a:r>
            <a:r>
              <a:rPr lang="en-US" u="sng"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4"/>
              </a:rPr>
              <a:t>[</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4"/>
              </a:rPr>
              <a:t>83]</a:t>
            </a:r>
            <a:r>
              <a:rPr lang="en-US" dirty="0">
                <a:latin typeface="Calibri" panose="020F0502020204030204" pitchFamily="34" charset="0"/>
                <a:cs typeface="Calibri" panose="020F0502020204030204" pitchFamily="34" charset="0"/>
                <a:hlinkClick r:id="rId5"/>
              </a:rPr>
              <a:t>[282]</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6"/>
              </a:rPr>
              <a:t>[</a:t>
            </a:r>
            <a:r>
              <a:rPr lang="en-US" dirty="0">
                <a:solidFill>
                  <a:prstClr val="black"/>
                </a:solidFill>
                <a:latin typeface="Calibri" panose="020F0502020204030204" pitchFamily="34" charset="0"/>
                <a:cs typeface="Calibri" panose="020F0502020204030204" pitchFamily="34" charset="0"/>
                <a:hlinkClick r:id="rId6"/>
              </a:rPr>
              <a:t>283]</a:t>
            </a:r>
            <a:r>
              <a:rPr lang="en-US" dirty="0">
                <a:solidFill>
                  <a:prstClr val="white"/>
                </a:solidFill>
                <a:latin typeface="Calibri" panose="020F0502020204030204" pitchFamily="34" charset="0"/>
                <a:cs typeface="Calibri" panose="020F0502020204030204" pitchFamily="34" charset="0"/>
                <a:hlinkClick r:id="rId7"/>
              </a:rPr>
              <a:t>[347]</a:t>
            </a:r>
            <a:r>
              <a:rPr lang="en-US" sz="1600" dirty="0">
                <a:solidFill>
                  <a:prstClr val="white"/>
                </a:solidFill>
                <a:cs typeface="Arial" panose="020B0604020202020204" pitchFamily="34" charset="0"/>
                <a:hlinkClick r:id="rId8"/>
              </a:rPr>
              <a:t>[506]</a:t>
            </a:r>
            <a:r>
              <a:rPr lang="en-US" sz="1600" dirty="0">
                <a:solidFill>
                  <a:prstClr val="white"/>
                </a:solidFill>
                <a:ea typeface="DengXian"/>
                <a:cs typeface="Arial" panose="020B0604020202020204" pitchFamily="34" charset="0"/>
                <a:hlinkClick r:id="rId9"/>
              </a:rPr>
              <a:t>[847]</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10"/>
              </a:rPr>
              <a:t>[941]</a:t>
            </a:r>
            <a:endParaRPr lang="en-US" sz="3000" dirty="0">
              <a:latin typeface="Calibri" panose="020F0502020204030204" pitchFamily="34" charset="0"/>
              <a:cs typeface="Calibri" panose="020F0502020204030204" pitchFamily="34" charset="0"/>
            </a:endParaRPr>
          </a:p>
          <a:p>
            <a:pPr marL="0" indent="0">
              <a:spcAft>
                <a:spcPts val="600"/>
              </a:spcAft>
              <a:buSzPct val="70000"/>
            </a:pPr>
            <a:r>
              <a:rPr lang="en-US" sz="3000" dirty="0">
                <a:latin typeface="Calibri" panose="020F0502020204030204" pitchFamily="34" charset="0"/>
                <a:cs typeface="Calibri" panose="020F0502020204030204" pitchFamily="34" charset="0"/>
              </a:rPr>
              <a:t>Some claim that viruses or worms suddenly caused all extinctions. </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10"/>
              </a:rPr>
              <a:t>[941]</a:t>
            </a:r>
            <a:r>
              <a:rPr lang="en-US" sz="3000" dirty="0">
                <a:latin typeface="Calibri" panose="020F0502020204030204" pitchFamily="34" charset="0"/>
                <a:cs typeface="Calibri" panose="020F0502020204030204" pitchFamily="34" charset="0"/>
              </a:rPr>
              <a:t> But this fails to explain why most plants and sea life also disappeared at the exact same time. Dinosaur viruses, sand flies or animal worms certainly didn’t burn 50% of all trees, and kill 75% of all sea life.</a:t>
            </a:r>
          </a:p>
        </p:txBody>
      </p:sp>
      <p:sp>
        <p:nvSpPr>
          <p:cNvPr id="6" name="Text Box 1">
            <a:extLst>
              <a:ext uri="{FF2B5EF4-FFF2-40B4-BE49-F238E27FC236}">
                <a16:creationId xmlns:a16="http://schemas.microsoft.com/office/drawing/2014/main" id="{183803A1-DF81-408F-86A5-F4FE4D2CF3A3}"/>
              </a:ext>
            </a:extLst>
          </p:cNvPr>
          <p:cNvSpPr txBox="1">
            <a:spLocks noChangeArrowheads="1"/>
          </p:cNvSpPr>
          <p:nvPr/>
        </p:nvSpPr>
        <p:spPr bwMode="auto">
          <a:xfrm>
            <a:off x="228599" y="381000"/>
            <a:ext cx="8686800" cy="1097280"/>
          </a:xfrm>
          <a:prstGeom prst="rect">
            <a:avLst/>
          </a:prstGeom>
          <a:blipFill dpi="0" rotWithShape="0">
            <a:blip r:embed="rId11"/>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
        <p:nvSpPr>
          <p:cNvPr id="4" name="Date Placeholder 2">
            <a:extLst>
              <a:ext uri="{FF2B5EF4-FFF2-40B4-BE49-F238E27FC236}">
                <a16:creationId xmlns:a16="http://schemas.microsoft.com/office/drawing/2014/main" id="{B9712D3C-1F70-4732-B027-819BD1206EE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904176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114294" y="1463040"/>
            <a:ext cx="8915404" cy="5177764"/>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200"/>
              </a:spcAft>
              <a:buSzPct val="70000"/>
              <a:tabLst/>
            </a:pPr>
            <a:r>
              <a:rPr lang="en-US" sz="3200" dirty="0">
                <a:solidFill>
                  <a:prstClr val="black"/>
                </a:solidFill>
                <a:latin typeface="Calibri" panose="020F0502020204030204" pitchFamily="34" charset="0"/>
                <a:cs typeface="Calibri" panose="020F0502020204030204" pitchFamily="34" charset="0"/>
              </a:rPr>
              <a:t>Deadly viruses or worms, that existed long before the dinosaurs, and exist today, never effect every organism worldwide, at the exact same time. But virus deaths would increase in the weak, sick and starving animals, after the impact destruction.</a:t>
            </a:r>
            <a:endParaRPr lang="en-US" sz="3200" dirty="0">
              <a:latin typeface="Calibri" panose="020F0502020204030204" pitchFamily="34" charset="0"/>
              <a:cs typeface="Calibri" panose="020F0502020204030204" pitchFamily="34" charset="0"/>
            </a:endParaRPr>
          </a:p>
          <a:p>
            <a:pPr marL="0" indent="0">
              <a:spcAft>
                <a:spcPts val="600"/>
              </a:spcAft>
              <a:buSzPct val="70000"/>
            </a:pPr>
            <a:r>
              <a:rPr lang="en-US" sz="3200" dirty="0">
                <a:latin typeface="Calibri" panose="020F0502020204030204" pitchFamily="34" charset="0"/>
                <a:cs typeface="Calibri" panose="020F0502020204030204" pitchFamily="34" charset="0"/>
              </a:rPr>
              <a:t>All large dinosaurs and 75% of all species worldwide died in every remote isolated sea, lake and island from the blazing heat and toxic gasses from these worldwide fires, volcanoes and secondary meteors, that darkened the skies &amp; blocked the Sun for years.</a:t>
            </a:r>
            <a:endParaRPr lang="en-US" sz="1600" dirty="0">
              <a:latin typeface="Calibri" panose="020F0502020204030204" pitchFamily="34" charset="0"/>
              <a:cs typeface="Calibri" panose="020F0502020204030204" pitchFamily="34" charset="0"/>
            </a:endParaRPr>
          </a:p>
          <a:p>
            <a:pPr marL="0" lvl="0" indent="0">
              <a:spcAft>
                <a:spcPts val="600"/>
              </a:spcAft>
              <a:buSzPct val="70000"/>
              <a:tabLst/>
            </a:pPr>
            <a:r>
              <a:rPr lang="en-US" sz="1600" u="sng"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3"/>
              </a:rPr>
              <a:t>[</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3"/>
              </a:rPr>
              <a:t>83]</a:t>
            </a:r>
            <a:r>
              <a:rPr lang="en-US" sz="1600" dirty="0">
                <a:solidFill>
                  <a:prstClr val="black"/>
                </a:solidFill>
                <a:latin typeface="Calibri" panose="020F0502020204030204" pitchFamily="34" charset="0"/>
                <a:cs typeface="Calibri" panose="020F0502020204030204" pitchFamily="34" charset="0"/>
                <a:hlinkClick r:id="rId4"/>
              </a:rPr>
              <a:t>[282]</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5"/>
              </a:rPr>
              <a:t>[</a:t>
            </a:r>
            <a:r>
              <a:rPr lang="en-US" sz="1600" dirty="0">
                <a:solidFill>
                  <a:prstClr val="black"/>
                </a:solidFill>
                <a:latin typeface="Calibri" panose="020F0502020204030204" pitchFamily="34" charset="0"/>
                <a:cs typeface="Calibri" panose="020F0502020204030204" pitchFamily="34" charset="0"/>
                <a:hlinkClick r:id="rId5"/>
              </a:rPr>
              <a:t>283]</a:t>
            </a:r>
            <a:r>
              <a:rPr lang="en-US" sz="1600" dirty="0">
                <a:solidFill>
                  <a:prstClr val="white"/>
                </a:solidFill>
                <a:latin typeface="Calibri" panose="020F0502020204030204" pitchFamily="34" charset="0"/>
                <a:cs typeface="Calibri" panose="020F0502020204030204" pitchFamily="34" charset="0"/>
                <a:hlinkClick r:id="rId6"/>
              </a:rPr>
              <a:t>[347]</a:t>
            </a:r>
            <a:r>
              <a:rPr lang="en-US" sz="1600" dirty="0">
                <a:solidFill>
                  <a:prstClr val="white"/>
                </a:solidFill>
                <a:cs typeface="Arial" panose="020B0604020202020204" pitchFamily="34" charset="0"/>
                <a:hlinkClick r:id="rId7"/>
              </a:rPr>
              <a:t>[506]</a:t>
            </a:r>
            <a:r>
              <a:rPr lang="en-US" sz="1600" dirty="0">
                <a:solidFill>
                  <a:prstClr val="white"/>
                </a:solidFill>
                <a:ea typeface="DengXian"/>
                <a:cs typeface="Arial" panose="020B0604020202020204" pitchFamily="34" charset="0"/>
                <a:hlinkClick r:id="rId8"/>
              </a:rPr>
              <a:t>[847]</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9"/>
              </a:rPr>
              <a:t>[941]</a:t>
            </a:r>
            <a:endParaRPr lang="en-US" sz="1600" dirty="0">
              <a:solidFill>
                <a:prstClr val="black"/>
              </a:solidFill>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183803A1-DF81-408F-86A5-F4FE4D2CF3A3}"/>
              </a:ext>
            </a:extLst>
          </p:cNvPr>
          <p:cNvSpPr txBox="1">
            <a:spLocks noChangeArrowheads="1"/>
          </p:cNvSpPr>
          <p:nvPr/>
        </p:nvSpPr>
        <p:spPr bwMode="auto">
          <a:xfrm>
            <a:off x="228596" y="182880"/>
            <a:ext cx="8686800" cy="1097280"/>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
        <p:nvSpPr>
          <p:cNvPr id="4" name="Date Placeholder 2">
            <a:extLst>
              <a:ext uri="{FF2B5EF4-FFF2-40B4-BE49-F238E27FC236}">
                <a16:creationId xmlns:a16="http://schemas.microsoft.com/office/drawing/2014/main" id="{B9712D3C-1F70-4732-B027-819BD1206EE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1636385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42900" y="1841608"/>
            <a:ext cx="8458200" cy="4650632"/>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120000"/>
              </a:lnSpc>
              <a:spcBef>
                <a:spcPct val="0"/>
              </a:spcBef>
              <a:spcAft>
                <a:spcPts val="600"/>
              </a:spcAft>
              <a:buClrTx/>
              <a:buSzPct val="80000"/>
              <a:tabLst/>
              <a:defRPr/>
            </a:pP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hlinkClick r:id="rId3"/>
              </a:rPr>
              <a:t>Bible end time prophesy gives</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rPr>
              <a:t> </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hlinkClick r:id="rId4"/>
              </a:rPr>
              <a:t>an incredibly accurate</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rPr>
              <a:t> </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hlinkClick r:id="rId5"/>
              </a:rPr>
              <a:t>description</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rPr>
              <a:t> </a:t>
            </a:r>
            <a:r>
              <a:rPr kumimoji="0" lang="en-US" altLang="en-US" sz="2800" i="0" u="none" strike="noStrike" kern="1200" normalizeH="0" baseline="0" noProof="0" dirty="0">
                <a:solidFill>
                  <a:schemeClr val="bg1">
                    <a:lumMod val="95000"/>
                    <a:lumOff val="5000"/>
                  </a:schemeClr>
                </a:solidFill>
                <a:uLnTx/>
                <a:uFillTx/>
                <a:ea typeface="Times New Roman" panose="02020603050405020304" pitchFamily="18" charset="0"/>
                <a:cs typeface="Arial" panose="020B0604020202020204" pitchFamily="34" charset="0"/>
              </a:rPr>
              <a:t>of the </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hlinkClick r:id="rId6"/>
              </a:rPr>
              <a:t>scientifically proven</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rPr>
              <a:t>, </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hlinkClick r:id="rId7"/>
              </a:rPr>
              <a:t>catastrophic </a:t>
            </a:r>
            <a:r>
              <a:rPr kumimoji="0" lang="en-US" altLang="en-US" sz="3000" b="1" i="0" u="none" strike="noStrike" kern="1200" normalizeH="0" baseline="0" noProof="0" dirty="0" bmk="_Hlk503775741">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hlinkClick r:id="rId7"/>
              </a:rPr>
              <a:t>worldwide effects</a:t>
            </a:r>
            <a:r>
              <a:rPr kumimoji="0" lang="en-US" altLang="en-US" sz="2800" i="0" u="none" strike="noStrike" kern="1200" normalizeH="0" baseline="0" noProof="0" dirty="0" bmk="_Hlk503775741">
                <a:solidFill>
                  <a:schemeClr val="bg1">
                    <a:lumMod val="95000"/>
                    <a:lumOff val="5000"/>
                  </a:schemeClr>
                </a:solidFill>
                <a:uLnTx/>
                <a:uFillTx/>
                <a:ea typeface="Times New Roman" panose="02020603050405020304" pitchFamily="18" charset="0"/>
                <a:cs typeface="Arial" panose="020B0604020202020204" pitchFamily="34" charset="0"/>
              </a:rPr>
              <a:t>,</a:t>
            </a:r>
            <a:r>
              <a:rPr kumimoji="0" lang="en-US" altLang="en-US" sz="2800" i="0" u="none" strike="noStrike" kern="1200" normalizeH="0" baseline="0" noProof="0" dirty="0">
                <a:solidFill>
                  <a:schemeClr val="bg1">
                    <a:lumMod val="95000"/>
                    <a:lumOff val="5000"/>
                  </a:schemeClr>
                </a:solidFill>
                <a:uLnTx/>
                <a:uFillTx/>
                <a:ea typeface="Times New Roman" panose="02020603050405020304" pitchFamily="18" charset="0"/>
                <a:cs typeface="Arial" panose="020B0604020202020204" pitchFamily="34" charset="0"/>
              </a:rPr>
              <a:t> from a future </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hlinkClick r:id="rId4"/>
              </a:rPr>
              <a:t>“huge mountain, all ablaze”, a “great star, blazing like a torch” that "fell from the sky</a:t>
            </a:r>
            <a:r>
              <a:rPr kumimoji="0" lang="en-US" altLang="en-US" sz="2800" i="0" u="none" strike="noStrike" kern="1200" normalizeH="0" baseline="0" noProof="0" dirty="0">
                <a:solidFill>
                  <a:schemeClr val="bg1">
                    <a:lumMod val="95000"/>
                    <a:lumOff val="5000"/>
                  </a:schemeClr>
                </a:solidFill>
                <a:uLnTx/>
                <a:uFillTx/>
                <a:ea typeface="Times New Roman" panose="02020603050405020304" pitchFamily="18" charset="0"/>
                <a:cs typeface="Arial" panose="020B0604020202020204" pitchFamily="34" charset="0"/>
              </a:rPr>
              <a:t>” near the middle of the end times. This “</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hlinkClick r:id="rId8"/>
              </a:rPr>
              <a:t>rock was cut out, but not by human hands</a:t>
            </a:r>
            <a:r>
              <a:rPr kumimoji="0" lang="en-US" altLang="en-US" sz="2800" i="0" u="none" strike="noStrike" kern="1200" normalizeH="0" baseline="0" noProof="0" dirty="0">
                <a:solidFill>
                  <a:schemeClr val="bg1">
                    <a:lumMod val="95000"/>
                    <a:lumOff val="5000"/>
                  </a:schemeClr>
                </a:solidFill>
                <a:uLnTx/>
                <a:uFillTx/>
                <a:ea typeface="Times New Roman" panose="02020603050405020304" pitchFamily="18" charset="0"/>
                <a:cs typeface="Arial" panose="020B0604020202020204" pitchFamily="34" charset="0"/>
              </a:rPr>
              <a:t>”.</a:t>
            </a:r>
            <a:r>
              <a:rPr kumimoji="0" lang="en-US" altLang="en-US" sz="3000" b="1" i="0" u="none" strike="noStrike" kern="120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rPr>
              <a:t> </a:t>
            </a:r>
          </a:p>
          <a:p>
            <a:pPr marL="0" marR="0" lvl="0" indent="0" algn="l" defTabSz="914400" rtl="0" eaLnBrk="0" fontAlgn="base" latinLnBrk="0" hangingPunct="0">
              <a:lnSpc>
                <a:spcPct val="110000"/>
              </a:lnSpc>
              <a:spcBef>
                <a:spcPct val="0"/>
              </a:spcBef>
              <a:spcAft>
                <a:spcPts val="1800"/>
              </a:spcAft>
              <a:buClrTx/>
              <a:buSzPct val="80000"/>
              <a:tabLst/>
              <a:defRPr/>
            </a:pPr>
            <a:r>
              <a:rPr kumimoji="0" lang="en-US" altLang="en-US" i="0" u="none" strike="noStrike" kern="1200" normalizeH="0" baseline="0" noProof="0" dirty="0">
                <a:solidFill>
                  <a:schemeClr val="bg1">
                    <a:lumMod val="95000"/>
                    <a:lumOff val="5000"/>
                  </a:schemeClr>
                </a:solidFill>
                <a:uLnTx/>
                <a:uFillTx/>
                <a:latin typeface="Calibri" panose="020F0502020204030204" pitchFamily="34" charset="0"/>
                <a:ea typeface="Times New Roman" panose="02020603050405020304" pitchFamily="18" charset="0"/>
                <a:cs typeface="Calibri" panose="020F0502020204030204" pitchFamily="34" charset="0"/>
              </a:rPr>
              <a:t>(See proof and Bible quotes in underlined links).</a:t>
            </a:r>
            <a:endParaRPr kumimoji="0" lang="en-US" altLang="en-US" b="1" i="0" u="none" strike="noStrike" kern="1200" normalizeH="0" baseline="0" noProof="0" dirty="0">
              <a:ln w="9525">
                <a:solidFill>
                  <a:prstClr val="black"/>
                </a:solidFill>
                <a:prstDash val="solid"/>
              </a:ln>
              <a:solidFill>
                <a:schemeClr val="bg1">
                  <a:lumMod val="95000"/>
                  <a:lumOff val="5000"/>
                </a:schemeClr>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endParaRPr>
          </a:p>
        </p:txBody>
      </p:sp>
      <p:sp>
        <p:nvSpPr>
          <p:cNvPr id="7" name="Text Box 1">
            <a:extLst>
              <a:ext uri="{FF2B5EF4-FFF2-40B4-BE49-F238E27FC236}">
                <a16:creationId xmlns:a16="http://schemas.microsoft.com/office/drawing/2014/main" id="{056819D4-2863-4837-AA57-6E0DEC0C9033}"/>
              </a:ext>
            </a:extLst>
          </p:cNvPr>
          <p:cNvSpPr txBox="1">
            <a:spLocks noChangeArrowheads="1"/>
          </p:cNvSpPr>
          <p:nvPr/>
        </p:nvSpPr>
        <p:spPr bwMode="auto">
          <a:xfrm>
            <a:off x="228600" y="533400"/>
            <a:ext cx="8686800" cy="1065548"/>
          </a:xfrm>
          <a:prstGeom prst="rect">
            <a:avLst/>
          </a:prstGeom>
          <a:blipFill dpi="0" rotWithShape="0">
            <a:blip r:embed="rId9"/>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
        <p:nvSpPr>
          <p:cNvPr id="4" name="Date Placeholder 2">
            <a:extLst>
              <a:ext uri="{FF2B5EF4-FFF2-40B4-BE49-F238E27FC236}">
                <a16:creationId xmlns:a16="http://schemas.microsoft.com/office/drawing/2014/main" id="{1DF31C28-91C1-4F1C-B1B5-C28FE355899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5736342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4" name="Date Placeholder 2"/>
          <p:cNvSpPr>
            <a:spLocks noGrp="1"/>
          </p:cNvSpPr>
          <p:nvPr>
            <p:ph type="dt" sz="half" idx="10"/>
          </p:nvPr>
        </p:nvSpPr>
        <p:spPr>
          <a:xfrm>
            <a:off x="5521451" y="6629400"/>
            <a:ext cx="3505200" cy="218162"/>
          </a:xfrm>
        </p:spPr>
        <p:txBody>
          <a:body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p:cNvSpPr>
            <a:spLocks noChangeArrowheads="1"/>
          </p:cNvSpPr>
          <p:nvPr/>
        </p:nvSpPr>
        <p:spPr bwMode="auto">
          <a:xfrm>
            <a:off x="195071" y="1358701"/>
            <a:ext cx="8747760" cy="519449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27432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800"/>
              </a:spcAft>
              <a:buClr>
                <a:srgbClr val="E7E6E6">
                  <a:lumMod val="10000"/>
                </a:srgbClr>
              </a:buClr>
              <a:buSzPct val="8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50" cap="none" spc="0" normalizeH="0" baseline="0" noProof="0" dirty="0">
                <a:ln w="12700" cmpd="sng">
                  <a:solidFill>
                    <a:srgbClr val="000000"/>
                  </a:solidFill>
                  <a:prstDash val="solid"/>
                </a:ln>
                <a:gradFill>
                  <a:gsLst>
                    <a:gs pos="0">
                      <a:srgbClr val="000000"/>
                    </a:gs>
                    <a:gs pos="1000">
                      <a:srgbClr val="000000">
                        <a:lumMod val="60000"/>
                        <a:lumOff val="40000"/>
                      </a:srgbClr>
                    </a:gs>
                    <a:gs pos="96262">
                      <a:prstClr val="white"/>
                    </a:gs>
                    <a:gs pos="53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The Apostle Paul wrote that not even an angel can change the words of scripture. </a:t>
            </a:r>
          </a:p>
          <a:p>
            <a:pPr marL="0" marR="0" lvl="0" indent="0" algn="l" defTabSz="457200" rtl="0" eaLnBrk="1" fontAlgn="base" latinLnBrk="0" hangingPunct="0">
              <a:lnSpc>
                <a:spcPct val="94000"/>
              </a:lnSpc>
              <a:spcBef>
                <a:spcPct val="0"/>
              </a:spcBef>
              <a:spcAft>
                <a:spcPts val="1800"/>
              </a:spcAft>
              <a:buClr>
                <a:srgbClr val="E7E6E6">
                  <a:lumMod val="10000"/>
                </a:srgbClr>
              </a:buClr>
              <a:buSzPct val="8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“But though we, or an angel from heaven, preach any other gospel unto you than that which we have preached unto you, let him be accursed.”</a:t>
            </a:r>
            <a:r>
              <a:rPr kumimoji="0" lang="en-US" alt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alt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4"/>
              </a:rPr>
              <a:t>Gal. 1:8</a:t>
            </a:r>
            <a:endParaRPr kumimoji="0" lang="en-US" altLang="en-US" sz="2000" i="0" u="none" strike="noStrike" kern="1200" cap="none" spc="0" normalizeH="0" baseline="0" noProof="0" dirty="0">
              <a:ln>
                <a:noFill/>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endParaRPr>
          </a:p>
          <a:p>
            <a:pPr marL="274320" lvl="0" indent="-274320">
              <a:lnSpc>
                <a:spcPct val="90000"/>
              </a:lnSpc>
              <a:spcAft>
                <a:spcPts val="0"/>
              </a:spcAft>
              <a:buClr>
                <a:schemeClr val="tx1"/>
              </a:buClr>
              <a:buSzPct val="65000"/>
              <a:buFont typeface="Wingdings" panose="05000000000000000000" pitchFamily="2" charset="2"/>
              <a:buChar char="Ø"/>
            </a:pPr>
            <a:r>
              <a:rPr lang="en-US" sz="3400" b="1" kern="150" dirty="0">
                <a:ln w="12700" cmpd="sng">
                  <a:solidFill>
                    <a:srgbClr val="000000"/>
                  </a:solidFill>
                  <a:prstDash val="solid"/>
                </a:ln>
                <a:gradFill>
                  <a:gsLst>
                    <a:gs pos="0">
                      <a:srgbClr val="000000"/>
                    </a:gs>
                    <a:gs pos="1000">
                      <a:schemeClr val="bg1">
                        <a:lumMod val="85000"/>
                        <a:lumOff val="15000"/>
                      </a:schemeClr>
                    </a:gs>
                    <a:gs pos="96262">
                      <a:prstClr val="white"/>
                    </a:gs>
                    <a:gs pos="56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Jesus stated: “Heaven and earth will pass away, but my words will never pass away.” </a:t>
            </a:r>
            <a:r>
              <a:rPr kumimoji="0" lang="en-US" alt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5"/>
              </a:rPr>
              <a:t>Mat. 24:35 NIV</a:t>
            </a:r>
            <a:r>
              <a:rPr kumimoji="0" lang="en-US" altLang="en-US"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altLang="en-US" sz="2000"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5" name="Text Box 1"/>
          <p:cNvSpPr txBox="1">
            <a:spLocks noChangeArrowheads="1"/>
          </p:cNvSpPr>
          <p:nvPr/>
        </p:nvSpPr>
        <p:spPr bwMode="auto">
          <a:xfrm>
            <a:off x="111251" y="304800"/>
            <a:ext cx="8915400" cy="82296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3600" b="1" i="0" u="none" strike="noStrike" kern="1200" cap="none" spc="0" normalizeH="0" baseline="0" noProof="0" dirty="0">
                <a:ln>
                  <a:noFill/>
                </a:ln>
                <a:solidFill>
                  <a:srgbClr val="4C4C4C"/>
                </a:solidFill>
                <a:effectLst/>
                <a:uLnTx/>
                <a:uFillTx/>
                <a:latin typeface="Times New Roman" panose="02020603050405020304" pitchFamily="18" charset="0"/>
                <a:ea typeface="Microsoft YaHei" panose="020B0503020204020204" pitchFamily="34" charset="-122"/>
                <a:cs typeface="Arial Unicode MS" panose="020B0604020202020204" pitchFamily="34" charset="-128"/>
              </a:rPr>
              <a:t>We Can't Add or Delete One Word of Bible</a:t>
            </a:r>
          </a:p>
        </p:txBody>
      </p:sp>
    </p:spTree>
    <p:extLst>
      <p:ext uri="{BB962C8B-B14F-4D97-AF65-F5344CB8AC3E}">
        <p14:creationId xmlns:p14="http://schemas.microsoft.com/office/powerpoint/2010/main" val="40779209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000"/>
                                  </p:stCondLst>
                                  <p:childTnLst>
                                    <p:animEffect transition="out" filter="fade">
                                      <p:cBhvr>
                                        <p:cTn id="6" dur="2000" tmFilter="0, 0; .2, .5; .8, .5; 1, 0"/>
                                        <p:tgtEl>
                                          <p:spTgt spid="7">
                                            <p:txEl>
                                              <p:pRg st="0" end="0"/>
                                            </p:txEl>
                                          </p:spTgt>
                                        </p:tgtEl>
                                      </p:cBhvr>
                                    </p:animEffect>
                                    <p:animScale>
                                      <p:cBhvr>
                                        <p:cTn id="7" dur="1000" autoRev="1" fill="hold"/>
                                        <p:tgtEl>
                                          <p:spTgt spid="7">
                                            <p:txEl>
                                              <p:pRg st="0" end="0"/>
                                            </p:txEl>
                                          </p:spTgt>
                                        </p:tgtEl>
                                      </p:cBhvr>
                                      <p:by x="105000" y="105000"/>
                                    </p:animScale>
                                  </p:childTnLst>
                                </p:cTn>
                              </p:par>
                            </p:childTnLst>
                          </p:cTn>
                        </p:par>
                        <p:par>
                          <p:cTn id="8" fill="hold">
                            <p:stCondLst>
                              <p:cond delay="4000"/>
                            </p:stCondLst>
                            <p:childTnLst>
                              <p:par>
                                <p:cTn id="9" presetID="26" presetClass="emph" presetSubtype="0" fill="hold" nodeType="afterEffect">
                                  <p:stCondLst>
                                    <p:cond delay="9000"/>
                                  </p:stCondLst>
                                  <p:childTnLst>
                                    <p:animEffect transition="out" filter="fade">
                                      <p:cBhvr>
                                        <p:cTn id="10" dur="2000" tmFilter="0, 0; .2, .5; .8, .5; 1, 0"/>
                                        <p:tgtEl>
                                          <p:spTgt spid="7">
                                            <p:txEl>
                                              <p:pRg st="2" end="2"/>
                                            </p:txEl>
                                          </p:spTgt>
                                        </p:tgtEl>
                                      </p:cBhvr>
                                    </p:animEffect>
                                    <p:animScale>
                                      <p:cBhvr>
                                        <p:cTn id="11" dur="1000" autoRev="1" fill="hold"/>
                                        <p:tgtEl>
                                          <p:spTgt spid="7">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692F187-FDAD-4AF2-9C0C-BB46F290B9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4320" y="1860228"/>
            <a:ext cx="8546325" cy="4663440"/>
          </a:xfrm>
          <a:prstGeom prst="rect">
            <a:avLst/>
          </a:prstGeom>
        </p:spPr>
      </p:pic>
      <p:sp>
        <p:nvSpPr>
          <p:cNvPr id="9" name="Rectangle 2">
            <a:extLst>
              <a:ext uri="{FF2B5EF4-FFF2-40B4-BE49-F238E27FC236}">
                <a16:creationId xmlns:a16="http://schemas.microsoft.com/office/drawing/2014/main" id="{7CB852BB-C624-437A-99E2-B200EED06E5E}"/>
              </a:ext>
            </a:extLst>
          </p:cNvPr>
          <p:cNvSpPr>
            <a:spLocks noChangeArrowheads="1"/>
          </p:cNvSpPr>
          <p:nvPr/>
        </p:nvSpPr>
        <p:spPr bwMode="auto">
          <a:xfrm>
            <a:off x="4166483" y="2039541"/>
            <a:ext cx="4815840" cy="3585597"/>
          </a:xfrm>
          <a:prstGeom prst="rect">
            <a:avLst/>
          </a:prstGeom>
          <a:noFill/>
          <a:ln w="25400">
            <a:noFill/>
          </a:ln>
          <a:effectLst/>
          <a:scene3d>
            <a:camera prst="orthographicFront"/>
            <a:lightRig rig="threePt" dir="t"/>
          </a:scene3d>
          <a:sp3d>
            <a:bevelT w="165100" prst="coolSlant"/>
          </a:sp3d>
          <a:extLst/>
        </p:spPr>
        <p:txBody>
          <a:bodyPr wrap="square" lIns="91440" tIns="18288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600"/>
              </a:spcAft>
              <a:buClr>
                <a:srgbClr val="00206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a rock was cut out, but not by human hands” a “great star, blazing like a torch”. </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hlinkClick r:id="rId4"/>
              </a:rPr>
              <a:t>Dan. 2:32-45</a:t>
            </a:r>
            <a:r>
              <a:rPr lang="en-US" sz="1600" dirty="0">
                <a:solidFill>
                  <a:schemeClr val="tx1"/>
                </a:solidFill>
              </a:rPr>
              <a:t>,</a:t>
            </a: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Rev. 8:8-10 </a:t>
            </a: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rPr>
              <a:t>NIV</a:t>
            </a: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a:t>
            </a:r>
          </a:p>
          <a:p>
            <a:pPr marL="0" marR="0" lvl="0" indent="0" algn="l" defTabSz="457200" rtl="0" eaLnBrk="1" fontAlgn="base" latinLnBrk="0" hangingPunct="0">
              <a:lnSpc>
                <a:spcPct val="100000"/>
              </a:lnSpc>
              <a:spcBef>
                <a:spcPct val="0"/>
              </a:spcBef>
              <a:spcAft>
                <a:spcPts val="1200"/>
              </a:spcAft>
              <a:buClr>
                <a:srgbClr val="00206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This accurately scientifically describes a falling asteroid.</a:t>
            </a:r>
          </a:p>
        </p:txBody>
      </p:sp>
      <p:sp>
        <p:nvSpPr>
          <p:cNvPr id="8" name="Text Box 1">
            <a:extLst>
              <a:ext uri="{FF2B5EF4-FFF2-40B4-BE49-F238E27FC236}">
                <a16:creationId xmlns:a16="http://schemas.microsoft.com/office/drawing/2014/main" id="{AB0FFAEF-48BD-45AA-9605-BC00AC704DFC}"/>
              </a:ext>
            </a:extLst>
          </p:cNvPr>
          <p:cNvSpPr txBox="1">
            <a:spLocks noChangeArrowheads="1"/>
          </p:cNvSpPr>
          <p:nvPr/>
        </p:nvSpPr>
        <p:spPr bwMode="auto">
          <a:xfrm>
            <a:off x="228600" y="457200"/>
            <a:ext cx="8686800" cy="1065548"/>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13046992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4300" y="1677251"/>
            <a:ext cx="8915400" cy="4888261"/>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274320" tIns="182880" rIns="2743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rtl="0" eaLnBrk="0" fontAlgn="base" latinLnBrk="0" hangingPunct="0">
              <a:lnSpc>
                <a:spcPct val="90000"/>
              </a:lnSpc>
              <a:spcBef>
                <a:spcPct val="0"/>
              </a:spcBef>
              <a:spcAft>
                <a:spcPct val="0"/>
              </a:spcAft>
              <a:buClrTx/>
              <a:buSzPct val="80000"/>
              <a:buFont typeface="Times New Roman" panose="02020603050405020304" pitchFamily="18" charset="0"/>
              <a:buNone/>
              <a:tabLst/>
              <a:defRPr/>
            </a:pPr>
            <a:r>
              <a:rPr kumimoji="0" lang="en-US" altLang="en-US" sz="3800" b="1" i="0" u="none" strike="noStrike" kern="1200" cap="none" spc="0" normalizeH="0" baseline="0" noProof="0" dirty="0" bmk="_Hlk503866619">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3"/>
              </a:rPr>
              <a:t>Video: Simulated Large Asteroid Impact </a:t>
            </a:r>
            <a:r>
              <a:rPr kumimoji="0" lang="en-US" altLang="en-US" sz="3200" b="0" i="0" u="none" strike="noStrike" kern="1200" cap="none" spc="0" normalizeH="0" baseline="0" noProof="0" dirty="0" bmk="_Hlk503866619">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with massive </a:t>
            </a:r>
            <a:r>
              <a:rPr lang="en-US" altLang="en-US" sz="3200" noProof="0" dirty="0" bmk="_Hlk503866619">
                <a:solidFill>
                  <a:prstClr val="black"/>
                </a:solidFill>
                <a:latin typeface="Calibri" panose="020F0502020204030204" pitchFamily="34" charset="0"/>
                <a:ea typeface="Times New Roman" panose="02020603050405020304" pitchFamily="18" charset="0"/>
                <a:cs typeface="Calibri" panose="020F0502020204030204" pitchFamily="34" charset="0"/>
              </a:rPr>
              <a:t>ts</a:t>
            </a:r>
            <a:r>
              <a:rPr kumimoji="0" lang="en-US" altLang="en-US" sz="3200" b="0" i="0" u="none" strike="noStrike" kern="1200" cap="none" spc="0" normalizeH="0" baseline="0" noProof="0" dirty="0" bmk="_Hlk503866619">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unami, worldwide </a:t>
            </a:r>
            <a:r>
              <a:rPr lang="en-US" altLang="en-US" sz="3200" noProof="0" dirty="0" bmk="_Hlk503866619">
                <a:solidFill>
                  <a:prstClr val="black"/>
                </a:solidFill>
                <a:latin typeface="Calibri" panose="020F0502020204030204" pitchFamily="34" charset="0"/>
                <a:ea typeface="Times New Roman" panose="02020603050405020304" pitchFamily="18" charset="0"/>
                <a:cs typeface="Calibri" panose="020F0502020204030204" pitchFamily="34" charset="0"/>
              </a:rPr>
              <a:t>fires</a:t>
            </a:r>
            <a:r>
              <a:rPr kumimoji="0" lang="en-US" altLang="en-US" sz="3200" b="0" i="0" u="none" strike="noStrike" kern="1200" cap="none" spc="0" normalizeH="0" baseline="0" noProof="0" dirty="0" bmk="_Hlk503866619">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altLang="en-US" sz="3200" dirty="0" bmk="_Hlk503866619">
                <a:solidFill>
                  <a:prstClr val="black"/>
                </a:solidFill>
                <a:latin typeface="Calibri" panose="020F0502020204030204" pitchFamily="34" charset="0"/>
                <a:ea typeface="Times New Roman" panose="02020603050405020304" pitchFamily="18" charset="0"/>
                <a:cs typeface="Calibri" panose="020F0502020204030204" pitchFamily="34" charset="0"/>
              </a:rPr>
              <a:t>and</a:t>
            </a:r>
            <a:r>
              <a:rPr kumimoji="0" lang="en-US" altLang="en-US" sz="3200" b="0" i="0" u="none" strike="noStrike" kern="1200" cap="none" spc="0" normalizeH="0" baseline="0" noProof="0" dirty="0" bmk="_Hlk503866619">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a massive </a:t>
            </a:r>
            <a:r>
              <a:rPr lang="en-US" altLang="en-US" sz="3200" dirty="0" bmk="_Hlk503866619">
                <a:solidFill>
                  <a:prstClr val="black"/>
                </a:solidFill>
                <a:latin typeface="Calibri" panose="020F0502020204030204" pitchFamily="34" charset="0"/>
                <a:ea typeface="Times New Roman" panose="02020603050405020304" pitchFamily="18" charset="0"/>
                <a:cs typeface="Calibri" panose="020F0502020204030204" pitchFamily="34" charset="0"/>
              </a:rPr>
              <a:t>c</a:t>
            </a:r>
            <a:r>
              <a:rPr kumimoji="0" lang="en-US" altLang="en-US" sz="3200" b="0" i="0" u="none" strike="noStrike" kern="1200" cap="none" spc="0" normalizeH="0" baseline="0" noProof="0" dirty="0" bmk="_Hlk503866619">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rater </a:t>
            </a:r>
            <a:r>
              <a:rPr lang="en-US" altLang="en-US" sz="3200" noProof="0" dirty="0" bmk="_Hlk503866619">
                <a:solidFill>
                  <a:prstClr val="black"/>
                </a:solidFill>
                <a:latin typeface="Calibri" panose="020F0502020204030204" pitchFamily="34" charset="0"/>
                <a:ea typeface="Times New Roman" panose="02020603050405020304" pitchFamily="18" charset="0"/>
                <a:cs typeface="Calibri" panose="020F0502020204030204" pitchFamily="34" charset="0"/>
              </a:rPr>
              <a:t>la</a:t>
            </a:r>
            <a:r>
              <a:rPr kumimoji="0" lang="en-US" altLang="en-US" sz="3200" b="0" i="0" u="none" strike="noStrike" kern="1200" cap="none" spc="0" normalizeH="0" baseline="0" noProof="0" dirty="0" bmk="_Hlk503866619">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ke of fire</a:t>
            </a:r>
            <a:endParaRPr kumimoji="0" lang="en-US" altLang="en-US" sz="1800" b="0" i="0" u="none" strike="noStrike" kern="1200" cap="none" spc="0" normalizeH="0" baseline="0" noProof="0" dirty="0" bmk="_Hlk503866619">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0" marR="0" lvl="0" indent="0" algn="ctr" defTabSz="914400" rtl="0" eaLnBrk="0" fontAlgn="base" latinLnBrk="0" hangingPunct="0">
              <a:lnSpc>
                <a:spcPct val="100000"/>
              </a:lnSpc>
              <a:spcBef>
                <a:spcPct val="0"/>
              </a:spcBef>
              <a:spcAft>
                <a:spcPts val="1800"/>
              </a:spcAft>
              <a:buClrTx/>
              <a:buSzPct val="8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hlinkClick r:id="rId3"/>
              </a:rPr>
              <a:t>http://www.youtube.com/watch?v=yYgEwXWilUc</a:t>
            </a:r>
            <a:endPar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0" marR="0" lvl="0" indent="0" algn="l" defTabSz="914400" rtl="0" eaLnBrk="0" fontAlgn="base" latinLnBrk="0" hangingPunct="0">
              <a:lnSpc>
                <a:spcPct val="94000"/>
              </a:lnSpc>
              <a:spcBef>
                <a:spcPct val="0"/>
              </a:spcBef>
              <a:spcAft>
                <a:spcPct val="0"/>
              </a:spcAft>
              <a:buClrTx/>
              <a:buSzPct val="70000"/>
              <a:tabLst/>
              <a:defRPr/>
            </a:pPr>
            <a:r>
              <a:rPr kumimoji="0" lang="en-US" alt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Over 50 large asteroids are confirmed to have struck Earth </a:t>
            </a:r>
            <a:r>
              <a:rPr kumimoji="0" lang="en-US" altLang="en-US" sz="31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over its history. These large impacts also caused massive extinctions, volcanoes, fires, </a:t>
            </a:r>
            <a:r>
              <a:rPr kumimoji="0" lang="en-US" altLang="en-US" sz="31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 action="ppaction://hlinksldjump"/>
              </a:rPr>
              <a:t>tsunami</a:t>
            </a:r>
            <a:r>
              <a:rPr kumimoji="0" lang="en-US" altLang="en-US" sz="31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en-US" sz="31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5" action="ppaction://hlinksldjump"/>
              </a:rPr>
              <a:t>floods</a:t>
            </a:r>
            <a:r>
              <a:rPr kumimoji="0" lang="en-US" altLang="en-US" sz="31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 earthquakes, and</a:t>
            </a:r>
            <a:r>
              <a:rPr kumimoji="0" lang="en-US" alt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darkened the sunlight on Earth for many years, </a:t>
            </a:r>
            <a:r>
              <a:rPr kumimoji="0" lang="en-US" alt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6"/>
              </a:rPr>
              <a:t>as the Bible described for the middle of </a:t>
            </a:r>
            <a:r>
              <a:rPr lang="en-US" alt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6"/>
              </a:rPr>
              <a:t>7 year </a:t>
            </a:r>
            <a:r>
              <a:rPr kumimoji="0" lang="en-US" alt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6"/>
              </a:rPr>
              <a:t>end times</a:t>
            </a:r>
            <a:r>
              <a:rPr kumimoji="0" lang="en-US" alt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a:t>
            </a:r>
            <a:r>
              <a:rPr lang="en-US" alt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DengXian"/>
                <a:cs typeface="Times New Roman" panose="02020603050405020304" pitchFamily="18" charset="0"/>
                <a:hlinkClick r:id="rId7"/>
              </a:rPr>
              <a:t>[847]</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DengXian"/>
                <a:cs typeface="Times New Roman" panose="02020603050405020304" pitchFamily="18" charset="0"/>
                <a:hlinkClick r:id="rId8"/>
              </a:rPr>
              <a:t>[849]</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DengXian"/>
                <a:cs typeface="Times New Roman" panose="02020603050405020304" pitchFamily="18" charset="0"/>
              </a:rPr>
              <a:t> </a:t>
            </a:r>
            <a:endParaRPr kumimoji="0" lang="en-US" altLang="en-US" sz="3200" b="1" i="0" u="none" strike="noStrike" kern="1200" cap="none" spc="0" normalizeH="0" baseline="0" noProof="0" dirty="0">
              <a:ln w="13462">
                <a:solidFill>
                  <a:prstClr val="black"/>
                </a:solidFill>
                <a:prstDash val="solid"/>
              </a:ln>
              <a:solidFill>
                <a:prstClr val="white">
                  <a:lumMod val="85000"/>
                  <a:lumOff val="15000"/>
                </a:prstClr>
              </a:solidFill>
              <a:effectLst>
                <a:outerShdw dist="38100" dir="2700000" algn="bl" rotWithShape="0">
                  <a:srgbClr val="4472C4"/>
                </a:outerShdw>
              </a:effectLst>
              <a:uLnTx/>
              <a:uFillTx/>
              <a:latin typeface="Arial" panose="020B0604020202020204" pitchFamily="34" charset="0"/>
              <a:ea typeface="Microsoft YaHei" panose="020B0503020204020204" pitchFamily="34" charset="-122"/>
              <a:cs typeface="+mn-cs"/>
            </a:endParaRPr>
          </a:p>
        </p:txBody>
      </p:sp>
      <p:sp>
        <p:nvSpPr>
          <p:cNvPr id="4" name="Date Placeholder 2">
            <a:extLst>
              <a:ext uri="{FF2B5EF4-FFF2-40B4-BE49-F238E27FC236}">
                <a16:creationId xmlns:a16="http://schemas.microsoft.com/office/drawing/2014/main" id="{CFD51172-CD00-4085-A596-8E783083361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Text Box 1">
            <a:extLst>
              <a:ext uri="{FF2B5EF4-FFF2-40B4-BE49-F238E27FC236}">
                <a16:creationId xmlns:a16="http://schemas.microsoft.com/office/drawing/2014/main" id="{9C271A9B-5A19-4686-AD15-ED353724FAE4}"/>
              </a:ext>
            </a:extLst>
          </p:cNvPr>
          <p:cNvSpPr txBox="1">
            <a:spLocks noChangeArrowheads="1"/>
          </p:cNvSpPr>
          <p:nvPr/>
        </p:nvSpPr>
        <p:spPr bwMode="auto">
          <a:xfrm>
            <a:off x="228600" y="324035"/>
            <a:ext cx="8686800" cy="1065548"/>
          </a:xfrm>
          <a:prstGeom prst="rect">
            <a:avLst/>
          </a:prstGeom>
          <a:blipFill dpi="0" rotWithShape="0">
            <a:blip r:embed="rId9"/>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27551015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par>
                          <p:cTn id="8" fill="hold">
                            <p:stCondLst>
                              <p:cond delay="5000"/>
                            </p:stCondLst>
                            <p:childTnLst>
                              <p:par>
                                <p:cTn id="9" presetID="26" presetClass="emph" presetSubtype="0" fill="hold" nodeType="afterEffect">
                                  <p:stCondLst>
                                    <p:cond delay="5000"/>
                                  </p:stCondLst>
                                  <p:childTnLst>
                                    <p:animEffect transition="out" filter="fade">
                                      <p:cBhvr>
                                        <p:cTn id="10" dur="2000" tmFilter="0, 0; .2, .5; .8, .5; 1, 0"/>
                                        <p:tgtEl>
                                          <p:spTgt spid="6">
                                            <p:txEl>
                                              <p:pRg st="2" end="2"/>
                                            </p:txEl>
                                          </p:spTgt>
                                        </p:tgtEl>
                                      </p:cBhvr>
                                    </p:animEffect>
                                    <p:animScale>
                                      <p:cBhvr>
                                        <p:cTn id="11" dur="100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1">
            <a:extLst>
              <a:ext uri="{FF2B5EF4-FFF2-40B4-BE49-F238E27FC236}">
                <a16:creationId xmlns:a16="http://schemas.microsoft.com/office/drawing/2014/main" id="{0727FC03-5C12-4782-BC2C-D019CF4A4147}"/>
              </a:ext>
            </a:extLst>
          </p:cNvPr>
          <p:cNvSpPr txBox="1">
            <a:spLocks noChangeArrowheads="1"/>
          </p:cNvSpPr>
          <p:nvPr/>
        </p:nvSpPr>
        <p:spPr bwMode="auto">
          <a:xfrm>
            <a:off x="213688" y="63464"/>
            <a:ext cx="8686800" cy="1065548"/>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pic>
        <p:nvPicPr>
          <p:cNvPr id="4" name="Picture 3">
            <a:extLst>
              <a:ext uri="{FF2B5EF4-FFF2-40B4-BE49-F238E27FC236}">
                <a16:creationId xmlns:a16="http://schemas.microsoft.com/office/drawing/2014/main" id="{9BBB79C6-8016-41A7-A2CC-62CD5EE45479}"/>
              </a:ext>
            </a:extLst>
          </p:cNvPr>
          <p:cNvPicPr>
            <a:picLocks noChangeAspect="1"/>
          </p:cNvPicPr>
          <p:nvPr/>
        </p:nvPicPr>
        <p:blipFill>
          <a:blip r:embed="rId4"/>
          <a:stretch>
            <a:fillRect/>
          </a:stretch>
        </p:blipFill>
        <p:spPr>
          <a:xfrm>
            <a:off x="344352" y="1339868"/>
            <a:ext cx="8455295" cy="4389120"/>
          </a:xfrm>
          <a:prstGeom prst="rect">
            <a:avLst/>
          </a:prstGeom>
        </p:spPr>
      </p:pic>
      <p:sp>
        <p:nvSpPr>
          <p:cNvPr id="5" name="TextBox 4">
            <a:extLst>
              <a:ext uri="{FF2B5EF4-FFF2-40B4-BE49-F238E27FC236}">
                <a16:creationId xmlns:a16="http://schemas.microsoft.com/office/drawing/2014/main" id="{535B7B05-C263-4A12-970E-93D4127FE802}"/>
              </a:ext>
            </a:extLst>
          </p:cNvPr>
          <p:cNvSpPr txBox="1"/>
          <p:nvPr/>
        </p:nvSpPr>
        <p:spPr bwMode="auto">
          <a:xfrm>
            <a:off x="168133" y="5813334"/>
            <a:ext cx="8777911" cy="772904"/>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algn="ctr">
              <a:spcBef>
                <a:spcPts val="0"/>
              </a:spcBef>
              <a:spcAft>
                <a:spcPts val="0"/>
              </a:spcAft>
            </a:pP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World map of large asteroid craters, (Earth Impact Database).</a:t>
            </a:r>
            <a:r>
              <a:rPr lang="en-US" sz="16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r>
              <a:rPr lang="en-US" sz="16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5"/>
              </a:rPr>
              <a:t>[945]</a:t>
            </a:r>
            <a:r>
              <a:rPr lang="en-US" sz="16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Thousands of additional asteroids impacted Earth during the </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6"/>
              </a:rPr>
              <a:t>Late Heavy Bombardment</a:t>
            </a:r>
            <a:r>
              <a:rPr lang="en-US"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Remains from these craters on Earth are rare. But these impact craters are visible on Mercury and the Moon </a:t>
            </a:r>
            <a:r>
              <a:rPr lang="en-US" sz="16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7"/>
              </a:rPr>
              <a:t>[2]</a:t>
            </a:r>
            <a:r>
              <a:rPr lang="en-US" sz="16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 (time 12:00)</a:t>
            </a:r>
          </a:p>
        </p:txBody>
      </p:sp>
      <p:sp>
        <p:nvSpPr>
          <p:cNvPr id="6" name="Date Placeholder 2">
            <a:extLst>
              <a:ext uri="{FF2B5EF4-FFF2-40B4-BE49-F238E27FC236}">
                <a16:creationId xmlns:a16="http://schemas.microsoft.com/office/drawing/2014/main" id="{716F3EDE-9342-45BF-858E-18F0B8AF6E8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9309690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1">
            <a:extLst>
              <a:ext uri="{FF2B5EF4-FFF2-40B4-BE49-F238E27FC236}">
                <a16:creationId xmlns:a16="http://schemas.microsoft.com/office/drawing/2014/main" id="{0727FC03-5C12-4782-BC2C-D019CF4A4147}"/>
              </a:ext>
            </a:extLst>
          </p:cNvPr>
          <p:cNvSpPr txBox="1">
            <a:spLocks noChangeArrowheads="1"/>
          </p:cNvSpPr>
          <p:nvPr/>
        </p:nvSpPr>
        <p:spPr bwMode="auto">
          <a:xfrm>
            <a:off x="228600" y="208244"/>
            <a:ext cx="8686800" cy="1065548"/>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pic>
        <p:nvPicPr>
          <p:cNvPr id="2" name="Picture 1">
            <a:extLst>
              <a:ext uri="{FF2B5EF4-FFF2-40B4-BE49-F238E27FC236}">
                <a16:creationId xmlns:a16="http://schemas.microsoft.com/office/drawing/2014/main" id="{6F0C5133-FE31-420E-BFC2-1EC7A1A0E1CC}"/>
              </a:ext>
            </a:extLst>
          </p:cNvPr>
          <p:cNvPicPr>
            <a:picLocks noChangeAspect="1"/>
          </p:cNvPicPr>
          <p:nvPr/>
        </p:nvPicPr>
        <p:blipFill rotWithShape="1">
          <a:blip r:embed="rId4"/>
          <a:srcRect l="5168" t="2123" r="2564" b="2083"/>
          <a:stretch/>
        </p:blipFill>
        <p:spPr>
          <a:xfrm>
            <a:off x="2423160" y="1377968"/>
            <a:ext cx="4297680" cy="4206240"/>
          </a:xfrm>
          <a:prstGeom prst="rect">
            <a:avLst/>
          </a:prstGeom>
        </p:spPr>
      </p:pic>
      <p:sp>
        <p:nvSpPr>
          <p:cNvPr id="5" name="TextBox 4">
            <a:extLst>
              <a:ext uri="{FF2B5EF4-FFF2-40B4-BE49-F238E27FC236}">
                <a16:creationId xmlns:a16="http://schemas.microsoft.com/office/drawing/2014/main" id="{535B7B05-C263-4A12-970E-93D4127FE802}"/>
              </a:ext>
            </a:extLst>
          </p:cNvPr>
          <p:cNvSpPr txBox="1"/>
          <p:nvPr/>
        </p:nvSpPr>
        <p:spPr bwMode="auto">
          <a:xfrm>
            <a:off x="228600" y="5186073"/>
            <a:ext cx="8572500" cy="1589602"/>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a:spcBef>
                <a:spcPts val="0"/>
              </a:spcBef>
              <a:spcAft>
                <a:spcPts val="1000"/>
              </a:spcAft>
            </a:pPr>
            <a:r>
              <a:rPr lang="en-US" sz="24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Past asteroid impacts on the Moon (enhanced elevation). Noah’s Ark could not have survived all these impacts at the same time on Earth, as the simple linear time 6,000 year old, Young Earth theory requires. </a:t>
            </a:r>
          </a:p>
          <a:p>
            <a:pPr marL="0" marR="0">
              <a:lnSpc>
                <a:spcPct val="100000"/>
              </a:lnSpc>
              <a:spcBef>
                <a:spcPts val="0"/>
              </a:spcBef>
              <a:spcAft>
                <a:spcPts val="600"/>
              </a:spcAft>
            </a:pPr>
            <a:r>
              <a:rPr lang="en-US" sz="14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rPr>
              <a:t>Image: STL 3D model of the Moon with 10× elevation exaggeration rendered with data from the Lunar Orbiter Laser Altimeter of the Lunar Reconnaissance Orbiter. 3D Image Credit: Cmglee </a:t>
            </a:r>
            <a:r>
              <a:rPr lang="en-US" sz="14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hlinkClick r:id="rId5"/>
              </a:rPr>
              <a:t>[967]</a:t>
            </a:r>
            <a:endParaRPr lang="en-US" sz="1200" kern="150" dirty="0">
              <a:solidFill>
                <a:schemeClr val="tx1"/>
              </a:solid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6" name="Date Placeholder 2">
            <a:extLst>
              <a:ext uri="{FF2B5EF4-FFF2-40B4-BE49-F238E27FC236}">
                <a16:creationId xmlns:a16="http://schemas.microsoft.com/office/drawing/2014/main" id="{EB530B8B-67D1-4CE2-8B68-D886BCCBBED9}"/>
              </a:ext>
            </a:extLst>
          </p:cNvPr>
          <p:cNvSpPr>
            <a:spLocks noGrp="1"/>
          </p:cNvSpPr>
          <p:nvPr>
            <p:ph type="dt" sz="half" idx="10"/>
          </p:nvPr>
        </p:nvSpPr>
        <p:spPr>
          <a:xfrm>
            <a:off x="5963653" y="656539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9181430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49766" y="1307592"/>
            <a:ext cx="9044464" cy="5379934"/>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Young Earth creationists claim that all of the past: thousands of massive asteroid impacts, volcano storms, tectonic plate continent separation, plus all geological layers occurred during Noah’s 1 yr. flood.</a:t>
            </a:r>
          </a:p>
          <a:p>
            <a:pPr marL="274320" marR="0" lvl="0" indent="-274320" algn="l" defTabSz="914400" rtl="0" eaLnBrk="0" fontAlgn="base" latinLnBrk="0" hangingPunct="0">
              <a:lnSpc>
                <a:spcPct val="90000"/>
              </a:lnSpc>
              <a:spcBef>
                <a:spcPct val="0"/>
              </a:spcBef>
              <a:spcAft>
                <a:spcPts val="1000"/>
              </a:spcAft>
              <a:buClr>
                <a:prstClr val="white"/>
              </a:buClr>
              <a:buSzPct val="70000"/>
              <a:buFont typeface="Wingdings" panose="05000000000000000000" pitchFamily="2" charset="2"/>
              <a:buChar char="Ø"/>
              <a:tabLst/>
              <a:defRPr/>
            </a:pPr>
            <a:r>
              <a:rPr kumimoji="0" lang="en-US" altLang="en-US" sz="28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rPr>
              <a:t>Noah’s ark would have been incinerated by the 3,000</a:t>
            </a:r>
            <a:r>
              <a:rPr kumimoji="0" lang="en-US" altLang="en-US" sz="28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altLang="en-US" sz="28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rPr>
              <a:t>F heat, and sunk by 5 mile high tsunamis with worldwide raining lava bombs and toxic gas.</a:t>
            </a:r>
          </a:p>
          <a:p>
            <a:pPr marL="274320" marR="0" lvl="0" indent="-274320" algn="l" defTabSz="914400" rtl="0" eaLnBrk="0" fontAlgn="base" latinLnBrk="0" hangingPunct="0">
              <a:lnSpc>
                <a:spcPct val="90000"/>
              </a:lnSpc>
              <a:spcBef>
                <a:spcPct val="0"/>
              </a:spcBef>
              <a:spcAft>
                <a:spcPts val="1000"/>
              </a:spcAft>
              <a:buClr>
                <a:prstClr val="white"/>
              </a:buClr>
              <a:buSzPct val="70000"/>
              <a:buFont typeface="Wingdings" panose="05000000000000000000" pitchFamily="2" charset="2"/>
              <a:buChar char="Ø"/>
              <a:tabLst/>
              <a:defRPr/>
            </a:pPr>
            <a:r>
              <a:rPr kumimoji="0" lang="en-US" altLang="en-US" sz="28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rPr>
              <a:t>Noah’s family would have died in the lethal 10.9% oxygen levels from Earth’s ancient atmosphere.</a:t>
            </a:r>
          </a:p>
          <a:p>
            <a:pPr marL="274320" marR="0" lvl="0" indent="-274320" algn="l" defTabSz="914400" rtl="0" eaLnBrk="0" fontAlgn="base" latinLnBrk="0" hangingPunct="0">
              <a:lnSpc>
                <a:spcPct val="90000"/>
              </a:lnSpc>
              <a:spcBef>
                <a:spcPct val="0"/>
              </a:spcBef>
              <a:spcAft>
                <a:spcPts val="1000"/>
              </a:spcAft>
              <a:buClr>
                <a:prstClr val="white"/>
              </a:buClr>
              <a:buSzPct val="65000"/>
              <a:buFont typeface="Wingdings" panose="05000000000000000000" pitchFamily="2" charset="2"/>
              <a:buChar char="Ø"/>
              <a:tabLst/>
              <a:defRPr/>
            </a:pPr>
            <a:r>
              <a:rPr kumimoji="0" lang="en-US" altLang="en-US" sz="28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Furthermore, the missing Noah’s flood layers are not found as built up land deposits, but as the  missing removed top layers that flowed to the sea.</a:t>
            </a:r>
            <a:endParaRPr kumimoji="0" lang="en-US" altLang="en-US" sz="28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6E4F8EBD-91B3-4EF0-A409-CBFEB1FD9694}"/>
              </a:ext>
            </a:extLst>
          </p:cNvPr>
          <p:cNvSpPr>
            <a:spLocks noChangeArrowheads="1"/>
          </p:cNvSpPr>
          <p:nvPr/>
        </p:nvSpPr>
        <p:spPr bwMode="auto">
          <a:xfrm>
            <a:off x="49768" y="191818"/>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704710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3000">
        <p15:prstTrans prst="pageCurlDouble"/>
      </p:transition>
    </mc:Choice>
    <mc:Fallback xmlns="">
      <p:transition spd="slow" advTm="43000">
        <p:fade/>
      </p:transition>
    </mc:Fallback>
  </mc:AlternateContent>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6" y="1554480"/>
            <a:ext cx="8944927" cy="5118196"/>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8000"/>
              </a:lnSpc>
              <a:spcAft>
                <a:spcPts val="1200"/>
              </a:spcAft>
              <a:buClr>
                <a:schemeClr val="tx1"/>
              </a:buClr>
              <a:buSzPct val="65000"/>
              <a:defRPr/>
            </a:pP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See </a:t>
            </a: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ction="ppaction://hlinksldjump"/>
              </a:rPr>
              <a:t>Appendix E</a:t>
            </a: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altLang="en-US" sz="3200" b="1" dirty="0">
                <a:ln w="9525">
                  <a:solidFill>
                    <a:prstClr val="black"/>
                  </a:solidFill>
                  <a:prstDash val="solid"/>
                </a:ln>
                <a:solidFill>
                  <a:srgbClr val="00FF00"/>
                </a:solidFill>
                <a:effectLst>
                  <a:outerShdw blurRad="50800" dist="50800" dir="2700000" algn="tl" rotWithShape="0">
                    <a:prstClr val="black">
                      <a:lumMod val="50000"/>
                    </a:prstClr>
                  </a:outerShdw>
                </a:effectLst>
                <a:ea typeface="Times New Roman" panose="02020603050405020304" pitchFamily="18" charset="0"/>
                <a:cs typeface="Arial" panose="020B0604020202020204" pitchFamily="34" charset="0"/>
              </a:rPr>
              <a:t>and</a:t>
            </a:r>
            <a:r>
              <a:rPr kumimoji="0" lang="en-US" altLang="en-US" sz="32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the book </a:t>
            </a:r>
            <a:r>
              <a:rPr lang="en-US" altLang="en-US" sz="3000" b="1" i="1" dirty="0">
                <a:ln w="9525">
                  <a:solidFill>
                    <a:prstClr val="black"/>
                  </a:solidFill>
                  <a:prstDash val="solid"/>
                </a:ln>
                <a:solidFill>
                  <a:prstClr val="white"/>
                </a:solidFill>
                <a:effectLst>
                  <a:outerShdw blurRad="50800" dist="50800" dir="2700000" algn="tl" rotWithShape="0">
                    <a:prstClr val="black">
                      <a:lumMod val="50000"/>
                    </a:prstClr>
                  </a:outerShdw>
                </a:effectLst>
                <a:ea typeface="Times New Roman" panose="02020603050405020304" pitchFamily="18" charset="0"/>
                <a:cs typeface="Arial" panose="020B0604020202020204" pitchFamily="34" charset="0"/>
                <a:hlinkClick r:id="rId4"/>
              </a:rPr>
              <a:t>Evolution Is Not Science</a:t>
            </a:r>
            <a:r>
              <a:rPr lang="en-US" altLang="en-US" sz="3000" b="1" i="1" dirty="0">
                <a:ln w="9525">
                  <a:solidFill>
                    <a:prstClr val="black"/>
                  </a:solidFill>
                  <a:prstDash val="solid"/>
                </a:ln>
                <a:solidFill>
                  <a:prstClr val="white"/>
                </a:solidFill>
                <a:effectLst>
                  <a:outerShdw blurRad="50800" dist="50800" dir="2700000" algn="tl" rotWithShape="0">
                    <a:prstClr val="black">
                      <a:lumMod val="50000"/>
                    </a:prstClr>
                  </a:outerShdw>
                </a:effectLst>
                <a:ea typeface="Times New Roman" panose="02020603050405020304" pitchFamily="18" charset="0"/>
                <a:cs typeface="Arial" panose="020B0604020202020204" pitchFamily="34" charset="0"/>
              </a:rPr>
              <a:t> </a:t>
            </a:r>
            <a:r>
              <a:rPr kumimoji="0" lang="en-US" altLang="en-US" sz="30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(Ch. 11 &amp; 22)</a:t>
            </a:r>
            <a:r>
              <a:rPr kumimoji="0" lang="en-US" altLang="en-US" sz="32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that rigorously proves the Earth is both young and old at the same time, and created by God using nonlinear time Transcendent Creation (TC), with instant complex design bursts (ICDB) that match all rigorously proven science. </a:t>
            </a:r>
          </a:p>
          <a:p>
            <a:pPr marL="274320" marR="0" lvl="0" indent="-274320" algn="l" defTabSz="457200" rtl="0" eaLnBrk="1" fontAlgn="base" latinLnBrk="0" hangingPunct="0">
              <a:lnSpc>
                <a:spcPct val="98000"/>
              </a:lnSpc>
              <a:spcBef>
                <a:spcPct val="0"/>
              </a:spcBef>
              <a:spcAft>
                <a:spcPts val="12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0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Science today proves that time is an illusion, as Einstein stated, and as the Bible literally described first… in many verses.</a:t>
            </a:r>
            <a:r>
              <a:rPr kumimoji="0" lang="en-US" alt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i="0" u="none" strike="noStrike" kern="1200" normalizeH="0" baseline="0" noProof="0" dirty="0">
                <a:ln w="9525">
                  <a:solidFill>
                    <a:schemeClr val="bg1"/>
                  </a:solidFill>
                  <a:prstDash val="solid"/>
                </a:ln>
                <a:solidFill>
                  <a:schemeClr val="tx1"/>
                </a:solidFill>
                <a:uLnTx/>
                <a:uFillTx/>
                <a:latin typeface="Times New Roman" panose="02020603050405020304" pitchFamily="18" charset="0"/>
                <a:ea typeface="Microsoft YaHei" panose="020B0503020204020204" pitchFamily="34" charset="-122"/>
                <a:cs typeface="+mn-cs"/>
                <a:hlinkClick r:id="rId5"/>
              </a:rPr>
              <a:t>[346]</a:t>
            </a:r>
            <a:r>
              <a:rPr kumimoji="0" lang="en-US"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mn-cs"/>
                <a:hlinkClick r:id="rId6"/>
              </a:rPr>
              <a:t>[681]</a:t>
            </a:r>
            <a:r>
              <a:rPr kumimoji="0" lang="en-US" altLang="en-US"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Times New Roman" panose="02020603050405020304" pitchFamily="18" charset="0"/>
                <a:cs typeface="Arial" panose="020B0604020202020204" pitchFamily="34" charset="0"/>
              </a:rPr>
              <a:t> </a:t>
            </a:r>
            <a:endParaRPr kumimoji="0" lang="en-US" altLang="en-US" i="0" u="none" strike="noStrike" kern="1200" cap="none" spc="0" normalizeH="0" baseline="0" noProof="0" dirty="0">
              <a:ln w="9525">
                <a:solidFill>
                  <a:prstClr val="black"/>
                </a:solidFill>
                <a:prstDash val="solid"/>
              </a:ln>
              <a:solidFill>
                <a:prstClr val="white"/>
              </a:solidFill>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BDB11E68-76EB-49E8-9CDF-089B89B34ABE}"/>
              </a:ext>
            </a:extLst>
          </p:cNvPr>
          <p:cNvSpPr>
            <a:spLocks noChangeArrowheads="1"/>
          </p:cNvSpPr>
          <p:nvPr/>
        </p:nvSpPr>
        <p:spPr bwMode="auto">
          <a:xfrm>
            <a:off x="82971" y="358944"/>
            <a:ext cx="8944928" cy="1097280"/>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a:t>
            </a:r>
            <a:r>
              <a:rPr lang="en-US" altLang="en-US" sz="34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Unbiblical</a:t>
            </a: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Young Earth Theory that </a:t>
            </a:r>
            <a:r>
              <a:rPr lang="en-US" altLang="en-US" sz="34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Dinosaurs Died in Noah’s Flood</a:t>
            </a:r>
            <a:endPar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37546436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2706" name="Text Box 2"/>
          <p:cNvSpPr txBox="1">
            <a:spLocks noChangeArrowheads="1"/>
          </p:cNvSpPr>
          <p:nvPr/>
        </p:nvSpPr>
        <p:spPr bwMode="auto">
          <a:xfrm>
            <a:off x="601498" y="6045001"/>
            <a:ext cx="8153400" cy="42144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srgbClr val="4472C4">
                  <a:lumMod val="75000"/>
                </a:srgbClr>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20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Figure: Space-time fabric twisting like honey swirling around Earth. </a:t>
            </a:r>
            <a:r>
              <a:rPr kumimoji="0" lang="en-US" altLang="en-US" sz="1400" b="0" i="0" u="sng" strike="noStrike" kern="1200" cap="none" spc="0" normalizeH="0" baseline="0" noProof="0" dirty="0">
                <a:ln>
                  <a:noFill/>
                </a:ln>
                <a:solidFill>
                  <a:srgbClr val="CCCCFF"/>
                </a:solidFill>
                <a:effectLst/>
                <a:uLnTx/>
                <a:uFillTx/>
                <a:latin typeface="Calibri" panose="020F0502020204030204" pitchFamily="34" charset="0"/>
                <a:ea typeface="Microsoft YaHei" panose="020B0503020204020204" pitchFamily="34" charset="-122"/>
                <a:cs typeface="Arial Unicode MS" panose="020B0604020202020204" pitchFamily="34" charset="-128"/>
                <a:hlinkClick r:id="rId3"/>
              </a:rPr>
              <a:t>[</a:t>
            </a:r>
            <a:r>
              <a:rPr kumimoji="0" lang="en-US" altLang="en-US" sz="14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Arial Unicode MS" panose="020B0604020202020204" pitchFamily="34" charset="-128"/>
                <a:hlinkClick r:id="rId3"/>
              </a:rPr>
              <a:t>137]</a:t>
            </a:r>
            <a:r>
              <a:rPr kumimoji="0" lang="en-US" altLang="en-US" sz="1400" b="0" i="0" u="sng"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[290]</a:t>
            </a:r>
          </a:p>
        </p:txBody>
      </p:sp>
      <p:pic>
        <p:nvPicPr>
          <p:cNvPr id="72707"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l="53632" r="-17"/>
          <a:stretch/>
        </p:blipFill>
        <p:spPr bwMode="auto">
          <a:xfrm>
            <a:off x="2317909" y="2748385"/>
            <a:ext cx="4720578" cy="3291840"/>
          </a:xfrm>
          <a:prstGeom prst="rect">
            <a:avLst/>
          </a:prstGeom>
          <a:noFill/>
          <a:ln>
            <a:noFill/>
          </a:ln>
          <a:effectLst/>
          <a:scene3d>
            <a:camera prst="orthographicFront"/>
            <a:lightRig rig="threePt" dir="t"/>
          </a:scene3d>
          <a:sp3d>
            <a:bevelT w="165100" prst="coolSlant"/>
          </a:sp3d>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 name="Rectangle 1"/>
          <p:cNvSpPr txBox="1">
            <a:spLocks noChangeArrowheads="1"/>
          </p:cNvSpPr>
          <p:nvPr/>
        </p:nvSpPr>
        <p:spPr>
          <a:xfrm>
            <a:off x="478809" y="456063"/>
            <a:ext cx="8071466" cy="1066800"/>
          </a:xfrm>
          <a:prstGeom prst="rect">
            <a:avLst/>
          </a:prstGeom>
          <a:blipFill dpi="0" rotWithShape="0">
            <a:blip r:embed="rId5"/>
            <a:srcRect/>
            <a:tile tx="0" ty="0" sx="100000" sy="100000" flip="none" algn="tl"/>
          </a:blipFill>
          <a:ln w="18360">
            <a:solidFill>
              <a:srgbClr val="000000"/>
            </a:solidFill>
            <a:round/>
            <a:headEnd/>
            <a:tailEnd/>
          </a:ln>
          <a:effectLst>
            <a:outerShdw dir="2700000" algn="ctr" rotWithShape="0">
              <a:srgbClr val="808080"/>
            </a:outerShdw>
          </a:effectLst>
          <a:scene3d>
            <a:camera prst="orthographicFront"/>
            <a:lightRig rig="threePt" dir="t"/>
          </a:scene3d>
          <a:sp3d>
            <a:bevelT w="165100" prst="coolSlant"/>
          </a:sp3d>
        </p:spPr>
        <p:txBody>
          <a:bodyPr vert="horz" lIns="99000" tIns="54000" rIns="99000" bIns="54000" rtlCol="0" anchor="ctr">
            <a:noAutofit/>
          </a:bodyPr>
          <a:lst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j-ea"/>
                <a:cs typeface="Times New Roman" panose="02020603050405020304" pitchFamily="18" charset="0"/>
              </a:rPr>
              <a:t>The Bible Provided Clues About Time &amp; Space Beyond Science Today</a:t>
            </a:r>
            <a:endParaRPr kumimoji="0" lang="en-US" alt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j-ea"/>
              <a:cs typeface="Times New Roman" panose="02020603050405020304" pitchFamily="18" charset="0"/>
            </a:endParaRPr>
          </a:p>
        </p:txBody>
      </p:sp>
      <p:sp>
        <p:nvSpPr>
          <p:cNvPr id="7" name="Text Box 2"/>
          <p:cNvSpPr txBox="1">
            <a:spLocks noChangeArrowheads="1"/>
          </p:cNvSpPr>
          <p:nvPr/>
        </p:nvSpPr>
        <p:spPr bwMode="auto">
          <a:xfrm>
            <a:off x="478810" y="1729035"/>
            <a:ext cx="8071465" cy="937965"/>
          </a:xfrm>
          <a:prstGeom prst="rect">
            <a:avLst/>
          </a:prstGeom>
          <a:noFill/>
          <a:ln>
            <a:noFill/>
          </a:ln>
          <a:effectLst>
            <a:outerShdw dist="25400" dir="2700000" algn="ctr" rotWithShape="0">
              <a:schemeClr val="tx2">
                <a:lumMod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0" tIns="0" rIns="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0000"/>
              </a:lnSpc>
              <a:spcBef>
                <a:spcPct val="0"/>
              </a:spcBef>
              <a:spcAft>
                <a:spcPts val="1200"/>
              </a:spcAft>
              <a:buClr>
                <a:srgbClr val="4472C4">
                  <a:lumMod val="75000"/>
                </a:srgbClr>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3200" b="1" i="0" u="none" strike="noStrike" kern="1200" cap="none" spc="0" normalizeH="0" baseline="0" noProof="0" dirty="0">
                <a:ln>
                  <a:noFill/>
                </a:ln>
                <a:solidFill>
                  <a:srgbClr val="4472C4">
                    <a:lumMod val="75000"/>
                  </a:srgbClr>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Video: Einstein Stated that Time was an Illusion</a:t>
            </a:r>
          </a:p>
          <a:p>
            <a:pPr marL="342900" marR="0" lvl="0" indent="-342900" algn="ctr" defTabSz="457200" rtl="0" eaLnBrk="1" fontAlgn="base" latinLnBrk="0" hangingPunct="0">
              <a:lnSpc>
                <a:spcPct val="80000"/>
              </a:lnSpc>
              <a:spcBef>
                <a:spcPct val="0"/>
              </a:spcBef>
              <a:spcAft>
                <a:spcPts val="1738"/>
              </a:spcAft>
              <a:buClr>
                <a:srgbClr val="4472C4">
                  <a:lumMod val="75000"/>
                </a:srgbClr>
              </a:buClr>
              <a:buSzPct val="100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2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Arial Unicode MS" panose="020B0604020202020204" pitchFamily="34" charset="-128"/>
                <a:hlinkClick r:id="rId6"/>
              </a:rPr>
              <a:t>http://youtu.be/VYZQxMowBsw</a:t>
            </a:r>
            <a:endParaRPr kumimoji="0" lang="en-US" altLang="en-US" sz="24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Arial Unicode MS" panose="020B0604020202020204" pitchFamily="34" charset="-128"/>
            </a:endParaRPr>
          </a:p>
        </p:txBody>
      </p:sp>
      <p:sp>
        <p:nvSpPr>
          <p:cNvPr id="8" name="Date Placeholder 2">
            <a:extLst>
              <a:ext uri="{FF2B5EF4-FFF2-40B4-BE49-F238E27FC236}">
                <a16:creationId xmlns:a16="http://schemas.microsoft.com/office/drawing/2014/main" id="{49FDCD08-5117-44BF-B29E-AE5BA1052C53}"/>
              </a:ext>
            </a:extLst>
          </p:cNvPr>
          <p:cNvSpPr txBox="1">
            <a:spLocks/>
          </p:cNvSpPr>
          <p:nvPr/>
        </p:nvSpPr>
        <p:spPr>
          <a:xfrm>
            <a:off x="5921829" y="6614160"/>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endPar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endParaRPr>
          </a:p>
        </p:txBody>
      </p:sp>
    </p:spTree>
    <p:extLst>
      <p:ext uri="{BB962C8B-B14F-4D97-AF65-F5344CB8AC3E}">
        <p14:creationId xmlns:p14="http://schemas.microsoft.com/office/powerpoint/2010/main" val="1315647898"/>
      </p:ext>
    </p:extLst>
  </p:cSld>
  <p:clrMapOvr>
    <a:masterClrMapping/>
  </p:clrMapOvr>
  <mc:AlternateContent xmlns:mc="http://schemas.openxmlformats.org/markup-compatibility/2006" xmlns:p14="http://schemas.microsoft.com/office/powerpoint/2010/main">
    <mc:Choice Requires="p14">
      <p:transition spd="slow" p14:dur="1250" advTm="10000">
        <p:fade/>
      </p:transition>
    </mc:Choice>
    <mc:Fallback xmlns="">
      <p:transition spd="slow" advTm="10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7">
                                            <p:txEl>
                                              <p:pRg st="0" end="0"/>
                                            </p:txEl>
                                          </p:spTgt>
                                        </p:tgtEl>
                                      </p:cBhvr>
                                    </p:animEffect>
                                    <p:animScale>
                                      <p:cBhvr>
                                        <p:cTn id="7" dur="250" autoRev="1" fill="hold"/>
                                        <p:tgtEl>
                                          <p:spTgt spid="7">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69507" y="1505069"/>
            <a:ext cx="8804979" cy="502920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ts val="0"/>
              </a:spcBef>
              <a:spcAft>
                <a:spcPts val="1200"/>
              </a:spcAft>
              <a:buClr>
                <a:prstClr val="black"/>
              </a:buClr>
              <a:buSzPct val="7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Young Earth Creationists add words to the Bible to claim the universe is 7,000 years old. But these words, or the words Young Earth cannot be found anywhere in the Bible. </a:t>
            </a:r>
          </a:p>
          <a:p>
            <a:pPr marL="274320" marR="0" lvl="0" indent="-274320" algn="l" defTabSz="457200" rtl="0" eaLnBrk="1" fontAlgn="base" latinLnBrk="0" hangingPunct="0">
              <a:lnSpc>
                <a:spcPct val="96000"/>
              </a:lnSpc>
              <a:spcBef>
                <a:spcPts val="0"/>
              </a:spcBef>
              <a:spcAft>
                <a:spcPts val="1200"/>
              </a:spcAft>
              <a:buClr>
                <a:prstClr val="white"/>
              </a:buClr>
              <a:buSzPct val="65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The Bible only states literally that creation took </a:t>
            </a:r>
            <a:r>
              <a:rPr kumimoji="0" lang="en-US" sz="30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hlinkClick r:id="rId3"/>
              </a:rPr>
              <a:t>7 days, not 7,000 years as I prove</a:t>
            </a:r>
            <a:r>
              <a:rPr kumimoji="0" lang="en-US" sz="30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 </a:t>
            </a:r>
          </a:p>
          <a:p>
            <a:pPr marL="274320" lvl="0" indent="-274320">
              <a:lnSpc>
                <a:spcPct val="96000"/>
              </a:lnSpc>
              <a:spcBef>
                <a:spcPts val="0"/>
              </a:spcBef>
              <a:spcAft>
                <a:spcPts val="1200"/>
              </a:spcAft>
              <a:buClr>
                <a:prstClr val="white"/>
              </a:buClr>
              <a:buSzPct val="65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The Earth is both young and old at the same time, with </a:t>
            </a:r>
            <a:r>
              <a:rPr kumimoji="0" lang="en-US" sz="30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hlinkClick r:id="rId4" action="ppaction://hlinksldjump"/>
              </a:rPr>
              <a:t>non-linear time paths &amp; wormhole doors</a:t>
            </a:r>
            <a:r>
              <a:rPr kumimoji="0" lang="en-US" sz="30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30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hlinkClick r:id="rId5" action="ppaction://hlinksldjump"/>
              </a:rPr>
              <a:t>that science today proves exist</a:t>
            </a:r>
            <a:r>
              <a:rPr kumimoji="0" lang="en-US" sz="3000" b="1" i="0" u="none" strike="noStrike" kern="15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mn-cs"/>
              </a:rPr>
              <a:t>and the Bible described first in many verses. </a:t>
            </a:r>
            <a:r>
              <a:rPr lang="en-US" b="1" dirty="0">
                <a:ln w="9525">
                  <a:solidFill>
                    <a:schemeClr val="bg1"/>
                  </a:solidFill>
                  <a:prstDash val="solid"/>
                </a:ln>
                <a:solidFill>
                  <a:schemeClr val="tx1"/>
                </a:solidFill>
                <a:hlinkClick r:id="rId6"/>
              </a:rPr>
              <a:t>[681]</a:t>
            </a:r>
            <a:r>
              <a:rPr kumimoji="0" lang="en-US" sz="3000" b="1" i="0" u="none" strike="noStrike" kern="1200" normalizeH="0" baseline="0" noProof="0" dirty="0">
                <a:ln w="9525">
                  <a:solidFill>
                    <a:schemeClr val="bg1"/>
                  </a:solidFill>
                  <a:prstDash val="solid"/>
                </a:ln>
                <a:solidFill>
                  <a:schemeClr val="tx1"/>
                </a:solidFill>
                <a:uLnTx/>
                <a:uFillTx/>
                <a:latin typeface="Arial" panose="020B0604020202020204" pitchFamily="34" charset="0"/>
              </a:rPr>
              <a:t> </a:t>
            </a:r>
            <a:endParaRPr kumimoji="0" lang="en-US" sz="3000" b="0" i="0" u="none" strike="noStrike" kern="150" cap="none" spc="0" normalizeH="0" baseline="0" noProof="0" dirty="0">
              <a:ln w="9525">
                <a:solidFill>
                  <a:prstClr val="black"/>
                </a:solidFill>
                <a:prstDash val="solid"/>
              </a:ln>
              <a:solidFill>
                <a:srgbClr val="00FF00"/>
              </a:solidFill>
              <a:uLnTx/>
              <a:uFillTx/>
              <a:latin typeface="Arial" panose="020B0604020202020204" pitchFamily="34" charset="0"/>
              <a:ea typeface="SimSun" panose="02010600030101010101" pitchFamily="2" charset="-122"/>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8" y="6571753"/>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D894CDA4-907F-43B4-83E1-202B88E0C8B2}"/>
              </a:ext>
            </a:extLst>
          </p:cNvPr>
          <p:cNvSpPr>
            <a:spLocks noChangeArrowheads="1"/>
          </p:cNvSpPr>
          <p:nvPr/>
        </p:nvSpPr>
        <p:spPr bwMode="auto">
          <a:xfrm>
            <a:off x="99533" y="228600"/>
            <a:ext cx="8944928" cy="1097280"/>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Young Earth Theory that Dinosaurs Died in Noah’s Flood</a:t>
            </a:r>
          </a:p>
        </p:txBody>
      </p:sp>
      <p:sp>
        <p:nvSpPr>
          <p:cNvPr id="8" name="Date Placeholder 2">
            <a:extLst>
              <a:ext uri="{FF2B5EF4-FFF2-40B4-BE49-F238E27FC236}">
                <a16:creationId xmlns:a16="http://schemas.microsoft.com/office/drawing/2014/main" id="{581D0DC5-F6B3-4A51-AB87-2F5135B02B23}"/>
              </a:ext>
            </a:extLst>
          </p:cNvPr>
          <p:cNvSpPr txBox="1">
            <a:spLocks/>
          </p:cNvSpPr>
          <p:nvPr/>
        </p:nvSpPr>
        <p:spPr>
          <a:xfrm>
            <a:off x="250372" y="6587656"/>
            <a:ext cx="3788228" cy="270344"/>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400" dirty="0">
                <a:solidFill>
                  <a:prstClr val="white"/>
                </a:solidFill>
              </a:rPr>
              <a:t>Click on underlined links for extensive proof</a:t>
            </a:r>
          </a:p>
        </p:txBody>
      </p:sp>
    </p:spTree>
    <p:extLst>
      <p:ext uri="{BB962C8B-B14F-4D97-AF65-F5344CB8AC3E}">
        <p14:creationId xmlns:p14="http://schemas.microsoft.com/office/powerpoint/2010/main" val="31931753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6" y="1371600"/>
            <a:ext cx="8944928" cy="5291705"/>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ts val="0"/>
              </a:spcBef>
              <a:spcAft>
                <a:spcPts val="800"/>
              </a:spcAft>
              <a:buClr>
                <a:prstClr val="black"/>
              </a:buClr>
              <a:buSzPct val="7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0" i="0" u="none" strike="noStrike" kern="150" cap="none" spc="0" normalizeH="0" baseline="0" noProof="0" dirty="0">
                <a:ln>
                  <a:noFill/>
                </a:ln>
                <a:solidFill>
                  <a:prstClr val="black"/>
                </a:solidFill>
                <a:effectLst/>
                <a:uLnTx/>
                <a:uFillTx/>
                <a:latin typeface="Arial" panose="020B0604020202020204" pitchFamily="34" charset="0"/>
                <a:ea typeface="SimSun" panose="02010600030101010101" pitchFamily="2" charset="-122"/>
                <a:cs typeface="Arial" panose="020B0604020202020204" pitchFamily="34" charset="0"/>
              </a:rPr>
              <a:t>Jesus never stated the Earth or universe were young. </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hlinkClick r:id="rId3"/>
              </a:rPr>
              <a:t>Jesus instead demonstrated examples of the </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hlinkClick r:id="rId4" action="ppaction://hlinksldjump"/>
              </a:rPr>
              <a:t>incredible complexity of space and time</a:t>
            </a:r>
            <a:r>
              <a:rPr kumimoji="0" lang="en-US" sz="30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2800" b="0" i="0" u="none" strike="noStrike" kern="150" cap="none" spc="0" normalizeH="0" baseline="0" noProof="0" dirty="0">
                <a:ln>
                  <a:noFill/>
                </a:ln>
                <a:solidFill>
                  <a:prstClr val="black"/>
                </a:solidFill>
                <a:effectLst/>
                <a:uLnTx/>
                <a:uFillTx/>
                <a:latin typeface="Arial" panose="020B0604020202020204" pitchFamily="34" charset="0"/>
                <a:ea typeface="SimSun" panose="02010600030101010101" pitchFamily="2" charset="-122"/>
                <a:cs typeface="Arial" panose="020B0604020202020204" pitchFamily="34" charset="0"/>
              </a:rPr>
              <a:t>by changing into a brilliant transcendence on a mountain while talking with Moses, Elijah and God. </a:t>
            </a:r>
            <a:endParaRPr kumimoji="0" lang="en-US" sz="3000" b="0" i="0" u="none" strike="noStrike" kern="150" cap="none" spc="0" normalizeH="0" baseline="0" noProof="0" dirty="0">
              <a:ln>
                <a:noFill/>
              </a:ln>
              <a:solidFill>
                <a:prstClr val="black"/>
              </a:solidFill>
              <a:effectLst/>
              <a:uLnTx/>
              <a:uFillTx/>
              <a:latin typeface="Arial" panose="020B0604020202020204" pitchFamily="34" charset="0"/>
              <a:ea typeface="SimSun" panose="02010600030101010101" pitchFamily="2" charset="-122"/>
              <a:cs typeface="Arial" panose="020B0604020202020204" pitchFamily="34" charset="0"/>
            </a:endParaRPr>
          </a:p>
          <a:p>
            <a:pPr marL="274320" marR="0" lvl="0" indent="-274320" algn="l" defTabSz="457200" rtl="0" eaLnBrk="1" fontAlgn="base" latinLnBrk="0" hangingPunct="0">
              <a:lnSpc>
                <a:spcPct val="92000"/>
              </a:lnSpc>
              <a:spcBef>
                <a:spcPts val="0"/>
              </a:spcBef>
              <a:spcAft>
                <a:spcPts val="800"/>
              </a:spcAft>
              <a:buClr>
                <a:prstClr val="black"/>
              </a:buClr>
              <a:buSzPct val="70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0" i="0" u="none" strike="noStrike" kern="150" cap="none" spc="0" normalizeH="0" baseline="0" noProof="0" dirty="0">
                <a:ln>
                  <a:noFill/>
                </a:ln>
                <a:solidFill>
                  <a:prstClr val="black"/>
                </a:solidFill>
                <a:effectLst/>
                <a:uLnTx/>
                <a:uFillTx/>
                <a:latin typeface="Arial" panose="020B0604020202020204" pitchFamily="34" charset="0"/>
                <a:ea typeface="SimSun" panose="02010600030101010101" pitchFamily="2" charset="-122"/>
                <a:cs typeface="Arial" panose="020B0604020202020204" pitchFamily="34" charset="0"/>
              </a:rPr>
              <a:t>Jesus entered a room through locked doors and disappeared. The Apostle Phillip disappeared and later reappeared in another town.</a:t>
            </a:r>
          </a:p>
          <a:p>
            <a:pPr marL="274320" marR="0" lvl="0" indent="-274320" algn="l" defTabSz="457200" rtl="0" eaLnBrk="1" fontAlgn="base" latinLnBrk="0" hangingPunct="0">
              <a:lnSpc>
                <a:spcPct val="92000"/>
              </a:lnSpc>
              <a:spcBef>
                <a:spcPts val="0"/>
              </a:spcBef>
              <a:spcAft>
                <a:spcPts val="800"/>
              </a:spcAft>
              <a:buClr>
                <a:prstClr val="white"/>
              </a:buClr>
              <a:buSzPct val="65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hlinkClick r:id="rId5" action="ppaction://hlinksldjump"/>
              </a:rPr>
              <a:t>Apostles witnessed the doorway to Heaven open</a:t>
            </a:r>
            <a:r>
              <a:rPr kumimoji="0" lang="en-US" sz="2800" b="0" i="0" u="none" strike="noStrike" kern="150" cap="none" spc="0" normalizeH="0" baseline="0" noProof="0" dirty="0">
                <a:ln>
                  <a:noFill/>
                </a:ln>
                <a:solidFill>
                  <a:prstClr val="black"/>
                </a:solidFill>
                <a:effectLst/>
                <a:uLnTx/>
                <a:uFillTx/>
                <a:latin typeface="Arial" panose="020B0604020202020204" pitchFamily="34" charset="0"/>
                <a:ea typeface="SimSun" panose="02010600030101010101" pitchFamily="2" charset="-122"/>
                <a:cs typeface="Arial" panose="020B0604020202020204" pitchFamily="34" charset="0"/>
              </a:rPr>
              <a:t>. </a:t>
            </a:r>
          </a:p>
          <a:p>
            <a:pPr marL="274320" marR="0" lvl="0" indent="-274320" algn="l" defTabSz="457200" rtl="0" eaLnBrk="1" fontAlgn="base" latinLnBrk="0" hangingPunct="0">
              <a:lnSpc>
                <a:spcPct val="92000"/>
              </a:lnSpc>
              <a:spcBef>
                <a:spcPts val="0"/>
              </a:spcBef>
              <a:spcAft>
                <a:spcPts val="800"/>
              </a:spcAft>
              <a:buClr>
                <a:prstClr val="white"/>
              </a:buClr>
              <a:buSzPct val="65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hlinkClick r:id="rId6"/>
              </a:rPr>
              <a:t>Hezekiah observed the Sun travel backwards in time</a:t>
            </a:r>
            <a:r>
              <a:rPr kumimoji="0" lang="en-US" sz="2800" b="0" i="0" u="none" strike="noStrike" kern="150" cap="none" spc="0" normalizeH="0" baseline="0" noProof="0" dirty="0">
                <a:ln>
                  <a:noFill/>
                </a:ln>
                <a:solidFill>
                  <a:prstClr val="black"/>
                </a:solidFill>
                <a:effectLst/>
                <a:uLnTx/>
                <a:uFillTx/>
                <a:latin typeface="Arial" panose="020B0604020202020204" pitchFamily="34" charset="0"/>
                <a:ea typeface="SimSun" panose="02010600030101010101" pitchFamily="2" charset="-122"/>
                <a:cs typeface="Arial" panose="020B0604020202020204" pitchFamily="34" charset="0"/>
              </a:rPr>
              <a:t>. </a:t>
            </a:r>
            <a:r>
              <a:rPr kumimoji="0" lang="en-US" sz="27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But, Young Earth creationists illegally </a:t>
            </a:r>
            <a:r>
              <a:rPr lang="en-US" sz="2700" kern="150" dirty="0">
                <a:solidFill>
                  <a:prstClr val="black">
                    <a:lumMod val="95000"/>
                    <a:lumOff val="5000"/>
                  </a:prstClr>
                </a:solidFill>
                <a:ea typeface="SimSun" panose="02010600030101010101" pitchFamily="2" charset="-122"/>
                <a:cs typeface="Arial" panose="020B0604020202020204" pitchFamily="34" charset="0"/>
              </a:rPr>
              <a:t>delete</a:t>
            </a:r>
            <a:r>
              <a:rPr kumimoji="0" lang="en-US" sz="2700" b="0" i="0" u="none" strike="noStrike" kern="150" cap="none" spc="0" normalizeH="0" baseline="0" noProof="0" dirty="0">
                <a:ln>
                  <a:noFill/>
                </a:ln>
                <a:solidFill>
                  <a:prstClr val="black">
                    <a:lumMod val="95000"/>
                    <a:lumOff val="5000"/>
                  </a:prstClr>
                </a:solidFill>
                <a:effectLst/>
                <a:uLnTx/>
                <a:uFillTx/>
                <a:latin typeface="Arial" panose="020B0604020202020204" pitchFamily="34" charset="0"/>
                <a:ea typeface="SimSun" panose="02010600030101010101" pitchFamily="2" charset="-122"/>
                <a:cs typeface="Arial" panose="020B0604020202020204" pitchFamily="34" charset="0"/>
              </a:rPr>
              <a:t> these Bible verses that they don’t understand.</a:t>
            </a:r>
            <a:endParaRPr kumimoji="0" lang="en-US" sz="2700" b="1" i="0" u="none" strike="noStrike" kern="150" cap="none" spc="0" normalizeH="0" baseline="0" noProof="0" dirty="0">
              <a:ln w="9525">
                <a:solidFill>
                  <a:prstClr val="black"/>
                </a:solidFill>
                <a:prstDash val="solid"/>
              </a:ln>
              <a:solidFill>
                <a:prstClr val="black">
                  <a:lumMod val="95000"/>
                  <a:lumOff val="5000"/>
                </a:prstClr>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2A36B6E2-5082-48DC-BE1E-B1E87191BA92}"/>
              </a:ext>
            </a:extLst>
          </p:cNvPr>
          <p:cNvSpPr>
            <a:spLocks noChangeArrowheads="1"/>
          </p:cNvSpPr>
          <p:nvPr/>
        </p:nvSpPr>
        <p:spPr bwMode="auto">
          <a:xfrm>
            <a:off x="99536" y="158152"/>
            <a:ext cx="8944928" cy="1097280"/>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Young Earth Theory that Dinosaurs Died in Noah’s Flood</a:t>
            </a:r>
          </a:p>
        </p:txBody>
      </p:sp>
      <p:sp>
        <p:nvSpPr>
          <p:cNvPr id="10" name="Date Placeholder 2">
            <a:extLst>
              <a:ext uri="{FF2B5EF4-FFF2-40B4-BE49-F238E27FC236}">
                <a16:creationId xmlns:a16="http://schemas.microsoft.com/office/drawing/2014/main" id="{F911BB9D-36DC-48F1-BB6D-45AAF10350A1}"/>
              </a:ext>
            </a:extLst>
          </p:cNvPr>
          <p:cNvSpPr txBox="1">
            <a:spLocks/>
          </p:cNvSpPr>
          <p:nvPr/>
        </p:nvSpPr>
        <p:spPr>
          <a:xfrm>
            <a:off x="250371" y="6614160"/>
            <a:ext cx="3788228" cy="270344"/>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200" dirty="0">
                <a:solidFill>
                  <a:prstClr val="white"/>
                </a:solidFill>
              </a:rPr>
              <a:t>Click on underlined links for extensive proof</a:t>
            </a:r>
          </a:p>
        </p:txBody>
      </p:sp>
    </p:spTree>
    <p:extLst>
      <p:ext uri="{BB962C8B-B14F-4D97-AF65-F5344CB8AC3E}">
        <p14:creationId xmlns:p14="http://schemas.microsoft.com/office/powerpoint/2010/main" val="42493947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37244" y="1454014"/>
            <a:ext cx="8869511" cy="517988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800"/>
              </a:spcAft>
              <a:buClr>
                <a:prstClr val="white"/>
              </a:buClr>
              <a:buSzPct val="65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4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schemeClr val="bg1">
                      <a:lumMod val="95000"/>
                      <a:lumOff val="5000"/>
                    </a:schemeClr>
                  </a:outerShdw>
                </a:effectLst>
                <a:uLnTx/>
                <a:uFillTx/>
                <a:latin typeface="Calibri" panose="020F0502020204030204" pitchFamily="34" charset="0"/>
                <a:ea typeface="SimSun" panose="02010600030101010101" pitchFamily="2" charset="-122"/>
                <a:cs typeface="Calibri" panose="020F0502020204030204" pitchFamily="34" charset="0"/>
              </a:rPr>
              <a:t>All rigorously proven scientific evidence supports my theory of transcendent creation by God using Instant Intentionally Engineered Design Bursts (IIED), </a:t>
            </a:r>
            <a:r>
              <a:rPr lang="en-US" sz="3400" b="1" dirty="0">
                <a:ln w="9525">
                  <a:solidFill>
                    <a:prstClr val="black"/>
                  </a:solidFill>
                  <a:prstDash val="solid"/>
                </a:ln>
                <a:solidFill>
                  <a:srgbClr val="00FF00"/>
                </a:solidFill>
                <a:effectLst>
                  <a:outerShdw blurRad="50800" dist="50800" dir="2700000" algn="tl" rotWithShape="0">
                    <a:schemeClr val="bg1">
                      <a:lumMod val="95000"/>
                      <a:lumOff val="5000"/>
                    </a:schemeClr>
                  </a:outerShdw>
                </a:effectLst>
                <a:latin typeface="Calibri" panose="020F0502020204030204" pitchFamily="34" charset="0"/>
                <a:cs typeface="Calibri" panose="020F0502020204030204" pitchFamily="34" charset="0"/>
              </a:rPr>
              <a:t>in</a:t>
            </a:r>
            <a:r>
              <a:rPr kumimoji="0" lang="en-US" sz="34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schemeClr val="bg1">
                      <a:lumMod val="95000"/>
                      <a:lumOff val="5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God’s literal seven, 24 hour day, </a:t>
            </a:r>
            <a:r>
              <a:rPr kumimoji="0" lang="en-US" sz="34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schemeClr val="bg1">
                      <a:lumMod val="95000"/>
                      <a:lumOff val="5000"/>
                    </a:scheme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ction="ppaction://hlinksldjump"/>
              </a:rPr>
              <a:t>non-linear time</a:t>
            </a:r>
            <a:r>
              <a:rPr kumimoji="0" lang="en-US" sz="34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schemeClr val="bg1">
                      <a:lumMod val="95000"/>
                      <a:lumOff val="5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 path, using biblical doorways to a timeless Heaven</a:t>
            </a:r>
            <a:r>
              <a:rPr kumimoji="0" lang="en-US" sz="3400" b="1" i="0" u="none" strike="noStrike" kern="150" cap="none" spc="0" normalizeH="0" baseline="0" noProof="0" dirty="0">
                <a:ln w="9525">
                  <a:solidFill>
                    <a:prstClr val="black"/>
                  </a:solidFill>
                  <a:prstDash val="solid"/>
                </a:ln>
                <a:solidFill>
                  <a:srgbClr val="00FF00"/>
                </a:solidFill>
                <a:effectLst>
                  <a:outerShdw blurRad="50800" dist="50800" dir="2700000" algn="tl" rotWithShape="0">
                    <a:schemeClr val="bg1">
                      <a:lumMod val="95000"/>
                      <a:lumOff val="5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p>
          <a:p>
            <a:pPr marL="274320" marR="0" lvl="0" indent="-274320" algn="l" defTabSz="457200" rtl="0" eaLnBrk="1" fontAlgn="base" latinLnBrk="0" hangingPunct="0">
              <a:lnSpc>
                <a:spcPct val="90000"/>
              </a:lnSpc>
              <a:spcBef>
                <a:spcPct val="0"/>
              </a:spcBef>
              <a:spcAft>
                <a:spcPts val="1400"/>
              </a:spcAft>
              <a:buClr>
                <a:schemeClr val="bg1"/>
              </a:buClr>
              <a:buSzPct val="70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The evidence is extensively documented in my book </a:t>
            </a:r>
            <a:r>
              <a:rPr kumimoji="0" lang="en-US" sz="2800" b="1" i="1" u="sng" strike="noStrike" kern="150" normalizeH="0" baseline="0" noProof="0" dirty="0">
                <a:ln w="9525">
                  <a:solidFill>
                    <a:schemeClr val="bg1"/>
                  </a:solidFill>
                  <a:prstDash val="solid"/>
                </a:ln>
                <a:solidFill>
                  <a:schemeClr val="tx1"/>
                </a:solidFill>
                <a:uLnTx/>
                <a:uFillTx/>
                <a:latin typeface="Calibri" panose="020F0502020204030204" pitchFamily="34" charset="0"/>
                <a:ea typeface="SimSun" panose="02010600030101010101" pitchFamily="2" charset="-122"/>
                <a:cs typeface="Calibri" panose="020F0502020204030204" pitchFamily="34" charset="0"/>
                <a:hlinkClick r:id="rId4"/>
              </a:rPr>
              <a:t>Evolution Is Not Science</a:t>
            </a:r>
            <a:r>
              <a:rPr kumimoji="0" lang="en-US" sz="280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 </a:t>
            </a:r>
            <a:r>
              <a:rPr kumimoji="0" lang="en-US" sz="2600" u="none" strike="noStrike" kern="150" normalizeH="0" baseline="0" noProof="0" dirty="0">
                <a:solidFill>
                  <a:schemeClr val="bg1">
                    <a:lumMod val="95000"/>
                    <a:lumOff val="5000"/>
                  </a:schemeClr>
                </a:solidFill>
                <a:uLnTx/>
                <a:uFillTx/>
                <a:latin typeface="Calibri" panose="020F0502020204030204" pitchFamily="34" charset="0"/>
                <a:ea typeface="SimSun" panose="02010600030101010101" pitchFamily="2" charset="-122"/>
                <a:cs typeface="Calibri" panose="020F0502020204030204" pitchFamily="34" charset="0"/>
              </a:rPr>
              <a:t>(Ch. 5 &amp; 22) </a:t>
            </a:r>
            <a:r>
              <a:rPr kumimoji="0" lang="en-US" sz="2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that matches all literal Bible verses, and </a:t>
            </a:r>
            <a:r>
              <a:rPr kumimoji="0" lang="en-US" sz="284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shatters old fashioned, scientific method violating</a:t>
            </a:r>
            <a:r>
              <a:rPr lang="en-US" sz="284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r>
              <a:rPr kumimoji="0" lang="en-US" sz="284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evolution, </a:t>
            </a:r>
            <a:r>
              <a:rPr lang="en-US" sz="284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from</a:t>
            </a:r>
            <a:r>
              <a:rPr kumimoji="0" lang="en-US" sz="284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scientifically illiterate radical angry liberals, with fake or honorary degrees.</a:t>
            </a:r>
            <a:endParaRPr kumimoji="0" lang="en-US" sz="2840" b="1" i="0" u="none" strike="noStrike" kern="15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D2FA3E54-D202-48FB-9C4D-56E5508DA3A4}"/>
              </a:ext>
            </a:extLst>
          </p:cNvPr>
          <p:cNvSpPr>
            <a:spLocks noChangeArrowheads="1"/>
          </p:cNvSpPr>
          <p:nvPr/>
        </p:nvSpPr>
        <p:spPr bwMode="auto">
          <a:xfrm>
            <a:off x="99536" y="158152"/>
            <a:ext cx="8944928" cy="109728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Young Earth Theory that Dinosaurs Died in Noah’s Flood</a:t>
            </a:r>
          </a:p>
        </p:txBody>
      </p:sp>
    </p:spTree>
    <p:extLst>
      <p:ext uri="{BB962C8B-B14F-4D97-AF65-F5344CB8AC3E}">
        <p14:creationId xmlns:p14="http://schemas.microsoft.com/office/powerpoint/2010/main" val="3392386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88374" y="1426744"/>
            <a:ext cx="8967252" cy="518436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white"/>
              </a:buClr>
              <a:buSzPct val="90000"/>
              <a:defRPr/>
            </a:pPr>
            <a:r>
              <a:rPr lang="en-US" sz="3200" b="1" kern="150" dirty="0">
                <a:ln w="12700" cmpd="sng">
                  <a:solidFill>
                    <a:srgbClr val="000000"/>
                  </a:solidFill>
                  <a:prstDash val="solid"/>
                </a:ln>
                <a:gradFill>
                  <a:gsLst>
                    <a:gs pos="0">
                      <a:srgbClr val="000000"/>
                    </a:gs>
                    <a:gs pos="10000">
                      <a:srgbClr val="000000">
                        <a:lumMod val="60000"/>
                        <a:lumOff val="40000"/>
                      </a:srgbClr>
                    </a:gs>
                    <a:gs pos="99065">
                      <a:schemeClr val="tx1"/>
                    </a:gs>
                    <a:gs pos="63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If you are a liberal Christian, enraged by the exact literal words of Jesus</a:t>
            </a:r>
            <a:r>
              <a:rPr lang="en-US" sz="3000" kern="150" dirty="0">
                <a:solidFill>
                  <a:schemeClr val="bg1">
                    <a:lumMod val="95000"/>
                    <a:lumOff val="5000"/>
                  </a:schemeClr>
                </a:solidFill>
                <a:ea typeface="SimSun" panose="02010600030101010101" pitchFamily="2" charset="-122"/>
                <a:cs typeface="Arial" panose="020B0604020202020204" pitchFamily="34" charset="0"/>
              </a:rPr>
              <a:t>, where does that rage comes from? </a:t>
            </a:r>
          </a:p>
          <a:p>
            <a:pPr marL="0" lvl="0" indent="0">
              <a:lnSpc>
                <a:spcPct val="92000"/>
              </a:lnSpc>
              <a:spcAft>
                <a:spcPts val="1200"/>
              </a:spcAft>
              <a:buClr>
                <a:prstClr val="white"/>
              </a:buClr>
              <a:buSzPct val="90000"/>
              <a:defRPr/>
            </a:pPr>
            <a:r>
              <a:rPr lang="en-US" sz="3200" b="1" kern="150" dirty="0">
                <a:ln w="12700" cmpd="sng">
                  <a:solidFill>
                    <a:srgbClr val="000000"/>
                  </a:solidFill>
                  <a:prstDash val="solid"/>
                </a:ln>
                <a:gradFill>
                  <a:gsLst>
                    <a:gs pos="0">
                      <a:srgbClr val="000000"/>
                    </a:gs>
                    <a:gs pos="10000">
                      <a:srgbClr val="000000">
                        <a:lumMod val="60000"/>
                        <a:lumOff val="40000"/>
                      </a:srgbClr>
                    </a:gs>
                    <a:gs pos="99065">
                      <a:schemeClr val="tx1"/>
                    </a:gs>
                    <a:gs pos="63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That rage comes from Satan, who is enraged by Jesus. You are in rebellion against the teachings of Jesus</a:t>
            </a:r>
            <a:r>
              <a:rPr lang="en-US" sz="2800" kern="150" dirty="0">
                <a:solidFill>
                  <a:schemeClr val="bg1"/>
                </a:solidFill>
                <a:ea typeface="SimSun" panose="02010600030101010101" pitchFamily="2" charset="-122"/>
                <a:cs typeface="Arial" panose="020B0604020202020204" pitchFamily="34" charset="0"/>
              </a:rPr>
              <a:t>,</a:t>
            </a:r>
            <a:r>
              <a:rPr lang="en-US" sz="2800" b="1" kern="150" dirty="0">
                <a:ln w="12700" cmpd="sng">
                  <a:solidFill>
                    <a:srgbClr val="000000"/>
                  </a:solidFill>
                  <a:prstDash val="solid"/>
                </a:ln>
                <a:gradFill>
                  <a:gsLst>
                    <a:gs pos="0">
                      <a:srgbClr val="000000"/>
                    </a:gs>
                    <a:gs pos="10000">
                      <a:srgbClr val="000000">
                        <a:lumMod val="60000"/>
                        <a:lumOff val="40000"/>
                      </a:srgbClr>
                    </a:gs>
                    <a:gs pos="99065">
                      <a:schemeClr val="tx1"/>
                    </a:gs>
                    <a:gs pos="63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 </a:t>
            </a:r>
            <a:r>
              <a:rPr lang="en-US" sz="3000" kern="150" dirty="0">
                <a:solidFill>
                  <a:schemeClr val="bg1">
                    <a:lumMod val="95000"/>
                    <a:lumOff val="5000"/>
                  </a:schemeClr>
                </a:solidFill>
                <a:ea typeface="SimSun" panose="02010600030101010101" pitchFamily="2" charset="-122"/>
                <a:cs typeface="Arial" panose="020B0604020202020204" pitchFamily="34" charset="0"/>
              </a:rPr>
              <a:t>that you will be judged by.  </a:t>
            </a:r>
          </a:p>
          <a:p>
            <a:pPr marL="0" lvl="0" indent="0">
              <a:lnSpc>
                <a:spcPct val="92000"/>
              </a:lnSpc>
              <a:spcAft>
                <a:spcPts val="1200"/>
              </a:spcAft>
              <a:buClr>
                <a:prstClr val="white"/>
              </a:buClr>
              <a:buSzPct val="90000"/>
              <a:defRPr/>
            </a:pPr>
            <a:r>
              <a:rPr lang="en-US" sz="3000" kern="150" dirty="0">
                <a:solidFill>
                  <a:schemeClr val="bg1">
                    <a:lumMod val="95000"/>
                    <a:lumOff val="5000"/>
                  </a:schemeClr>
                </a:solidFill>
                <a:ea typeface="SimSun" panose="02010600030101010101" pitchFamily="2" charset="-122"/>
                <a:cs typeface="Arial" panose="020B0604020202020204" pitchFamily="34" charset="0"/>
              </a:rPr>
              <a:t>You have invented a fake idol that you have  named Jesus, fulfilling prophesy</a:t>
            </a:r>
            <a:r>
              <a:rPr lang="en-US" kern="150" dirty="0">
                <a:solidFill>
                  <a:schemeClr val="bg1">
                    <a:lumMod val="95000"/>
                    <a:lumOff val="5000"/>
                  </a:schemeClr>
                </a:solidFill>
                <a:ea typeface="SimSun" panose="02010600030101010101" pitchFamily="2" charset="-122"/>
                <a:cs typeface="Arial" panose="020B0604020202020204" pitchFamily="34" charset="0"/>
              </a:rPr>
              <a:t>. </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4"/>
              </a:rPr>
              <a:t>II Tim. 3:1-5</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rPr>
              <a:t>, </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5"/>
              </a:rPr>
              <a:t>4:1-6 </a:t>
            </a:r>
            <a:r>
              <a:rPr lang="en-US" sz="1400"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5"/>
              </a:rPr>
              <a:t>NIV</a:t>
            </a:r>
            <a:endParaRPr lang="en-US" kern="150" dirty="0">
              <a:ln w="12700" cmpd="sng">
                <a:solidFill>
                  <a:srgbClr val="000000"/>
                </a:solidFill>
                <a:prstDash val="solid"/>
              </a:ln>
              <a:gradFill>
                <a:gsLst>
                  <a:gs pos="0">
                    <a:srgbClr val="000000"/>
                  </a:gs>
                  <a:gs pos="4000">
                    <a:srgbClr val="000000">
                      <a:lumMod val="60000"/>
                      <a:lumOff val="40000"/>
                    </a:srgbClr>
                  </a:gs>
                  <a:gs pos="99065">
                    <a:schemeClr val="tx1"/>
                  </a:gs>
                  <a:gs pos="58000">
                    <a:srgbClr val="000000">
                      <a:lumMod val="20000"/>
                      <a:lumOff val="80000"/>
                    </a:srgbClr>
                  </a:gs>
                </a:gsLst>
                <a:lin ang="5400000"/>
              </a:gradFill>
              <a:ea typeface="SimSun" panose="02010600030101010101" pitchFamily="2" charset="-122"/>
              <a:cs typeface="Arial" panose="020B0604020202020204" pitchFamily="34" charset="0"/>
            </a:endParaRPr>
          </a:p>
          <a:p>
            <a:pPr marL="0" lvl="0" indent="0">
              <a:lnSpc>
                <a:spcPct val="92000"/>
              </a:lnSpc>
              <a:spcAft>
                <a:spcPts val="1200"/>
              </a:spcAft>
              <a:buClr>
                <a:prstClr val="white"/>
              </a:buClr>
              <a:buSzPct val="90000"/>
              <a:defRPr/>
            </a:pPr>
            <a:r>
              <a:rPr lang="en-US" sz="3200" b="1" kern="150" dirty="0">
                <a:ln w="12700" cmpd="sng">
                  <a:solidFill>
                    <a:srgbClr val="000000"/>
                  </a:solidFill>
                  <a:prstDash val="solid"/>
                </a:ln>
                <a:gradFill>
                  <a:gsLst>
                    <a:gs pos="0">
                      <a:srgbClr val="000000"/>
                    </a:gs>
                    <a:gs pos="12000">
                      <a:srgbClr val="000000">
                        <a:lumMod val="60000"/>
                        <a:lumOff val="40000"/>
                      </a:srgbClr>
                    </a:gs>
                    <a:gs pos="99065">
                      <a:schemeClr val="tx1"/>
                    </a:gs>
                    <a:gs pos="70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Jesus stated that if we love Him, we will follow Him, and follow His teachings.</a:t>
            </a:r>
          </a:p>
        </p:txBody>
      </p:sp>
      <p:sp>
        <p:nvSpPr>
          <p:cNvPr id="5" name="Text Box 1"/>
          <p:cNvSpPr txBox="1">
            <a:spLocks noChangeArrowheads="1"/>
          </p:cNvSpPr>
          <p:nvPr/>
        </p:nvSpPr>
        <p:spPr bwMode="auto">
          <a:xfrm>
            <a:off x="191262" y="516337"/>
            <a:ext cx="8761476" cy="769184"/>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3600" b="1" i="0" u="none" strike="noStrike" kern="1200" cap="none" spc="0" normalizeH="0" baseline="0" noProof="0" dirty="0">
                <a:ln>
                  <a:noFill/>
                </a:ln>
                <a:solidFill>
                  <a:srgbClr val="4C4C4C"/>
                </a:solidFill>
                <a:effectLst/>
                <a:uLnTx/>
                <a:uFillTx/>
                <a:latin typeface="Times New Roman" panose="02020603050405020304" pitchFamily="18" charset="0"/>
                <a:ea typeface="Microsoft YaHei" panose="020B0503020204020204" pitchFamily="34" charset="-122"/>
                <a:cs typeface="Arial Unicode MS" panose="020B0604020202020204" pitchFamily="34" charset="-128"/>
              </a:rPr>
              <a:t>We Can't Add or Delete One Word of Bible</a:t>
            </a:r>
          </a:p>
        </p:txBody>
      </p:sp>
      <p:sp>
        <p:nvSpPr>
          <p:cNvPr id="6" name="Date Placeholder 2">
            <a:extLst>
              <a:ext uri="{FF2B5EF4-FFF2-40B4-BE49-F238E27FC236}">
                <a16:creationId xmlns:a16="http://schemas.microsoft.com/office/drawing/2014/main" id="{4EF67279-EA3A-48FE-9660-458FEF0A7F53}"/>
              </a:ext>
            </a:extLst>
          </p:cNvPr>
          <p:cNvSpPr>
            <a:spLocks noGrp="1"/>
          </p:cNvSpPr>
          <p:nvPr>
            <p:ph type="dt" sz="half" idx="10"/>
          </p:nvPr>
        </p:nvSpPr>
        <p:spPr>
          <a:xfrm>
            <a:off x="5867400" y="6611112"/>
            <a:ext cx="2971800" cy="301752"/>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7258532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7" y="1280160"/>
            <a:ext cx="8944927" cy="5394960"/>
          </a:xfrm>
          <a:prstGeom prst="rect">
            <a:avLst/>
          </a:prstGeom>
          <a:gradFill flip="none" rotWithShape="1">
            <a:gsLst>
              <a:gs pos="0">
                <a:schemeClr val="tx1"/>
              </a:gs>
              <a:gs pos="60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800"/>
              </a:spcAft>
              <a:buClr>
                <a:schemeClr val="tx1"/>
              </a:buClr>
              <a:buSzPct val="6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2900" dirty="0">
                <a:solidFill>
                  <a:schemeClr val="bg1"/>
                </a:solidFill>
                <a:cs typeface="Arial" panose="020B0604020202020204" pitchFamily="34" charset="0"/>
              </a:rPr>
              <a:t>Some creationists believe they must defend the Young Earth model because they believe there was no death anywhere on Earth before Adam and Eve. But this is not biblical. </a:t>
            </a:r>
            <a:r>
              <a:rPr lang="en-US" sz="2700" b="1" dirty="0">
                <a:ln w="9525">
                  <a:solidFill>
                    <a:schemeClr val="bg1"/>
                  </a:solidFill>
                  <a:prstDash val="solid"/>
                </a:ln>
                <a:solidFill>
                  <a:schemeClr val="tx1"/>
                </a:solidFill>
                <a:effectLst>
                  <a:outerShdw blurRad="38100" dist="38100" dir="2700000" algn="tl">
                    <a:srgbClr val="000000">
                      <a:alpha val="43137"/>
                    </a:srgbClr>
                  </a:outerShdw>
                </a:effectLst>
                <a:cs typeface="Arial" panose="020B0604020202020204" pitchFamily="34" charset="0"/>
                <a:hlinkClick r:id="rId3"/>
              </a:rPr>
              <a:t>Genesis 1:29-30 </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specifically states that plants died, they were eaten for food. </a:t>
            </a:r>
            <a:endParaRPr lang="en-US" sz="2900" dirty="0">
              <a:solidFill>
                <a:schemeClr val="bg1"/>
              </a:solidFill>
              <a:cs typeface="Arial" panose="020B0604020202020204" pitchFamily="34" charset="0"/>
            </a:endParaRPr>
          </a:p>
          <a:p>
            <a:pPr marL="274320" lvl="0" indent="-274320">
              <a:lnSpc>
                <a:spcPct val="90000"/>
              </a:lnSpc>
              <a:spcBef>
                <a:spcPts val="0"/>
              </a:spcBef>
              <a:spcAft>
                <a:spcPts val="800"/>
              </a:spcAft>
              <a:buClr>
                <a:schemeClr val="tx1"/>
              </a:buClr>
              <a:buSzPct val="70000"/>
              <a:buFont typeface="Wingdings" panose="05000000000000000000" pitchFamily="2" charset="2"/>
              <a:buChar char="Ø"/>
              <a:tabLst/>
              <a:defRPr/>
            </a:pPr>
            <a:r>
              <a:rPr lang="en-US" sz="2700" b="1" kern="150" dirty="0">
                <a:ln w="9525">
                  <a:solidFill>
                    <a:schemeClr val="bg1"/>
                  </a:solidFill>
                  <a:prstDash val="solid"/>
                </a:ln>
                <a:solidFill>
                  <a:srgbClr val="00FF00"/>
                </a:solidFill>
                <a:effectLst>
                  <a:outerShdw blurRad="50800" dist="50800" dir="2700000" algn="ctr" rotWithShape="0">
                    <a:schemeClr val="bg1">
                      <a:lumMod val="95000"/>
                      <a:lumOff val="5000"/>
                    </a:schemeClr>
                  </a:outerShdw>
                </a:effectLst>
                <a:ea typeface="SimSun" panose="02010600030101010101" pitchFamily="2" charset="-122"/>
                <a:cs typeface="Arial" panose="020B0604020202020204" pitchFamily="34" charset="0"/>
              </a:rPr>
              <a:t>The </a:t>
            </a:r>
            <a:r>
              <a:rPr lang="en-US" sz="2800" b="1" kern="150" dirty="0">
                <a:ln w="9525">
                  <a:solidFill>
                    <a:sysClr val="windowText" lastClr="000000"/>
                  </a:solidFill>
                  <a:prstDash val="solid"/>
                </a:ln>
                <a:solidFill>
                  <a:srgbClr val="00FF00"/>
                </a:solidFill>
                <a:effectLst>
                  <a:outerShdw blurRad="50800" dist="50800" dir="2700000" algn="ctr" rotWithShape="0">
                    <a:schemeClr val="bg1">
                      <a:lumMod val="95000"/>
                      <a:lumOff val="5000"/>
                    </a:schemeClr>
                  </a:outerShdw>
                </a:effectLst>
                <a:ea typeface="SimSun" panose="02010600030101010101" pitchFamily="2" charset="-122"/>
                <a:cs typeface="Arial" panose="020B0604020202020204" pitchFamily="34" charset="0"/>
              </a:rPr>
              <a:t>Bible never stated that all plants and animals worldwide, outside of the Garden of Eden had eternal life. The Bible only stated that death came to mankind,</a:t>
            </a:r>
            <a:r>
              <a:rPr lang="en-US" sz="2800" kern="150" dirty="0">
                <a:solidFill>
                  <a:schemeClr val="bg1"/>
                </a:solidFill>
                <a:effectLst>
                  <a:outerShdw blurRad="50800" dist="50800" dir="2700000" algn="ctr" rotWithShape="0">
                    <a:schemeClr val="bg1">
                      <a:lumMod val="95000"/>
                      <a:lumOff val="5000"/>
                    </a:schemeClr>
                  </a:outerShdw>
                </a:effectLst>
                <a:ea typeface="SimSun" panose="02010600030101010101" pitchFamily="2" charset="-122"/>
                <a:cs typeface="Arial" panose="020B0604020202020204" pitchFamily="34" charset="0"/>
              </a:rPr>
              <a:t> </a:t>
            </a:r>
            <a:r>
              <a:rPr lang="en-US" sz="2700" kern="150" dirty="0">
                <a:solidFill>
                  <a:schemeClr val="bg1">
                    <a:lumMod val="95000"/>
                    <a:lumOff val="5000"/>
                  </a:schemeClr>
                </a:solidFill>
                <a:ea typeface="SimSun" panose="02010600030101010101" pitchFamily="2" charset="-122"/>
                <a:cs typeface="Arial" panose="020B0604020202020204" pitchFamily="34" charset="0"/>
              </a:rPr>
              <a:t>after they sinned and left the garden. </a:t>
            </a:r>
          </a:p>
          <a:p>
            <a:pPr marL="274320" lvl="0" indent="-274320">
              <a:lnSpc>
                <a:spcPct val="90000"/>
              </a:lnSpc>
              <a:spcBef>
                <a:spcPts val="0"/>
              </a:spcBef>
              <a:spcAft>
                <a:spcPts val="1000"/>
              </a:spcAft>
              <a:buSzPct val="70000"/>
              <a:buFont typeface="Wingdings" panose="05000000000000000000" pitchFamily="2" charset="2"/>
              <a:buChar char="Ø"/>
              <a:tabLst/>
              <a:defRPr/>
            </a:pPr>
            <a:r>
              <a:rPr lang="en-US" sz="2700" kern="150" dirty="0">
                <a:solidFill>
                  <a:schemeClr val="bg1"/>
                </a:solidFill>
                <a:ea typeface="SimSun" panose="02010600030101010101" pitchFamily="2" charset="-122"/>
                <a:cs typeface="Arial" panose="020B0604020202020204" pitchFamily="34" charset="0"/>
              </a:rPr>
              <a:t>Adam and Eve died because they no longer had access to the </a:t>
            </a: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hlinkClick r:id="rId4" action="ppaction://hlinksldjump"/>
              </a:rPr>
              <a:t>tree of life</a:t>
            </a:r>
            <a:r>
              <a:rPr lang="en-US" sz="2600" kern="150" dirty="0">
                <a:solidFill>
                  <a:schemeClr val="bg1"/>
                </a:solidFill>
                <a:ea typeface="SimSun" panose="02010600030101010101" pitchFamily="2" charset="-122"/>
                <a:cs typeface="Arial" panose="020B0604020202020204" pitchFamily="34" charset="0"/>
              </a:rPr>
              <a:t>,</a:t>
            </a:r>
            <a:r>
              <a:rPr lang="en-US" sz="2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 </a:t>
            </a:r>
            <a:r>
              <a:rPr lang="en-US" sz="2600" kern="150" dirty="0">
                <a:solidFill>
                  <a:schemeClr val="bg1"/>
                </a:solidFill>
                <a:ea typeface="SimSun" panose="02010600030101010101" pitchFamily="2" charset="-122"/>
                <a:cs typeface="Arial" panose="020B0604020202020204" pitchFamily="34" charset="0"/>
              </a:rPr>
              <a:t>that </a:t>
            </a: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hlinkClick r:id="rId5" action="ppaction://hlinksldjump"/>
              </a:rPr>
              <a:t>provided eternal life for only the animals and humans inside the Garden of Eden</a:t>
            </a:r>
            <a:r>
              <a:rPr lang="en-US" sz="2600" kern="150" dirty="0">
                <a:solidFill>
                  <a:schemeClr val="bg1"/>
                </a:solidFill>
                <a:ea typeface="SimSun" panose="02010600030101010101" pitchFamily="2" charset="-122"/>
                <a:cs typeface="Arial" panose="020B0604020202020204" pitchFamily="34" charset="0"/>
              </a:rPr>
              <a:t>. </a:t>
            </a:r>
            <a:r>
              <a:rPr lang="en-US" b="1"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6"/>
              </a:rPr>
              <a:t>Gen. 3:19, 22 NIV</a:t>
            </a:r>
            <a:endParaRPr lang="en-US" b="1" dirty="0">
              <a:solidFill>
                <a:schemeClr val="bg1"/>
              </a:solidFill>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F74BEC86-7B22-4AE7-9459-E23E94E94A68}"/>
              </a:ext>
            </a:extLst>
          </p:cNvPr>
          <p:cNvSpPr>
            <a:spLocks noChangeArrowheads="1"/>
          </p:cNvSpPr>
          <p:nvPr/>
        </p:nvSpPr>
        <p:spPr bwMode="auto">
          <a:xfrm>
            <a:off x="99536" y="182880"/>
            <a:ext cx="8944928" cy="1005840"/>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a:t>
            </a:r>
            <a:r>
              <a:rPr lang="en-US" altLang="en-US" sz="34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Unbiblical</a:t>
            </a: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Young Earth Theory that </a:t>
            </a:r>
            <a:r>
              <a:rPr lang="en-US" altLang="en-US" sz="34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Dinosaurs Died in Noah’s Flood</a:t>
            </a:r>
            <a:endPar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7" name="Date Placeholder 2">
            <a:extLst>
              <a:ext uri="{FF2B5EF4-FFF2-40B4-BE49-F238E27FC236}">
                <a16:creationId xmlns:a16="http://schemas.microsoft.com/office/drawing/2014/main" id="{B10F76AA-9BF2-42E2-8F7A-6E897C7243E1}"/>
              </a:ext>
            </a:extLst>
          </p:cNvPr>
          <p:cNvSpPr txBox="1">
            <a:spLocks/>
          </p:cNvSpPr>
          <p:nvPr/>
        </p:nvSpPr>
        <p:spPr>
          <a:xfrm>
            <a:off x="250371" y="6614160"/>
            <a:ext cx="3788228" cy="270344"/>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dirty="0">
                <a:solidFill>
                  <a:prstClr val="white"/>
                </a:solidFill>
              </a:rPr>
              <a:t>Click on underlined links for extensive proof</a:t>
            </a:r>
          </a:p>
        </p:txBody>
      </p:sp>
    </p:spTree>
    <p:extLst>
      <p:ext uri="{BB962C8B-B14F-4D97-AF65-F5344CB8AC3E}">
        <p14:creationId xmlns:p14="http://schemas.microsoft.com/office/powerpoint/2010/main" val="36706826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43786" y="1588260"/>
            <a:ext cx="8856427" cy="5084469"/>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SzPct val="70000"/>
              <a:tabLst/>
              <a:defRPr/>
            </a:pPr>
            <a:r>
              <a:rPr lang="en-US" sz="2800" kern="150" dirty="0">
                <a:solidFill>
                  <a:schemeClr val="bg1"/>
                </a:solidFill>
                <a:ea typeface="SimSun" panose="02010600030101010101" pitchFamily="2" charset="-122"/>
                <a:cs typeface="Arial" panose="020B0604020202020204" pitchFamily="34" charset="0"/>
              </a:rPr>
              <a:t>There was </a:t>
            </a:r>
            <a:r>
              <a:rPr lang="en-US" sz="3200" b="1" kern="150" dirty="0">
                <a:ln w="9525">
                  <a:solidFill>
                    <a:schemeClr val="bg1"/>
                  </a:solidFill>
                  <a:prstDash val="solid"/>
                </a:ln>
                <a:solidFill>
                  <a:srgbClr val="00FF00"/>
                </a:solidFill>
                <a:effectLst>
                  <a:outerShdw blurRad="50800" dist="50800" dir="2700000" algn="ctr" rotWithShape="0">
                    <a:schemeClr val="bg1">
                      <a:lumMod val="95000"/>
                      <a:lumOff val="5000"/>
                    </a:schemeClr>
                  </a:outerShdw>
                </a:effectLst>
                <a:ea typeface="SimSun" panose="02010600030101010101" pitchFamily="2" charset="-122"/>
                <a:cs typeface="Arial" panose="020B0604020202020204" pitchFamily="34" charset="0"/>
              </a:rPr>
              <a:t>eternal life only inside</a:t>
            </a:r>
            <a:r>
              <a:rPr lang="en-US" sz="3200" kern="150" dirty="0">
                <a:solidFill>
                  <a:schemeClr val="bg1"/>
                </a:solidFill>
                <a:effectLst>
                  <a:outerShdw blurRad="50800" dist="50800" dir="2700000" algn="ctr" rotWithShape="0">
                    <a:schemeClr val="bg1">
                      <a:lumMod val="95000"/>
                      <a:lumOff val="5000"/>
                    </a:schemeClr>
                  </a:outerShdw>
                </a:effectLst>
                <a:ea typeface="SimSun" panose="02010600030101010101" pitchFamily="2" charset="-122"/>
                <a:cs typeface="Arial" panose="020B0604020202020204" pitchFamily="34" charset="0"/>
              </a:rPr>
              <a:t> </a:t>
            </a:r>
            <a:r>
              <a:rPr lang="en-US" sz="2800" kern="150" dirty="0">
                <a:solidFill>
                  <a:schemeClr val="bg1"/>
                </a:solidFill>
                <a:ea typeface="SimSun" panose="02010600030101010101" pitchFamily="2" charset="-122"/>
                <a:cs typeface="Arial" panose="020B0604020202020204" pitchFamily="34" charset="0"/>
              </a:rPr>
              <a:t>the Garden of Eden. There was </a:t>
            </a:r>
            <a:r>
              <a:rPr lang="en-US" sz="3200" b="1" kern="15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ea typeface="SimSun" panose="02010600030101010101" pitchFamily="2" charset="-122"/>
                <a:cs typeface="Arial" panose="020B0604020202020204" pitchFamily="34" charset="0"/>
              </a:rPr>
              <a:t>death outside </a:t>
            </a:r>
            <a:r>
              <a:rPr lang="en-US" sz="2800" kern="150" dirty="0">
                <a:solidFill>
                  <a:schemeClr val="bg1"/>
                </a:solidFill>
                <a:ea typeface="SimSun" panose="02010600030101010101" pitchFamily="2" charset="-122"/>
                <a:cs typeface="Arial" panose="020B0604020202020204" pitchFamily="34" charset="0"/>
              </a:rPr>
              <a:t>of it. </a:t>
            </a:r>
          </a:p>
          <a:p>
            <a:pPr marL="274320" lvl="0" indent="-274320">
              <a:lnSpc>
                <a:spcPct val="96000"/>
              </a:lnSpc>
              <a:spcBef>
                <a:spcPts val="0"/>
              </a:spcBef>
              <a:spcAft>
                <a:spcPts val="1200"/>
              </a:spcAft>
              <a:buClr>
                <a:schemeClr val="tx1"/>
              </a:buClr>
              <a:buSzPct val="64000"/>
              <a:buFont typeface="Wingdings" panose="05000000000000000000" pitchFamily="2" charset="2"/>
              <a:buChar char="Ø"/>
              <a:tabLst/>
              <a:defRPr/>
            </a:pPr>
            <a:r>
              <a:rPr lang="en-US" sz="3000" b="1" kern="15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ea typeface="SimSun" panose="02010600030101010101" pitchFamily="2" charset="-122"/>
                <a:cs typeface="Arial" panose="020B0604020202020204" pitchFamily="34" charset="0"/>
              </a:rPr>
              <a:t>In a repeating prophesy, a future Garden of Eden is described again for a post-tribulation, 1,000 year reign of Jesus on Earth, with a tree of life and river of life in Jerusalem. </a:t>
            </a:r>
          </a:p>
          <a:p>
            <a:pPr marL="274320" lvl="0" indent="-274320">
              <a:lnSpc>
                <a:spcPct val="100000"/>
              </a:lnSpc>
              <a:spcBef>
                <a:spcPts val="0"/>
              </a:spcBef>
              <a:spcAft>
                <a:spcPts val="1200"/>
              </a:spcAft>
              <a:buClr>
                <a:schemeClr val="tx1"/>
              </a:buClr>
              <a:buSzPct val="65000"/>
              <a:buFont typeface="Wingdings" panose="05000000000000000000" pitchFamily="2" charset="2"/>
              <a:buChar char="Ø"/>
              <a:tabLst/>
              <a:defRPr/>
            </a:pPr>
            <a:r>
              <a:rPr lang="en-US" sz="2900" b="1" kern="150" dirty="0">
                <a:ln w="9525">
                  <a:solidFill>
                    <a:schemeClr val="bg1"/>
                  </a:solidFill>
                  <a:prstDash val="solid"/>
                </a:ln>
                <a:solidFill>
                  <a:srgbClr val="00FF00"/>
                </a:solidFill>
                <a:effectLst>
                  <a:outerShdw blurRad="50800" dist="50800" dir="2700000" algn="ctr" rotWithShape="0">
                    <a:schemeClr val="bg1">
                      <a:lumMod val="95000"/>
                      <a:lumOff val="5000"/>
                    </a:schemeClr>
                  </a:outerShdw>
                </a:effectLst>
                <a:ea typeface="SimSun" panose="02010600030101010101" pitchFamily="2" charset="-122"/>
                <a:cs typeface="Arial" panose="020B0604020202020204" pitchFamily="34" charset="0"/>
                <a:hlinkClick r:id="rId3" action="ppaction://hlinksldjump"/>
              </a:rPr>
              <a:t>Outside of this millennium Garden of Eden will be death, inside will be life.</a:t>
            </a:r>
            <a:r>
              <a:rPr lang="en-US" sz="2900" b="1" kern="150" dirty="0">
                <a:ln w="9525">
                  <a:solidFill>
                    <a:schemeClr val="bg1"/>
                  </a:solidFill>
                  <a:prstDash val="solid"/>
                </a:ln>
                <a:solidFill>
                  <a:srgbClr val="00FF00"/>
                </a:solidFill>
                <a:effectLst>
                  <a:outerShdw blurRad="50800" dist="50800" dir="2700000" algn="ctr" rotWithShape="0">
                    <a:schemeClr val="bg1">
                      <a:lumMod val="95000"/>
                      <a:lumOff val="5000"/>
                    </a:schemeClr>
                  </a:outerShdw>
                </a:effectLst>
                <a:ea typeface="SimSun" panose="02010600030101010101" pitchFamily="2" charset="-122"/>
                <a:cs typeface="Arial" panose="020B0604020202020204" pitchFamily="34" charset="0"/>
              </a:rPr>
              <a:t> </a:t>
            </a:r>
            <a:r>
              <a:rPr lang="en-US" sz="3000" b="1" kern="150" dirty="0">
                <a:ln w="9525">
                  <a:solidFill>
                    <a:schemeClr val="bg1"/>
                  </a:solidFill>
                  <a:prstDash val="solid"/>
                </a:ln>
                <a:solidFill>
                  <a:srgbClr val="00FF00"/>
                </a:solidFill>
                <a:effectLst>
                  <a:outerShdw blurRad="50800" dist="50800" dir="2700000" algn="ctr" rotWithShape="0">
                    <a:schemeClr val="bg1">
                      <a:lumMod val="95000"/>
                      <a:lumOff val="5000"/>
                    </a:schemeClr>
                  </a:outerShdw>
                </a:effectLst>
                <a:ea typeface="SimSun" panose="02010600030101010101" pitchFamily="2" charset="-122"/>
                <a:cs typeface="Arial" panose="020B0604020202020204" pitchFamily="34" charset="0"/>
              </a:rPr>
              <a:t>This confirms the original Garden of Eden was the same. There was death outside of the Garden of Eden.</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B4C81DC7-9DAA-4533-8623-88F35776F02F}"/>
              </a:ext>
            </a:extLst>
          </p:cNvPr>
          <p:cNvSpPr>
            <a:spLocks noChangeArrowheads="1"/>
          </p:cNvSpPr>
          <p:nvPr/>
        </p:nvSpPr>
        <p:spPr bwMode="auto">
          <a:xfrm>
            <a:off x="99535" y="314064"/>
            <a:ext cx="8944928"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a:t>
            </a:r>
            <a:r>
              <a:rPr lang="en-US" altLang="en-US" sz="34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Unbiblical</a:t>
            </a: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Young Earth Theory that </a:t>
            </a:r>
            <a:r>
              <a:rPr lang="en-US" altLang="en-US" sz="34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Dinosaurs Died in Noah’s Flood</a:t>
            </a:r>
            <a:endPar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2814814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3464" y="1234440"/>
            <a:ext cx="8957072" cy="5486400"/>
          </a:xfrm>
          <a:prstGeom prst="rect">
            <a:avLst/>
          </a:prstGeom>
          <a:gradFill flip="none" rotWithShape="1">
            <a:gsLst>
              <a:gs pos="0">
                <a:schemeClr val="tx1"/>
              </a:gs>
              <a:gs pos="6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300"/>
              </a:spcAft>
              <a:buClr>
                <a:prstClr val="white"/>
              </a:buClr>
              <a:buSzPct val="65000"/>
              <a:buFont typeface="Times New Roman" panose="02020603050405020304" pitchFamily="18" charset="0"/>
              <a:buNone/>
              <a:tabLst/>
              <a:defRPr/>
            </a:pPr>
            <a:r>
              <a:rPr kumimoji="0" lang="en-US" altLang="en-US" sz="30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outerShdw>
                </a:effectLst>
                <a:uLnTx/>
                <a:uFillTx/>
                <a:latin typeface="Arial" panose="020B0604020202020204" pitchFamily="34" charset="0"/>
                <a:ea typeface="Times New Roman" panose="02020603050405020304" pitchFamily="18" charset="0"/>
                <a:cs typeface="Arial" panose="020B0604020202020204" pitchFamily="34" charset="0"/>
              </a:rPr>
              <a:t>The Young Earth theory is also biblically illegal. It requires changing many words of the Bible:</a:t>
            </a:r>
            <a:endParaRPr kumimoji="0" lang="en-US" altLang="en-US" sz="3000" b="1" i="0" u="none" strike="noStrike" kern="1200" cap="none" spc="0" normalizeH="0" baseline="0" noProof="0" dirty="0">
              <a:ln w="9525">
                <a:solidFill>
                  <a:prstClr val="black"/>
                </a:solidFill>
                <a:prstDash val="solid"/>
              </a:ln>
              <a:solidFill>
                <a:prstClr val="white"/>
              </a:solidFill>
              <a:effectLst>
                <a:outerShdw blurRad="50800" dist="50800" dir="2700000" algn="ctr" rotWithShape="0">
                  <a:prstClr val="black"/>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No death of any organism anywhere on Earth before sin. The Bible only stated that death came to mankind after sin, and that plants were eaten and died before sin.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Adding a literal equation required to calculate absolute physical age of the universe, and the words Young Earth. These are never stated in the Bible, they are assumed.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lang="en-US" altLang="en-US" sz="2600" dirty="0">
                <a:solidFill>
                  <a:prstClr val="black">
                    <a:lumMod val="95000"/>
                    <a:lumOff val="5000"/>
                  </a:prstClr>
                </a:solidFill>
                <a:ea typeface="Times New Roman" panose="02020603050405020304" pitchFamily="18" charset="0"/>
                <a:cs typeface="Arial" panose="020B0604020202020204" pitchFamily="34" charset="0"/>
              </a:rPr>
              <a:t>Ad</a:t>
            </a: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ding belief in Young Earth as requirement for Heaven.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Adding that all past geology formed during the flood of Noah. </a:t>
            </a:r>
            <a:r>
              <a:rPr lang="en-US" altLang="en-US" sz="2600" dirty="0">
                <a:solidFill>
                  <a:prstClr val="black">
                    <a:lumMod val="95000"/>
                    <a:lumOff val="5000"/>
                  </a:prstClr>
                </a:solidFill>
                <a:ea typeface="Times New Roman" panose="02020603050405020304" pitchFamily="18" charset="0"/>
                <a:cs typeface="Arial" panose="020B0604020202020204" pitchFamily="34" charset="0"/>
              </a:rPr>
              <a:t>Appendix E</a:t>
            </a: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Noah’s Ark flood geology refutes this.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Adding words that dinosaurs became extinct during flood.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Deleting Bible verses that describe that time and space are far more complex than we currently understand.</a:t>
            </a:r>
            <a:endParaRPr kumimoji="0" lang="en-US" altLang="en-US" sz="2600" b="1" i="0" u="none" strike="noStrike" kern="1200" cap="none" spc="0" normalizeH="0" baseline="0" noProof="0" dirty="0">
              <a:ln w="9525">
                <a:solidFill>
                  <a:prstClr val="black"/>
                </a:solidFill>
                <a:prstDash val="solid"/>
              </a:ln>
              <a:solidFill>
                <a:prstClr val="black">
                  <a:lumMod val="95000"/>
                  <a:lumOff val="5000"/>
                </a:prstClr>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75120"/>
            <a:ext cx="2971800"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51F16915-AB96-43C6-884D-A96FF883EF62}"/>
              </a:ext>
            </a:extLst>
          </p:cNvPr>
          <p:cNvSpPr>
            <a:spLocks noChangeArrowheads="1"/>
          </p:cNvSpPr>
          <p:nvPr/>
        </p:nvSpPr>
        <p:spPr bwMode="auto">
          <a:xfrm>
            <a:off x="49768" y="20142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0793278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3000">
        <p15:prstTrans prst="pageCurlDouble"/>
      </p:transition>
    </mc:Choice>
    <mc:Fallback xmlns="">
      <p:transition spd="slow" advTm="43000">
        <p:fade/>
      </p:transition>
    </mc:Fallback>
  </mc:AlternateContent>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a:hlinkClick r:id="rId3"/>
            <a:extLst>
              <a:ext uri="{FF2B5EF4-FFF2-40B4-BE49-F238E27FC236}">
                <a16:creationId xmlns:a16="http://schemas.microsoft.com/office/drawing/2014/main" id="{AFDEE3DA-A18E-489C-B4DC-ECA8F05F9F4D}"/>
              </a:ext>
            </a:extLst>
          </p:cNvPr>
          <p:cNvSpPr>
            <a:spLocks noChangeArrowheads="1"/>
          </p:cNvSpPr>
          <p:nvPr/>
        </p:nvSpPr>
        <p:spPr bwMode="auto">
          <a:xfrm>
            <a:off x="194168" y="5334000"/>
            <a:ext cx="8755660" cy="1218795"/>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60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Click here to make a secure donation to support this ministry</a:t>
            </a:r>
          </a:p>
        </p:txBody>
      </p:sp>
      <p:sp>
        <p:nvSpPr>
          <p:cNvPr id="8" name="Rectangle 2">
            <a:hlinkClick r:id="rId4" action="ppaction://hlinksldjump"/>
            <a:extLst>
              <a:ext uri="{FF2B5EF4-FFF2-40B4-BE49-F238E27FC236}">
                <a16:creationId xmlns:a16="http://schemas.microsoft.com/office/drawing/2014/main" id="{3B2928D8-A30E-4E8C-84DD-0A9266487F96}"/>
              </a:ext>
            </a:extLst>
          </p:cNvPr>
          <p:cNvSpPr>
            <a:spLocks noChangeArrowheads="1"/>
          </p:cNvSpPr>
          <p:nvPr/>
        </p:nvSpPr>
        <p:spPr bwMode="auto">
          <a:xfrm>
            <a:off x="194168" y="1009876"/>
            <a:ext cx="8755660" cy="2496068"/>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00000"/>
              </a:lnSpc>
              <a:spcAft>
                <a:spcPts val="1200"/>
              </a:spcAft>
              <a:buClr>
                <a:prstClr val="black"/>
              </a:buClr>
              <a:buSzPct val="125000"/>
              <a:defRPr/>
            </a:pPr>
            <a:r>
              <a:rPr lang="en-US" altLang="en-US" sz="4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ction="ppaction://hlinksldjump"/>
              </a:rPr>
              <a:t>See Appendix E</a:t>
            </a:r>
            <a:r>
              <a:rPr lang="en-US" altLang="en-US" sz="4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t>
            </a:r>
          </a:p>
          <a:p>
            <a:pPr marL="0" lvl="0" indent="0" algn="ctr">
              <a:lnSpc>
                <a:spcPct val="90000"/>
              </a:lnSpc>
              <a:spcAft>
                <a:spcPts val="600"/>
              </a:spcAft>
              <a:buClr>
                <a:prstClr val="black"/>
              </a:buClr>
              <a:buSzPct val="125000"/>
              <a:tabLst/>
              <a:defRPr/>
            </a:pPr>
            <a:r>
              <a:rPr lang="en-US" alt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Proven Noah’s Ark &amp; Flood Geology Disprove Both Evolution &amp; Young Earth (All Geology From Flood Theory)</a:t>
            </a:r>
          </a:p>
        </p:txBody>
      </p:sp>
      <p:sp>
        <p:nvSpPr>
          <p:cNvPr id="5" name="Rectangle 2">
            <a:extLst>
              <a:ext uri="{FF2B5EF4-FFF2-40B4-BE49-F238E27FC236}">
                <a16:creationId xmlns:a16="http://schemas.microsoft.com/office/drawing/2014/main" id="{8A8D530B-0230-4CEF-8355-11FFA75E71A1}"/>
              </a:ext>
            </a:extLst>
          </p:cNvPr>
          <p:cNvSpPr>
            <a:spLocks noChangeArrowheads="1"/>
          </p:cNvSpPr>
          <p:nvPr/>
        </p:nvSpPr>
        <p:spPr bwMode="auto">
          <a:xfrm>
            <a:off x="194168" y="3810574"/>
            <a:ext cx="8755660" cy="1218795"/>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600"/>
              </a:spcAft>
              <a:buClr>
                <a:prstClr val="black"/>
              </a:buClr>
              <a:buSzPct val="125000"/>
              <a:defRPr/>
            </a:pP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You can’t understand end time prophesy, if you don’t understand past geology. </a:t>
            </a:r>
          </a:p>
        </p:txBody>
      </p:sp>
    </p:spTree>
    <p:extLst>
      <p:ext uri="{BB962C8B-B14F-4D97-AF65-F5344CB8AC3E}">
        <p14:creationId xmlns:p14="http://schemas.microsoft.com/office/powerpoint/2010/main" val="35026078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1200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2000"/>
                                        <p:tgtEl>
                                          <p:spTgt spid="7"/>
                                        </p:tgtEl>
                                        <p:attrNameLst>
                                          <p:attrName>ppt_x</p:attrName>
                                        </p:attrNameLst>
                                      </p:cBhvr>
                                      <p:tavLst>
                                        <p:tav tm="0">
                                          <p:val>
                                            <p:strVal val="#ppt_x-#ppt_w*1.125000"/>
                                          </p:val>
                                        </p:tav>
                                        <p:tav tm="100000">
                                          <p:val>
                                            <p:strVal val="#ppt_x"/>
                                          </p:val>
                                        </p:tav>
                                      </p:tavLst>
                                    </p:anim>
                                    <p:animEffect transition="in" filter="wipe(right)">
                                      <p:cBhvr>
                                        <p:cTn id="8"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901A9234-4EB5-4573-9034-E2408840DD37}"/>
              </a:ext>
            </a:extLst>
          </p:cNvPr>
          <p:cNvSpPr>
            <a:spLocks noChangeArrowheads="1"/>
          </p:cNvSpPr>
          <p:nvPr/>
        </p:nvSpPr>
        <p:spPr bwMode="auto">
          <a:xfrm>
            <a:off x="99536" y="152400"/>
            <a:ext cx="8944928"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Young Earth Theory that Dinosaurs Died in Noah’s Flood</a:t>
            </a:r>
          </a:p>
        </p:txBody>
      </p:sp>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6" y="1465699"/>
            <a:ext cx="8944927" cy="5148461"/>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white"/>
              </a:buClr>
              <a:buSzPct val="65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unbiblical 6,000 year young universe theory came from Catholic Bishop Ussher. </a:t>
            </a:r>
            <a:r>
              <a:rPr kumimoji="0" lang="en-US" sz="2800" b="0" i="0" u="none" strike="noStrike" kern="1200" cap="none" spc="0" normalizeH="0" baseline="0" noProof="0" dirty="0">
                <a:ln>
                  <a:noFill/>
                </a:ln>
                <a:solidFill>
                  <a:prstClr val="black"/>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p>
          <a:p>
            <a:pPr marL="274320" marR="0" lvl="0" indent="-274320" algn="l" defTabSz="457200" rtl="0" eaLnBrk="1" fontAlgn="base" latinLnBrk="0" hangingPunct="0">
              <a:lnSpc>
                <a:spcPct val="96000"/>
              </a:lnSpc>
              <a:spcBef>
                <a:spcPct val="0"/>
              </a:spcBef>
              <a:spcAft>
                <a:spcPts val="1200"/>
              </a:spcAft>
              <a:buClr>
                <a:prstClr val="white"/>
              </a:buClr>
              <a:buSzPct val="65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Illogically, many Young Earth Christians copy illegal Young Earth Bible word changes (dogma) from a past Catholic pope, who they also claim was the end time beast from Satan. </a:t>
            </a:r>
          </a:p>
          <a:p>
            <a:pPr marL="274320" marR="0" lvl="0" indent="-274320" algn="l" defTabSz="457200" rtl="0" eaLnBrk="1" fontAlgn="base" latinLnBrk="0" hangingPunct="0">
              <a:lnSpc>
                <a:spcPct val="96000"/>
              </a:lnSpc>
              <a:spcBef>
                <a:spcPct val="0"/>
              </a:spcBef>
              <a:spcAft>
                <a:spcPts val="1200"/>
              </a:spcAft>
              <a:buClr>
                <a:prstClr val="white"/>
              </a:buClr>
              <a:buSzPct val="65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If you can’t understand past asteroid impact history, you can’t understand end time prophesy, that literally describes worldwide devastation from another large impact. </a:t>
            </a:r>
          </a:p>
        </p:txBody>
      </p:sp>
    </p:spTree>
    <p:extLst>
      <p:ext uri="{BB962C8B-B14F-4D97-AF65-F5344CB8AC3E}">
        <p14:creationId xmlns:p14="http://schemas.microsoft.com/office/powerpoint/2010/main" val="16622923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35226" y="1374126"/>
            <a:ext cx="8686800" cy="5049139"/>
          </a:xfrm>
          <a:prstGeom prst="rect">
            <a:avLst/>
          </a:prstGeom>
          <a:no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1800"/>
              </a:spcAft>
              <a:buClrTx/>
              <a:buSzPct val="80000"/>
              <a:buFont typeface="Times New Roman" panose="02020603050405020304" pitchFamily="18" charset="0"/>
              <a:buNone/>
              <a:tabLst/>
              <a:defRPr/>
            </a:pPr>
            <a:r>
              <a:rPr kumimoji="0" lang="en-US" altLang="en-US" sz="2800" b="0"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The K-T (K-Pg) </a:t>
            </a:r>
            <a:r>
              <a:rPr kumimoji="0" lang="en-US" altLang="en-US" sz="3300" b="1" i="0" u="none" strike="noStrike" kern="1200" cap="none" spc="0" normalizeH="0" baseline="0" noProof="0" dirty="0">
                <a:ln>
                  <a:noFill/>
                </a:ln>
                <a:solidFill>
                  <a:srgbClr val="000099"/>
                </a:solidFill>
                <a:effectLst/>
                <a:uLnTx/>
                <a:uFillTx/>
                <a:latin typeface="Arial" panose="020B0604020202020204" pitchFamily="34" charset="0"/>
                <a:ea typeface="Times New Roman" panose="02020603050405020304" pitchFamily="18" charset="0"/>
                <a:cs typeface="Arial" panose="020B0604020202020204" pitchFamily="34" charset="0"/>
              </a:rPr>
              <a:t>asteroid dinosaur extinction data precisely matches the future Bible end time prophesies, including predicted worldwide catastrophic damage from a literally described large asteroid impact.</a:t>
            </a:r>
          </a:p>
          <a:p>
            <a:pPr marL="274320" marR="0" lvl="0" indent="-274320" algn="l" defTabSz="914400" rtl="0" eaLnBrk="0" fontAlgn="base" latinLnBrk="0" hangingPunct="0">
              <a:lnSpc>
                <a:spcPct val="100000"/>
              </a:lnSpc>
              <a:spcBef>
                <a:spcPct val="0"/>
              </a:spcBef>
              <a:spcAft>
                <a:spcPts val="1200"/>
              </a:spcAft>
              <a:buClrTx/>
              <a:buSzPct val="70000"/>
              <a:buFont typeface="Wingdings" panose="05000000000000000000" pitchFamily="2" charset="2"/>
              <a:buChar char="Ø"/>
              <a:tabLst/>
              <a:defRPr/>
            </a:pPr>
            <a:r>
              <a:rPr lang="en-US" altLang="en-US" sz="2800" dirty="0">
                <a:solidFill>
                  <a:prstClr val="white"/>
                </a:solidFill>
                <a:ea typeface="Times New Roman" panose="02020603050405020304" pitchFamily="18" charset="0"/>
                <a:cs typeface="Arial" panose="020B0604020202020204" pitchFamily="34" charset="0"/>
              </a:rPr>
              <a:t>But, n</a:t>
            </a:r>
            <a:r>
              <a:rPr kumimoji="0" lang="en-US" altLang="en-US" sz="2800" b="0"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o human in history has witnessed a large impact event on Earth, to </a:t>
            </a:r>
            <a:r>
              <a:rPr lang="en-US" altLang="en-US" sz="2800" dirty="0">
                <a:solidFill>
                  <a:prstClr val="white"/>
                </a:solidFill>
                <a:ea typeface="Times New Roman" panose="02020603050405020304" pitchFamily="18" charset="0"/>
                <a:cs typeface="Arial" panose="020B0604020202020204" pitchFamily="34" charset="0"/>
              </a:rPr>
              <a:t>write</a:t>
            </a:r>
            <a:r>
              <a:rPr kumimoji="0" lang="en-US" altLang="en-US" sz="2800" b="0"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 description of this worldwide destruction, (</a:t>
            </a:r>
            <a:r>
              <a:rPr lang="en-US" altLang="en-US" sz="2800" dirty="0">
                <a:solidFill>
                  <a:prstClr val="white"/>
                </a:solidFill>
                <a:ea typeface="Times New Roman" panose="02020603050405020304" pitchFamily="18" charset="0"/>
                <a:cs typeface="Arial" panose="020B0604020202020204" pitchFamily="34" charset="0"/>
              </a:rPr>
              <a:t>except</a:t>
            </a:r>
            <a:r>
              <a:rPr kumimoji="0" lang="en-US" altLang="en-US" sz="2800" b="0"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tiny meteor impacts and small air bursts). This shows that an all knowing eternal God is the author of the Bible.</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Text Box 1">
            <a:extLst>
              <a:ext uri="{FF2B5EF4-FFF2-40B4-BE49-F238E27FC236}">
                <a16:creationId xmlns:a16="http://schemas.microsoft.com/office/drawing/2014/main" id="{4E668593-2400-4B59-AF66-CD7455B586F6}"/>
              </a:ext>
            </a:extLst>
          </p:cNvPr>
          <p:cNvSpPr txBox="1">
            <a:spLocks noChangeArrowheads="1"/>
          </p:cNvSpPr>
          <p:nvPr/>
        </p:nvSpPr>
        <p:spPr bwMode="auto">
          <a:xfrm>
            <a:off x="235226" y="152400"/>
            <a:ext cx="8686800" cy="1065548"/>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26726834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35124" y="1403594"/>
            <a:ext cx="8873751" cy="5355312"/>
          </a:xfrm>
          <a:prstGeom prst="rect">
            <a:avLst/>
          </a:prstGeom>
          <a:no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1200"/>
              </a:spcAft>
              <a:buClrTx/>
              <a:buSzPct val="80000"/>
              <a:tabLst/>
              <a:defRPr/>
            </a:pPr>
            <a:r>
              <a:rPr lang="en-US" altLang="en-US" sz="2700" dirty="0">
                <a:solidFill>
                  <a:prstClr val="white"/>
                </a:solidFill>
                <a:ea typeface="Times New Roman" panose="02020603050405020304" pitchFamily="18" charset="0"/>
                <a:cs typeface="Arial" panose="020B0604020202020204" pitchFamily="34" charset="0"/>
              </a:rPr>
              <a:t>Some humans in past history did experience a small air burst meteor. But most people did not live to tell about it. </a:t>
            </a:r>
          </a:p>
          <a:p>
            <a:pPr marL="0" lvl="0" indent="0" defTabSz="914400" eaLnBrk="0">
              <a:lnSpc>
                <a:spcPct val="100000"/>
              </a:lnSpc>
              <a:spcAft>
                <a:spcPts val="1200"/>
              </a:spcAft>
              <a:buClrTx/>
              <a:buSzPct val="80000"/>
              <a:tabLst/>
              <a:defRPr/>
            </a:pPr>
            <a:r>
              <a:rPr lang="en-US" altLang="en-US" sz="3000" b="1" dirty="0">
                <a:solidFill>
                  <a:srgbClr val="000099"/>
                </a:solidFill>
                <a:ea typeface="Times New Roman" panose="02020603050405020304" pitchFamily="18" charset="0"/>
                <a:cs typeface="Arial" panose="020B0604020202020204" pitchFamily="34" charset="0"/>
              </a:rPr>
              <a:t>Sodom &amp; Gomorrah experienced a small air burst, as science proves today. Jesus said the end times would be like Sodom &amp; Gomorrah. </a:t>
            </a:r>
          </a:p>
          <a:p>
            <a:pPr marL="0" lvl="0" indent="0" defTabSz="914400" eaLnBrk="0">
              <a:lnSpc>
                <a:spcPct val="100000"/>
              </a:lnSpc>
              <a:spcAft>
                <a:spcPts val="1200"/>
              </a:spcAft>
              <a:buClrTx/>
              <a:buSzPct val="80000"/>
              <a:tabLst/>
              <a:defRPr/>
            </a:pPr>
            <a:r>
              <a:rPr lang="en-US" altLang="en-US" sz="2700" dirty="0">
                <a:solidFill>
                  <a:prstClr val="white"/>
                </a:solidFill>
                <a:ea typeface="Times New Roman" panose="02020603050405020304" pitchFamily="18" charset="0"/>
                <a:cs typeface="Arial" panose="020B0604020202020204" pitchFamily="34" charset="0"/>
              </a:rPr>
              <a:t>(At Sodom &amp; Gomorrah) “What’s more, the outer layers of many pieces of pottery from (the) same time period show signs of having melted into glass. </a:t>
            </a:r>
            <a:r>
              <a:rPr lang="en-US" altLang="en-US" sz="2800" b="1" dirty="0">
                <a:solidFill>
                  <a:srgbClr val="000099"/>
                </a:solidFill>
                <a:ea typeface="Times New Roman" panose="02020603050405020304" pitchFamily="18" charset="0"/>
                <a:cs typeface="Arial" panose="020B0604020202020204" pitchFamily="34" charset="0"/>
              </a:rPr>
              <a:t>Zircon crystals in those glassy coats formed within one second at extremely high temperatures, perhaps as hot as the surface of the sun, Silvia said...”</a:t>
            </a:r>
            <a:r>
              <a:rPr lang="en-US" altLang="en-US" sz="2700" dirty="0">
                <a:solidFill>
                  <a:prstClr val="white"/>
                </a:solidFill>
                <a:ea typeface="Times New Roman" panose="02020603050405020304" pitchFamily="18" charset="0"/>
                <a:cs typeface="Arial" panose="020B0604020202020204" pitchFamily="34" charset="0"/>
              </a:rPr>
              <a:t> </a:t>
            </a:r>
            <a:r>
              <a:rPr lang="en-US" altLang="en-US" dirty="0">
                <a:solidFill>
                  <a:prstClr val="white"/>
                </a:solidFill>
                <a:ea typeface="Times New Roman" panose="02020603050405020304" pitchFamily="18" charset="0"/>
                <a:cs typeface="Arial" panose="020B0604020202020204" pitchFamily="34" charset="0"/>
                <a:hlinkClick r:id="rId3"/>
              </a:rPr>
              <a:t>[977]</a:t>
            </a:r>
            <a:endParaRPr lang="en-US" altLang="en-US" dirty="0">
              <a:solidFill>
                <a:prstClr val="white"/>
              </a:solidFill>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Text Box 1">
            <a:extLst>
              <a:ext uri="{FF2B5EF4-FFF2-40B4-BE49-F238E27FC236}">
                <a16:creationId xmlns:a16="http://schemas.microsoft.com/office/drawing/2014/main" id="{4E668593-2400-4B59-AF66-CD7455B586F6}"/>
              </a:ext>
            </a:extLst>
          </p:cNvPr>
          <p:cNvSpPr txBox="1">
            <a:spLocks noChangeArrowheads="1"/>
          </p:cNvSpPr>
          <p:nvPr/>
        </p:nvSpPr>
        <p:spPr bwMode="auto">
          <a:xfrm>
            <a:off x="235225" y="243840"/>
            <a:ext cx="8686800" cy="106554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37926239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67561" y="1403324"/>
            <a:ext cx="9008876" cy="5247590"/>
          </a:xfrm>
          <a:prstGeom prst="rect">
            <a:avLst/>
          </a:prstGeom>
          <a:no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1200"/>
              </a:spcAft>
              <a:buClrTx/>
              <a:buSzPct val="80000"/>
              <a:tabLst/>
              <a:defRPr/>
            </a:pPr>
            <a:r>
              <a:rPr lang="en-US" altLang="en-US" sz="2700" dirty="0">
                <a:solidFill>
                  <a:prstClr val="white"/>
                </a:solidFill>
                <a:ea typeface="Times New Roman" panose="02020603050405020304" pitchFamily="18" charset="0"/>
                <a:cs typeface="Arial" panose="020B0604020202020204" pitchFamily="34" charset="0"/>
              </a:rPr>
              <a:t>“And tiny bits of rock were found on pottery fragments, suggesting it ‘rained down.’” </a:t>
            </a:r>
            <a:r>
              <a:rPr lang="en-US" altLang="en-US" dirty="0">
                <a:solidFill>
                  <a:prstClr val="white"/>
                </a:solidFill>
                <a:ea typeface="Times New Roman" panose="02020603050405020304" pitchFamily="18" charset="0"/>
                <a:cs typeface="Arial" panose="020B0604020202020204" pitchFamily="34" charset="0"/>
                <a:hlinkClick r:id="rId3"/>
              </a:rPr>
              <a:t>[977]</a:t>
            </a:r>
            <a:endParaRPr lang="en-US" altLang="en-US" sz="2700" dirty="0">
              <a:solidFill>
                <a:prstClr val="white"/>
              </a:solidFill>
              <a:ea typeface="Times New Roman" panose="02020603050405020304" pitchFamily="18" charset="0"/>
              <a:cs typeface="Arial" panose="020B0604020202020204" pitchFamily="34" charset="0"/>
            </a:endParaRPr>
          </a:p>
          <a:p>
            <a:pPr marL="0" lvl="0" indent="0" defTabSz="914400" eaLnBrk="0">
              <a:lnSpc>
                <a:spcPct val="100000"/>
              </a:lnSpc>
              <a:spcAft>
                <a:spcPts val="1200"/>
              </a:spcAft>
              <a:buClrTx/>
              <a:buSzPct val="80000"/>
              <a:tabLst/>
              <a:defRPr/>
            </a:pPr>
            <a:r>
              <a:rPr lang="en-US" altLang="en-US" sz="2700" dirty="0">
                <a:solidFill>
                  <a:prstClr val="white"/>
                </a:solidFill>
                <a:ea typeface="Times New Roman" panose="02020603050405020304" pitchFamily="18" charset="0"/>
                <a:cs typeface="Arial" panose="020B0604020202020204" pitchFamily="34" charset="0"/>
              </a:rPr>
              <a:t>“Researchers likened it to an event in Siberia in 1908 in which an apparent meteor exploded in the air, flattening 2,000 square kilometers of forest.” </a:t>
            </a:r>
            <a:r>
              <a:rPr lang="en-US" altLang="en-US" dirty="0">
                <a:solidFill>
                  <a:prstClr val="white"/>
                </a:solidFill>
                <a:ea typeface="Times New Roman" panose="02020603050405020304" pitchFamily="18" charset="0"/>
                <a:cs typeface="Arial" panose="020B0604020202020204" pitchFamily="34" charset="0"/>
                <a:hlinkClick r:id="rId3"/>
              </a:rPr>
              <a:t>[977]</a:t>
            </a:r>
            <a:endParaRPr lang="en-US" altLang="en-US" dirty="0">
              <a:solidFill>
                <a:prstClr val="white"/>
              </a:solidFill>
              <a:ea typeface="Times New Roman" panose="02020603050405020304" pitchFamily="18" charset="0"/>
              <a:cs typeface="Arial" panose="020B0604020202020204" pitchFamily="34" charset="0"/>
            </a:endParaRPr>
          </a:p>
          <a:p>
            <a:pPr marL="0" lvl="0" indent="0" defTabSz="914400" eaLnBrk="0">
              <a:lnSpc>
                <a:spcPct val="100000"/>
              </a:lnSpc>
              <a:spcAft>
                <a:spcPts val="1200"/>
              </a:spcAft>
              <a:buClrTx/>
              <a:buSzPct val="80000"/>
              <a:tabLst/>
              <a:defRPr/>
            </a:pPr>
            <a:r>
              <a:rPr lang="en-US" altLang="en-US" sz="2700" dirty="0">
                <a:solidFill>
                  <a:prstClr val="white"/>
                </a:solidFill>
                <a:ea typeface="Times New Roman" panose="02020603050405020304" pitchFamily="18" charset="0"/>
                <a:cs typeface="Arial" panose="020B0604020202020204" pitchFamily="34" charset="0"/>
              </a:rPr>
              <a:t>“Another incident in Chelyabinsk, Russia, in 2013, injured some 1,600 people.” </a:t>
            </a:r>
            <a:r>
              <a:rPr lang="en-US" altLang="en-US" dirty="0">
                <a:solidFill>
                  <a:prstClr val="white"/>
                </a:solidFill>
                <a:ea typeface="Times New Roman" panose="02020603050405020304" pitchFamily="18" charset="0"/>
                <a:cs typeface="Arial" panose="020B0604020202020204" pitchFamily="34" charset="0"/>
                <a:hlinkClick r:id="rId3"/>
              </a:rPr>
              <a:t>[977]</a:t>
            </a:r>
            <a:endParaRPr lang="en-US" altLang="en-US" dirty="0">
              <a:solidFill>
                <a:prstClr val="white"/>
              </a:solidFill>
              <a:ea typeface="Times New Roman" panose="02020603050405020304" pitchFamily="18" charset="0"/>
              <a:cs typeface="Arial" panose="020B0604020202020204" pitchFamily="34" charset="0"/>
            </a:endParaRPr>
          </a:p>
          <a:p>
            <a:pPr marL="0" lvl="0" indent="0" defTabSz="914400" eaLnBrk="0">
              <a:lnSpc>
                <a:spcPct val="100000"/>
              </a:lnSpc>
              <a:spcAft>
                <a:spcPts val="1200"/>
              </a:spcAft>
              <a:buClrTx/>
              <a:buSzPct val="80000"/>
              <a:tabLst/>
              <a:defRPr/>
            </a:pPr>
            <a:r>
              <a:rPr lang="en-US" altLang="en-US" sz="2600" dirty="0">
                <a:solidFill>
                  <a:srgbClr val="000099"/>
                </a:solidFill>
                <a:ea typeface="Times New Roman" panose="02020603050405020304" pitchFamily="18" charset="0"/>
                <a:cs typeface="Arial" panose="020B0604020202020204" pitchFamily="34" charset="0"/>
              </a:rPr>
              <a:t>“</a:t>
            </a:r>
            <a:r>
              <a:rPr lang="en-US" altLang="en-US" sz="2600" b="1" dirty="0">
                <a:solidFill>
                  <a:srgbClr val="000099"/>
                </a:solidFill>
                <a:ea typeface="Times New Roman" panose="02020603050405020304" pitchFamily="18" charset="0"/>
                <a:cs typeface="Arial" panose="020B0604020202020204" pitchFamily="34" charset="0"/>
              </a:rPr>
              <a:t>Silvia and his team concluded the ‘destruction not only of Tall el-Hammam (Sodom), but also its neighbors (Gomorrah and the other cities of the plain) was most likely caused by a meteoritic airburst event.’” </a:t>
            </a:r>
            <a:r>
              <a:rPr lang="en-US" altLang="en-US" dirty="0">
                <a:solidFill>
                  <a:prstClr val="white"/>
                </a:solidFill>
                <a:ea typeface="Times New Roman" panose="02020603050405020304" pitchFamily="18" charset="0"/>
                <a:cs typeface="Arial" panose="020B0604020202020204" pitchFamily="34" charset="0"/>
                <a:hlinkClick r:id="rId3"/>
              </a:rPr>
              <a:t>[977]</a:t>
            </a:r>
            <a:endParaRPr kumimoji="0" lang="en-US" altLang="en-US" b="0" i="0" u="none" strike="noStrike" kern="120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Text Box 1">
            <a:extLst>
              <a:ext uri="{FF2B5EF4-FFF2-40B4-BE49-F238E27FC236}">
                <a16:creationId xmlns:a16="http://schemas.microsoft.com/office/drawing/2014/main" id="{4E668593-2400-4B59-AF66-CD7455B586F6}"/>
              </a:ext>
            </a:extLst>
          </p:cNvPr>
          <p:cNvSpPr txBox="1">
            <a:spLocks noChangeArrowheads="1"/>
          </p:cNvSpPr>
          <p:nvPr/>
        </p:nvSpPr>
        <p:spPr bwMode="auto">
          <a:xfrm>
            <a:off x="228599" y="331150"/>
            <a:ext cx="8686800" cy="106554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18185356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8296" y="3000375"/>
            <a:ext cx="4037606" cy="3108960"/>
          </a:xfrm>
          <a:prstGeom prst="rect">
            <a:avLst/>
          </a:prstGeom>
        </p:spPr>
      </p:pic>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l="29760" r="737"/>
          <a:stretch/>
        </p:blipFill>
        <p:spPr>
          <a:xfrm>
            <a:off x="4541520" y="3000375"/>
            <a:ext cx="4297680" cy="3108960"/>
          </a:xfrm>
          <a:prstGeom prst="rect">
            <a:avLst/>
          </a:prstGeom>
        </p:spPr>
      </p:pic>
      <p:sp>
        <p:nvSpPr>
          <p:cNvPr id="8" name="Date Placeholder 2">
            <a:extLst>
              <a:ext uri="{FF2B5EF4-FFF2-40B4-BE49-F238E27FC236}">
                <a16:creationId xmlns:a16="http://schemas.microsoft.com/office/drawing/2014/main" id="{6EA8CD70-9D74-4911-B3EB-8BD3DBEBB868}"/>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9" name="Text Box 1">
            <a:extLst>
              <a:ext uri="{FF2B5EF4-FFF2-40B4-BE49-F238E27FC236}">
                <a16:creationId xmlns:a16="http://schemas.microsoft.com/office/drawing/2014/main" id="{0727FC03-5C12-4782-BC2C-D019CF4A4147}"/>
              </a:ext>
            </a:extLst>
          </p:cNvPr>
          <p:cNvSpPr txBox="1">
            <a:spLocks noChangeArrowheads="1"/>
          </p:cNvSpPr>
          <p:nvPr/>
        </p:nvSpPr>
        <p:spPr bwMode="auto">
          <a:xfrm>
            <a:off x="228600" y="457200"/>
            <a:ext cx="8686800" cy="1065548"/>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
        <p:nvSpPr>
          <p:cNvPr id="6" name="Date Placeholder 2">
            <a:extLst>
              <a:ext uri="{FF2B5EF4-FFF2-40B4-BE49-F238E27FC236}">
                <a16:creationId xmlns:a16="http://schemas.microsoft.com/office/drawing/2014/main" id="{AB945B3E-C35F-4AA8-907C-B49050AA5F84}"/>
              </a:ext>
            </a:extLst>
          </p:cNvPr>
          <p:cNvSpPr txBox="1">
            <a:spLocks/>
          </p:cNvSpPr>
          <p:nvPr/>
        </p:nvSpPr>
        <p:spPr>
          <a:xfrm>
            <a:off x="5473065" y="6176349"/>
            <a:ext cx="2434590" cy="413468"/>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dirty="0">
                <a:solidFill>
                  <a:schemeClr val="tx1"/>
                </a:solidFill>
              </a:rPr>
              <a:t>Image Credit</a:t>
            </a:r>
            <a:r>
              <a:rPr lang="en-US" altLang="en-US" dirty="0">
                <a:ln w="9525">
                  <a:solidFill>
                    <a:schemeClr val="bg1"/>
                  </a:solidFill>
                  <a:prstDash val="solid"/>
                </a:ln>
                <a:solidFill>
                  <a:schemeClr val="tx1"/>
                </a:solidFill>
              </a:rPr>
              <a:t>: </a:t>
            </a:r>
            <a:r>
              <a:rPr lang="en-US" altLang="en-US" dirty="0">
                <a:solidFill>
                  <a:schemeClr val="tx1"/>
                </a:solidFill>
                <a:hlinkClick r:id="rId6"/>
              </a:rPr>
              <a:t>Discovery Channel  Large Asteroid Impact Simulation</a:t>
            </a:r>
            <a:endParaRPr lang="en-US" altLang="en-US" b="1" dirty="0">
              <a:solidFill>
                <a:schemeClr val="tx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426286586"/>
      </p:ext>
    </p:extLst>
  </p:cSld>
  <p:clrMapOvr>
    <a:masterClrMapping/>
  </p:clrMapOvr>
  <mc:AlternateContent xmlns:mc="http://schemas.openxmlformats.org/markup-compatibility/2006" xmlns:p15="http://schemas.microsoft.com/office/powerpoint/2012/main">
    <mc:Choice Requires="p15">
      <p:transition spd="slow" advTm="12000">
        <p15:prstTrans prst="pageCurlDouble"/>
      </p:transition>
    </mc:Choice>
    <mc:Fallback xmlns="">
      <p:transition spd="slow" advTm="12000">
        <p:fade/>
      </p:transition>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t="2" r="34412" b="46914"/>
          <a:stretch/>
        </p:blipFill>
        <p:spPr>
          <a:xfrm>
            <a:off x="1971768" y="1628550"/>
            <a:ext cx="5135528" cy="3200400"/>
          </a:xfrm>
          <a:prstGeom prst="rect">
            <a:avLst/>
          </a:prstGeom>
        </p:spPr>
      </p:pic>
      <p:sp>
        <p:nvSpPr>
          <p:cNvPr id="5" name="TextBox 4">
            <a:extLst>
              <a:ext uri="{FF2B5EF4-FFF2-40B4-BE49-F238E27FC236}">
                <a16:creationId xmlns:a16="http://schemas.microsoft.com/office/drawing/2014/main" id="{A7839176-886A-4539-8163-F559D4EE9612}"/>
              </a:ext>
            </a:extLst>
          </p:cNvPr>
          <p:cNvSpPr txBox="1"/>
          <p:nvPr/>
        </p:nvSpPr>
        <p:spPr bwMode="auto">
          <a:xfrm>
            <a:off x="182880" y="4784332"/>
            <a:ext cx="8713304" cy="1920240"/>
          </a:xfrm>
          <a:prstGeom prst="rect">
            <a:avLst/>
          </a:prstGeom>
          <a:blipFill dpi="0" rotWithShape="0">
            <a:blip r:embed="rId4"/>
            <a:srcRect/>
            <a:stretch>
              <a:fillRect t="-7245" b="4947"/>
            </a:stretch>
          </a:blip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91440" tIns="182880" rIns="91440" bIns="182880" rtlCol="0" anchor="ctr" anchorCtr="1">
            <a:spAutoFit/>
          </a:bodyPr>
          <a:lstStyle/>
          <a:p>
            <a:pPr marL="0" marR="0">
              <a:lnSpc>
                <a:spcPct val="94000"/>
              </a:lnSpc>
              <a:spcBef>
                <a:spcPts val="0"/>
              </a:spcBef>
              <a:spcAft>
                <a:spcPts val="0"/>
              </a:spcAft>
            </a:pPr>
            <a:r>
              <a:rPr lang="en-US" sz="2400" b="1" kern="150" dirty="0">
                <a:solidFill>
                  <a:schemeClr val="tx2">
                    <a:lumMod val="25000"/>
                  </a:schemeClr>
                </a:solidFill>
                <a:ea typeface="SimSun" panose="02010600030101010101" pitchFamily="2" charset="-122"/>
                <a:cs typeface="Arial" panose="020B0604020202020204" pitchFamily="34" charset="0"/>
              </a:rPr>
              <a:t>“And when he had opened the </a:t>
            </a:r>
            <a:r>
              <a:rPr lang="en-US" sz="2800" b="1" kern="150" dirty="0">
                <a:ln w="9525">
                  <a:solidFill>
                    <a:sysClr val="windowText" lastClr="000000"/>
                  </a:solidFill>
                  <a:prstDash val="solid"/>
                </a:ln>
                <a:solidFill>
                  <a:srgbClr val="0A039B"/>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seventh seal</a:t>
            </a:r>
            <a:r>
              <a:rPr lang="en-US" sz="2400" b="1" kern="150" dirty="0">
                <a:solidFill>
                  <a:schemeClr val="tx2">
                    <a:lumMod val="25000"/>
                  </a:schemeClr>
                </a:solidFill>
                <a:ea typeface="SimSun" panose="02010600030101010101" pitchFamily="2" charset="-122"/>
                <a:cs typeface="Arial" panose="020B0604020202020204" pitchFamily="34" charset="0"/>
              </a:rPr>
              <a:t>… the angel took the </a:t>
            </a:r>
            <a:r>
              <a:rPr lang="en-US" sz="2800" b="1" kern="150" dirty="0">
                <a:ln w="9525">
                  <a:solidFill>
                    <a:sysClr val="windowText" lastClr="000000"/>
                  </a:solidFill>
                  <a:prstDash val="solid"/>
                </a:ln>
                <a:solidFill>
                  <a:srgbClr val="0A039B"/>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censer, and filled it with fire of the altar, and cast it into the earth</a:t>
            </a:r>
            <a:r>
              <a:rPr lang="en-US" sz="2400" b="1" kern="150" dirty="0">
                <a:solidFill>
                  <a:schemeClr val="tx2">
                    <a:lumMod val="25000"/>
                  </a:schemeClr>
                </a:solidFill>
                <a:ea typeface="SimSun" panose="02010600030101010101" pitchFamily="2" charset="-122"/>
                <a:cs typeface="Arial" panose="020B0604020202020204" pitchFamily="34" charset="0"/>
              </a:rPr>
              <a:t>: and there were voices, and thunderings, and lightnings, and an earthquake.” </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5"/>
              </a:rPr>
              <a:t>Rev. 8:1-5</a:t>
            </a:r>
            <a:endParaRPr lang="en-US" kern="150" dirty="0">
              <a:solidFill>
                <a:schemeClr val="tx2">
                  <a:lumMod val="25000"/>
                </a:schemeClr>
              </a:solidFill>
              <a:ea typeface="SimSun" panose="02010600030101010101" pitchFamily="2" charset="-122"/>
              <a:cs typeface="Arial" panose="020B0604020202020204" pitchFamily="34" charset="0"/>
            </a:endParaRPr>
          </a:p>
        </p:txBody>
      </p:sp>
      <p:pic>
        <p:nvPicPr>
          <p:cNvPr id="9" name="Picture 8">
            <a:extLst>
              <a:ext uri="{FF2B5EF4-FFF2-40B4-BE49-F238E27FC236}">
                <a16:creationId xmlns:a16="http://schemas.microsoft.com/office/drawing/2014/main" id="{8E640568-77B1-41BD-8475-24BA86AE9D01}"/>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0275" r="10277" b="-2746"/>
          <a:stretch/>
        </p:blipFill>
        <p:spPr>
          <a:xfrm rot="1581053">
            <a:off x="3365587" y="2912106"/>
            <a:ext cx="712262" cy="1554480"/>
          </a:xfrm>
          <a:prstGeom prst="rect">
            <a:avLst/>
          </a:prstGeom>
        </p:spPr>
      </p:pic>
      <p:sp>
        <p:nvSpPr>
          <p:cNvPr id="8" name="Date Placeholder 2">
            <a:extLst>
              <a:ext uri="{FF2B5EF4-FFF2-40B4-BE49-F238E27FC236}">
                <a16:creationId xmlns:a16="http://schemas.microsoft.com/office/drawing/2014/main" id="{32D4450A-54F8-4352-BF41-A88622F65972}"/>
              </a:ext>
            </a:extLst>
          </p:cNvPr>
          <p:cNvSpPr>
            <a:spLocks noGrp="1"/>
          </p:cNvSpPr>
          <p:nvPr>
            <p:ph type="dt" sz="half" idx="10"/>
          </p:nvPr>
        </p:nvSpPr>
        <p:spPr>
          <a:xfrm>
            <a:off x="3040380" y="6638609"/>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0" name="Text Box 1">
            <a:extLst>
              <a:ext uri="{FF2B5EF4-FFF2-40B4-BE49-F238E27FC236}">
                <a16:creationId xmlns:a16="http://schemas.microsoft.com/office/drawing/2014/main" id="{3F36D1E6-A201-41A1-B16D-E5ED4A234EDC}"/>
              </a:ext>
            </a:extLst>
          </p:cNvPr>
          <p:cNvSpPr txBox="1">
            <a:spLocks noChangeArrowheads="1"/>
          </p:cNvSpPr>
          <p:nvPr/>
        </p:nvSpPr>
        <p:spPr bwMode="auto">
          <a:xfrm>
            <a:off x="228600" y="457200"/>
            <a:ext cx="8686800" cy="1065548"/>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
        <p:nvSpPr>
          <p:cNvPr id="4" name="TextBox 3">
            <a:extLst>
              <a:ext uri="{FF2B5EF4-FFF2-40B4-BE49-F238E27FC236}">
                <a16:creationId xmlns:a16="http://schemas.microsoft.com/office/drawing/2014/main" id="{1D8DE838-5786-4131-9DD2-48A2C0FCDE26}"/>
              </a:ext>
            </a:extLst>
          </p:cNvPr>
          <p:cNvSpPr txBox="1"/>
          <p:nvPr/>
        </p:nvSpPr>
        <p:spPr bwMode="auto">
          <a:xfrm>
            <a:off x="2046643" y="2790807"/>
            <a:ext cx="1600201" cy="770083"/>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scene3d>
              <a:camera prst="orthographicFront"/>
              <a:lightRig rig="harsh" dir="t"/>
            </a:scene3d>
            <a:sp3d extrusionH="57150" prstMaterial="matte">
              <a:bevelT w="63500" h="12700" prst="angle"/>
              <a:contourClr>
                <a:schemeClr val="bg1">
                  <a:lumMod val="65000"/>
                </a:schemeClr>
              </a:contourClr>
            </a:sp3d>
          </a:bodyPr>
          <a:lstStyle/>
          <a:p>
            <a:pPr marL="0" marR="0" algn="ctr">
              <a:spcBef>
                <a:spcPts val="0"/>
              </a:spcBef>
              <a:spcAft>
                <a:spcPts val="0"/>
              </a:spcAft>
            </a:pPr>
            <a:r>
              <a:rPr lang="en-US" sz="2800" b="1" kern="150" dirty="0">
                <a:ln/>
                <a:solidFill>
                  <a:schemeClr val="tx1"/>
                </a:solidFill>
                <a:latin typeface="Times New Roman" panose="02020603050405020304" pitchFamily="18" charset="0"/>
                <a:ea typeface="SimSun" panose="02010600030101010101" pitchFamily="2" charset="-122"/>
                <a:cs typeface="Times New Roman" panose="02020603050405020304" pitchFamily="18" charset="0"/>
              </a:rPr>
              <a:t>Censer</a:t>
            </a:r>
          </a:p>
        </p:txBody>
      </p:sp>
      <p:cxnSp>
        <p:nvCxnSpPr>
          <p:cNvPr id="6" name="Straight Arrow Connector 5">
            <a:extLst>
              <a:ext uri="{FF2B5EF4-FFF2-40B4-BE49-F238E27FC236}">
                <a16:creationId xmlns:a16="http://schemas.microsoft.com/office/drawing/2014/main" id="{A038A344-4809-4011-84A9-B92FE22D3E82}"/>
              </a:ext>
            </a:extLst>
          </p:cNvPr>
          <p:cNvCxnSpPr>
            <a:cxnSpLocks/>
          </p:cNvCxnSpPr>
          <p:nvPr/>
        </p:nvCxnSpPr>
        <p:spPr>
          <a:xfrm flipH="1">
            <a:off x="4196968" y="1791898"/>
            <a:ext cx="451232" cy="998909"/>
          </a:xfrm>
          <a:prstGeom prst="straightConnector1">
            <a:avLst/>
          </a:prstGeom>
          <a:ln w="76200">
            <a:gradFill>
              <a:gsLst>
                <a:gs pos="0">
                  <a:srgbClr val="FF9933"/>
                </a:gs>
                <a:gs pos="99000">
                  <a:srgbClr val="FFFF00"/>
                </a:gs>
                <a:gs pos="100000">
                  <a:srgbClr val="FFFF00"/>
                </a:gs>
                <a:gs pos="100000">
                  <a:srgbClr val="FFFF00"/>
                </a:gs>
              </a:gsLst>
              <a:lin ang="5400000" scaled="1"/>
            </a:gradFill>
            <a:tailEnd type="triangle"/>
          </a:ln>
        </p:spPr>
        <p:style>
          <a:lnRef idx="1">
            <a:schemeClr val="accent2"/>
          </a:lnRef>
          <a:fillRef idx="0">
            <a:schemeClr val="accent2"/>
          </a:fillRef>
          <a:effectRef idx="0">
            <a:schemeClr val="accent2"/>
          </a:effectRef>
          <a:fontRef idx="minor">
            <a:schemeClr val="tx1"/>
          </a:fontRef>
        </p:style>
      </p:cxnSp>
      <p:sp>
        <p:nvSpPr>
          <p:cNvPr id="3" name="TextBox 2">
            <a:extLst>
              <a:ext uri="{FF2B5EF4-FFF2-40B4-BE49-F238E27FC236}">
                <a16:creationId xmlns:a16="http://schemas.microsoft.com/office/drawing/2014/main" id="{113D899A-F19C-4AB1-82E6-A349AC1A61E2}"/>
              </a:ext>
            </a:extLst>
          </p:cNvPr>
          <p:cNvSpPr txBox="1"/>
          <p:nvPr/>
        </p:nvSpPr>
        <p:spPr bwMode="auto">
          <a:xfrm>
            <a:off x="4364210" y="2647690"/>
            <a:ext cx="643364" cy="1056315"/>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4800" b="1" kern="150" dirty="0">
                <a:solidFill>
                  <a:schemeClr val="tx1"/>
                </a:solidFill>
                <a:effectLst>
                  <a:outerShdw blurRad="38100" dist="38100" dir="2700000" algn="tl">
                    <a:srgbClr val="000000">
                      <a:alpha val="43137"/>
                    </a:srgbClr>
                  </a:outerShdw>
                </a:effectLst>
                <a:latin typeface="Times New Roman" panose="02020603050405020304" pitchFamily="18" charset="0"/>
                <a:ea typeface="SimSun" panose="02010600030101010101" pitchFamily="2" charset="-122"/>
                <a:cs typeface="Times New Roman" panose="02020603050405020304" pitchFamily="18" charset="0"/>
              </a:rPr>
              <a:t>=</a:t>
            </a:r>
          </a:p>
        </p:txBody>
      </p:sp>
    </p:spTree>
    <p:extLst>
      <p:ext uri="{BB962C8B-B14F-4D97-AF65-F5344CB8AC3E}">
        <p14:creationId xmlns:p14="http://schemas.microsoft.com/office/powerpoint/2010/main" val="658269497"/>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37159" y="1241473"/>
            <a:ext cx="8869680" cy="532940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white"/>
              </a:buClr>
              <a:buSzPct val="93000"/>
              <a:tabLst/>
            </a:pPr>
            <a:r>
              <a:rPr lang="en-US" sz="3400" b="1" kern="150" dirty="0">
                <a:ln w="12700" cmpd="sng">
                  <a:solidFill>
                    <a:srgbClr val="000000"/>
                  </a:solidFill>
                  <a:prstDash val="solid"/>
                </a:ln>
                <a:gradFill>
                  <a:gsLst>
                    <a:gs pos="0">
                      <a:srgbClr val="000000"/>
                    </a:gs>
                    <a:gs pos="14000">
                      <a:srgbClr val="000000">
                        <a:lumMod val="60000"/>
                        <a:lumOff val="40000"/>
                      </a:srgbClr>
                    </a:gs>
                    <a:gs pos="99065">
                      <a:schemeClr val="tx1"/>
                    </a:gs>
                    <a:gs pos="64000">
                      <a:srgbClr val="000000">
                        <a:lumMod val="20000"/>
                        <a:lumOff val="80000"/>
                      </a:srgbClr>
                    </a:gs>
                  </a:gsLst>
                  <a:lin ang="5400000" scaled="0"/>
                </a:gradFill>
                <a:effectLst>
                  <a:outerShdw blurRad="127000" dist="50800" dir="5400000" algn="ctr" rotWithShape="0">
                    <a:srgbClr val="000000"/>
                  </a:outerShdw>
                </a:effectLst>
                <a:ea typeface="SimSun" panose="02010600030101010101" pitchFamily="2" charset="-122"/>
                <a:cs typeface="Arial" panose="020B0604020202020204" pitchFamily="34" charset="0"/>
              </a:rPr>
              <a:t>Leaders are also held to a higher standard. Jesus said if you teach others to ignore any rule of Christ, you will be lowest in Heaven.</a:t>
            </a:r>
            <a:r>
              <a:rPr lang="en-US" altLang="en-US" sz="3600" b="1" dirty="0">
                <a:ln w="9525">
                  <a:solidFill>
                    <a:prstClr val="black"/>
                  </a:solidFill>
                  <a:prstDash val="solid"/>
                </a:ln>
                <a:gradFill>
                  <a:gsLst>
                    <a:gs pos="0">
                      <a:srgbClr val="000000"/>
                    </a:gs>
                    <a:gs pos="14000">
                      <a:srgbClr val="000000">
                        <a:lumMod val="60000"/>
                        <a:lumOff val="40000"/>
                      </a:srgbClr>
                    </a:gs>
                    <a:gs pos="99065">
                      <a:schemeClr val="tx1"/>
                    </a:gs>
                    <a:gs pos="64000">
                      <a:srgbClr val="000000">
                        <a:lumMod val="20000"/>
                        <a:lumOff val="80000"/>
                      </a:srgbClr>
                    </a:gs>
                  </a:gsLst>
                  <a:lin ang="5400000" scaled="0"/>
                </a:gradFill>
                <a:effectLst>
                  <a:glow rad="139700">
                    <a:schemeClr val="accent2">
                      <a:lumMod val="50000"/>
                      <a:alpha val="40000"/>
                    </a:schemeClr>
                  </a:glow>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p>
          <a:p>
            <a:pPr marL="365760" lvl="0" indent="-365760">
              <a:lnSpc>
                <a:spcPct val="90000"/>
              </a:lnSpc>
              <a:spcAft>
                <a:spcPts val="1800"/>
              </a:spcAft>
              <a:buClr>
                <a:schemeClr val="bg1">
                  <a:lumMod val="95000"/>
                  <a:lumOff val="5000"/>
                </a:schemeClr>
              </a:buClr>
              <a:buSzPct val="70000"/>
              <a:buFont typeface="Wingdings" panose="05000000000000000000" pitchFamily="2" charset="2"/>
              <a:buChar char="Ø"/>
              <a:tabLst/>
            </a:pPr>
            <a:r>
              <a:rPr lang="en-US" altLang="en-US" sz="3400" dirty="0">
                <a:solidFill>
                  <a:schemeClr val="bg1">
                    <a:lumMod val="95000"/>
                    <a:lumOff val="5000"/>
                  </a:schemeClr>
                </a:solidFill>
                <a:latin typeface="Calibri" panose="020F0502020204030204" pitchFamily="34" charset="0"/>
                <a:cs typeface="Calibri" panose="020F0502020204030204" pitchFamily="34" charset="0"/>
              </a:rPr>
              <a:t>“Therefore anyone who sets aside one of the least of these commands and teaches others accordingly will be called least in the kingdom of heaven, but whoever practices and teaches these commands will be called great in the kingdom of heaven.” </a:t>
            </a:r>
            <a:r>
              <a:rPr lang="en-US" alt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Mat. 5:18-19 NIV</a:t>
            </a:r>
            <a:endParaRPr lang="en-US" altLang="en-US" sz="3200" dirty="0">
              <a:ln w="9525">
                <a:solidFill>
                  <a:prstClr val="black"/>
                </a:solidFill>
                <a:prstDash val="solid"/>
              </a:ln>
              <a:solidFill>
                <a:schemeClr val="bg1">
                  <a:lumMod val="95000"/>
                  <a:lumOff val="5000"/>
                </a:schemeClr>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246228" y="228600"/>
            <a:ext cx="8651543" cy="82296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bg1">
                    <a:lumMod val="75000"/>
                    <a:lumOff val="25000"/>
                  </a:schemeClr>
                </a:solidFill>
                <a:latin typeface="Times New Roman" panose="02020603050405020304" pitchFamily="18" charset="0"/>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2142B0A8-36FD-4314-BBB9-76515EEF64A2}"/>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42344450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000"/>
                                  </p:stCondLst>
                                  <p:childTnLst>
                                    <p:animEffect transition="out" filter="fade">
                                      <p:cBhvr>
                                        <p:cTn id="6" dur="2000" tmFilter="0, 0; .2, .5; .8, .5; 1, 0"/>
                                        <p:tgtEl>
                                          <p:spTgt spid="7">
                                            <p:txEl>
                                              <p:pRg st="0" end="0"/>
                                            </p:txEl>
                                          </p:spTgt>
                                        </p:tgtEl>
                                      </p:cBhvr>
                                    </p:animEffect>
                                    <p:animScale>
                                      <p:cBhvr>
                                        <p:cTn id="7" dur="1000" autoRev="1" fill="hold"/>
                                        <p:tgtEl>
                                          <p:spTgt spid="7">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6443" y="1956955"/>
            <a:ext cx="9054548" cy="4443845"/>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ct val="0"/>
              </a:spcBef>
              <a:spcAft>
                <a:spcPts val="1200"/>
              </a:spcAft>
              <a:buClr>
                <a:prstClr val="black"/>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rPr>
              <a:t>The Bible described in first half of tribulation, (at 7</a:t>
            </a:r>
            <a:r>
              <a:rPr kumimoji="0" lang="en-US" sz="3400" b="0" i="0" u="none" strike="noStrike" kern="1200" cap="none" spc="0" normalizeH="0" baseline="3000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rPr>
              <a:t>th</a:t>
            </a:r>
            <a:r>
              <a:rPr kumimoji="0" lang="en-US" sz="3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rPr>
              <a:t> seal before the beast of the pit), that a great rock (or asteroid, flaming censor, flaming mountain, great flaming star) will slam into Earth</a:t>
            </a:r>
            <a:r>
              <a:rPr lang="en-US" sz="3400" dirty="0">
                <a:solidFill>
                  <a:prstClr val="black"/>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a:t>
            </a:r>
            <a:r>
              <a:rPr kumimoji="0" lang="en-US" sz="3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6000"/>
              </a:lnSpc>
              <a:spcBef>
                <a:spcPct val="0"/>
              </a:spcBef>
              <a:spcAft>
                <a:spcPts val="1200"/>
              </a:spcAft>
              <a:buClr>
                <a:schemeClr val="tx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Sun will be blocked for 1/3 of the day. </a:t>
            </a:r>
          </a:p>
          <a:p>
            <a:pPr marL="274320" marR="0" lvl="0" indent="-274320" algn="l" defTabSz="457200" rtl="0" eaLnBrk="1" fontAlgn="base" latinLnBrk="0" hangingPunct="0">
              <a:lnSpc>
                <a:spcPct val="96000"/>
              </a:lnSpc>
              <a:spcBef>
                <a:spcPct val="0"/>
              </a:spcBef>
              <a:spcAft>
                <a:spcPts val="600"/>
              </a:spcAft>
              <a:buClr>
                <a:schemeClr val="tx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Sun later becomes completely blocked the entire day</a:t>
            </a:r>
            <a:r>
              <a:rPr kumimoji="0" lang="en-US" sz="32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 as described in many Bible verses.</a:t>
            </a:r>
            <a:r>
              <a:rPr kumimoji="0" lang="en-US"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0" algn="l" defTabSz="457200" rtl="0" eaLnBrk="1" fontAlgn="base" latinLnBrk="0" hangingPunct="0">
              <a:lnSpc>
                <a:spcPct val="96000"/>
              </a:lnSpc>
              <a:spcBef>
                <a:spcPct val="0"/>
              </a:spcBef>
              <a:spcAft>
                <a:spcPts val="1800"/>
              </a:spcAft>
              <a:buClr>
                <a:schemeClr val="tx1"/>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rPr>
              <a:t>Rev. 6:12-13, 8:7-12, 16:10, Joel 2:10, 30-31, Mat. 24:29 </a:t>
            </a:r>
            <a:endParaRPr kumimoji="0" lang="en-US"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0CCE732C-4F46-4246-8592-878850D3F95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3E44349F-23D8-45BC-9AA8-37F3281169A9}"/>
              </a:ext>
            </a:extLst>
          </p:cNvPr>
          <p:cNvSpPr txBox="1">
            <a:spLocks noChangeArrowheads="1"/>
          </p:cNvSpPr>
          <p:nvPr/>
        </p:nvSpPr>
        <p:spPr bwMode="auto">
          <a:xfrm>
            <a:off x="228600" y="457200"/>
            <a:ext cx="8686800" cy="106554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1004474528"/>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742354" y="864746"/>
            <a:ext cx="7659291" cy="592341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black"/>
              </a:buClr>
              <a:buSzPct val="90000"/>
              <a:defRPr/>
            </a:pPr>
            <a:r>
              <a:rPr lang="en-US" sz="3300" dirty="0">
                <a:solidFill>
                  <a:prstClr val="black">
                    <a:lumMod val="95000"/>
                    <a:lumOff val="5000"/>
                  </a:prstClr>
                </a:solidFill>
                <a:latin typeface="Papyrus" panose="03070502060502030205" pitchFamily="66" charset="0"/>
                <a:cs typeface="Arial" panose="020B0604020202020204" pitchFamily="34" charset="0"/>
              </a:rPr>
              <a:t>The </a:t>
            </a: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first angel </a:t>
            </a:r>
            <a:r>
              <a:rPr lang="en-US" sz="3300" dirty="0">
                <a:solidFill>
                  <a:prstClr val="black">
                    <a:lumMod val="95000"/>
                    <a:lumOff val="5000"/>
                  </a:prstClr>
                </a:solidFill>
                <a:latin typeface="Papyrus" panose="03070502060502030205" pitchFamily="66" charset="0"/>
                <a:cs typeface="Arial" panose="020B0604020202020204" pitchFamily="34" charset="0"/>
              </a:rPr>
              <a:t>sounded, and there followed </a:t>
            </a: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hail and fire </a:t>
            </a:r>
            <a:r>
              <a:rPr lang="en-US" sz="3300" dirty="0">
                <a:solidFill>
                  <a:prstClr val="black">
                    <a:lumMod val="95000"/>
                    <a:lumOff val="5000"/>
                  </a:prstClr>
                </a:solidFill>
                <a:latin typeface="Papyrus" panose="03070502060502030205" pitchFamily="66" charset="0"/>
                <a:cs typeface="Arial" panose="020B0604020202020204" pitchFamily="34" charset="0"/>
              </a:rPr>
              <a:t>mingled with blood, and they were cast upon the earth: and the </a:t>
            </a: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third part of trees was burnt up, and all green grass was burnt up.</a:t>
            </a:r>
          </a:p>
          <a:p>
            <a:pPr marL="0" lvl="0" indent="0">
              <a:lnSpc>
                <a:spcPct val="100000"/>
              </a:lnSpc>
              <a:spcAft>
                <a:spcPts val="1200"/>
              </a:spcAft>
              <a:buClr>
                <a:prstClr val="black"/>
              </a:buClr>
              <a:buSzPct val="90000"/>
              <a:defRPr/>
            </a:pPr>
            <a:r>
              <a:rPr lang="en-US" sz="3300" dirty="0">
                <a:solidFill>
                  <a:prstClr val="black">
                    <a:lumMod val="95000"/>
                    <a:lumOff val="5000"/>
                  </a:prstClr>
                </a:solidFill>
                <a:latin typeface="Papyrus" panose="03070502060502030205" pitchFamily="66" charset="0"/>
                <a:cs typeface="Arial" panose="020B0604020202020204" pitchFamily="34" charset="0"/>
              </a:rPr>
              <a:t>And the </a:t>
            </a: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second angel </a:t>
            </a:r>
            <a:r>
              <a:rPr lang="en-US" sz="3300" dirty="0">
                <a:solidFill>
                  <a:prstClr val="black">
                    <a:lumMod val="95000"/>
                    <a:lumOff val="5000"/>
                  </a:prstClr>
                </a:solidFill>
                <a:latin typeface="Papyrus" panose="03070502060502030205" pitchFamily="66" charset="0"/>
                <a:cs typeface="Arial" panose="020B0604020202020204" pitchFamily="34" charset="0"/>
              </a:rPr>
              <a:t>sounded, and as it were a</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 </a:t>
            </a:r>
            <a:r>
              <a:rPr lang="en-US" sz="3500" b="1" dirty="0">
                <a:ln w="9525">
                  <a:solidFill>
                    <a:prstClr val="black"/>
                  </a:solidFill>
                  <a:prstDash val="solid"/>
                </a:ln>
                <a:solidFill>
                  <a:prstClr val="white"/>
                </a:solidFill>
                <a:effectLst>
                  <a:glow rad="114300">
                    <a:srgbClr val="C00000">
                      <a:alpha val="70000"/>
                    </a:srgbClr>
                  </a:glow>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huge mountain, all ablaze </a:t>
            </a: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was thrown into the sea: and the third part of the sea became blood</a:t>
            </a:r>
            <a:r>
              <a:rPr lang="en-US" sz="3500" dirty="0">
                <a:solidFill>
                  <a:prstClr val="black">
                    <a:lumMod val="95000"/>
                    <a:lumOff val="5000"/>
                  </a:prstClr>
                </a:solidFill>
                <a:latin typeface="Papyrus" panose="03070502060502030205" pitchFamily="66" charset="0"/>
                <a:cs typeface="Arial" panose="020B0604020202020204" pitchFamily="34" charset="0"/>
              </a:rPr>
              <a:t>;</a:t>
            </a: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hlinkClick r:id="rId4"/>
              </a:rPr>
              <a:t>Rev. 8:7-8</a:t>
            </a:r>
            <a:endParaRPr 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endParaRPr>
          </a:p>
          <a:p>
            <a:pPr marL="0" marR="0" lvl="0" indent="0" algn="l" defTabSz="457200" rtl="0" eaLnBrk="1" fontAlgn="base" latinLnBrk="0" hangingPunct="0">
              <a:lnSpc>
                <a:spcPct val="83000"/>
              </a:lnSpc>
              <a:spcBef>
                <a:spcPts val="0"/>
              </a:spcBef>
              <a:spcAft>
                <a:spcPts val="600"/>
              </a:spcAft>
              <a:buClr>
                <a:srgbClr val="000000"/>
              </a:buClr>
              <a:buSzPct val="70000"/>
              <a:tabLst/>
              <a:defRPr/>
            </a:pPr>
            <a:r>
              <a:rPr kumimoji="0" lang="en-US" sz="32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a:t>
            </a:r>
            <a:endParaRPr kumimoji="0" lang="en-US" sz="3100"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908880904"/>
      </p:ext>
    </p:extLst>
  </p:cSld>
  <p:clrMapOvr>
    <a:masterClrMapping/>
  </p:clrMapOvr>
  <mc:AlternateContent xmlns:mc="http://schemas.openxmlformats.org/markup-compatibility/2006" xmlns:p15="http://schemas.microsoft.com/office/powerpoint/2012/main">
    <mc:Choice Requires="p15">
      <p:transition spd="slow"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798909" y="990600"/>
            <a:ext cx="7546182" cy="521219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800"/>
              </a:spcAft>
              <a:buClr>
                <a:prstClr val="black"/>
              </a:buClr>
              <a:buSzPct val="70000"/>
              <a:defRPr/>
            </a:pPr>
            <a:r>
              <a:rPr lang="en-US" sz="3600" dirty="0">
                <a:solidFill>
                  <a:prstClr val="black">
                    <a:lumMod val="95000"/>
                    <a:lumOff val="5000"/>
                  </a:prstClr>
                </a:solidFill>
                <a:latin typeface="Papyrus" panose="03070502060502030205" pitchFamily="66" charset="0"/>
                <a:cs typeface="Arial" panose="020B0604020202020204" pitchFamily="34" charset="0"/>
              </a:rPr>
              <a:t>And the </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third part of the creatures which were in the sea… died</a:t>
            </a:r>
            <a:r>
              <a:rPr lang="en-US" sz="3600" dirty="0">
                <a:solidFill>
                  <a:prstClr val="black">
                    <a:lumMod val="95000"/>
                    <a:lumOff val="5000"/>
                  </a:prstClr>
                </a:solidFill>
                <a:latin typeface="Papyrus" panose="03070502060502030205" pitchFamily="66" charset="0"/>
                <a:cs typeface="Arial" panose="020B0604020202020204" pitchFamily="34" charset="0"/>
              </a:rPr>
              <a:t>; and the third part of the ships were destroyed.</a:t>
            </a:r>
          </a:p>
          <a:p>
            <a:pPr marL="0" lvl="0" indent="0">
              <a:lnSpc>
                <a:spcPct val="90000"/>
              </a:lnSpc>
              <a:spcAft>
                <a:spcPts val="1800"/>
              </a:spcAft>
              <a:buClr>
                <a:prstClr val="black"/>
              </a:buClr>
              <a:buSzPct val="70000"/>
              <a:defRPr/>
            </a:pPr>
            <a:r>
              <a:rPr lang="en-US" sz="3600" dirty="0">
                <a:solidFill>
                  <a:prstClr val="black">
                    <a:lumMod val="95000"/>
                    <a:lumOff val="5000"/>
                  </a:prstClr>
                </a:solidFill>
                <a:latin typeface="Papyrus" panose="03070502060502030205" pitchFamily="66" charset="0"/>
                <a:cs typeface="Arial" panose="020B0604020202020204" pitchFamily="34" charset="0"/>
              </a:rPr>
              <a:t>And the </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third angel </a:t>
            </a:r>
            <a:r>
              <a:rPr lang="en-US" sz="3600" dirty="0">
                <a:solidFill>
                  <a:prstClr val="black">
                    <a:lumMod val="95000"/>
                    <a:lumOff val="5000"/>
                  </a:prstClr>
                </a:solidFill>
                <a:latin typeface="Papyrus" panose="03070502060502030205" pitchFamily="66" charset="0"/>
                <a:cs typeface="Arial" panose="020B0604020202020204" pitchFamily="34" charset="0"/>
              </a:rPr>
              <a:t>sounded, and there </a:t>
            </a:r>
            <a:r>
              <a:rPr lang="en-US" sz="4000" b="1" dirty="0">
                <a:ln w="9525">
                  <a:solidFill>
                    <a:prstClr val="black"/>
                  </a:solidFill>
                  <a:prstDash val="solid"/>
                </a:ln>
                <a:solidFill>
                  <a:prstClr val="white"/>
                </a:solidFill>
                <a:effectLst>
                  <a:glow rad="114300">
                    <a:srgbClr val="C00000">
                      <a:alpha val="70000"/>
                    </a:srgbClr>
                  </a:glow>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fell a great star, blazing like a torch</a:t>
            </a:r>
            <a:r>
              <a:rPr lang="en-US" sz="3600" dirty="0">
                <a:solidFill>
                  <a:prstClr val="black">
                    <a:lumMod val="95000"/>
                    <a:lumOff val="5000"/>
                  </a:prstClr>
                </a:solidFill>
                <a:latin typeface="Papyrus" panose="03070502060502030205" pitchFamily="66" charset="0"/>
                <a:cs typeface="Arial" panose="020B0604020202020204" pitchFamily="34" charset="0"/>
              </a:rPr>
              <a:t>, and it fell upon the third part of the rivers, and upon the fountains of waters; </a:t>
            </a:r>
            <a:r>
              <a:rPr lang="en-US" sz="2000" dirty="0">
                <a:ln w="9525">
                  <a:solidFill>
                    <a:schemeClr val="bg1"/>
                  </a:solidFill>
                  <a:prstDash val="solid"/>
                </a:ln>
                <a:solidFill>
                  <a:schemeClr val="tx1"/>
                </a:solidFill>
                <a:latin typeface="Papyrus" panose="03070502060502030205" pitchFamily="66" charset="0"/>
                <a:cs typeface="Arial" panose="020B0604020202020204" pitchFamily="34" charset="0"/>
                <a:hlinkClick r:id="rId4"/>
              </a:rPr>
              <a:t>Rev. 8:9-10</a:t>
            </a:r>
            <a:endParaRPr lang="en-US" sz="2800" dirty="0">
              <a:solidFill>
                <a:prstClr val="black">
                  <a:lumMod val="95000"/>
                  <a:lumOff val="5000"/>
                </a:prstClr>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3925940023"/>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56654" y="838200"/>
            <a:ext cx="7430691" cy="548759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300"/>
              </a:spcAft>
              <a:buClr>
                <a:prstClr val="black"/>
              </a:buClr>
              <a:buSzPct val="70000"/>
              <a:defRPr/>
            </a:pPr>
            <a:r>
              <a:rPr lang="en-US" sz="3300" dirty="0">
                <a:solidFill>
                  <a:prstClr val="black">
                    <a:lumMod val="95000"/>
                    <a:lumOff val="5000"/>
                  </a:prstClr>
                </a:solidFill>
                <a:latin typeface="Papyrus" panose="03070502060502030205" pitchFamily="66" charset="0"/>
                <a:cs typeface="Arial" panose="020B0604020202020204" pitchFamily="34" charset="0"/>
              </a:rPr>
              <a:t>… the name of the star is Wormwood.</a:t>
            </a:r>
          </a:p>
          <a:p>
            <a:pPr marL="0" lvl="0" indent="0">
              <a:lnSpc>
                <a:spcPct val="92000"/>
              </a:lnSpc>
              <a:spcAft>
                <a:spcPts val="600"/>
              </a:spcAft>
              <a:buClr>
                <a:prstClr val="black"/>
              </a:buClr>
              <a:buSzPct val="70000"/>
              <a:defRPr/>
            </a:pPr>
            <a:r>
              <a:rPr lang="en-US" sz="3300" dirty="0">
                <a:solidFill>
                  <a:prstClr val="black">
                    <a:lumMod val="95000"/>
                    <a:lumOff val="5000"/>
                  </a:prstClr>
                </a:solidFill>
                <a:latin typeface="Papyrus" panose="03070502060502030205" pitchFamily="66" charset="0"/>
                <a:cs typeface="Arial" panose="020B0604020202020204" pitchFamily="34" charset="0"/>
              </a:rPr>
              <a:t>A </a:t>
            </a: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third of the waters turned bitter, and many people died from the waters </a:t>
            </a:r>
            <a:r>
              <a:rPr lang="en-US" sz="3300" dirty="0">
                <a:solidFill>
                  <a:prstClr val="black">
                    <a:lumMod val="95000"/>
                    <a:lumOff val="5000"/>
                  </a:prstClr>
                </a:solidFill>
                <a:latin typeface="Papyrus" panose="03070502060502030205" pitchFamily="66" charset="0"/>
                <a:cs typeface="Arial" panose="020B0604020202020204" pitchFamily="34" charset="0"/>
              </a:rPr>
              <a:t>that had become bitter.</a:t>
            </a:r>
          </a:p>
          <a:p>
            <a:pPr marL="0" lvl="0" indent="0">
              <a:lnSpc>
                <a:spcPct val="92000"/>
              </a:lnSpc>
              <a:spcAft>
                <a:spcPts val="1800"/>
              </a:spcAft>
              <a:buClr>
                <a:prstClr val="black"/>
              </a:buClr>
              <a:buSzPct val="70000"/>
              <a:defRPr/>
            </a:pPr>
            <a:r>
              <a:rPr lang="en-US" sz="3300" dirty="0">
                <a:solidFill>
                  <a:prstClr val="black">
                    <a:lumMod val="95000"/>
                    <a:lumOff val="5000"/>
                  </a:prstClr>
                </a:solidFill>
                <a:latin typeface="Papyrus" panose="03070502060502030205" pitchFamily="66" charset="0"/>
                <a:cs typeface="Arial" panose="020B0604020202020204" pitchFamily="34" charset="0"/>
              </a:rPr>
              <a:t>The </a:t>
            </a: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fourth angel </a:t>
            </a:r>
            <a:r>
              <a:rPr lang="en-US" sz="3300" dirty="0">
                <a:solidFill>
                  <a:prstClr val="black">
                    <a:lumMod val="95000"/>
                    <a:lumOff val="5000"/>
                  </a:prstClr>
                </a:solidFill>
                <a:latin typeface="Papyrus" panose="03070502060502030205" pitchFamily="66" charset="0"/>
                <a:cs typeface="Arial" panose="020B0604020202020204" pitchFamily="34" charset="0"/>
              </a:rPr>
              <a:t>sounded his trumpet, and a third of the sun was struck, a third of the moon, and a third of the stars, so that a third of them turned dark. </a:t>
            </a:r>
            <a:r>
              <a:rPr lang="en-US" sz="3500"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A third of the day was without light</a:t>
            </a:r>
            <a:r>
              <a:rPr lang="en-US" sz="3300" dirty="0">
                <a:solidFill>
                  <a:prstClr val="black">
                    <a:lumMod val="95000"/>
                    <a:lumOff val="5000"/>
                  </a:prstClr>
                </a:solidFill>
                <a:latin typeface="Papyrus" panose="03070502060502030205" pitchFamily="66" charset="0"/>
                <a:cs typeface="Arial" panose="020B0604020202020204" pitchFamily="34" charset="0"/>
              </a:rPr>
              <a:t>,</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 </a:t>
            </a:r>
            <a:r>
              <a:rPr lang="en-US" sz="3300" dirty="0">
                <a:solidFill>
                  <a:prstClr val="black">
                    <a:lumMod val="95000"/>
                    <a:lumOff val="5000"/>
                  </a:prstClr>
                </a:solidFill>
                <a:latin typeface="Papyrus" panose="03070502060502030205" pitchFamily="66" charset="0"/>
                <a:cs typeface="Arial" panose="020B0604020202020204" pitchFamily="34" charset="0"/>
              </a:rPr>
              <a:t>and also a third of the night. </a:t>
            </a:r>
            <a:r>
              <a:rPr lang="en-US" sz="20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Rev. 8:11-12 </a:t>
            </a:r>
            <a:r>
              <a:rPr lang="en-US" sz="14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NIV</a:t>
            </a:r>
            <a:endParaRPr lang="en-US" sz="3600" dirty="0">
              <a:solidFill>
                <a:prstClr val="black">
                  <a:lumMod val="95000"/>
                  <a:lumOff val="5000"/>
                </a:prstClr>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3961010760"/>
      </p:ext>
    </p:extLst>
  </p:cSld>
  <p:clrMapOvr>
    <a:masterClrMapping/>
  </p:clrMapOvr>
  <mc:AlternateContent xmlns:mc="http://schemas.openxmlformats.org/markup-compatibility/2006" xmlns:p15="http://schemas.microsoft.com/office/powerpoint/2012/main">
    <mc:Choice Requires="p15">
      <p:transition spd="slow"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70954" y="916774"/>
            <a:ext cx="7202091" cy="519142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black"/>
              </a:buClr>
              <a:buSzPct val="70000"/>
              <a:defRPr/>
            </a:pPr>
            <a:r>
              <a:rPr lang="en-US" sz="3600" dirty="0">
                <a:solidFill>
                  <a:prstClr val="black">
                    <a:lumMod val="95000"/>
                    <a:lumOff val="5000"/>
                  </a:prstClr>
                </a:solidFill>
                <a:latin typeface="Papyrus" panose="03070502060502030205" pitchFamily="66" charset="0"/>
                <a:cs typeface="Arial" panose="020B0604020202020204" pitchFamily="34" charset="0"/>
              </a:rPr>
              <a:t>And the </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fifth angel </a:t>
            </a:r>
            <a:r>
              <a:rPr lang="en-US" sz="3600" dirty="0">
                <a:solidFill>
                  <a:prstClr val="black">
                    <a:lumMod val="95000"/>
                    <a:lumOff val="5000"/>
                  </a:prstClr>
                </a:solidFill>
                <a:latin typeface="Papyrus" panose="03070502060502030205" pitchFamily="66" charset="0"/>
                <a:cs typeface="Arial" panose="020B0604020202020204" pitchFamily="34" charset="0"/>
              </a:rPr>
              <a:t>sounded, and I saw a</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 </a:t>
            </a:r>
            <a:r>
              <a:rPr lang="en-US" sz="3800"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star fall from heaven unto the earth</a:t>
            </a:r>
            <a:r>
              <a:rPr lang="en-US" sz="3600" dirty="0">
                <a:solidFill>
                  <a:prstClr val="black">
                    <a:lumMod val="95000"/>
                    <a:lumOff val="5000"/>
                  </a:prstClr>
                </a:solidFill>
                <a:latin typeface="Papyrus" panose="03070502060502030205" pitchFamily="66" charset="0"/>
                <a:cs typeface="Arial" panose="020B0604020202020204" pitchFamily="34" charset="0"/>
              </a:rPr>
              <a:t>: and to him was given the </a:t>
            </a:r>
            <a:r>
              <a:rPr lang="en-US" sz="3600" b="1" u="sng" dirty="0">
                <a:ln w="9525">
                  <a:solidFill>
                    <a:prstClr val="black"/>
                  </a:solidFill>
                  <a:prstDash val="solid"/>
                </a:ln>
                <a:solidFill>
                  <a:srgbClr val="C00000"/>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hlinkClick r:id="rId4"/>
              </a:rPr>
              <a:t>key</a:t>
            </a:r>
            <a:r>
              <a:rPr lang="en-US" sz="3600" b="1" dirty="0">
                <a:ln w="9525">
                  <a:solidFill>
                    <a:prstClr val="black"/>
                  </a:solidFill>
                  <a:prstDash val="solid"/>
                </a:ln>
                <a:solidFill>
                  <a:srgbClr val="C00000"/>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 </a:t>
            </a:r>
            <a:r>
              <a:rPr lang="en-US" sz="3600" dirty="0">
                <a:solidFill>
                  <a:prstClr val="black">
                    <a:lumMod val="95000"/>
                    <a:lumOff val="5000"/>
                  </a:prstClr>
                </a:solidFill>
                <a:latin typeface="Papyrus" panose="03070502060502030205" pitchFamily="66" charset="0"/>
                <a:cs typeface="Arial" panose="020B0604020202020204" pitchFamily="34" charset="0"/>
              </a:rPr>
              <a:t>of the bottomless pit.</a:t>
            </a:r>
            <a:endParaRPr lang="en-US" sz="3600" b="1" dirty="0">
              <a:ln w="9525">
                <a:solidFill>
                  <a:prstClr val="black"/>
                </a:solidFill>
                <a:prstDash val="solid"/>
              </a:ln>
              <a:solidFill>
                <a:prstClr val="black">
                  <a:lumMod val="95000"/>
                  <a:lumOff val="5000"/>
                </a:prstClr>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endParaRPr>
          </a:p>
          <a:p>
            <a:pPr marL="0" lvl="0" indent="0">
              <a:lnSpc>
                <a:spcPct val="90000"/>
              </a:lnSpc>
              <a:spcAft>
                <a:spcPts val="1200"/>
              </a:spcAft>
              <a:buClr>
                <a:prstClr val="black"/>
              </a:buClr>
              <a:buSzPct val="70000"/>
              <a:defRPr/>
            </a:pPr>
            <a:r>
              <a:rPr lang="en-US" sz="3600" dirty="0">
                <a:solidFill>
                  <a:prstClr val="black">
                    <a:lumMod val="95000"/>
                    <a:lumOff val="5000"/>
                  </a:prstClr>
                </a:solidFill>
                <a:latin typeface="Papyrus" panose="03070502060502030205" pitchFamily="66" charset="0"/>
                <a:cs typeface="Arial" panose="020B0604020202020204" pitchFamily="34" charset="0"/>
              </a:rPr>
              <a:t>And </a:t>
            </a:r>
            <a:r>
              <a:rPr lang="en-US" sz="3800"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he opened the bottomless pit</a:t>
            </a:r>
            <a:r>
              <a:rPr lang="en-US" sz="3600" dirty="0">
                <a:solidFill>
                  <a:prstClr val="black">
                    <a:lumMod val="95000"/>
                    <a:lumOff val="5000"/>
                  </a:prstClr>
                </a:solidFill>
                <a:latin typeface="Papyrus" panose="03070502060502030205" pitchFamily="66" charset="0"/>
                <a:cs typeface="Arial" panose="020B0604020202020204" pitchFamily="34" charset="0"/>
              </a:rPr>
              <a:t>; and there arose a smoke out of the pit, as the smoke of </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a great furnace</a:t>
            </a:r>
            <a:r>
              <a:rPr lang="en-US" sz="3600" dirty="0">
                <a:solidFill>
                  <a:prstClr val="black">
                    <a:lumMod val="95000"/>
                    <a:lumOff val="5000"/>
                  </a:prstClr>
                </a:solidFill>
                <a:latin typeface="Papyrus" panose="03070502060502030205" pitchFamily="66" charset="0"/>
                <a:cs typeface="Arial" panose="020B0604020202020204" pitchFamily="34" charset="0"/>
              </a:rPr>
              <a:t>; and the </a:t>
            </a:r>
            <a:r>
              <a:rPr lang="en-US" sz="3800"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sun and the air were darkened</a:t>
            </a:r>
            <a:r>
              <a:rPr lang="en-US" sz="3600" dirty="0">
                <a:solidFill>
                  <a:schemeClr val="bg1"/>
                </a:solidFill>
                <a:latin typeface="Papyrus" panose="03070502060502030205" pitchFamily="66" charset="0"/>
                <a:cs typeface="Arial" panose="020B0604020202020204" pitchFamily="34" charset="0"/>
              </a:rPr>
              <a:t>..</a:t>
            </a:r>
            <a:r>
              <a:rPr lang="en-US" sz="3600" dirty="0">
                <a:solidFill>
                  <a:prstClr val="black">
                    <a:lumMod val="95000"/>
                    <a:lumOff val="5000"/>
                  </a:prstClr>
                </a:solidFill>
                <a:latin typeface="Papyrus" panose="03070502060502030205" pitchFamily="66" charset="0"/>
                <a:cs typeface="Arial" panose="020B0604020202020204" pitchFamily="34" charset="0"/>
              </a:rPr>
              <a:t>. </a:t>
            </a:r>
            <a:r>
              <a:rPr lang="en-US" sz="2000" dirty="0">
                <a:ln w="9525">
                  <a:solidFill>
                    <a:schemeClr val="bg1"/>
                  </a:solidFill>
                  <a:prstDash val="solid"/>
                </a:ln>
                <a:solidFill>
                  <a:schemeClr val="tx1"/>
                </a:solidFill>
                <a:latin typeface="Papyrus" panose="03070502060502030205" pitchFamily="66" charset="0"/>
                <a:cs typeface="Arial" panose="020B0604020202020204" pitchFamily="34" charset="0"/>
                <a:hlinkClick r:id="rId5"/>
              </a:rPr>
              <a:t>Rev. 9:1-2</a:t>
            </a:r>
            <a:endParaRPr lang="en-US" sz="2800" dirty="0">
              <a:ln w="9525">
                <a:solidFill>
                  <a:prstClr val="black"/>
                </a:solidFill>
                <a:prstDash val="solid"/>
              </a:ln>
              <a:solidFill>
                <a:prstClr val="black">
                  <a:lumMod val="95000"/>
                  <a:lumOff val="5000"/>
                </a:prstClr>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175895851"/>
      </p:ext>
    </p:extLst>
  </p:cSld>
  <p:clrMapOvr>
    <a:masterClrMapping/>
  </p:clrMapOvr>
  <mc:AlternateContent xmlns:mc="http://schemas.openxmlformats.org/markup-compatibility/2006" xmlns:p15="http://schemas.microsoft.com/office/powerpoint/2012/main">
    <mc:Choice Requires="p15">
      <p:transition spd="slow"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02514" y="1944361"/>
            <a:ext cx="8538972" cy="4578497"/>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64008"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800"/>
              </a:spcAft>
              <a:buClr>
                <a:prstClr val="black"/>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i="0" u="none" strike="noStrike" kern="1200" normalizeH="0" baseline="0" noProof="0" dirty="0">
                <a:solidFill>
                  <a:schemeClr val="bg1"/>
                </a:solidFill>
                <a:uLnTx/>
                <a:uFillTx/>
                <a:cs typeface="Arial" panose="020B0604020202020204" pitchFamily="34" charset="0"/>
              </a:rPr>
              <a:t>Jesus confirmed these verses by also stating:</a:t>
            </a:r>
          </a:p>
          <a:p>
            <a:pPr marL="274320" marR="0" lvl="0" indent="-274320" algn="l" defTabSz="457200" rtl="0" eaLnBrk="1" fontAlgn="base" latinLnBrk="0" hangingPunct="0">
              <a:lnSpc>
                <a:spcPct val="94000"/>
              </a:lnSpc>
              <a:spcBef>
                <a:spcPct val="0"/>
              </a:spcBef>
              <a:spcAft>
                <a:spcPts val="3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i="0" u="none" strike="noStrike" kern="1200" normalizeH="0" baseline="0" noProof="0" dirty="0">
                <a:solidFill>
                  <a:schemeClr val="bg1"/>
                </a:solidFill>
                <a:uLnTx/>
                <a:uFillTx/>
                <a:cs typeface="Arial" panose="020B0604020202020204" pitchFamily="34" charset="0"/>
              </a:rPr>
              <a:t>“Immediately after the distress of those days</a:t>
            </a:r>
          </a:p>
          <a:p>
            <a:pPr marL="274320" marR="0" lvl="0" indent="0" algn="l" defTabSz="457200" rtl="0" eaLnBrk="1" fontAlgn="base" latinLnBrk="0" hangingPunct="0">
              <a:lnSpc>
                <a:spcPct val="100000"/>
              </a:lnSpc>
              <a:spcBef>
                <a:spcPct val="0"/>
              </a:spcBef>
              <a:spcAft>
                <a:spcPts val="300"/>
              </a:spcAft>
              <a:buClr>
                <a:schemeClr val="tx1"/>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‘the sun will be darkened, and the moon will not give its light; the stars will fall from the sky</a:t>
            </a:r>
            <a:r>
              <a:rPr kumimoji="0" lang="en-US" sz="2800" i="0" u="none" strike="noStrike" kern="1200" normalizeH="0" baseline="0" noProof="0" dirty="0">
                <a:solidFill>
                  <a:schemeClr val="bg1">
                    <a:lumMod val="95000"/>
                    <a:lumOff val="5000"/>
                  </a:schemeClr>
                </a:solidFill>
                <a:uLnTx/>
                <a:uFillTx/>
                <a:cs typeface="Arial" panose="020B0604020202020204" pitchFamily="34" charset="0"/>
              </a:rPr>
              <a:t>, and the heavenly bodies will be shaken.’” </a:t>
            </a:r>
          </a:p>
          <a:p>
            <a:pPr marL="274320" marR="0" lvl="0" indent="0" algn="l" defTabSz="457200" rtl="0" eaLnBrk="1" fontAlgn="base" latinLnBrk="0" hangingPunct="0">
              <a:lnSpc>
                <a:spcPct val="100000"/>
              </a:lnSpc>
              <a:spcBef>
                <a:spcPct val="0"/>
              </a:spcBef>
              <a:spcAft>
                <a:spcPts val="1800"/>
              </a:spcAft>
              <a:buClr>
                <a:schemeClr val="tx1"/>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i="0" u="none" strike="noStrike" kern="1200" normalizeH="0" baseline="0" noProof="0" dirty="0">
                <a:ln w="9525">
                  <a:solidFill>
                    <a:schemeClr val="bg1"/>
                  </a:solidFill>
                  <a:prstDash val="solid"/>
                </a:ln>
                <a:solidFill>
                  <a:schemeClr val="tx1"/>
                </a:solidFill>
                <a:uLnTx/>
                <a:uFillTx/>
                <a:cs typeface="Arial" panose="020B0604020202020204" pitchFamily="34" charset="0"/>
                <a:hlinkClick r:id="rId3"/>
              </a:rPr>
              <a:t>Mat. 24:29 NIV</a:t>
            </a:r>
            <a:endParaRPr kumimoji="0" lang="en-US" i="0" u="none" strike="noStrike" kern="1200" normalizeH="0" baseline="0" noProof="0" dirty="0">
              <a:ln w="9525">
                <a:solidFill>
                  <a:schemeClr val="bg1"/>
                </a:solidFill>
                <a:prstDash val="solid"/>
              </a:ln>
              <a:solidFill>
                <a:schemeClr val="tx1"/>
              </a:solidFill>
              <a:uLnTx/>
              <a:uFillTx/>
              <a:cs typeface="Arial" panose="020B0604020202020204" pitchFamily="34" charset="0"/>
            </a:endParaRPr>
          </a:p>
          <a:p>
            <a:pPr marL="274320" lvl="0" indent="-274320">
              <a:lnSpc>
                <a:spcPct val="100000"/>
              </a:lnSpc>
              <a:spcAft>
                <a:spcPts val="1800"/>
              </a:spcAft>
              <a:buClr>
                <a:schemeClr val="bg1"/>
              </a:buClr>
              <a:buSzPct val="70000"/>
              <a:buFont typeface="Wingdings" panose="05000000000000000000" pitchFamily="2" charset="2"/>
              <a:buChar char="Ø"/>
              <a:defRPr/>
            </a:pPr>
            <a:r>
              <a:rPr lang="en-US" sz="2800" dirty="0">
                <a:solidFill>
                  <a:schemeClr val="bg1">
                    <a:lumMod val="95000"/>
                    <a:lumOff val="5000"/>
                  </a:schemeClr>
                </a:solidFill>
                <a:cs typeface="Arial" panose="020B0604020202020204" pitchFamily="34" charset="0"/>
              </a:rPr>
              <a:t>“I am he that liveth, and was dead; and, behold, I am alive for evermore, Amen; and have the keys of hell and of death.” </a:t>
            </a:r>
            <a:r>
              <a:rPr lang="en-US" dirty="0">
                <a:ln w="9525">
                  <a:solidFill>
                    <a:schemeClr val="bg1"/>
                  </a:solidFill>
                  <a:prstDash val="solid"/>
                </a:ln>
                <a:solidFill>
                  <a:schemeClr val="tx1"/>
                </a:solidFill>
                <a:cs typeface="Arial" panose="020B0604020202020204" pitchFamily="34" charset="0"/>
                <a:hlinkClick r:id="rId4"/>
              </a:rPr>
              <a:t>Rev. 1:18</a:t>
            </a:r>
            <a:endParaRPr kumimoji="0" lang="en-US" i="0" u="none" strike="noStrike" kern="1200" normalizeH="0" baseline="0" noProof="0" dirty="0">
              <a:solidFill>
                <a:schemeClr val="bg1">
                  <a:lumMod val="95000"/>
                  <a:lumOff val="5000"/>
                </a:schemeClr>
              </a:solidFill>
              <a:uLnTx/>
              <a:uFillTx/>
              <a:cs typeface="Arial" panose="020B0604020202020204" pitchFamily="34" charset="0"/>
            </a:endParaRPr>
          </a:p>
        </p:txBody>
      </p:sp>
      <p:sp>
        <p:nvSpPr>
          <p:cNvPr id="4" name="Date Placeholder 2">
            <a:extLst>
              <a:ext uri="{FF2B5EF4-FFF2-40B4-BE49-F238E27FC236}">
                <a16:creationId xmlns:a16="http://schemas.microsoft.com/office/drawing/2014/main" id="{1000D447-0C7A-423D-A02C-13723AA58CDE}"/>
              </a:ext>
            </a:extLst>
          </p:cNvPr>
          <p:cNvSpPr>
            <a:spLocks noGrp="1"/>
          </p:cNvSpPr>
          <p:nvPr>
            <p:ph type="dt" sz="half" idx="10"/>
          </p:nvPr>
        </p:nvSpPr>
        <p:spPr>
          <a:xfrm>
            <a:off x="5869686" y="658368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0A366523-7560-4FC7-A8D8-F45FB937BF47}"/>
              </a:ext>
            </a:extLst>
          </p:cNvPr>
          <p:cNvSpPr txBox="1">
            <a:spLocks noChangeArrowheads="1"/>
          </p:cNvSpPr>
          <p:nvPr/>
        </p:nvSpPr>
        <p:spPr bwMode="auto">
          <a:xfrm>
            <a:off x="228600" y="571243"/>
            <a:ext cx="8686800" cy="1065548"/>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2782018399"/>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88496" y="1569720"/>
            <a:ext cx="8568690" cy="498348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91440">
            <a:spAutoFit/>
            <a:sp3d extrusionH="57150">
              <a:bevelT w="381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5000"/>
              </a:lnSpc>
              <a:spcAft>
                <a:spcPts val="1200"/>
              </a:spcAft>
              <a:buClr>
                <a:prstClr val="white"/>
              </a:buClr>
              <a:buSzPct val="64000"/>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a:t>
            </a:r>
            <a:r>
              <a:rPr lang="en-US" sz="36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schemeClr val="tx1"/>
                    </a:gs>
                  </a:gsLst>
                  <a:lin ang="5400000" scaled="1"/>
                  <a:tileRect/>
                </a:gradFill>
                <a:effectLst>
                  <a:outerShdw blurRad="127000" dist="38100" dir="2700000" algn="tl">
                    <a:prstClr val="black"/>
                  </a:outerShdw>
                </a:effectLst>
                <a:latin typeface="Calibri" panose="020F0502020204030204" pitchFamily="34" charset="0"/>
                <a:cs typeface="Calibri" panose="020F0502020204030204" pitchFamily="34" charset="0"/>
              </a:rPr>
              <a:t>Bible 8 times literally stated </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that a: </a:t>
            </a:r>
            <a:r>
              <a:rPr kumimoji="0" lang="en-US" sz="35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lang="en-US" sz="36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schemeClr val="tx1"/>
                    </a:gs>
                  </a:gsLst>
                  <a:lin ang="5400000" scaled="1"/>
                  <a:tileRect/>
                </a:gradFill>
                <a:effectLst>
                  <a:outerShdw blurRad="127000" dist="38100" dir="2700000" algn="tl">
                    <a:prstClr val="black"/>
                  </a:outerShdw>
                </a:effectLst>
                <a:latin typeface="Calibri" panose="020F0502020204030204" pitchFamily="34" charset="0"/>
                <a:cs typeface="Calibri" panose="020F0502020204030204" pitchFamily="34" charset="0"/>
              </a:rPr>
              <a:t>great star blazing like a torch</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 “rock” “cut out, but not by human hands” the size of a “mountain“ “</a:t>
            </a:r>
            <a:r>
              <a:rPr lang="en-US" sz="36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schemeClr val="tx1"/>
                    </a:gs>
                  </a:gsLst>
                  <a:lin ang="5400000" scaled="1"/>
                  <a:tileRect/>
                </a:gradFill>
                <a:effectLst>
                  <a:outerShdw blurRad="127000" dist="38100" dir="2700000" algn="tl">
                    <a:prstClr val="black"/>
                  </a:outerShdw>
                </a:effectLst>
                <a:latin typeface="Calibri" panose="020F0502020204030204" pitchFamily="34" charset="0"/>
                <a:cs typeface="Calibri" panose="020F0502020204030204" pitchFamily="34" charset="0"/>
              </a:rPr>
              <a:t>fell from the sky</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p>
          <a:p>
            <a:pPr marL="0" lvl="0" indent="0">
              <a:lnSpc>
                <a:spcPct val="95000"/>
              </a:lnSpc>
              <a:spcAft>
                <a:spcPts val="1200"/>
              </a:spcAft>
              <a:buClrTx/>
              <a:buSzPct val="70000"/>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Bible stated </a:t>
            </a:r>
            <a:r>
              <a:rPr lang="en-US" sz="36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schemeClr val="tx1"/>
                    </a:gs>
                  </a:gsLst>
                  <a:lin ang="5400000" scaled="1"/>
                  <a:tileRect/>
                </a:gradFill>
                <a:effectLst>
                  <a:outerShdw blurRad="127000" dist="38100" dir="2700000" algn="tl">
                    <a:prstClr val="black"/>
                  </a:outerShdw>
                </a:effectLst>
                <a:latin typeface="Calibri" panose="020F0502020204030204" pitchFamily="34" charset="0"/>
                <a:cs typeface="Calibri" panose="020F0502020204030204" pitchFamily="34" charset="0"/>
              </a:rPr>
              <a:t>15 times </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that this end time impact </a:t>
            </a:r>
            <a:r>
              <a:rPr lang="en-US" sz="36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schemeClr val="tx1"/>
                    </a:gs>
                  </a:gsLst>
                  <a:lin ang="5400000" scaled="1"/>
                  <a:tileRect/>
                </a:gradFill>
                <a:effectLst>
                  <a:outerShdw blurRad="127000" dist="38100" dir="2700000" algn="tl">
                    <a:prstClr val="black"/>
                  </a:outerShdw>
                </a:effectLst>
                <a:latin typeface="Calibri" panose="020F0502020204030204" pitchFamily="34" charset="0"/>
                <a:cs typeface="Calibri" panose="020F0502020204030204" pitchFamily="34" charset="0"/>
              </a:rPr>
              <a:t>opens a bottomless pit</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and </a:t>
            </a:r>
            <a:r>
              <a:rPr lang="en-US" sz="36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schemeClr val="tx1"/>
                    </a:gs>
                  </a:gsLst>
                  <a:lin ang="5400000" scaled="1"/>
                  <a:tileRect/>
                </a:gradFill>
                <a:effectLst>
                  <a:outerShdw blurRad="127000" dist="38100" dir="2700000" algn="tl">
                    <a:prstClr val="black"/>
                  </a:outerShdw>
                </a:effectLst>
                <a:latin typeface="Calibri" panose="020F0502020204030204" pitchFamily="34" charset="0"/>
                <a:cs typeface="Calibri" panose="020F0502020204030204" pitchFamily="34" charset="0"/>
              </a:rPr>
              <a:t>17 times</a:t>
            </a:r>
            <a:r>
              <a:rPr lang="en-US" sz="3200" b="1" dirty="0">
                <a:ln w="12700">
                  <a:solidFill>
                    <a:prstClr val="black">
                      <a:lumMod val="95000"/>
                      <a:lumOff val="5000"/>
                    </a:prstClr>
                  </a:solidFill>
                </a:ln>
                <a:gradFill flip="none" rotWithShape="1">
                  <a:gsLst>
                    <a:gs pos="0">
                      <a:prstClr val="white">
                        <a:lumMod val="75000"/>
                      </a:prstClr>
                    </a:gs>
                    <a:gs pos="48000">
                      <a:prstClr val="white">
                        <a:lumMod val="50000"/>
                      </a:prstClr>
                    </a:gs>
                    <a:gs pos="100000">
                      <a:schemeClr val="tx1"/>
                    </a:gs>
                  </a:gsLst>
                  <a:lin ang="5400000" scaled="1"/>
                  <a:tileRect/>
                </a:gradFill>
                <a:effectLst>
                  <a:outerShdw blurRad="127000" dist="38100" dir="2700000" algn="tl">
                    <a:prstClr val="black"/>
                  </a:outerShdw>
                </a:effectLst>
                <a:latin typeface="Calibri" panose="020F0502020204030204" pitchFamily="34" charset="0"/>
                <a:cs typeface="Calibri" panose="020F0502020204030204" pitchFamily="34" charset="0"/>
              </a:rPr>
              <a:t> </a:t>
            </a:r>
            <a:r>
              <a:rPr lang="en-US" sz="3200" dirty="0">
                <a:solidFill>
                  <a:schemeClr val="bg1"/>
                </a:solidFill>
                <a:latin typeface="Calibri" panose="020F0502020204030204" pitchFamily="34" charset="0"/>
                <a:cs typeface="Calibri" panose="020F0502020204030204" pitchFamily="34" charset="0"/>
              </a:rPr>
              <a:t>that it </a:t>
            </a:r>
            <a:r>
              <a:rPr lang="en-US" sz="4000" b="1" dirty="0">
                <a:ln w="12700">
                  <a:solidFill>
                    <a:prstClr val="black">
                      <a:lumMod val="95000"/>
                      <a:lumOff val="5000"/>
                    </a:prstClr>
                  </a:solidFill>
                </a:ln>
                <a:gradFill flip="none" rotWithShape="1">
                  <a:gsLst>
                    <a:gs pos="0">
                      <a:schemeClr val="tx1">
                        <a:lumMod val="50000"/>
                        <a:lumOff val="50000"/>
                      </a:schemeClr>
                    </a:gs>
                    <a:gs pos="48000">
                      <a:prstClr val="white">
                        <a:lumMod val="50000"/>
                      </a:prstClr>
                    </a:gs>
                    <a:gs pos="100000">
                      <a:schemeClr val="tx1"/>
                    </a:gs>
                  </a:gsLst>
                  <a:lin ang="5400000" scaled="1"/>
                  <a:tileRect/>
                </a:gradFill>
                <a:effectLst>
                  <a:outerShdw blurRad="127000" dist="38100" dir="2700000" algn="tl">
                    <a:prstClr val="black"/>
                  </a:outerShdw>
                </a:effectLst>
                <a:latin typeface="Calibri" panose="020F0502020204030204" pitchFamily="34" charset="0"/>
                <a:cs typeface="Calibri" panose="020F0502020204030204" pitchFamily="34" charset="0"/>
              </a:rPr>
              <a:t>opens a lake of fire</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p>
          <a:p>
            <a:pPr marL="0" marR="0" lvl="0" indent="0" algn="l" defTabSz="457200" rtl="0" eaLnBrk="1" fontAlgn="base" latinLnBrk="0" hangingPunct="0">
              <a:lnSpc>
                <a:spcPct val="100000"/>
              </a:lnSpc>
              <a:spcBef>
                <a:spcPct val="0"/>
              </a:spcBef>
              <a:spcAft>
                <a:spcPts val="12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600"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rPr>
              <a:t>Rev. 9:1-2, 2:11, 9:11, 11:7, 13:11-12, 17:8, 19:20, 20:1-3, 20:6, 20:10-14, 21:8, Dan. 7:11, Is. 24:17-22, Job 33:18-30, Ps. 55:15, John 8:23, Mk. 3:29, Deut 32:22</a:t>
            </a:r>
            <a:r>
              <a:rPr kumimoji="0" lang="en-US" sz="1600"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Rev. 15:10-11, 18:21, Dan. 2:34-35, 45, Is. 66:24</a:t>
            </a:r>
          </a:p>
        </p:txBody>
      </p:sp>
      <p:sp>
        <p:nvSpPr>
          <p:cNvPr id="4" name="Date Placeholder 2">
            <a:extLst>
              <a:ext uri="{FF2B5EF4-FFF2-40B4-BE49-F238E27FC236}">
                <a16:creationId xmlns:a16="http://schemas.microsoft.com/office/drawing/2014/main" id="{AA43CE8F-BE22-4EA4-951A-14E4867DF4BF}"/>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1E8F0815-3AF7-4726-8EE2-45BA15F2006F}"/>
              </a:ext>
            </a:extLst>
          </p:cNvPr>
          <p:cNvSpPr txBox="1">
            <a:spLocks noChangeArrowheads="1"/>
          </p:cNvSpPr>
          <p:nvPr/>
        </p:nvSpPr>
        <p:spPr bwMode="auto">
          <a:xfrm>
            <a:off x="228600" y="304800"/>
            <a:ext cx="8686800" cy="106554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4153879714"/>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8110" y="1592249"/>
            <a:ext cx="8907780" cy="511063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200"/>
              </a:spcAft>
              <a:buClr>
                <a:prstClr val="white"/>
              </a:buClr>
              <a:buSzPct val="64000"/>
              <a:tabLst/>
              <a:defRPr/>
            </a:pPr>
            <a:r>
              <a:rPr kumimoji="0" lang="en-US" altLang="en-US" sz="3200" i="0" u="none" strike="noStrike" kern="1200" normalizeH="0" baseline="0" noProof="0" dirty="0">
                <a:solidFill>
                  <a:schemeClr val="bg1">
                    <a:lumMod val="95000"/>
                    <a:lumOff val="5000"/>
                  </a:schemeClr>
                </a:solidFill>
                <a:uLnTx/>
                <a:uFillTx/>
                <a:latin typeface="Calibri" panose="020F0502020204030204" pitchFamily="34" charset="0"/>
                <a:ea typeface="Times New Roman" panose="02020603050405020304" pitchFamily="18" charset="0"/>
                <a:cs typeface="Calibri" panose="020F0502020204030204" pitchFamily="34" charset="0"/>
              </a:rPr>
              <a:t>This biblical large asteroid impact precisely matches scientifically proven past impact results, including the resulting crater lake of fire.</a:t>
            </a:r>
          </a:p>
          <a:p>
            <a:pPr marL="365760" marR="0" lvl="0" indent="-365760" algn="l" defTabSz="914400" rtl="0" eaLnBrk="0" fontAlgn="base" latinLnBrk="0" hangingPunct="0">
              <a:lnSpc>
                <a:spcPct val="90000"/>
              </a:lnSpc>
              <a:spcBef>
                <a:spcPct val="0"/>
              </a:spcBef>
              <a:spcAft>
                <a:spcPts val="300"/>
              </a:spcAft>
              <a:buClr>
                <a:prstClr val="white"/>
              </a:buClr>
              <a:buSzPct val="64000"/>
              <a:buFont typeface="Wingdings" panose="05000000000000000000" pitchFamily="2" charset="2"/>
              <a:buChar char="Ø"/>
              <a:tabLst/>
              <a:defRPr/>
            </a:pPr>
            <a:r>
              <a:rPr kumimoji="0" lang="en-US" alt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Immense pressure and heat from the blast causes a massive “gigantic furnace” a “fiery lake of burning sulfur”, that we call lava today. </a:t>
            </a:r>
          </a:p>
          <a:p>
            <a:pPr marL="365760" lvl="0" indent="0">
              <a:lnSpc>
                <a:spcPct val="90000"/>
              </a:lnSpc>
              <a:spcAft>
                <a:spcPts val="1200"/>
              </a:spcAft>
              <a:buClr>
                <a:prstClr val="white"/>
              </a:buClr>
              <a:buSzPct val="70000"/>
              <a:tabLst/>
            </a:pPr>
            <a:r>
              <a:rPr kumimoji="0" lang="en-US" altLang="en-US" b="1" i="0" u="none" strike="noStrike" kern="1200" normalizeH="0" baseline="0" noProof="0" dirty="0">
                <a:ln w="9525">
                  <a:solidFill>
                    <a:schemeClr val="bg1"/>
                  </a:solidFill>
                  <a:prstDash val="solid"/>
                </a:ln>
                <a:solidFill>
                  <a:schemeClr val="tx1"/>
                </a:solidFill>
                <a:uLnTx/>
                <a:uFillTx/>
                <a:ea typeface="Times New Roman" panose="02020603050405020304" pitchFamily="18" charset="0"/>
                <a:cs typeface="Arial" panose="020B0604020202020204" pitchFamily="34" charset="0"/>
                <a:hlinkClick r:id="rId3"/>
              </a:rPr>
              <a:t>Rev. 9:1-2,19:20, 20:10,20:14-15 NIV</a:t>
            </a:r>
            <a:r>
              <a:rPr kumimoji="0" lang="en-US" altLang="en-US" b="1" i="0" u="none" strike="noStrike" kern="1200" normalizeH="0" baseline="0" noProof="0" dirty="0">
                <a:ln w="9525">
                  <a:solidFill>
                    <a:schemeClr val="bg1"/>
                  </a:solidFill>
                  <a:prstDash val="solid"/>
                </a:ln>
                <a:solidFill>
                  <a:schemeClr val="tx1"/>
                </a:solidFill>
                <a:uLnTx/>
                <a:uFillTx/>
                <a:ea typeface="Times New Roman" panose="02020603050405020304" pitchFamily="18" charset="0"/>
                <a:cs typeface="Arial" panose="020B0604020202020204" pitchFamily="34" charset="0"/>
              </a:rPr>
              <a:t>, </a:t>
            </a:r>
            <a:r>
              <a:rPr lang="en-US" b="1" dirty="0">
                <a:ln w="9525">
                  <a:solidFill>
                    <a:schemeClr val="bg1"/>
                  </a:solidFill>
                  <a:prstDash val="solid"/>
                </a:ln>
                <a:solidFill>
                  <a:schemeClr val="tx1"/>
                </a:solidFill>
                <a:cs typeface="Arial" panose="020B0604020202020204" pitchFamily="34" charset="0"/>
                <a:hlinkClick r:id="rId4"/>
              </a:rPr>
              <a:t>Rev. 14:6-13 NIV</a:t>
            </a:r>
            <a:r>
              <a:rPr lang="en-US" b="1" dirty="0">
                <a:ln w="9525">
                  <a:solidFill>
                    <a:schemeClr val="bg1"/>
                  </a:solidFill>
                  <a:prstDash val="solid"/>
                </a:ln>
                <a:solidFill>
                  <a:schemeClr val="tx1"/>
                </a:solidFill>
                <a:cs typeface="Arial" panose="020B0604020202020204" pitchFamily="34" charset="0"/>
              </a:rPr>
              <a:t>, </a:t>
            </a:r>
            <a:r>
              <a:rPr lang="en-US" b="1" kern="150" dirty="0">
                <a:ln w="9525">
                  <a:solidFill>
                    <a:schemeClr val="bg1"/>
                  </a:solidFill>
                  <a:prstDash val="solid"/>
                </a:ln>
                <a:solidFill>
                  <a:schemeClr val="tx1"/>
                </a:solidFill>
                <a:ea typeface="Times New Roman" panose="02020603050405020304" pitchFamily="18" charset="0"/>
                <a:cs typeface="Arial" panose="020B0604020202020204" pitchFamily="34" charset="0"/>
                <a:hlinkClick r:id="rId5"/>
              </a:rPr>
              <a:t>Rev. 21:8 NIV</a:t>
            </a:r>
            <a:r>
              <a:rPr kumimoji="0" lang="en-US" altLang="en-US" b="1" i="0" u="none" strike="noStrike" kern="1200" normalizeH="0" baseline="0" noProof="0" dirty="0">
                <a:ln w="9525">
                  <a:solidFill>
                    <a:schemeClr val="bg1"/>
                  </a:solidFill>
                  <a:prstDash val="solid"/>
                </a:ln>
                <a:solidFill>
                  <a:schemeClr val="tx1"/>
                </a:solidFill>
                <a:uLnTx/>
                <a:uFillTx/>
                <a:ea typeface="Times New Roman" panose="02020603050405020304" pitchFamily="18" charset="0"/>
                <a:cs typeface="Arial" panose="020B0604020202020204" pitchFamily="34" charset="0"/>
              </a:rPr>
              <a:t>, </a:t>
            </a:r>
            <a:r>
              <a:rPr lang="en-US" b="1" dirty="0">
                <a:ln w="9525">
                  <a:solidFill>
                    <a:schemeClr val="bg1"/>
                  </a:solidFill>
                  <a:prstDash val="solid"/>
                </a:ln>
                <a:solidFill>
                  <a:schemeClr val="tx1"/>
                </a:solidFill>
                <a:cs typeface="Arial" panose="020B0604020202020204" pitchFamily="34" charset="0"/>
                <a:hlinkClick r:id="rId6"/>
              </a:rPr>
              <a:t>Luke 17:28-30 NIV</a:t>
            </a:r>
            <a:r>
              <a:rPr lang="en-US" b="1" dirty="0">
                <a:ln w="9525">
                  <a:solidFill>
                    <a:schemeClr val="bg1"/>
                  </a:solidFill>
                  <a:prstDash val="solid"/>
                </a:ln>
                <a:solidFill>
                  <a:schemeClr val="tx1"/>
                </a:solidFill>
                <a:cs typeface="Arial" panose="020B0604020202020204" pitchFamily="34" charset="0"/>
              </a:rPr>
              <a:t>, </a:t>
            </a:r>
            <a:r>
              <a:rPr lang="en-US" b="1" dirty="0">
                <a:ln w="9525">
                  <a:solidFill>
                    <a:schemeClr val="bg1"/>
                  </a:solidFill>
                  <a:prstDash val="solid"/>
                </a:ln>
                <a:solidFill>
                  <a:schemeClr val="tx1"/>
                </a:solidFill>
                <a:cs typeface="Arial" panose="020B0604020202020204" pitchFamily="34" charset="0"/>
                <a:hlinkClick r:id="rId7"/>
              </a:rPr>
              <a:t>Ez. 39:2,6-7</a:t>
            </a:r>
            <a:r>
              <a:rPr lang="en-US" b="1" dirty="0">
                <a:ln w="9525">
                  <a:solidFill>
                    <a:schemeClr val="bg1"/>
                  </a:solidFill>
                  <a:prstDash val="solid"/>
                </a:ln>
                <a:solidFill>
                  <a:schemeClr val="tx1"/>
                </a:solidFill>
                <a:cs typeface="Arial" panose="020B0604020202020204" pitchFamily="34" charset="0"/>
              </a:rPr>
              <a:t> </a:t>
            </a:r>
            <a:r>
              <a:rPr kumimoji="0" lang="en-US" altLang="en-US" b="1" i="0" u="none" strike="noStrike" kern="1200" normalizeH="0" baseline="0" noProof="0" dirty="0">
                <a:ln w="9525">
                  <a:solidFill>
                    <a:schemeClr val="bg1"/>
                  </a:solidFill>
                  <a:prstDash val="solid"/>
                </a:ln>
                <a:solidFill>
                  <a:schemeClr val="tx1"/>
                </a:solidFill>
                <a:uLnTx/>
                <a:uFillTx/>
                <a:ea typeface="Times New Roman" panose="02020603050405020304" pitchFamily="18" charset="0"/>
                <a:cs typeface="Arial" panose="020B0604020202020204" pitchFamily="34" charset="0"/>
              </a:rPr>
              <a:t> </a:t>
            </a:r>
          </a:p>
          <a:p>
            <a:pPr marL="365760" marR="0" lvl="0" indent="-365760" algn="l" defTabSz="914400" rtl="0" eaLnBrk="0" fontAlgn="base" latinLnBrk="0" hangingPunct="0">
              <a:lnSpc>
                <a:spcPct val="90000"/>
              </a:lnSpc>
              <a:spcBef>
                <a:spcPct val="0"/>
              </a:spcBef>
              <a:spcAft>
                <a:spcPts val="1200"/>
              </a:spcAft>
              <a:buClr>
                <a:prstClr val="white"/>
              </a:buClr>
              <a:buSzPct val="64000"/>
              <a:buFont typeface="Wingdings" panose="05000000000000000000" pitchFamily="2" charset="2"/>
              <a:buChar char="Ø"/>
              <a:tabLst/>
              <a:defRPr/>
            </a:pPr>
            <a:r>
              <a:rPr kumimoji="0" lang="en-US" alt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Blue flame hot burning sulfur is commonly found in abundance in both asteroids and hot volcanos. </a:t>
            </a:r>
            <a:r>
              <a:rPr kumimoji="0" lang="en-US" altLang="en-US" b="1"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Times New Roman" panose="02020603050405020304" pitchFamily="18" charset="0"/>
                <a:cs typeface="Calibri" panose="020F0502020204030204" pitchFamily="34" charset="0"/>
                <a:hlinkClick r:id="rId8"/>
              </a:rPr>
              <a:t>[937]</a:t>
            </a:r>
            <a:r>
              <a:rPr kumimoji="0" lang="en-US" altLang="en-US" b="1"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Times New Roman" panose="02020603050405020304" pitchFamily="18" charset="0"/>
                <a:cs typeface="Calibri" panose="020F0502020204030204" pitchFamily="34" charset="0"/>
                <a:hlinkClick r:id="rId9"/>
              </a:rPr>
              <a:t>[938]</a:t>
            </a:r>
            <a:r>
              <a:rPr kumimoji="0" lang="en-US" alt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en-US" sz="3000" i="0" u="none" strike="noStrike" kern="1200" normalizeH="0" baseline="0" noProof="0" dirty="0">
                <a:solidFill>
                  <a:schemeClr val="bg1">
                    <a:lumMod val="95000"/>
                    <a:lumOff val="5000"/>
                  </a:schemeClr>
                </a:solidFill>
                <a:uLnTx/>
                <a:uFillTx/>
                <a:latin typeface="Calibri" panose="020F0502020204030204" pitchFamily="34" charset="0"/>
                <a:ea typeface="Times New Roman" panose="02020603050405020304" pitchFamily="18" charset="0"/>
                <a:cs typeface="Calibri" panose="020F0502020204030204" pitchFamily="34" charset="0"/>
              </a:rPr>
              <a:t>This matches literal descriptions in the Bible.</a:t>
            </a:r>
            <a:endParaRPr kumimoji="0" lang="en-US" altLang="en-US" sz="3000" b="1" i="0" u="none" strike="noStrike" kern="1200" cap="none" spc="0" normalizeH="0" baseline="0" noProof="0" dirty="0">
              <a:ln w="9525">
                <a:solidFill>
                  <a:prstClr val="black"/>
                </a:solidFill>
                <a:prstDash val="solid"/>
              </a:ln>
              <a:solidFill>
                <a:schemeClr val="bg1">
                  <a:lumMod val="95000"/>
                  <a:lumOff val="5000"/>
                </a:schemeClr>
              </a:solidFill>
              <a:effectLst>
                <a:outerShdw blurRad="12700" dist="38100" dir="2700000" algn="tl" rotWithShape="0">
                  <a:prstClr val="black">
                    <a:lumMod val="50000"/>
                  </a:prstClr>
                </a:outerShdw>
              </a:effectLst>
              <a:uLnTx/>
              <a:uFillTx/>
            </a:endParaRPr>
          </a:p>
        </p:txBody>
      </p:sp>
      <p:sp>
        <p:nvSpPr>
          <p:cNvPr id="4" name="Date Placeholder 2">
            <a:extLst>
              <a:ext uri="{FF2B5EF4-FFF2-40B4-BE49-F238E27FC236}">
                <a16:creationId xmlns:a16="http://schemas.microsoft.com/office/drawing/2014/main" id="{94A6DE71-002D-43A6-87E0-A612381A2FFC}"/>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Text Box 1">
            <a:extLst>
              <a:ext uri="{FF2B5EF4-FFF2-40B4-BE49-F238E27FC236}">
                <a16:creationId xmlns:a16="http://schemas.microsoft.com/office/drawing/2014/main" id="{7101CD31-D222-4B30-9439-32ECA6EB9BC1}"/>
              </a:ext>
            </a:extLst>
          </p:cNvPr>
          <p:cNvSpPr txBox="1">
            <a:spLocks noChangeArrowheads="1"/>
          </p:cNvSpPr>
          <p:nvPr/>
        </p:nvSpPr>
        <p:spPr bwMode="auto">
          <a:xfrm>
            <a:off x="228600" y="304800"/>
            <a:ext cx="8686800" cy="1065548"/>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4047177375"/>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965" y="2068170"/>
            <a:ext cx="3901440" cy="2194560"/>
          </a:xfrm>
          <a:prstGeom prst="rect">
            <a:avLst/>
          </a:prstGeom>
        </p:spPr>
      </p:pic>
      <p:sp>
        <p:nvSpPr>
          <p:cNvPr id="5" name="Text Box 1"/>
          <p:cNvSpPr txBox="1">
            <a:spLocks noChangeArrowheads="1"/>
          </p:cNvSpPr>
          <p:nvPr/>
        </p:nvSpPr>
        <p:spPr bwMode="auto">
          <a:xfrm>
            <a:off x="278673" y="4430410"/>
            <a:ext cx="8712927" cy="218842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spcAft>
                <a:spcPts val="0"/>
              </a:spcAft>
              <a:buClr>
                <a:srgbClr val="0000FF"/>
              </a:buClr>
              <a:buSzPct val="90000"/>
              <a:defRPr/>
            </a:pPr>
            <a:r>
              <a:rPr kumimoji="0" lang="en-US" sz="28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This asteroid impact and resulting worldwide epic earthquakes, forest fires &amp; </a:t>
            </a:r>
            <a:r>
              <a:rPr lang="en-US" sz="2800" b="1" dirty="0">
                <a:ln w="9525">
                  <a:solidFill>
                    <a:prstClr val="black"/>
                  </a:solidFill>
                  <a:prstDash val="solid"/>
                </a:ln>
                <a:solidFill>
                  <a:srgbClr val="4472C4"/>
                </a:solidFill>
                <a:effectLst>
                  <a:outerShdw blurRad="12700" dist="38100" dir="2700000" algn="tl" rotWithShape="0">
                    <a:prstClr val="black">
                      <a:lumMod val="50000"/>
                    </a:prstClr>
                  </a:outerShdw>
                </a:effectLst>
              </a:rPr>
              <a:t>500 foot</a:t>
            </a:r>
            <a:r>
              <a:rPr kumimoji="0" lang="en-US" sz="28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high tsunamis force people across the globe to flee into the mountains and hide in caves and rocks, exactly as described in the Bible. </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5"/>
              </a:rPr>
              <a:t>Rev. 6:14-17</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rPr>
              <a:t> also </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6"/>
              </a:rPr>
              <a:t>Isaiah 2:10,19-21 NIV</a:t>
            </a:r>
            <a:endParaRPr kumimoji="0" lang="en-US" sz="2800" i="0" u="none" strike="noStrike" kern="1200" cap="none" spc="0" normalizeH="0" baseline="0" noProof="0" dirty="0">
              <a:ln w="9525">
                <a:solidFill>
                  <a:prstClr val="black"/>
                </a:solidFill>
                <a:prstDash val="solid"/>
              </a:ln>
              <a:solidFill>
                <a:srgbClr val="4472C4"/>
              </a:solidFill>
              <a:uLnTx/>
              <a:uFillTx/>
            </a:endParaRPr>
          </a:p>
        </p:txBody>
      </p:sp>
      <p:pic>
        <p:nvPicPr>
          <p:cNvPr id="7" name="Picture 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181600" y="2068170"/>
            <a:ext cx="3299897" cy="2194560"/>
          </a:xfrm>
          <a:prstGeom prst="rect">
            <a:avLst/>
          </a:prstGeom>
        </p:spPr>
      </p:pic>
      <p:sp>
        <p:nvSpPr>
          <p:cNvPr id="9" name="Date Placeholder 2">
            <a:extLst>
              <a:ext uri="{FF2B5EF4-FFF2-40B4-BE49-F238E27FC236}">
                <a16:creationId xmlns:a16="http://schemas.microsoft.com/office/drawing/2014/main" id="{9640416A-057D-40DB-A377-3C2DA3069268}"/>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0" name="Text Box 1">
            <a:extLst>
              <a:ext uri="{FF2B5EF4-FFF2-40B4-BE49-F238E27FC236}">
                <a16:creationId xmlns:a16="http://schemas.microsoft.com/office/drawing/2014/main" id="{60EC4F77-49B1-4C03-B2AC-E0340F6DC8B6}"/>
              </a:ext>
            </a:extLst>
          </p:cNvPr>
          <p:cNvSpPr txBox="1">
            <a:spLocks noChangeArrowheads="1"/>
          </p:cNvSpPr>
          <p:nvPr/>
        </p:nvSpPr>
        <p:spPr bwMode="auto">
          <a:xfrm>
            <a:off x="228600" y="457200"/>
            <a:ext cx="8686800" cy="106554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1800968586"/>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1">
            <a:extLst>
              <a:ext uri="{FF2B5EF4-FFF2-40B4-BE49-F238E27FC236}">
                <a16:creationId xmlns:a16="http://schemas.microsoft.com/office/drawing/2014/main" id="{D26EC97A-EBAE-4E30-BB37-0B0D4E158F52}"/>
              </a:ext>
            </a:extLst>
          </p:cNvPr>
          <p:cNvSpPr txBox="1">
            <a:spLocks noChangeArrowheads="1"/>
          </p:cNvSpPr>
          <p:nvPr/>
        </p:nvSpPr>
        <p:spPr bwMode="auto">
          <a:xfrm>
            <a:off x="182880" y="374686"/>
            <a:ext cx="8686800" cy="128016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pic>
        <p:nvPicPr>
          <p:cNvPr id="4" name="forest fire gif">
            <a:hlinkClick r:id="" action="ppaction://media"/>
            <a:extLst>
              <a:ext uri="{FF2B5EF4-FFF2-40B4-BE49-F238E27FC236}">
                <a16:creationId xmlns:a16="http://schemas.microsoft.com/office/drawing/2014/main" id="{3BE21D44-71FA-494F-A4EA-8DCD745CF42A}"/>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321108" y="1926857"/>
            <a:ext cx="8501784" cy="4569709"/>
          </a:xfrm>
          <a:prstGeom prst="rect">
            <a:avLst/>
          </a:prstGeom>
        </p:spPr>
      </p:pic>
    </p:spTree>
    <p:extLst>
      <p:ext uri="{BB962C8B-B14F-4D97-AF65-F5344CB8AC3E}">
        <p14:creationId xmlns:p14="http://schemas.microsoft.com/office/powerpoint/2010/main" val="710309396"/>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60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228600" y="1644951"/>
            <a:ext cx="8686800" cy="484728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4000"/>
              </a:lnSpc>
              <a:spcAft>
                <a:spcPts val="1800"/>
              </a:spcAft>
              <a:buClr>
                <a:schemeClr val="tx1"/>
              </a:buClr>
              <a:buSzPct val="70000"/>
            </a:pP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The Bible stated to focus on Christ, not any imperfect church leader, founder, prophet, pastor, pope, bishop, or board.</a:t>
            </a:r>
            <a:endParaRPr lang="en-US" altLang="en-US" sz="3600" b="1" dirty="0">
              <a:ln w="9525">
                <a:solidFill>
                  <a:schemeClr val="bg1"/>
                </a:solidFill>
                <a:prstDash val="solid"/>
              </a:ln>
              <a:solidFill>
                <a:schemeClr val="tx1"/>
              </a:solidFill>
              <a:effectLst>
                <a:glow rad="139700">
                  <a:schemeClr val="accent2">
                    <a:lumMod val="50000"/>
                    <a:alpha val="40000"/>
                  </a:schemeClr>
                </a:glow>
                <a:outerShdw blurRad="12700" dist="38100" dir="2700000" algn="tl" rotWithShape="0">
                  <a:schemeClr val="bg1">
                    <a:lumMod val="50000"/>
                  </a:schemeClr>
                </a:outerShdw>
              </a:effectLst>
              <a:cs typeface="Arial" panose="020B0604020202020204" pitchFamily="34" charset="0"/>
            </a:endParaRPr>
          </a:p>
          <a:p>
            <a:pPr marL="274320" indent="-274320">
              <a:lnSpc>
                <a:spcPct val="94000"/>
              </a:lnSpc>
              <a:spcAft>
                <a:spcPts val="1000"/>
              </a:spcAft>
              <a:buClr>
                <a:schemeClr val="tx1"/>
              </a:buClr>
              <a:buSzPct val="65000"/>
              <a:buFont typeface="Wingdings" panose="05000000000000000000" pitchFamily="2" charset="2"/>
              <a:buChar char="Ø"/>
            </a:pP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If we allow unbiblical errors, we are not saving our church as some claim. We are separating our church from God, </a:t>
            </a:r>
            <a:r>
              <a:rPr lang="en-US" sz="3200" kern="150" dirty="0">
                <a:solidFill>
                  <a:schemeClr val="bg1">
                    <a:lumMod val="95000"/>
                    <a:lumOff val="5000"/>
                  </a:schemeClr>
                </a:solidFill>
                <a:ea typeface="SimSun" panose="02010600030101010101" pitchFamily="2" charset="-122"/>
                <a:cs typeface="Arial" panose="020B0604020202020204" pitchFamily="34" charset="0"/>
              </a:rPr>
              <a:t>placing ourselves in danger of judgement, and of allowing further corruption and illegal word changes by the evil one.</a:t>
            </a:r>
            <a:endParaRPr lang="en-US" altLang="en-US" sz="3000" b="1" dirty="0">
              <a:ln w="9525">
                <a:solidFill>
                  <a:schemeClr val="bg1"/>
                </a:solidFill>
                <a:prstDash val="solid"/>
              </a:ln>
              <a:solidFill>
                <a:schemeClr val="bg1">
                  <a:lumMod val="95000"/>
                  <a:lumOff val="5000"/>
                </a:schemeClr>
              </a:solidFill>
              <a:effectLst>
                <a:outerShdw blurRad="12700" dist="38100" dir="2700000" algn="tl" rotWithShape="0">
                  <a:schemeClr val="bg1">
                    <a:lumMod val="50000"/>
                  </a:schemeClr>
                </a:outerShdw>
              </a:effectLst>
              <a:cs typeface="Arial" panose="020B0604020202020204" pitchFamily="34" charset="0"/>
            </a:endParaRPr>
          </a:p>
        </p:txBody>
      </p:sp>
      <p:sp>
        <p:nvSpPr>
          <p:cNvPr id="5" name="Text Box 1"/>
          <p:cNvSpPr txBox="1">
            <a:spLocks noChangeArrowheads="1"/>
          </p:cNvSpPr>
          <p:nvPr/>
        </p:nvSpPr>
        <p:spPr bwMode="auto">
          <a:xfrm>
            <a:off x="235226" y="609600"/>
            <a:ext cx="8686800" cy="82296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rgbClr val="4C4C4C"/>
                </a:solidFill>
                <a:latin typeface="Times New Roman" panose="02020603050405020304" pitchFamily="18" charset="0"/>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CC581B4D-1CCE-45B1-9976-8B3D680264A1}"/>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1721532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76225" y="1625683"/>
            <a:ext cx="8591550" cy="4773614"/>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scene3d>
              <a:camera prst="orthographicFront"/>
              <a:lightRig rig="harsh" dir="t"/>
            </a:scene3d>
            <a:sp3d extrusionH="57150" prstMaterial="matte">
              <a:bevelT w="63500" h="12700"/>
              <a:contourClr>
                <a:schemeClr val="bg1">
                  <a:lumMod val="65000"/>
                </a:schemeClr>
              </a:contourClr>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0"/>
              </a:spcAft>
              <a:buClr>
                <a:prstClr val="black"/>
              </a:buClr>
              <a:buSzPct val="6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normalizeH="0" baseline="0" noProof="0" dirty="0">
                <a:ln>
                  <a:solidFill>
                    <a:schemeClr val="bg1">
                      <a:lumMod val="95000"/>
                      <a:lumOff val="5000"/>
                    </a:schemeClr>
                  </a:solidFill>
                </a:ln>
                <a:gradFill flip="none" rotWithShape="1">
                  <a:gsLst>
                    <a:gs pos="0">
                      <a:schemeClr val="tx1">
                        <a:lumMod val="75000"/>
                      </a:schemeClr>
                    </a:gs>
                    <a:gs pos="48000">
                      <a:schemeClr val="tx1">
                        <a:lumMod val="50000"/>
                      </a:schemeClr>
                    </a:gs>
                    <a:gs pos="100000">
                      <a:schemeClr val="tx2">
                        <a:lumMod val="50000"/>
                        <a:lumOff val="50000"/>
                      </a:schemeClr>
                    </a:gs>
                  </a:gsLst>
                  <a:lin ang="5400000" scaled="1"/>
                  <a:tileRect/>
                </a:gradFill>
                <a:effectLst>
                  <a:outerShdw blurRad="127000" dist="38100" dir="2700000" algn="tl">
                    <a:schemeClr val="bg1"/>
                  </a:outerShdw>
                </a:effectLst>
                <a:uLnTx/>
                <a:uFillTx/>
                <a:latin typeface="Calibri" panose="020F0502020204030204" pitchFamily="34" charset="0"/>
                <a:cs typeface="Calibri" panose="020F0502020204030204" pitchFamily="34" charset="0"/>
              </a:rPr>
              <a:t>The Bible 8 times describes the sun growing progressively darker in this 7 year great tribulation</a:t>
            </a:r>
            <a:r>
              <a:rPr kumimoji="0" lang="en-US" sz="30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 starting with darkness </a:t>
            </a:r>
            <a:r>
              <a:rPr lang="en-US" sz="3000" dirty="0">
                <a:solidFill>
                  <a:schemeClr val="bg1"/>
                </a:solidFill>
                <a:latin typeface="Calibri" panose="020F0502020204030204" pitchFamily="34" charset="0"/>
                <a:cs typeface="Calibri" panose="020F0502020204030204" pitchFamily="34" charset="0"/>
              </a:rPr>
              <a:t>one third of</a:t>
            </a:r>
            <a:r>
              <a:rPr kumimoji="0" lang="en-US" sz="30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 the day, to dark all day in the entire beasts kingdom, and finally to when the Sun and stars shine no more.</a:t>
            </a:r>
            <a:r>
              <a:rPr kumimoji="0" lang="en-US" i="0" u="none" strike="noStrike" kern="1200" normalizeH="0" baseline="0" noProof="0" dirty="0">
                <a:solidFill>
                  <a:schemeClr val="bg1"/>
                </a:solidFill>
                <a:uLnTx/>
                <a:uFillTx/>
                <a:latin typeface="Calibri" panose="020F0502020204030204" pitchFamily="34" charset="0"/>
                <a:cs typeface="Calibri" panose="020F0502020204030204" pitchFamily="34" charset="0"/>
              </a:rPr>
              <a:t> </a:t>
            </a:r>
          </a:p>
          <a:p>
            <a:pPr marL="0" marR="0" lvl="0" indent="0" algn="l" defTabSz="457200" rtl="0" eaLnBrk="1" fontAlgn="base" latinLnBrk="0" hangingPunct="0">
              <a:lnSpc>
                <a:spcPct val="90000"/>
              </a:lnSpc>
              <a:spcBef>
                <a:spcPct val="0"/>
              </a:spcBef>
              <a:spcAft>
                <a:spcPts val="1800"/>
              </a:spcAft>
              <a:buClr>
                <a:prstClr val="black"/>
              </a:buClr>
              <a:buSzPct val="6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nl-NL" i="0" u="none" strike="noStrike" kern="1200" normalizeH="0" baseline="0" noProof="0" dirty="0">
                <a:solidFill>
                  <a:schemeClr val="tx1"/>
                </a:solidFill>
                <a:uLnTx/>
                <a:uFillTx/>
                <a:latin typeface="Calibri" panose="020F0502020204030204" pitchFamily="34" charset="0"/>
                <a:cs typeface="Calibri" panose="020F0502020204030204" pitchFamily="34" charset="0"/>
                <a:hlinkClick r:id="rId3"/>
              </a:rPr>
              <a:t>Rev. 6:12-13, 8:7-12, 16:10, Joel 2:10, 30-31, Mat. 24:29, Is. 13:9-10, 24:19-23</a:t>
            </a:r>
            <a:endParaRPr kumimoji="0" lang="en-US" b="1" i="0" u="none" strike="noStrike" kern="1200" normalizeH="0" baseline="0" noProof="0" dirty="0">
              <a:ln>
                <a:solidFill>
                  <a:schemeClr val="bg1">
                    <a:lumMod val="95000"/>
                    <a:lumOff val="5000"/>
                  </a:schemeClr>
                </a:solidFill>
              </a:ln>
              <a:gradFill flip="none" rotWithShape="1">
                <a:gsLst>
                  <a:gs pos="0">
                    <a:schemeClr val="tx1">
                      <a:lumMod val="65000"/>
                    </a:schemeClr>
                  </a:gs>
                  <a:gs pos="55000">
                    <a:schemeClr val="tx1">
                      <a:lumMod val="50000"/>
                    </a:schemeClr>
                  </a:gs>
                  <a:gs pos="100000">
                    <a:schemeClr val="tx2">
                      <a:lumMod val="10000"/>
                    </a:schemeClr>
                  </a:gs>
                </a:gsLst>
                <a:lin ang="5400000" scaled="1"/>
                <a:tileRect/>
              </a:gradFill>
              <a:effectLst>
                <a:outerShdw blurRad="101600" dist="25400" dir="2700000" algn="ctr" rotWithShape="0">
                  <a:schemeClr val="bg1">
                    <a:lumMod val="95000"/>
                    <a:lumOff val="5000"/>
                  </a:schemeClr>
                </a:outerShdw>
              </a:effectLst>
              <a:uLnTx/>
              <a:uFillTx/>
              <a:latin typeface="Calibri" panose="020F0502020204030204" pitchFamily="34" charset="0"/>
              <a:cs typeface="Calibri" panose="020F0502020204030204" pitchFamily="34" charset="0"/>
            </a:endParaRPr>
          </a:p>
          <a:p>
            <a:pPr marL="274320" lvl="0" indent="-274320">
              <a:lnSpc>
                <a:spcPct val="90000"/>
              </a:lnSpc>
              <a:spcAft>
                <a:spcPts val="1000"/>
              </a:spcAft>
              <a:buClr>
                <a:schemeClr val="tx1"/>
              </a:buClr>
              <a:buSzPct val="50000"/>
              <a:buFont typeface="Wingdings" panose="05000000000000000000" pitchFamily="2" charset="2"/>
              <a:buChar char="Ø"/>
              <a:defRPr/>
            </a:pPr>
            <a:r>
              <a:rPr lang="en-US" sz="3400" b="1" dirty="0">
                <a:ln>
                  <a:solidFill>
                    <a:prstClr val="black">
                      <a:lumMod val="95000"/>
                      <a:lumOff val="5000"/>
                    </a:prstClr>
                  </a:solidFill>
                </a:ln>
                <a:gradFill flip="none" rotWithShape="1">
                  <a:gsLst>
                    <a:gs pos="0">
                      <a:prstClr val="white">
                        <a:lumMod val="75000"/>
                      </a:prstClr>
                    </a:gs>
                    <a:gs pos="48000">
                      <a:prstClr val="white">
                        <a:lumMod val="50000"/>
                      </a:prstClr>
                    </a:gs>
                    <a:gs pos="100000">
                      <a:srgbClr val="E7E6E6">
                        <a:lumMod val="50000"/>
                        <a:lumOff val="50000"/>
                      </a:srgbClr>
                    </a:gs>
                  </a:gsLst>
                  <a:lin ang="5400000" scaled="1"/>
                  <a:tileRect/>
                </a:gradFill>
                <a:effectLst>
                  <a:outerShdw blurRad="127000" dist="38100" dir="2700000" algn="tl">
                    <a:prstClr val="black"/>
                  </a:outerShdw>
                </a:effectLst>
                <a:latin typeface="Calibri" panose="020F0502020204030204" pitchFamily="34" charset="0"/>
                <a:cs typeface="Calibri" panose="020F0502020204030204" pitchFamily="34" charset="0"/>
              </a:rPr>
              <a:t>Worldwide, the sun finally becomes completely black near the end of tribulation. </a:t>
            </a:r>
            <a:r>
              <a:rPr kumimoji="0" lang="en-US" sz="30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This is caused by an asteroid, massive wars and the final vial plagues, that level every mountain</a:t>
            </a:r>
            <a:r>
              <a:rPr kumimoji="0" lang="en-US" sz="3000" i="0" u="none" strike="noStrike" kern="1200" normalizeH="0" noProof="0" dirty="0">
                <a:solidFill>
                  <a:schemeClr val="bg1"/>
                </a:solidFill>
                <a:uLnTx/>
                <a:uFillTx/>
                <a:latin typeface="Calibri" panose="020F0502020204030204" pitchFamily="34" charset="0"/>
                <a:cs typeface="Calibri" panose="020F0502020204030204" pitchFamily="34" charset="0"/>
              </a:rPr>
              <a:t> &amp;</a:t>
            </a:r>
            <a:r>
              <a:rPr kumimoji="0" lang="en-US" sz="3000" i="0" u="none" strike="noStrike" kern="1200" normalizeH="0" baseline="0" noProof="0" dirty="0">
                <a:solidFill>
                  <a:schemeClr val="bg1"/>
                </a:solidFill>
                <a:uLnTx/>
                <a:uFillTx/>
                <a:latin typeface="Calibri" panose="020F0502020204030204" pitchFamily="34" charset="0"/>
                <a:cs typeface="Calibri" panose="020F0502020204030204" pitchFamily="34" charset="0"/>
              </a:rPr>
              <a:t> city. </a:t>
            </a:r>
            <a:endParaRPr kumimoji="0" lang="en-US" sz="3000" b="1" i="0" u="none" strike="noStrike" kern="1200" normalizeH="0" baseline="0" noProof="0" dirty="0">
              <a:ln/>
              <a:solidFill>
                <a:schemeClr val="bg1"/>
              </a:solidFill>
              <a:uLnTx/>
              <a:uFillTx/>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90944B1F-D3CE-436D-82FE-34CA16946CFA}"/>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3743A5A3-6636-496D-93C4-D64C90FFF825}"/>
              </a:ext>
            </a:extLst>
          </p:cNvPr>
          <p:cNvSpPr txBox="1">
            <a:spLocks noChangeArrowheads="1"/>
          </p:cNvSpPr>
          <p:nvPr/>
        </p:nvSpPr>
        <p:spPr bwMode="auto">
          <a:xfrm>
            <a:off x="228600" y="294557"/>
            <a:ext cx="8686800" cy="1065548"/>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4125866611"/>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12000"/>
                                  </p:stCondLst>
                                  <p:childTnLst>
                                    <p:animEffect transition="out" filter="fade">
                                      <p:cBhvr>
                                        <p:cTn id="6" dur="14000"/>
                                        <p:tgtEl>
                                          <p:spTgt spid="6"/>
                                        </p:tgtEl>
                                      </p:cBhvr>
                                    </p:animEffect>
                                    <p:set>
                                      <p:cBhvr>
                                        <p:cTn id="7" dur="1" fill="hold">
                                          <p:stCondLst>
                                            <p:cond delay="139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70954" y="896672"/>
            <a:ext cx="7202091" cy="506465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80000"/>
              <a:defRPr/>
            </a:pPr>
            <a:r>
              <a:rPr lang="en-US" sz="3600" dirty="0">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The </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fifth angel sounded his trumpet</a:t>
            </a:r>
            <a:r>
              <a:rPr lang="en-US" sz="3600" dirty="0">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The sun and sky were darkened by the smoke from the Abyss. </a:t>
            </a:r>
            <a:r>
              <a:rPr lang="en-US" sz="3600" dirty="0">
                <a:solidFill>
                  <a:prstClr val="black"/>
                </a:solidFill>
                <a:latin typeface="Papyrus" panose="03070502060502030205" pitchFamily="66" charset="0"/>
                <a:cs typeface="Calibri" panose="020F0502020204030204" pitchFamily="34" charset="0"/>
              </a:rPr>
              <a:t>And out of the smoke </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locusts came… to torture them for five months… like that of the sting of a scorpion</a:t>
            </a:r>
            <a:r>
              <a:rPr lang="en-US" sz="3600" dirty="0">
                <a:solidFill>
                  <a:prstClr val="black"/>
                </a:solidFill>
                <a:latin typeface="Papyrus" panose="03070502060502030205" pitchFamily="66" charset="0"/>
                <a:cs typeface="Calibri" panose="020F0502020204030204" pitchFamily="34" charset="0"/>
              </a:rPr>
              <a:t>... During those days people will seek death but will not find it</a:t>
            </a:r>
            <a:r>
              <a:rPr lang="en-US" sz="3600" dirty="0">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4"/>
              </a:rPr>
              <a:t>Rev. 9:1-11 </a:t>
            </a:r>
            <a:r>
              <a:rPr lang="en-US" sz="1400"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4"/>
              </a:rPr>
              <a:t>NIV</a:t>
            </a:r>
            <a:endParaRPr lang="en-US" sz="1400" dirty="0">
              <a:solidFill>
                <a:prstClr val="black"/>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538425480"/>
      </p:ext>
    </p:extLst>
  </p:cSld>
  <p:clrMapOvr>
    <a:masterClrMapping/>
  </p:clrMapOvr>
  <mc:AlternateContent xmlns:mc="http://schemas.openxmlformats.org/markup-compatibility/2006" xmlns:p15="http://schemas.microsoft.com/office/powerpoint/2012/main">
    <mc:Choice Requires="p15">
      <p:transition spd="slow"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419100" y="2438400"/>
            <a:ext cx="8305799" cy="3535199"/>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1200"/>
              </a:spcAft>
              <a:buClr>
                <a:prstClr val="white"/>
              </a:buClr>
              <a:buSzPct val="65000"/>
              <a:tabLst/>
              <a:defRPr/>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 Bible describes many intelligent lead demons and two beasts that will be sequentially released from this bottomless prison pit of Hell, during the great tribulation. There is not only one beast of the end times.</a:t>
            </a:r>
          </a:p>
        </p:txBody>
      </p:sp>
      <p:sp>
        <p:nvSpPr>
          <p:cNvPr id="4" name="Date Placeholder 2">
            <a:extLst>
              <a:ext uri="{FF2B5EF4-FFF2-40B4-BE49-F238E27FC236}">
                <a16:creationId xmlns:a16="http://schemas.microsoft.com/office/drawing/2014/main" id="{399F991A-7E89-41AA-8491-37235FF12095}"/>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Text Box 1">
            <a:extLst>
              <a:ext uri="{FF2B5EF4-FFF2-40B4-BE49-F238E27FC236}">
                <a16:creationId xmlns:a16="http://schemas.microsoft.com/office/drawing/2014/main" id="{B5CA6632-1633-40B3-95D7-608771C579DD}"/>
              </a:ext>
            </a:extLst>
          </p:cNvPr>
          <p:cNvSpPr txBox="1">
            <a:spLocks noChangeArrowheads="1"/>
          </p:cNvSpPr>
          <p:nvPr/>
        </p:nvSpPr>
        <p:spPr bwMode="auto">
          <a:xfrm>
            <a:off x="228600" y="457200"/>
            <a:ext cx="8686800" cy="1065548"/>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45720" rIns="91440" bIns="4572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First Five Tribulation Trumpets = Scientifically Accurate Asteroid Impact</a:t>
            </a:r>
          </a:p>
        </p:txBody>
      </p:sp>
    </p:spTree>
    <p:extLst>
      <p:ext uri="{BB962C8B-B14F-4D97-AF65-F5344CB8AC3E}">
        <p14:creationId xmlns:p14="http://schemas.microsoft.com/office/powerpoint/2010/main" val="2583884396"/>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14238" y="937644"/>
            <a:ext cx="7515523" cy="498271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000"/>
              </a:spcAft>
              <a:buClr>
                <a:prstClr val="black"/>
              </a:buClr>
              <a:buSzPct val="80000"/>
              <a:defRPr/>
            </a:pPr>
            <a:r>
              <a:rPr lang="en-US" sz="3200" dirty="0">
                <a:solidFill>
                  <a:prstClr val="black"/>
                </a:solidFill>
                <a:latin typeface="Papyrus" panose="03070502060502030205" pitchFamily="66" charset="0"/>
                <a:cs typeface="Calibri" panose="020F0502020204030204" pitchFamily="34" charset="0"/>
              </a:rPr>
              <a:t>The locusts looked like horses prepared for battle…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their faces resembled human faces</a:t>
            </a:r>
            <a:r>
              <a:rPr lang="en-US" sz="3200" dirty="0">
                <a:solidFill>
                  <a:prstClr val="black"/>
                </a:solidFill>
                <a:latin typeface="Papyrus" panose="03070502060502030205" pitchFamily="66" charset="0"/>
                <a:cs typeface="Calibri" panose="020F0502020204030204" pitchFamily="34" charset="0"/>
              </a:rPr>
              <a:t>… their teeth were like lions’ teeth. They had breastplates like… iron, and the sound of their wings was like the thundering of many horses... </a:t>
            </a:r>
          </a:p>
          <a:p>
            <a:pPr marL="0" lvl="0" indent="0">
              <a:spcAft>
                <a:spcPts val="0"/>
              </a:spcAft>
              <a:buClr>
                <a:prstClr val="black">
                  <a:lumMod val="95000"/>
                  <a:lumOff val="5000"/>
                </a:prstClr>
              </a:buClr>
              <a:buSzPct val="70000"/>
              <a:defRPr/>
            </a:pPr>
            <a:r>
              <a:rPr lang="en-US" sz="3000" dirty="0">
                <a:solidFill>
                  <a:prstClr val="black"/>
                </a:solidFill>
                <a:latin typeface="Papyrus" panose="03070502060502030205" pitchFamily="66" charset="0"/>
                <a:cs typeface="Calibri" panose="020F0502020204030204" pitchFamily="34" charset="0"/>
              </a:rPr>
              <a:t>They had as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king over them the angel of the Abyss</a:t>
            </a:r>
            <a:r>
              <a:rPr lang="en-US" sz="3000" dirty="0">
                <a:solidFill>
                  <a:prstClr val="black"/>
                </a:solidFill>
                <a:latin typeface="Papyrus" panose="03070502060502030205" pitchFamily="66" charset="0"/>
                <a:cs typeface="Calibri" panose="020F0502020204030204" pitchFamily="34" charset="0"/>
              </a:rPr>
              <a:t>, whose name … in Greek is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Apollyon (that is, Destroyer). </a:t>
            </a:r>
            <a:r>
              <a:rPr lang="en-US" sz="1600"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4"/>
              </a:rPr>
              <a:t>Rev. 9:1-11 </a:t>
            </a:r>
            <a:r>
              <a:rPr lang="en-US" sz="1400"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4"/>
              </a:rPr>
              <a:t>NIV</a:t>
            </a:r>
            <a:endParaRPr lang="en-US" dirty="0">
              <a:solidFill>
                <a:prstClr val="black"/>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776459397"/>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EA308F59-7E43-428F-AD63-A5D4FD53B1E8}"/>
              </a:ext>
            </a:extLst>
          </p:cNvPr>
          <p:cNvSpPr>
            <a:spLocks noChangeArrowheads="1"/>
          </p:cNvSpPr>
          <p:nvPr/>
        </p:nvSpPr>
        <p:spPr bwMode="auto">
          <a:xfrm>
            <a:off x="159512" y="91440"/>
            <a:ext cx="8869680" cy="11541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Stated </a:t>
            </a:r>
            <a:r>
              <a:rPr lang="en-US" alt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9</a:t>
            </a: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Times that Tribulation is 7 Years, with Two 3.5 Year Halves</a:t>
            </a:r>
          </a:p>
        </p:txBody>
      </p:sp>
      <p:sp>
        <p:nvSpPr>
          <p:cNvPr id="18" name="Date Placeholder 2">
            <a:extLst>
              <a:ext uri="{FF2B5EF4-FFF2-40B4-BE49-F238E27FC236}">
                <a16:creationId xmlns:a16="http://schemas.microsoft.com/office/drawing/2014/main" id="{4E90B242-AA57-4B7B-ABBC-A23FD0BE2895}"/>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1" name="Picture 20">
            <a:extLst>
              <a:ext uri="{FF2B5EF4-FFF2-40B4-BE49-F238E27FC236}">
                <a16:creationId xmlns:a16="http://schemas.microsoft.com/office/drawing/2014/main" id="{44F00E34-F3E7-4996-AB96-D3A7098D8A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1852" y="1322885"/>
            <a:ext cx="8880296" cy="5220617"/>
          </a:xfrm>
          <a:prstGeom prst="rect">
            <a:avLst/>
          </a:prstGeom>
        </p:spPr>
      </p:pic>
      <p:sp>
        <p:nvSpPr>
          <p:cNvPr id="6" name="Isosceles Triangle 5">
            <a:extLst>
              <a:ext uri="{FF2B5EF4-FFF2-40B4-BE49-F238E27FC236}">
                <a16:creationId xmlns:a16="http://schemas.microsoft.com/office/drawing/2014/main" id="{7F7BE4F0-92A5-4D7D-9758-557570E22EF5}"/>
              </a:ext>
            </a:extLst>
          </p:cNvPr>
          <p:cNvSpPr>
            <a:spLocks noChangeAspect="1"/>
          </p:cNvSpPr>
          <p:nvPr/>
        </p:nvSpPr>
        <p:spPr bwMode="auto">
          <a:xfrm rot="10800000">
            <a:off x="3770007"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112460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ppt_x</p:attrName>
                                        </p:attrNameLst>
                                      </p:cBhvr>
                                      <p:tavLst>
                                        <p:tav tm="0">
                                          <p:val>
                                            <p:strVal val="#ppt_x"/>
                                          </p:val>
                                        </p:tav>
                                        <p:tav tm="100000">
                                          <p:val>
                                            <p:strVal val="#ppt_x"/>
                                          </p:val>
                                        </p:tav>
                                      </p:tavLst>
                                    </p:anim>
                                    <p:anim calcmode="lin" valueType="num">
                                      <p:cBhvr>
                                        <p:cTn id="9" dur="2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BFD9745-E2C3-4F51-ADC6-D25E3652860F}"/>
              </a:ext>
            </a:extLst>
          </p:cNvPr>
          <p:cNvPicPr>
            <a:picLocks/>
          </p:cNvPicPr>
          <p:nvPr/>
        </p:nvPicPr>
        <p:blipFill>
          <a:blip r:embed="rId3"/>
          <a:stretch>
            <a:fillRect/>
          </a:stretch>
        </p:blipFill>
        <p:spPr>
          <a:xfrm>
            <a:off x="0" y="0"/>
            <a:ext cx="9144000" cy="6858000"/>
          </a:xfrm>
          <a:prstGeom prst="rect">
            <a:avLst/>
          </a:prstGeom>
        </p:spPr>
      </p:pic>
      <p:sp>
        <p:nvSpPr>
          <p:cNvPr id="23" name="TextBox 22"/>
          <p:cNvSpPr txBox="1"/>
          <p:nvPr/>
        </p:nvSpPr>
        <p:spPr bwMode="auto">
          <a:xfrm>
            <a:off x="7848600" y="5341380"/>
            <a:ext cx="1154227" cy="1278427"/>
          </a:xfrm>
          <a:prstGeom prst="rect">
            <a:avLst/>
          </a:prstGeom>
          <a:noFill/>
          <a:ln w="25400">
            <a:noFill/>
            <a:round/>
            <a:headEnd/>
            <a:tailEnd/>
          </a:ln>
          <a:effectLst/>
          <a:scene3d>
            <a:camera prst="orthographicFront"/>
            <a:lightRig rig="threePt" dir="t"/>
          </a:scene3d>
          <a:sp3d>
            <a:bevelT w="114300" h="114300"/>
          </a:sp3d>
          <a:extLst/>
        </p:spPr>
        <p:txBody>
          <a:bodyPr wrap="square" lIns="82296" tIns="0" rIns="82296" bIns="0" rtlCol="0" anchor="ctr" anchorCtr="1">
            <a:spAutoFit/>
          </a:bodyPr>
          <a:lstStyle/>
          <a:p>
            <a:pPr marL="0" marR="0" lvl="0" indent="0" algn="ctr" defTabSz="457200" rtl="0" eaLnBrk="1" fontAlgn="base" latinLnBrk="0" hangingPunct="0">
              <a:lnSpc>
                <a:spcPct val="75000"/>
              </a:lnSpc>
              <a:spcBef>
                <a:spcPts val="0"/>
              </a:spcBef>
              <a:spcAft>
                <a:spcPts val="0"/>
              </a:spcAft>
              <a:buClr>
                <a:srgbClr val="000000"/>
              </a:buClr>
              <a:buSzPct val="100000"/>
              <a:buFont typeface="Times New Roman" panose="02020603050405020304" pitchFamily="18" charset="0"/>
              <a:buNone/>
              <a:tabLst/>
              <a:defRPr/>
            </a:pPr>
            <a:r>
              <a:rPr kumimoji="0" lang="en-US" sz="2200" b="1" i="0" u="none" strike="noStrike" kern="1200" cap="none" spc="0" normalizeH="0" baseline="0" noProof="0" dirty="0">
                <a:ln w="6600">
                  <a:solidFill>
                    <a:srgbClr val="FF0000"/>
                  </a:solidFill>
                  <a:prstDash val="solid"/>
                </a:ln>
                <a:solidFill>
                  <a:prstClr val="white"/>
                </a:solidFill>
                <a:effectLst>
                  <a:outerShdw dist="38100" dir="2700000" algn="tl" rotWithShape="0">
                    <a:srgbClr val="ED7D31"/>
                  </a:outerShdw>
                </a:effectLst>
                <a:uLnTx/>
                <a:uFillTx/>
                <a:latin typeface="Calibri" panose="020F0502020204030204" pitchFamily="34" charset="0"/>
                <a:ea typeface="Microsoft YaHei" panose="020B0503020204020204" pitchFamily="34" charset="-122"/>
                <a:cs typeface="+mn-cs"/>
              </a:rPr>
              <a:t>War #2 1/3 of Humans Die = Woe #2</a:t>
            </a:r>
            <a:endParaRPr kumimoji="0" lang="en-US" sz="2200" b="1" i="0" u="none" strike="noStrike" kern="1200" cap="none" spc="0" normalizeH="0" baseline="0" noProof="0" dirty="0">
              <a:ln w="6600">
                <a:solidFill>
                  <a:srgbClr val="FF0000"/>
                </a:solidFill>
                <a:prstDash val="solid"/>
              </a:ln>
              <a:solidFill>
                <a:prstClr val="white"/>
              </a:solidFill>
              <a:effectLst>
                <a:outerShdw dist="38100" dir="2700000" algn="tl" rotWithShape="0">
                  <a:srgbClr val="ED7D31"/>
                </a:outerShdw>
              </a:effectLst>
              <a:uLnTx/>
              <a:uFillTx/>
              <a:latin typeface="Arial" panose="020B0604020202020204" pitchFamily="34" charset="0"/>
              <a:ea typeface="Microsoft YaHei" panose="020B0503020204020204" pitchFamily="34" charset="-122"/>
              <a:cs typeface="+mn-cs"/>
            </a:endParaRPr>
          </a:p>
        </p:txBody>
      </p:sp>
      <p:sp>
        <p:nvSpPr>
          <p:cNvPr id="7" name="Rectangle 6">
            <a:extLst>
              <a:ext uri="{FF2B5EF4-FFF2-40B4-BE49-F238E27FC236}">
                <a16:creationId xmlns:a16="http://schemas.microsoft.com/office/drawing/2014/main" id="{A7F0EE80-DC9C-4CEA-B421-38780D3B6423}"/>
              </a:ext>
            </a:extLst>
          </p:cNvPr>
          <p:cNvSpPr/>
          <p:nvPr/>
        </p:nvSpPr>
        <p:spPr bwMode="auto">
          <a:xfrm>
            <a:off x="151758" y="5212080"/>
            <a:ext cx="2178407" cy="1508760"/>
          </a:xfrm>
          <a:prstGeom prst="rect">
            <a:avLst/>
          </a:prstGeom>
          <a:noFill/>
          <a:ln w="63500">
            <a:no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18" name="Picture 2" descr="http://modelhobby.eu/wp-content/uploads/2012/11/355532-1920x1080-e1353503260889.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830" t="1651" r="12789" b="2033"/>
          <a:stretch/>
        </p:blipFill>
        <p:spPr bwMode="auto">
          <a:xfrm>
            <a:off x="6817883" y="2448471"/>
            <a:ext cx="2226833" cy="1645920"/>
          </a:xfrm>
          <a:prstGeom prst="rect">
            <a:avLst/>
          </a:prstGeom>
          <a:noFill/>
          <a:ln w="50800">
            <a:solidFill>
              <a:srgbClr val="C00000"/>
            </a:solidFill>
          </a:ln>
          <a:extLst>
            <a:ext uri="{909E8E84-426E-40DD-AFC4-6F175D3DCCD1}">
              <a14:hiddenFill xmlns:a14="http://schemas.microsoft.com/office/drawing/2010/main">
                <a:solidFill>
                  <a:srgbClr val="FFFFFF"/>
                </a:solidFill>
              </a14:hiddenFill>
            </a:ext>
          </a:extLst>
        </p:spPr>
      </p:pic>
      <p:sp>
        <p:nvSpPr>
          <p:cNvPr id="36" name="Date Placeholder 2">
            <a:extLst>
              <a:ext uri="{FF2B5EF4-FFF2-40B4-BE49-F238E27FC236}">
                <a16:creationId xmlns:a16="http://schemas.microsoft.com/office/drawing/2014/main" id="{A37081E6-7C3B-4E49-B3C0-A9C8E323A509}"/>
              </a:ext>
            </a:extLst>
          </p:cNvPr>
          <p:cNvSpPr>
            <a:spLocks noGrp="1"/>
          </p:cNvSpPr>
          <p:nvPr>
            <p:ph type="dt" sz="half" idx="10"/>
          </p:nvPr>
        </p:nvSpPr>
        <p:spPr>
          <a:xfrm>
            <a:off x="5921829" y="6620256"/>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953749659"/>
      </p:ext>
    </p:extLst>
  </p:cSld>
  <p:clrMapOvr>
    <a:masterClrMapping/>
  </p:clrMapOvr>
  <mc:AlternateContent xmlns:mc="http://schemas.openxmlformats.org/markup-compatibility/2006" xmlns:p15="http://schemas.microsoft.com/office/powerpoint/2012/main">
    <mc:Choice Requires="p15">
      <p:transition spd="slow"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2000" tmFilter="0, 0; .2, .5; .8, .5; 1, 0"/>
                                        <p:tgtEl>
                                          <p:spTgt spid="18"/>
                                        </p:tgtEl>
                                      </p:cBhvr>
                                    </p:animEffect>
                                    <p:animScale>
                                      <p:cBhvr>
                                        <p:cTn id="7" dur="1000" autoRev="1" fill="hold"/>
                                        <p:tgtEl>
                                          <p:spTgt spid="18"/>
                                        </p:tgtEl>
                                      </p:cBhvr>
                                      <p:by x="105000" y="105000"/>
                                    </p:animScale>
                                  </p:childTnLst>
                                </p:cTn>
                              </p:par>
                            </p:childTnLst>
                          </p:cTn>
                        </p:par>
                        <p:par>
                          <p:cTn id="8" fill="hold">
                            <p:stCondLst>
                              <p:cond delay="7000"/>
                            </p:stCondLst>
                            <p:childTnLst>
                              <p:par>
                                <p:cTn id="9" presetID="27" presetClass="emph" presetSubtype="0" fill="remove" grpId="0" nodeType="afterEffect">
                                  <p:stCondLst>
                                    <p:cond delay="5000"/>
                                  </p:stCondLst>
                                  <p:childTnLst>
                                    <p:animClr clrSpc="rgb" dir="cw">
                                      <p:cBhvr override="childStyle">
                                        <p:cTn id="10" dur="1000" autoRev="1" fill="remove"/>
                                        <p:tgtEl>
                                          <p:spTgt spid="23"/>
                                        </p:tgtEl>
                                        <p:attrNameLst>
                                          <p:attrName>style.color</p:attrName>
                                        </p:attrNameLst>
                                      </p:cBhvr>
                                      <p:to>
                                        <a:srgbClr val="C00000"/>
                                      </p:to>
                                    </p:animClr>
                                    <p:animClr clrSpc="rgb" dir="cw">
                                      <p:cBhvr>
                                        <p:cTn id="11" dur="1000" autoRev="1" fill="remove"/>
                                        <p:tgtEl>
                                          <p:spTgt spid="23"/>
                                        </p:tgtEl>
                                        <p:attrNameLst>
                                          <p:attrName>fillcolor</p:attrName>
                                        </p:attrNameLst>
                                      </p:cBhvr>
                                      <p:to>
                                        <a:srgbClr val="C00000"/>
                                      </p:to>
                                    </p:animClr>
                                    <p:set>
                                      <p:cBhvr>
                                        <p:cTn id="12" dur="1000" autoRev="1" fill="remove"/>
                                        <p:tgtEl>
                                          <p:spTgt spid="23"/>
                                        </p:tgtEl>
                                        <p:attrNameLst>
                                          <p:attrName>fill.type</p:attrName>
                                        </p:attrNameLst>
                                      </p:cBhvr>
                                      <p:to>
                                        <p:strVal val="solid"/>
                                      </p:to>
                                    </p:set>
                                    <p:set>
                                      <p:cBhvr>
                                        <p:cTn id="13" dur="1000" autoRev="1" fill="remove"/>
                                        <p:tgtEl>
                                          <p:spTgt spid="23"/>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modelhobby.eu/wp-content/uploads/2012/11/355532-1920x1080-e1353503260889.jpg">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85246" y="1411360"/>
            <a:ext cx="7173502" cy="4754880"/>
          </a:xfrm>
          <a:prstGeom prst="rect">
            <a:avLst/>
          </a:prstGeom>
          <a:noFill/>
          <a:extLst>
            <a:ext uri="{909E8E84-426E-40DD-AFC4-6F175D3DCCD1}">
              <a14:hiddenFill xmlns:a14="http://schemas.microsoft.com/office/drawing/2010/main">
                <a:solidFill>
                  <a:srgbClr val="FFFFFF"/>
                </a:solidFill>
              </a14:hiddenFill>
            </a:ext>
          </a:extLst>
        </p:spPr>
      </p:pic>
      <p:sp>
        <p:nvSpPr>
          <p:cNvPr id="6" name="Text Box 1">
            <a:extLst>
              <a:ext uri="{FF2B5EF4-FFF2-40B4-BE49-F238E27FC236}">
                <a16:creationId xmlns:a16="http://schemas.microsoft.com/office/drawing/2014/main" id="{61A93963-B19D-4DA2-A571-81027D43DEA8}"/>
              </a:ext>
            </a:extLst>
          </p:cNvPr>
          <p:cNvSpPr txBox="1">
            <a:spLocks noChangeArrowheads="1"/>
          </p:cNvSpPr>
          <p:nvPr/>
        </p:nvSpPr>
        <p:spPr bwMode="auto">
          <a:xfrm>
            <a:off x="38097" y="182880"/>
            <a:ext cx="9067800" cy="1186479"/>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War #2: 4 Demons Lead 200 Million Army of Kings of Earth</a:t>
            </a:r>
            <a:r>
              <a:rPr kumimoji="0" lang="en-US" sz="3500" b="1" i="0" u="none" strike="noStrike" kern="1200" cap="none" spc="0" normalizeH="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to</a:t>
            </a: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Kill 1/3 of All Humans </a:t>
            </a:r>
          </a:p>
        </p:txBody>
      </p:sp>
      <p:sp>
        <p:nvSpPr>
          <p:cNvPr id="8" name="Text Box 1">
            <a:extLst>
              <a:ext uri="{FF2B5EF4-FFF2-40B4-BE49-F238E27FC236}">
                <a16:creationId xmlns:a16="http://schemas.microsoft.com/office/drawing/2014/main" id="{7DD80F1D-9B6A-4A0E-A23F-6C8C328682A0}"/>
              </a:ext>
            </a:extLst>
          </p:cNvPr>
          <p:cNvSpPr txBox="1">
            <a:spLocks noChangeArrowheads="1"/>
          </p:cNvSpPr>
          <p:nvPr/>
        </p:nvSpPr>
        <p:spPr bwMode="auto">
          <a:xfrm>
            <a:off x="685800" y="6089703"/>
            <a:ext cx="7848600" cy="585417"/>
          </a:xfrm>
          <a:prstGeom prst="rect">
            <a:avLst/>
          </a:prstGeom>
          <a:no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mn-cs"/>
                <a:hlinkClick r:id="rId3"/>
              </a:rPr>
              <a:t>Video – “End Times in the Words of Jesus”</a:t>
            </a:r>
            <a:endPar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mn-cs"/>
            </a:endParaRPr>
          </a:p>
        </p:txBody>
      </p:sp>
    </p:spTree>
    <p:extLst>
      <p:ext uri="{BB962C8B-B14F-4D97-AF65-F5344CB8AC3E}">
        <p14:creationId xmlns:p14="http://schemas.microsoft.com/office/powerpoint/2010/main" val="3345047067"/>
      </p:ext>
    </p:extLst>
  </p:cSld>
  <p:clrMapOvr>
    <a:masterClrMapping/>
  </p:clrMapOvr>
  <mc:AlternateContent xmlns:mc="http://schemas.openxmlformats.org/markup-compatibility/2006" xmlns:p15="http://schemas.microsoft.com/office/powerpoint/2012/main">
    <mc:Choice Requires="p15">
      <p:transition spd="slow" advTm="14000">
        <p15:prstTrans prst="pageCurlDouble"/>
      </p:transition>
    </mc:Choice>
    <mc:Fallback xmlns="">
      <p:transition spd="slow" advTm="14000">
        <p:fade/>
      </p:transition>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802316"/>
            <a:ext cx="7324725" cy="585801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buSzPct val="70000"/>
              <a:tabLst/>
              <a:defRPr/>
            </a:pPr>
            <a:r>
              <a:rPr lang="en-US" sz="3200" kern="150" dirty="0">
                <a:solidFill>
                  <a:prstClr val="black"/>
                </a:solidFill>
                <a:effectLst>
                  <a:outerShdw blurRad="38100" dist="38100" dir="2700000" algn="tl">
                    <a:srgbClr val="000000">
                      <a:alpha val="43137"/>
                    </a:srgbClr>
                  </a:outerShdw>
                </a:effectLst>
                <a:latin typeface="Papyrus" panose="03070502060502030205" pitchFamily="66" charset="0"/>
                <a:ea typeface="SimSun" panose="02010600030101010101" pitchFamily="2" charset="-122"/>
                <a:cs typeface="Arial" panose="020B0604020202020204" pitchFamily="34" charset="0"/>
              </a:rPr>
              <a:t> </a:t>
            </a:r>
            <a:r>
              <a:rPr lang="en-US" sz="3400" kern="150" dirty="0">
                <a:solidFill>
                  <a:prstClr val="black"/>
                </a:solidFill>
                <a:effectLst>
                  <a:outerShdw blurRad="38100" dist="38100" dir="2700000" algn="tl">
                    <a:srgbClr val="000000">
                      <a:alpha val="43137"/>
                    </a:srgbClr>
                  </a:outerShdw>
                </a:effectLst>
                <a:latin typeface="Papyrus" panose="03070502060502030205" pitchFamily="66" charset="0"/>
                <a:ea typeface="SimSun" panose="02010600030101010101" pitchFamily="2" charset="-122"/>
                <a:cs typeface="Arial" panose="020B0604020202020204" pitchFamily="34" charset="0"/>
              </a:rPr>
              <a:t>The sixth angel sounded his trumpet… “</a:t>
            </a:r>
            <a:r>
              <a:rPr lang="en-US" sz="3600" b="1" kern="150" dirty="0">
                <a:ln w="9525">
                  <a:solidFill>
                    <a:schemeClr val="tx1"/>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Release the four angels (fallen angel demons </a:t>
            </a:r>
            <a:r>
              <a:rPr lang="en-US"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Mangal" panose="02040503050203030202" pitchFamily="18" charset="0"/>
                <a:hlinkClick r:id="rId4"/>
              </a:rPr>
              <a:t>Jude 1:6 </a:t>
            </a:r>
            <a:r>
              <a:rPr lang="en-US" sz="14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Mangal" panose="02040503050203030202" pitchFamily="18" charset="0"/>
                <a:hlinkClick r:id="rId4"/>
              </a:rPr>
              <a:t>NIV</a:t>
            </a:r>
            <a:r>
              <a:rPr lang="en-US" sz="3600" b="1" kern="150" dirty="0">
                <a:ln w="9525">
                  <a:solidFill>
                    <a:schemeClr val="tx1"/>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 who are bound at the great river Euphrates</a:t>
            </a:r>
            <a:r>
              <a:rPr lang="en-US" sz="3600" kern="150" dirty="0">
                <a:solidFill>
                  <a:prstClr val="black"/>
                </a:solidFill>
                <a:effectLst>
                  <a:outerShdw blurRad="38100" dist="38100" dir="2700000" algn="tl">
                    <a:srgbClr val="000000">
                      <a:alpha val="43137"/>
                    </a:srgbClr>
                  </a:outerShdw>
                </a:effectLst>
                <a:latin typeface="Papyrus" panose="03070502060502030205" pitchFamily="66" charset="0"/>
                <a:ea typeface="SimSun" panose="02010600030101010101" pitchFamily="2" charset="-122"/>
                <a:cs typeface="Arial" panose="020B0604020202020204" pitchFamily="34" charset="0"/>
              </a:rPr>
              <a:t>.</a:t>
            </a:r>
            <a:r>
              <a:rPr lang="en-US" sz="3400" kern="150" dirty="0">
                <a:solidFill>
                  <a:prstClr val="black"/>
                </a:solidFill>
                <a:effectLst>
                  <a:outerShdw blurRad="38100" dist="38100" dir="2700000" algn="tl">
                    <a:srgbClr val="000000">
                      <a:alpha val="43137"/>
                    </a:srgbClr>
                  </a:outerShdw>
                </a:effectLst>
                <a:latin typeface="Papyrus" panose="03070502060502030205" pitchFamily="66" charset="0"/>
                <a:ea typeface="SimSun" panose="02010600030101010101" pitchFamily="2" charset="-122"/>
                <a:cs typeface="Arial" panose="020B0604020202020204" pitchFamily="34" charset="0"/>
              </a:rPr>
              <a:t>” And the four angels … were released to kill a third of mankind. </a:t>
            </a:r>
            <a:r>
              <a:rPr lang="en-US" sz="3600" b="1" kern="150" dirty="0">
                <a:ln w="9525">
                  <a:solidFill>
                    <a:schemeClr val="tx1"/>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The number of the mounted troops was twice ten thousand times ten thousand</a:t>
            </a:r>
            <a:r>
              <a:rPr lang="en-US" sz="3400" b="1" kern="150" dirty="0">
                <a:ln w="9525">
                  <a:solidFill>
                    <a:schemeClr val="tx1"/>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 </a:t>
            </a:r>
          </a:p>
          <a:p>
            <a:pPr marL="0" lvl="0" indent="0">
              <a:lnSpc>
                <a:spcPct val="90000"/>
              </a:lnSpc>
              <a:spcAft>
                <a:spcPts val="1200"/>
              </a:spcAft>
              <a:buClr>
                <a:prstClr val="black"/>
              </a:buClr>
              <a:buSzPct val="70000"/>
              <a:tabLst/>
              <a:defRPr/>
            </a:pPr>
            <a:r>
              <a:rPr lang="en-US" alt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5"/>
              </a:rPr>
              <a:t>Rev. 9:13-19 </a:t>
            </a:r>
            <a:r>
              <a:rPr lang="en-US" alt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5"/>
              </a:rPr>
              <a:t>NIV</a:t>
            </a:r>
            <a:endPar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endParaRPr>
          </a:p>
          <a:p>
            <a:pPr marL="0" lvl="0" indent="0">
              <a:lnSpc>
                <a:spcPct val="94000"/>
              </a:lnSpc>
              <a:spcBef>
                <a:spcPts val="0"/>
              </a:spcBef>
              <a:spcAft>
                <a:spcPts val="1200"/>
              </a:spcAft>
              <a:buSzPct val="70000"/>
              <a:tabLst/>
              <a:defRPr/>
            </a:pPr>
            <a:endParaRPr lang="en-US" sz="3400" kern="150" dirty="0">
              <a:solidFill>
                <a:prstClr val="black"/>
              </a:solidFill>
              <a:effectLst>
                <a:outerShdw blurRad="38100" dist="38100" dir="2700000" algn="tl">
                  <a:srgbClr val="000000">
                    <a:alpha val="43137"/>
                  </a:srgbClr>
                </a:outerShdw>
              </a:effectLst>
              <a:latin typeface="Papyrus" panose="03070502060502030205" pitchFamily="66" charset="0"/>
              <a:ea typeface="SimSun" panose="02010600030101010101" pitchFamily="2" charset="-122"/>
              <a:cs typeface="Arial" panose="020B0604020202020204" pitchFamily="34" charset="0"/>
            </a:endParaRPr>
          </a:p>
        </p:txBody>
      </p:sp>
    </p:spTree>
    <p:extLst>
      <p:ext uri="{BB962C8B-B14F-4D97-AF65-F5344CB8AC3E}">
        <p14:creationId xmlns:p14="http://schemas.microsoft.com/office/powerpoint/2010/main" val="2224861963"/>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249899" y="2017591"/>
            <a:ext cx="8643730" cy="452431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100000"/>
              </a:lnSpc>
              <a:spcBef>
                <a:spcPts val="0"/>
              </a:spcBef>
              <a:spcAft>
                <a:spcPts val="1800"/>
              </a:spcAft>
              <a:buClr>
                <a:prstClr val="white"/>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i="0" u="none" strike="noStrike" kern="1200" normalizeH="0" baseline="0" noProof="0" dirty="0">
                <a:solidFill>
                  <a:schemeClr val="bg1">
                    <a:lumMod val="95000"/>
                    <a:lumOff val="5000"/>
                  </a:schemeClr>
                </a:solidFill>
                <a:uLnTx/>
                <a:uFillTx/>
                <a:ea typeface="Microsoft YaHei" pitchFamily="1"/>
                <a:cs typeface="Arial" panose="020B0604020202020204" pitchFamily="34" charset="0"/>
              </a:rPr>
              <a:t>These</a:t>
            </a:r>
            <a:r>
              <a:rPr kumimoji="0" lang="en-US" sz="3000" i="0" u="none" strike="noStrike" kern="1200" normalizeH="0" noProof="0" dirty="0">
                <a:solidFill>
                  <a:schemeClr val="bg1">
                    <a:lumMod val="95000"/>
                    <a:lumOff val="5000"/>
                  </a:schemeClr>
                </a:solidFill>
                <a:uLnTx/>
                <a:uFillTx/>
                <a:ea typeface="Microsoft YaHei" pitchFamily="1"/>
                <a:cs typeface="Arial" panose="020B0604020202020204" pitchFamily="34" charset="0"/>
              </a:rPr>
              <a:t> </a:t>
            </a:r>
            <a:r>
              <a:rPr lang="en-US" sz="3000" dirty="0">
                <a:solidFill>
                  <a:schemeClr val="bg1">
                    <a:lumMod val="95000"/>
                    <a:lumOff val="5000"/>
                  </a:schemeClr>
                </a:solidFill>
                <a:ea typeface="Microsoft YaHei" pitchFamily="1"/>
                <a:cs typeface="Arial" panose="020B0604020202020204" pitchFamily="34" charset="0"/>
              </a:rPr>
              <a:t>four</a:t>
            </a:r>
            <a:r>
              <a:rPr kumimoji="0" lang="en-US" sz="3000" i="0" u="none" strike="noStrike" kern="1200" normalizeH="0" baseline="0" noProof="0" dirty="0">
                <a:solidFill>
                  <a:schemeClr val="bg1">
                    <a:lumMod val="95000"/>
                    <a:lumOff val="5000"/>
                  </a:schemeClr>
                </a:solidFill>
                <a:uLnTx/>
                <a:uFillTx/>
                <a:ea typeface="Microsoft YaHei" pitchFamily="1"/>
                <a:cs typeface="Arial" panose="020B0604020202020204" pitchFamily="34" charset="0"/>
              </a:rPr>
              <a:t> demons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Microsoft YaHei" pitchFamily="1"/>
                <a:cs typeface="Arial" panose="020B0604020202020204" pitchFamily="34" charset="0"/>
              </a:rPr>
              <a:t>lead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Microsoft YaHei" pitchFamily="1"/>
                <a:cs typeface="Arial" panose="020B0604020202020204" pitchFamily="34" charset="0"/>
              </a:rPr>
              <a:t>all</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Microsoft YaHei" pitchFamily="1"/>
                <a:cs typeface="Arial" panose="020B0604020202020204" pitchFamily="34" charset="0"/>
              </a:rPr>
              <a:t> the kings of Earth</a:t>
            </a:r>
            <a:r>
              <a:rPr kumimoji="0" lang="en-US" sz="3000" i="0" u="none" strike="noStrike" kern="1200" normalizeH="0" baseline="0" noProof="0" dirty="0">
                <a:solidFill>
                  <a:schemeClr val="bg1">
                    <a:lumMod val="95000"/>
                    <a:lumOff val="5000"/>
                  </a:schemeClr>
                </a:solidFill>
                <a:uLnTx/>
                <a:uFillTx/>
                <a:ea typeface="Microsoft YaHei" pitchFamily="1"/>
                <a:cs typeface="Arial" panose="020B0604020202020204" pitchFamily="34" charset="0"/>
              </a:rPr>
              <a:t> to hate, burn and eat the great whore Babylon, that</a:t>
            </a:r>
            <a:r>
              <a:rPr kumimoji="0" lang="en-US" sz="3000" i="0" u="none" strike="noStrike" kern="1200" normalizeH="0" noProof="0" dirty="0">
                <a:solidFill>
                  <a:schemeClr val="bg1">
                    <a:lumMod val="95000"/>
                    <a:lumOff val="5000"/>
                  </a:schemeClr>
                </a:solidFill>
                <a:uLnTx/>
                <a:uFillTx/>
                <a:ea typeface="Microsoft YaHei" pitchFamily="1"/>
                <a:cs typeface="Arial" panose="020B0604020202020204" pitchFamily="34" charset="0"/>
              </a:rPr>
              <a:t> the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Microsoft YaHei" pitchFamily="1"/>
                <a:cs typeface="Arial" panose="020B0604020202020204" pitchFamily="34" charset="0"/>
                <a:hlinkClick r:id="rId3" action="ppaction://hlinksldjump"/>
              </a:rPr>
              <a:t>Apostle Peter called Rome</a:t>
            </a:r>
            <a:r>
              <a:rPr kumimoji="0" lang="en-US" sz="3000" i="0" u="none" strike="noStrike" kern="1200" normalizeH="0" baseline="0" noProof="0" dirty="0">
                <a:solidFill>
                  <a:schemeClr val="bg1">
                    <a:lumMod val="95000"/>
                    <a:lumOff val="5000"/>
                  </a:schemeClr>
                </a:solidFill>
                <a:uLnTx/>
                <a:uFillTx/>
                <a:ea typeface="Microsoft YaHei" pitchFamily="1"/>
                <a:cs typeface="Arial" panose="020B0604020202020204" pitchFamily="34" charset="0"/>
              </a:rPr>
              <a:t>.</a:t>
            </a:r>
          </a:p>
          <a:p>
            <a:pPr marL="274320" lvl="0" indent="-274320" hangingPunct="1">
              <a:lnSpc>
                <a:spcPct val="100000"/>
              </a:lnSpc>
              <a:spcBef>
                <a:spcPts val="0"/>
              </a:spcBef>
              <a:spcAft>
                <a:spcPts val="1800"/>
              </a:spcAft>
              <a:buClr>
                <a:prstClr val="white"/>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Microsoft YaHei" pitchFamily="1"/>
                <a:cs typeface="Arial" panose="020B0604020202020204" pitchFamily="34" charset="0"/>
              </a:rPr>
              <a:t>They destroy the city of Rome with their 200 million man army</a:t>
            </a:r>
            <a:r>
              <a:rPr lang="en-US" sz="3000" dirty="0">
                <a:solidFill>
                  <a:prstClr val="black">
                    <a:lumMod val="95000"/>
                    <a:lumOff val="5000"/>
                  </a:prstClr>
                </a:solidFill>
                <a:ea typeface="Microsoft YaHei" pitchFamily="1"/>
                <a:cs typeface="Arial" panose="020B0604020202020204" pitchFamily="34" charset="0"/>
              </a:rPr>
              <a:t>.</a:t>
            </a: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endParaRPr>
          </a:p>
          <a:p>
            <a:pPr marL="274320" marR="0" lvl="0" indent="-274320" algn="l" defTabSz="457200" rtl="0" eaLnBrk="1" fontAlgn="base" latinLnBrk="0" hangingPunct="1">
              <a:lnSpc>
                <a:spcPct val="100000"/>
              </a:lnSpc>
              <a:spcBef>
                <a:spcPts val="0"/>
              </a:spcBef>
              <a:spcAft>
                <a:spcPts val="1800"/>
              </a:spcAft>
              <a:buClr>
                <a:prstClr val="white"/>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These</a:t>
            </a: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 </a:t>
            </a: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hlinkClick r:id="rId4" action="ppaction://hlinksldjump"/>
              </a:rPr>
              <a:t>10 kings</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 engage in</a:t>
            </a: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 demonic human</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hlinkClick r:id="rId5" action="ppaction://hlinksldjump"/>
              </a:rPr>
              <a:t>cannibalism (that radical liberals are starting to promote</a:t>
            </a: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hlinkClick r:id="rId5" action="ppaction://hlinksldjump"/>
              </a:rPr>
              <a:t> today</a:t>
            </a:r>
            <a:r>
              <a:rPr kumimoji="0" lang="en-US" sz="30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 as clean meat)</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Microsoft YaHei" pitchFamily="1"/>
                <a:cs typeface="Arial" panose="020B0604020202020204" pitchFamily="34" charset="0"/>
              </a:rPr>
              <a:t>. </a:t>
            </a:r>
          </a:p>
        </p:txBody>
      </p:sp>
      <p:sp>
        <p:nvSpPr>
          <p:cNvPr id="5" name="Text Box 1">
            <a:extLst>
              <a:ext uri="{FF2B5EF4-FFF2-40B4-BE49-F238E27FC236}">
                <a16:creationId xmlns:a16="http://schemas.microsoft.com/office/drawing/2014/main" id="{BA01A825-31D4-476D-AB90-6B04F782FBF6}"/>
              </a:ext>
            </a:extLst>
          </p:cNvPr>
          <p:cNvSpPr txBox="1">
            <a:spLocks noChangeArrowheads="1"/>
          </p:cNvSpPr>
          <p:nvPr/>
        </p:nvSpPr>
        <p:spPr bwMode="auto">
          <a:xfrm>
            <a:off x="38100" y="457200"/>
            <a:ext cx="9067800" cy="1186479"/>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War #2: 4 Demons Lead 200 Million Army of Kings of Earth</a:t>
            </a:r>
            <a:r>
              <a:rPr kumimoji="0" lang="en-US" sz="3500" b="1" i="0" u="none" strike="noStrike" kern="1200" cap="none" spc="0" normalizeH="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to</a:t>
            </a: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Kill 1/3 of All Humans </a:t>
            </a:r>
          </a:p>
        </p:txBody>
      </p:sp>
      <p:sp>
        <p:nvSpPr>
          <p:cNvPr id="4" name="Date Placeholder 2">
            <a:extLst>
              <a:ext uri="{FF2B5EF4-FFF2-40B4-BE49-F238E27FC236}">
                <a16:creationId xmlns:a16="http://schemas.microsoft.com/office/drawing/2014/main" id="{0640A318-1FC1-4752-AFB3-E511C96A56A2}"/>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650378717"/>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9000"/>
                                  </p:stCondLst>
                                  <p:childTnLst>
                                    <p:animEffect transition="out" filter="fade">
                                      <p:cBhvr>
                                        <p:cTn id="6" dur="2500" tmFilter="0, 0; .2, .5; .8, .5; 1, 0"/>
                                        <p:tgtEl>
                                          <p:spTgt spid="8">
                                            <p:txEl>
                                              <p:pRg st="0" end="0"/>
                                            </p:txEl>
                                          </p:spTgt>
                                        </p:tgtEl>
                                      </p:cBhvr>
                                    </p:animEffect>
                                    <p:animScale>
                                      <p:cBhvr>
                                        <p:cTn id="7" dur="1250" autoRev="1" fill="hold"/>
                                        <p:tgtEl>
                                          <p:spTgt spid="8">
                                            <p:txEl>
                                              <p:pRg st="0" end="0"/>
                                            </p:txEl>
                                          </p:spTgt>
                                        </p:tgtEl>
                                      </p:cBhvr>
                                      <p:by x="105000" y="105000"/>
                                    </p:animScale>
                                  </p:childTnLst>
                                </p:cTn>
                              </p:par>
                            </p:childTnLst>
                          </p:cTn>
                        </p:par>
                        <p:par>
                          <p:cTn id="8" fill="hold">
                            <p:stCondLst>
                              <p:cond delay="11500"/>
                            </p:stCondLst>
                            <p:childTnLst>
                              <p:par>
                                <p:cTn id="9" presetID="26" presetClass="emph" presetSubtype="0" fill="hold" nodeType="afterEffect">
                                  <p:stCondLst>
                                    <p:cond delay="4000"/>
                                  </p:stCondLst>
                                  <p:childTnLst>
                                    <p:animEffect transition="out" filter="fade">
                                      <p:cBhvr>
                                        <p:cTn id="10" dur="2500" tmFilter="0, 0; .2, .5; .8, .5; 1, 0"/>
                                        <p:tgtEl>
                                          <p:spTgt spid="8">
                                            <p:txEl>
                                              <p:pRg st="1" end="1"/>
                                            </p:txEl>
                                          </p:spTgt>
                                        </p:tgtEl>
                                      </p:cBhvr>
                                    </p:animEffect>
                                    <p:animScale>
                                      <p:cBhvr>
                                        <p:cTn id="11" dur="1250" autoRev="1" fill="hold"/>
                                        <p:tgtEl>
                                          <p:spTgt spid="8">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5818" y="822960"/>
            <a:ext cx="7472363" cy="505644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800"/>
              </a:spcAft>
              <a:buClr>
                <a:prstClr val="black"/>
              </a:buClr>
              <a:buSzPct val="70000"/>
              <a:tabLst/>
              <a:defRPr/>
            </a:pPr>
            <a:r>
              <a:rPr lang="en-US" sz="3400" dirty="0">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And the </a:t>
            </a:r>
            <a:r>
              <a:rPr lang="en-US" sz="3400" b="1" dirty="0">
                <a:ln w="9525">
                  <a:solidFill>
                    <a:sysClr val="windowText" lastClr="000000"/>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ten horns (kings)… upon the </a:t>
            </a:r>
            <a:r>
              <a:rPr lang="en-US" sz="3600" b="1" dirty="0">
                <a:ln w="9525">
                  <a:solidFill>
                    <a:schemeClr val="tx1"/>
                  </a:solidFill>
                  <a:prstDash val="solid"/>
                </a:ln>
                <a:solidFill>
                  <a:schemeClr val="bg1"/>
                </a:solidFill>
                <a:effectLst>
                  <a:glow rad="101600">
                    <a:schemeClr val="accent2">
                      <a:satMod val="175000"/>
                      <a:alpha val="40000"/>
                    </a:schemeClr>
                  </a:glow>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beast, these shall hate the whore (“Babylon”)</a:t>
            </a:r>
            <a:r>
              <a:rPr lang="en-US" sz="3600" dirty="0">
                <a:solidFill>
                  <a:schemeClr val="tx1"/>
                </a:solidFill>
                <a:latin typeface="Papyrus" panose="03070502060502030205" pitchFamily="66" charset="0"/>
                <a:cs typeface="Calibri" panose="020F0502020204030204" pitchFamily="34" charset="0"/>
              </a:rPr>
              <a:t>,</a:t>
            </a:r>
            <a:r>
              <a:rPr lang="en-US" sz="3600" b="1" dirty="0">
                <a:ln w="9525">
                  <a:solidFill>
                    <a:sysClr val="windowText" lastClr="000000"/>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 </a:t>
            </a:r>
            <a:r>
              <a:rPr lang="en-US" sz="3400" dirty="0">
                <a:solidFill>
                  <a:schemeClr val="tx1"/>
                </a:solidFill>
                <a:latin typeface="Papyrus" panose="03070502060502030205" pitchFamily="66" charset="0"/>
                <a:cs typeface="Calibri" panose="020F0502020204030204" pitchFamily="34" charset="0"/>
              </a:rPr>
              <a:t>and shall make her desolate and naked, and </a:t>
            </a:r>
            <a:r>
              <a:rPr lang="en-US" sz="3600" b="1" dirty="0">
                <a:ln w="9525">
                  <a:solidFill>
                    <a:schemeClr val="tx1"/>
                  </a:solidFill>
                  <a:prstDash val="solid"/>
                </a:ln>
                <a:solidFill>
                  <a:schemeClr val="bg1"/>
                </a:solidFill>
                <a:effectLst>
                  <a:glow rad="101600">
                    <a:schemeClr val="accent2">
                      <a:satMod val="175000"/>
                      <a:alpha val="40000"/>
                    </a:schemeClr>
                  </a:glow>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shall eat her flesh, and burn her with fire</a:t>
            </a:r>
            <a:r>
              <a:rPr lang="en-US" sz="3400" dirty="0">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t>
            </a:r>
            <a:r>
              <a:rPr lang="en-US" dirty="0">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16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Rev. 17:4-6,12-18</a:t>
            </a:r>
            <a:endParaRPr kumimoji="0" lang="en-US" sz="1600" i="0" u="none" strike="noStrike" kern="1200" cap="none" spc="0" normalizeH="0" baseline="0" noProof="0" dirty="0">
              <a:ln>
                <a:noFill/>
              </a:ln>
              <a:solidFill>
                <a:prstClr val="black"/>
              </a:solidFill>
              <a:uLnTx/>
              <a:uFillTx/>
              <a:latin typeface="Papyrus" panose="03070502060502030205" pitchFamily="66" charset="0"/>
              <a:cs typeface="Calibri" panose="020F0502020204030204" pitchFamily="34" charset="0"/>
            </a:endParaRPr>
          </a:p>
          <a:p>
            <a:pPr marL="0" marR="0" lvl="0" indent="0" algn="l" defTabSz="457200" rtl="0" eaLnBrk="1" fontAlgn="base" latinLnBrk="0" hangingPunct="0">
              <a:lnSpc>
                <a:spcPct val="96000"/>
              </a:lnSpc>
              <a:spcBef>
                <a:spcPct val="0"/>
              </a:spcBef>
              <a:spcAft>
                <a:spcPts val="0"/>
              </a:spcAft>
              <a:buClr>
                <a:prstClr val="black"/>
              </a:buClr>
              <a:buSzPct val="70000"/>
              <a:buFont typeface="Times New Roman" panose="02020603050405020304" pitchFamily="18" charset="0"/>
              <a:buNone/>
              <a:tabLst/>
              <a:defRPr/>
            </a:pPr>
            <a:r>
              <a:rPr kumimoji="0" lang="en-US" sz="3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and </a:t>
            </a:r>
            <a:r>
              <a:rPr kumimoji="0" lang="en-US" sz="3400" b="1" i="0" u="none" strike="noStrike" kern="1200" cap="none" spc="0" normalizeH="0" baseline="0" noProof="0" dirty="0">
                <a:ln w="9525">
                  <a:solidFill>
                    <a:prstClr val="black"/>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blood flowed</a:t>
            </a:r>
            <a:r>
              <a:rPr kumimoji="0" lang="en-US" sz="3400" i="0" u="none" strike="noStrike" kern="1200" normalizeH="0" baseline="0" noProof="0" dirty="0">
                <a:solidFill>
                  <a:schemeClr val="tx1">
                    <a:lumMod val="95000"/>
                    <a:lumOff val="5000"/>
                  </a:schemeClr>
                </a:solidFill>
                <a:uLnTx/>
                <a:uFillTx/>
                <a:latin typeface="Papyrus" panose="03070502060502030205" pitchFamily="66" charset="0"/>
                <a:ea typeface="Microsoft YaHei" panose="020B0503020204020204" pitchFamily="34" charset="-122"/>
                <a:cs typeface="Calibri" panose="020F0502020204030204" pitchFamily="34" charset="0"/>
              </a:rPr>
              <a:t>…</a:t>
            </a:r>
            <a:r>
              <a:rPr kumimoji="0" lang="en-US" sz="3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rising as</a:t>
            </a:r>
            <a:r>
              <a:rPr kumimoji="0" lang="en-US" sz="34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3400" b="1" i="0" u="none" strike="noStrike" kern="1200" cap="none" spc="0" normalizeH="0" baseline="0" noProof="0" dirty="0">
                <a:ln w="9525">
                  <a:solidFill>
                    <a:prstClr val="black"/>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high as the horses’ bridles for </a:t>
            </a:r>
            <a:r>
              <a:rPr kumimoji="0" lang="en-US" sz="3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a distance of 1,600 stadia … (≈ </a:t>
            </a:r>
            <a:r>
              <a:rPr kumimoji="0" lang="en-US" sz="3400" b="1" i="0" u="none" strike="noStrike" kern="1200" cap="none" spc="0" normalizeH="0" baseline="0" noProof="0" dirty="0">
                <a:ln w="9525">
                  <a:solidFill>
                    <a:prstClr val="black"/>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180 miles</a:t>
            </a:r>
            <a:r>
              <a:rPr kumimoji="0" lang="en-US" sz="3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300 km)</a:t>
            </a:r>
            <a:r>
              <a:rPr kumimoji="0" lang="en-US" sz="40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hlinkClick r:id="rId5"/>
              </a:rPr>
              <a:t>Rev. 14:20</a:t>
            </a:r>
            <a:r>
              <a:rPr kumimoji="0" lang="en-US" sz="1800" b="0"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NIV</a:t>
            </a:r>
            <a:endParaRPr kumimoji="0" lang="en-US" sz="1800" b="0"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685292337"/>
      </p:ext>
    </p:extLst>
  </p:cSld>
  <p:clrMapOvr>
    <a:masterClrMapping/>
  </p:clrMapOvr>
  <mc:AlternateContent xmlns:mc="http://schemas.openxmlformats.org/markup-compatibility/2006" xmlns:p15="http://schemas.microsoft.com/office/powerpoint/2012/main">
    <mc:Choice Requires="p15">
      <p:transition spd="slow"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04965" y="1097280"/>
            <a:ext cx="8928382" cy="558614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1800"/>
              </a:spcAft>
              <a:buClr>
                <a:schemeClr val="tx1"/>
              </a:buClr>
              <a:buSzPct val="80000"/>
            </a:pP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We cannot claim to follow Martin Luther, then change Christ’s words. </a:t>
            </a:r>
          </a:p>
          <a:p>
            <a:pPr marL="0" indent="0">
              <a:lnSpc>
                <a:spcPct val="90000"/>
              </a:lnSpc>
              <a:spcAft>
                <a:spcPts val="1800"/>
              </a:spcAft>
              <a:buClr>
                <a:schemeClr val="tx1"/>
              </a:buClr>
              <a:buSzPct val="80000"/>
            </a:pPr>
            <a:r>
              <a:rPr lang="en-US" sz="3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Luther would fight against this. The same way as I do, because I care about you and I want you to enter Heaven. </a:t>
            </a:r>
          </a:p>
          <a:p>
            <a:pPr marL="0" indent="0">
              <a:lnSpc>
                <a:spcPct val="90000"/>
              </a:lnSpc>
              <a:spcAft>
                <a:spcPts val="1200"/>
              </a:spcAft>
              <a:buClr>
                <a:schemeClr val="tx1"/>
              </a:buClr>
              <a:buSzPct val="80000"/>
            </a:pPr>
            <a:r>
              <a:rPr lang="en-US" altLang="en-US" sz="3200" dirty="0">
                <a:solidFill>
                  <a:schemeClr val="bg1"/>
                </a:solidFill>
                <a:latin typeface="Calibri" panose="020F0502020204030204" pitchFamily="34" charset="0"/>
                <a:cs typeface="Calibri" panose="020F0502020204030204" pitchFamily="34" charset="0"/>
              </a:rPr>
              <a:t>Luther stated: “Unless I am convinced by the testimony of the Scriptures or by clear reason… I am bound by the Scriptures I have quoted and my conscience is captive to the Word of God.” </a:t>
            </a:r>
            <a:r>
              <a:rPr lang="en-US" dirty="0">
                <a:ln w="9525">
                  <a:solidFill>
                    <a:schemeClr val="bg1"/>
                  </a:solidFill>
                  <a:prstDash val="solid"/>
                </a:ln>
                <a:solidFill>
                  <a:schemeClr val="tx1"/>
                </a:solidFill>
                <a:latin typeface="Calibri" panose="020F0502020204030204" pitchFamily="34" charset="0"/>
                <a:ea typeface="DengXian"/>
                <a:cs typeface="Times New Roman" panose="02020603050405020304" pitchFamily="18" charset="0"/>
                <a:hlinkClick r:id="rId4"/>
              </a:rPr>
              <a:t>[838]</a:t>
            </a:r>
            <a:r>
              <a:rPr lang="en-US" alt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endParaRPr lang="en-US" altLang="en-US" dirty="0">
              <a:solidFill>
                <a:schemeClr val="bg1"/>
              </a:solidFill>
              <a:latin typeface="Calibri" panose="020F0502020204030204" pitchFamily="34" charset="0"/>
              <a:cs typeface="Calibri" panose="020F0502020204030204" pitchFamily="34" charset="0"/>
            </a:endParaRPr>
          </a:p>
          <a:p>
            <a:pPr marL="365760" indent="-365760">
              <a:lnSpc>
                <a:spcPct val="90000"/>
              </a:lnSpc>
              <a:spcAft>
                <a:spcPts val="1200"/>
              </a:spcAft>
              <a:buClr>
                <a:schemeClr val="bg1"/>
              </a:buClr>
              <a:buSzPct val="70000"/>
              <a:buFont typeface="Wingdings" panose="05000000000000000000" pitchFamily="2" charset="2"/>
              <a:buChar char="Ø"/>
            </a:pPr>
            <a:r>
              <a:rPr lang="en-US" altLang="en-US" sz="3000" dirty="0">
                <a:solidFill>
                  <a:schemeClr val="bg1">
                    <a:lumMod val="95000"/>
                    <a:lumOff val="5000"/>
                  </a:schemeClr>
                </a:solidFill>
                <a:latin typeface="Calibri" panose="020F0502020204030204" pitchFamily="34" charset="0"/>
                <a:cs typeface="Calibri" panose="020F0502020204030204" pitchFamily="34" charset="0"/>
              </a:rPr>
              <a:t>“I cannot and will not recant anything...” </a:t>
            </a:r>
            <a:r>
              <a:rPr lang="en-US" dirty="0">
                <a:ln w="9525">
                  <a:solidFill>
                    <a:schemeClr val="bg1"/>
                  </a:solidFill>
                  <a:prstDash val="solid"/>
                </a:ln>
                <a:solidFill>
                  <a:schemeClr val="tx1"/>
                </a:solidFill>
                <a:latin typeface="Calibri" panose="020F0502020204030204" pitchFamily="34" charset="0"/>
                <a:ea typeface="DengXian"/>
                <a:cs typeface="Times New Roman" panose="02020603050405020304" pitchFamily="18" charset="0"/>
                <a:hlinkClick r:id="rId4"/>
              </a:rPr>
              <a:t>[838]</a:t>
            </a:r>
            <a:endParaRPr lang="en-US" sz="2000" dirty="0">
              <a:ln w="9525">
                <a:solidFill>
                  <a:schemeClr val="bg1"/>
                </a:solidFill>
                <a:prstDash val="solid"/>
              </a:ln>
              <a:solidFill>
                <a:schemeClr val="tx1"/>
              </a:solidFill>
              <a:latin typeface="Calibri" panose="020F0502020204030204" pitchFamily="34" charset="0"/>
              <a:ea typeface="DengXian"/>
              <a:cs typeface="Times New Roman" panose="02020603050405020304" pitchFamily="18" charset="0"/>
            </a:endParaRPr>
          </a:p>
        </p:txBody>
      </p:sp>
      <p:sp>
        <p:nvSpPr>
          <p:cNvPr id="5" name="Text Box 1"/>
          <p:cNvSpPr txBox="1">
            <a:spLocks noChangeArrowheads="1"/>
          </p:cNvSpPr>
          <p:nvPr/>
        </p:nvSpPr>
        <p:spPr bwMode="auto">
          <a:xfrm>
            <a:off x="209929" y="228600"/>
            <a:ext cx="8718454" cy="73152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bg1">
                    <a:lumMod val="75000"/>
                    <a:lumOff val="25000"/>
                  </a:schemeClr>
                </a:solidFill>
                <a:latin typeface="Times New Roman" panose="02020603050405020304" pitchFamily="18" charset="0"/>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E0F16538-1D13-4602-976F-1980A68A3A2E}"/>
              </a:ext>
            </a:extLst>
          </p:cNvPr>
          <p:cNvSpPr>
            <a:spLocks noGrp="1"/>
          </p:cNvSpPr>
          <p:nvPr>
            <p:ph type="dt" sz="half" idx="10"/>
          </p:nvPr>
        </p:nvSpPr>
        <p:spPr>
          <a:xfrm>
            <a:off x="5867400" y="6629400"/>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9431095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990600"/>
            <a:ext cx="7324725" cy="504753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SzPct val="70000"/>
              <a:tabLst/>
              <a:defRPr/>
            </a:pPr>
            <a:r>
              <a:rPr lang="en-US" sz="4000" kern="150" dirty="0">
                <a:solidFill>
                  <a:prstClr val="black"/>
                </a:solidFill>
                <a:effectLst>
                  <a:outerShdw blurRad="38100" dist="38100" dir="2700000" algn="tl">
                    <a:srgbClr val="000000">
                      <a:alpha val="43137"/>
                    </a:srgbClr>
                  </a:outerShdw>
                </a:effectLst>
                <a:latin typeface="Papyrus" panose="03070502060502030205" pitchFamily="66" charset="0"/>
                <a:ea typeface="SimSun" panose="02010600030101010101" pitchFamily="2" charset="-122"/>
                <a:cs typeface="Arial" panose="020B0604020202020204" pitchFamily="34" charset="0"/>
              </a:rPr>
              <a:t> </a:t>
            </a:r>
            <a:r>
              <a:rPr lang="en-US" sz="3600" kern="150" dirty="0">
                <a:solidFill>
                  <a:prstClr val="black"/>
                </a:solidFill>
                <a:effectLst>
                  <a:outerShdw blurRad="38100" dist="38100" dir="2700000" algn="tl">
                    <a:srgbClr val="000000">
                      <a:alpha val="43137"/>
                    </a:srgbClr>
                  </a:outerShdw>
                </a:effectLst>
                <a:latin typeface="Papyrus" panose="03070502060502030205" pitchFamily="66" charset="0"/>
                <a:ea typeface="SimSun" panose="02010600030101010101" pitchFamily="2" charset="-122"/>
                <a:cs typeface="Arial" panose="020B0604020202020204" pitchFamily="34" charset="0"/>
              </a:rPr>
              <a:t>The horses and riders I saw in my vision… The heads of the horses resembled the heads of lions, and out of their mouths came fire, smoke and sulfur. </a:t>
            </a:r>
            <a:r>
              <a:rPr lang="en-US" sz="4000" b="1" kern="150" dirty="0">
                <a:ln w="9525">
                  <a:solidFill>
                    <a:schemeClr val="tx1"/>
                  </a:solidFill>
                  <a:prstDash val="solid"/>
                </a:ln>
                <a:solidFill>
                  <a:schemeClr val="bg1"/>
                </a:solidFill>
                <a:effectLst>
                  <a:glow rad="101600">
                    <a:schemeClr val="accent2">
                      <a:satMod val="175000"/>
                      <a:alpha val="40000"/>
                    </a:schemeClr>
                  </a:glow>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A third of mankind was killed</a:t>
            </a:r>
            <a:r>
              <a:rPr lang="en-US" sz="3600" b="1" kern="150" dirty="0">
                <a:ln w="9525">
                  <a:solidFill>
                    <a:schemeClr val="tx1"/>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 </a:t>
            </a:r>
            <a:r>
              <a:rPr lang="en-US" sz="3600" kern="150" dirty="0">
                <a:solidFill>
                  <a:schemeClr val="tx1"/>
                </a:solidFill>
                <a:latin typeface="Papyrus" panose="03070502060502030205" pitchFamily="66" charset="0"/>
                <a:ea typeface="SimSun" panose="02010600030101010101" pitchFamily="2" charset="-122"/>
                <a:cs typeface="Arial" panose="020B0604020202020204" pitchFamily="34" charset="0"/>
              </a:rPr>
              <a:t>by the three plagues of fire, smoke and sulfur that came out of their mouths.</a:t>
            </a:r>
            <a:r>
              <a:rPr lang="en-US" sz="4000" kern="150" dirty="0">
                <a:solidFill>
                  <a:schemeClr val="tx1"/>
                </a:solidFill>
                <a:latin typeface="Papyrus" panose="03070502060502030205" pitchFamily="66" charset="0"/>
                <a:ea typeface="SimSun" panose="02010600030101010101" pitchFamily="2" charset="-122"/>
                <a:cs typeface="Arial" panose="020B0604020202020204" pitchFamily="34" charset="0"/>
              </a:rPr>
              <a:t> </a:t>
            </a:r>
            <a:r>
              <a:rPr lang="en-US" altLang="en-US"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Calibri" panose="020F0502020204030204" pitchFamily="34" charset="0"/>
                <a:hlinkClick r:id="rId4"/>
              </a:rPr>
              <a:t>Rev. 9:13-19 </a:t>
            </a:r>
            <a:r>
              <a:rPr lang="en-US" altLang="en-US" sz="14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Calibri" panose="020F0502020204030204" pitchFamily="34" charset="0"/>
                <a:hlinkClick r:id="rId4"/>
              </a:rPr>
              <a:t>NIV</a:t>
            </a:r>
            <a:endParaRPr lang="en-US"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861958218"/>
      </p:ext>
    </p:extLst>
  </p:cSld>
  <p:clrMapOvr>
    <a:masterClrMapping/>
  </p:clrMapOvr>
  <mc:AlternateContent xmlns:mc="http://schemas.openxmlformats.org/markup-compatibility/2006" xmlns:p15="http://schemas.microsoft.com/office/powerpoint/2012/main">
    <mc:Choice Requires="p15">
      <p:transition spd="slow"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800652"/>
            <a:ext cx="7324725" cy="528721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Bef>
                <a:spcPts val="0"/>
              </a:spcBef>
              <a:spcAft>
                <a:spcPts val="600"/>
              </a:spcAft>
              <a:buSzPct val="70000"/>
              <a:tabLst/>
              <a:defRPr/>
            </a:pPr>
            <a:r>
              <a:rPr kumimoji="0" lang="en-US" sz="33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a:t>
            </a:r>
            <a:r>
              <a:rPr kumimoji="0" lang="en-US" sz="3600" b="1" i="0" u="none" strike="noStrike" kern="150" normalizeH="0" baseline="0" noProof="0" dirty="0">
                <a:ln w="9525">
                  <a:solidFill>
                    <a:schemeClr val="tx1"/>
                  </a:solidFill>
                  <a:prstDash val="solid"/>
                </a:ln>
                <a:solidFill>
                  <a:schemeClr val="bg1"/>
                </a:solidFill>
                <a:effectLst>
                  <a:glow rad="101600">
                    <a:schemeClr val="accent2">
                      <a:satMod val="175000"/>
                      <a:alpha val="40000"/>
                    </a:schemeClr>
                  </a:glow>
                  <a:outerShdw blurRad="12700" dist="38100" dir="2700000" algn="tl" rotWithShape="0">
                    <a:schemeClr val="bg1">
                      <a:lumMod val="50000"/>
                    </a:schemeClr>
                  </a:outerShdw>
                </a:effectLst>
                <a:uLnTx/>
                <a:uFillTx/>
                <a:latin typeface="Papyrus" panose="03070502060502030205" pitchFamily="66" charset="0"/>
                <a:ea typeface="SimSun" panose="02010600030101010101" pitchFamily="2" charset="-122"/>
                <a:cs typeface="Calibri" panose="020F0502020204030204" pitchFamily="34" charset="0"/>
              </a:rPr>
              <a:t>Fallen! Fallen is Babylon the Great!’ She has become a dwelling for demons </a:t>
            </a:r>
            <a:r>
              <a:rPr kumimoji="0" lang="en-US" sz="33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For all the nations have drunk the </a:t>
            </a:r>
            <a:r>
              <a:rPr kumimoji="0" lang="en-US" sz="3300" b="1" i="0" u="none" strike="noStrike" kern="150" cap="none" spc="0" normalizeH="0" baseline="0" noProof="0" dirty="0">
                <a:ln w="9525">
                  <a:solidFill>
                    <a:srgbClr val="000000"/>
                  </a:solidFill>
                  <a:prstDash val="solid"/>
                </a:ln>
                <a:solidFill>
                  <a:srgbClr val="002060"/>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Calibri" panose="020F0502020204030204" pitchFamily="34" charset="0"/>
              </a:rPr>
              <a:t>maddening</a:t>
            </a:r>
            <a:r>
              <a:rPr kumimoji="0" lang="en-US" sz="33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wine of her </a:t>
            </a:r>
            <a:r>
              <a:rPr lang="en-US" sz="3300" b="1" kern="150" dirty="0">
                <a:ln w="9525">
                  <a:solidFill>
                    <a:srgbClr val="000000"/>
                  </a:solidFill>
                  <a:prstDash val="solid"/>
                </a:ln>
                <a:solidFill>
                  <a:srgbClr val="002060"/>
                </a:solidFill>
                <a:effectLst>
                  <a:outerShdw blurRad="12700" dist="38100" dir="2700000" algn="tl" rotWithShape="0">
                    <a:srgbClr val="FFFFFF">
                      <a:lumMod val="50000"/>
                    </a:srgbClr>
                  </a:outerShdw>
                </a:effectLst>
                <a:latin typeface="Papyrus" panose="03070502060502030205" pitchFamily="66" charset="0"/>
                <a:ea typeface="SimSun" panose="02010600030101010101" pitchFamily="2" charset="-122"/>
                <a:cs typeface="Calibri" panose="020F0502020204030204" pitchFamily="34" charset="0"/>
              </a:rPr>
              <a:t>adulteries </a:t>
            </a:r>
            <a:r>
              <a:rPr kumimoji="0" lang="en-US" sz="33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and the merchants of the earth grew rich from her excessive luxuries.”</a:t>
            </a:r>
            <a:r>
              <a:rPr kumimoji="0" lang="en-US" sz="34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a:t>
            </a:r>
            <a:r>
              <a:rPr kumimoji="0" lang="en-US" sz="3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3300" b="1" i="0" u="none" strike="noStrike" kern="150" cap="none" spc="0" normalizeH="0" baseline="0" noProof="0" dirty="0">
                <a:ln w="9525">
                  <a:solidFill>
                    <a:prstClr val="black"/>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SimSun" panose="02010600030101010101" pitchFamily="2" charset="-122"/>
                <a:cs typeface="Calibri" panose="020F0502020204030204" pitchFamily="34" charset="0"/>
              </a:rPr>
              <a:t>in one day her plagues will overtake her: death, mourning and famine. She will be consumed by fire</a:t>
            </a:r>
            <a:r>
              <a:rPr kumimoji="0" lang="en-US" sz="34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a:t>
            </a:r>
            <a:r>
              <a:rPr kumimoji="0" lang="en-US" sz="3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1800"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SimSun" panose="02010600030101010101" pitchFamily="2" charset="-122"/>
                <a:cs typeface="Calibri" panose="020F0502020204030204" pitchFamily="34" charset="0"/>
                <a:hlinkClick r:id="rId4"/>
              </a:rPr>
              <a:t>Rev. 18:2-5, 8-18, 23-24 </a:t>
            </a:r>
            <a:r>
              <a:rPr kumimoji="0" lang="en-US" sz="1400"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SimSun" panose="02010600030101010101" pitchFamily="2" charset="-122"/>
                <a:cs typeface="Calibri" panose="020F0502020204030204" pitchFamily="34" charset="0"/>
                <a:hlinkClick r:id="rId4"/>
              </a:rPr>
              <a:t>NIV</a:t>
            </a:r>
            <a:endParaRPr kumimoji="0" lang="en-US" sz="1400"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239161394"/>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754581"/>
            <a:ext cx="7324725" cy="537839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ts val="0"/>
              </a:spcBef>
              <a:spcAft>
                <a:spcPts val="600"/>
              </a:spcAft>
              <a:buClr>
                <a:srgbClr val="000000"/>
              </a:buClr>
              <a:buSzPct val="70000"/>
              <a:buFont typeface="Times New Roman" panose="02020603050405020304" pitchFamily="18" charset="0"/>
              <a:buNone/>
              <a:tabLst/>
              <a:defRPr/>
            </a:pPr>
            <a:r>
              <a:rPr kumimoji="0" lang="en-US" sz="33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a:t>
            </a:r>
            <a:r>
              <a:rPr kumimoji="0" lang="en-US" sz="3300" b="1" i="0" u="none" strike="noStrike" kern="150" cap="none" spc="0" normalizeH="0" baseline="0" noProof="0" dirty="0">
                <a:ln w="9525">
                  <a:solidFill>
                    <a:srgbClr val="000000"/>
                  </a:solidFill>
                  <a:prstDash val="solid"/>
                </a:ln>
                <a:solidFill>
                  <a:srgbClr val="002060"/>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Calibri" panose="020F0502020204030204" pitchFamily="34" charset="0"/>
              </a:rPr>
              <a:t>When the kings of the earth who committed adultery with her … see the smoke of her burning, they will weep and mourn over her</a:t>
            </a:r>
            <a:r>
              <a:rPr kumimoji="0" lang="en-US" sz="33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 you mighty city of Babylon! In one hour your doom has come!’ “The merchants of the earth will weep and mourn over her because no one buys their cargoes anymore— cargoes of gold, silver… and …</a:t>
            </a:r>
            <a:r>
              <a:rPr kumimoji="0" lang="en-US" sz="3300" b="0" i="0" u="none" strike="noStrike" kern="15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3300" b="1" i="0" u="none" strike="noStrike" kern="150" cap="none" spc="0" normalizeH="0" baseline="0" noProof="0" dirty="0">
                <a:ln w="9525">
                  <a:solidFill>
                    <a:prstClr val="black"/>
                  </a:solidFill>
                  <a:prstDash val="solid"/>
                </a:ln>
                <a:solidFill>
                  <a:srgbClr val="0A039B"/>
                </a:solidFill>
                <a:effectLst>
                  <a:outerShdw blurRad="38100" dist="38100" dir="2700000" algn="tl" rotWithShape="0">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human beings sold as slaves</a:t>
            </a:r>
            <a:r>
              <a:rPr kumimoji="0" lang="en-US" sz="33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a:t>
            </a:r>
            <a:r>
              <a:rPr kumimoji="0" lang="en-US" sz="3300" b="0" i="0" u="none" strike="noStrike" kern="15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Calibri" panose="020F0502020204030204" pitchFamily="34" charset="0"/>
              </a:rPr>
              <a:t>”</a:t>
            </a:r>
            <a:r>
              <a:rPr kumimoji="0" lang="en-US" sz="33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SimSun" panose="02010600030101010101" pitchFamily="2" charset="-122"/>
                <a:cs typeface="Calibri" panose="020F0502020204030204" pitchFamily="34" charset="0"/>
              </a:rPr>
              <a:t> </a:t>
            </a:r>
          </a:p>
          <a:p>
            <a:pPr marL="0" marR="0" lvl="0" indent="0" algn="l" defTabSz="457200" rtl="0" eaLnBrk="1" fontAlgn="base" latinLnBrk="0" hangingPunct="0">
              <a:lnSpc>
                <a:spcPct val="92000"/>
              </a:lnSpc>
              <a:spcBef>
                <a:spcPts val="0"/>
              </a:spcBef>
              <a:spcAft>
                <a:spcPts val="600"/>
              </a:spcAft>
              <a:buClr>
                <a:srgbClr val="000000"/>
              </a:buClr>
              <a:buSzPct val="70000"/>
              <a:buFont typeface="Times New Roman" panose="02020603050405020304" pitchFamily="18" charset="0"/>
              <a:buNone/>
              <a:tabLst/>
              <a:defRPr/>
            </a:pPr>
            <a:r>
              <a:rPr kumimoji="0" lang="en-US" sz="18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Calibri" panose="020F0502020204030204" pitchFamily="34" charset="0"/>
                <a:hlinkClick r:id="rId4"/>
              </a:rPr>
              <a:t>Rev. 18:2-5, 8-18, 23-24 </a:t>
            </a:r>
            <a:r>
              <a:rPr kumimoji="0" lang="en-US" sz="14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Calibri" panose="020F0502020204030204" pitchFamily="34" charset="0"/>
                <a:hlinkClick r:id="rId4"/>
              </a:rPr>
              <a:t>NIV</a:t>
            </a:r>
            <a:endParaRPr kumimoji="0" lang="en-US" sz="18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2865446943"/>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6728" y="1672193"/>
            <a:ext cx="8850541" cy="4842351"/>
          </a:xfrm>
          <a:prstGeom prst="rect">
            <a:avLst/>
          </a:prstGeom>
          <a:noFill/>
          <a:ln w="25400">
            <a:noFill/>
          </a:ln>
          <a:effectLst/>
          <a:scene3d>
            <a:camera prst="orthographicFront"/>
            <a:lightRig rig="threePt" dir="t"/>
          </a:scene3d>
          <a:sp3d>
            <a:bevelT w="165100" prst="coolSlant"/>
          </a:sp3d>
          <a:extLst/>
        </p:spPr>
        <p:txBody>
          <a:bodyPr wrap="square" lIns="91440" tIns="9144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000"/>
              </a:spcAft>
              <a:buClr>
                <a:srgbClr val="002060"/>
              </a:buClr>
              <a:defRPr/>
            </a:pPr>
            <a:r>
              <a:rPr lang="en-US" sz="3000" dirty="0">
                <a:solidFill>
                  <a:srgbClr val="CC0099"/>
                </a:solidFill>
                <a:effectLst>
                  <a:outerShdw blurRad="38100" dist="38100" dir="2700000" algn="tl">
                    <a:srgbClr val="000000">
                      <a:alpha val="43137"/>
                    </a:srgbClr>
                  </a:outerShdw>
                </a:effectLst>
              </a:rPr>
              <a:t>3 of 10 world kings (the 10 toes or 10 heads) are destroyed at the middle of 7 year great tribulation. </a:t>
            </a:r>
          </a:p>
          <a:p>
            <a:pPr marL="0" lvl="0" indent="0">
              <a:lnSpc>
                <a:spcPct val="100000"/>
              </a:lnSpc>
              <a:spcAft>
                <a:spcPts val="1000"/>
              </a:spcAft>
              <a:buClr>
                <a:srgbClr val="002060"/>
              </a:buClr>
              <a:defRPr/>
            </a:pPr>
            <a:r>
              <a:rPr lang="en-US" sz="3000" dirty="0">
                <a:solidFill>
                  <a:srgbClr val="CC0099"/>
                </a:solidFill>
                <a:effectLst>
                  <a:outerShdw blurRad="38100" dist="38100" dir="2700000" algn="tl">
                    <a:srgbClr val="000000">
                      <a:alpha val="43137"/>
                    </a:srgbClr>
                  </a:outerShdw>
                </a:effectLst>
              </a:rPr>
              <a:t>These 3 destroyed kingdoms are radical liberal gay revived </a:t>
            </a:r>
            <a:r>
              <a:rPr kumimoji="0" lang="en-US" sz="3000" i="0" u="none" strike="noStrike" kern="1200" normalizeH="0" baseline="0" noProof="0" dirty="0">
                <a:solidFill>
                  <a:srgbClr val="CC0099"/>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mn-cs"/>
              </a:rPr>
              <a:t>Rome Babylon, western coast nations (US, NATO), island nations (Britain, Australia) and Israel. </a:t>
            </a:r>
          </a:p>
          <a:p>
            <a:pPr marL="0" lvl="0" indent="0">
              <a:lnSpc>
                <a:spcPct val="100000"/>
              </a:lnSpc>
              <a:spcAft>
                <a:spcPts val="1800"/>
              </a:spcAft>
              <a:tabLst/>
              <a:defRPr/>
            </a:pPr>
            <a:r>
              <a:rPr kumimoji="0" lang="en-US" sz="3000" i="0" u="none" strike="noStrike" kern="1200" normalizeH="0" baseline="0" noProof="0" dirty="0">
                <a:solidFill>
                  <a:srgbClr val="CC0099"/>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mn-cs"/>
              </a:rPr>
              <a:t>They are burned by the 200 million soldier army of the Beast, </a:t>
            </a:r>
            <a:r>
              <a:rPr lang="en-US" sz="3000" dirty="0">
                <a:solidFill>
                  <a:srgbClr val="CC0099"/>
                </a:solidFill>
                <a:effectLst>
                  <a:outerShdw blurRad="38100" dist="38100" dir="2700000" algn="tl">
                    <a:srgbClr val="000000">
                      <a:alpha val="43137"/>
                    </a:srgbClr>
                  </a:outerShdw>
                </a:effectLst>
              </a:rPr>
              <a:t>t</a:t>
            </a:r>
            <a:r>
              <a:rPr kumimoji="0" lang="en-US" sz="3000" i="0" u="none" strike="noStrike" kern="1200" normalizeH="0" baseline="0" noProof="0" dirty="0">
                <a:solidFill>
                  <a:srgbClr val="CC0099"/>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mn-cs"/>
              </a:rPr>
              <a:t>hat throws down the rebuilt Jerusalem Temple Sanctuary, and finally breaks all power of the left behind holy people</a:t>
            </a:r>
            <a:r>
              <a:rPr lang="en-US" sz="3000" dirty="0">
                <a:solidFill>
                  <a:srgbClr val="CC0099"/>
                </a:solidFill>
                <a:effectLst>
                  <a:outerShdw blurRad="38100" dist="38100" dir="2700000" algn="tl">
                    <a:srgbClr val="000000">
                      <a:alpha val="43137"/>
                    </a:srgbClr>
                  </a:outerShdw>
                </a:effectLst>
              </a:rPr>
              <a:t>. </a:t>
            </a:r>
            <a:r>
              <a:rPr lang="en-US" sz="1600" dirty="0">
                <a:solidFill>
                  <a:prstClr val="white"/>
                </a:solidFill>
                <a:latin typeface="Calibri" panose="020F0502020204030204" pitchFamily="34" charset="0"/>
                <a:cs typeface="Calibri" panose="020F0502020204030204" pitchFamily="34" charset="0"/>
              </a:rPr>
              <a:t>Dan. 2:32-45,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3"/>
              </a:rPr>
              <a:t>Rev. 13</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1600" u="sng"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4"/>
              </a:rPr>
              <a:t>&amp; 17:8-15</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5"/>
              </a:rPr>
              <a:t>Mark 13:14</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1600" u="sng"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6"/>
              </a:rPr>
              <a:t>[662]</a:t>
            </a:r>
            <a:r>
              <a:rPr lang="en-US" sz="1600" u="sng" kern="150" dirty="0">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sz="1500" dirty="0">
                <a:solidFill>
                  <a:prstClr val="white"/>
                </a:solidFill>
                <a:hlinkClick r:id="rId7"/>
              </a:rPr>
              <a:t>Rev. 11:1,7-8,11,15, </a:t>
            </a:r>
            <a:r>
              <a:rPr lang="en-US" sz="1500" dirty="0">
                <a:solidFill>
                  <a:prstClr val="white"/>
                </a:solidFill>
                <a:hlinkClick r:id="rId8"/>
              </a:rPr>
              <a:t>Rev. 13:11-12</a:t>
            </a:r>
            <a:r>
              <a:rPr lang="en-US" sz="1500" dirty="0">
                <a:solidFill>
                  <a:prstClr val="white"/>
                </a:solidFill>
              </a:rPr>
              <a:t>, </a:t>
            </a:r>
            <a:r>
              <a:rPr lang="en-US" sz="1500" dirty="0">
                <a:solidFill>
                  <a:prstClr val="white"/>
                </a:solidFill>
                <a:hlinkClick r:id="rId9"/>
              </a:rPr>
              <a:t>Rev. 14:7-10 NIV</a:t>
            </a:r>
            <a:r>
              <a:rPr lang="en-US" sz="1500" b="1" dirty="0">
                <a:ln w="9525">
                  <a:solidFill>
                    <a:prstClr val="black"/>
                  </a:solidFill>
                  <a:prstDash val="solid"/>
                </a:ln>
                <a:solidFill>
                  <a:prstClr val="white"/>
                </a:solidFill>
                <a:effectLst>
                  <a:outerShdw blurRad="12700" dist="38100" dir="2700000" algn="tl" rotWithShape="0">
                    <a:prstClr val="black">
                      <a:lumMod val="50000"/>
                    </a:prstClr>
                  </a:outerShdw>
                </a:effectLst>
              </a:rPr>
              <a:t>, </a:t>
            </a:r>
            <a:r>
              <a:rPr lang="en-US" sz="1500" u="sng" kern="150" dirty="0">
                <a:solidFill>
                  <a:prstClr val="white"/>
                </a:solidFill>
                <a:ea typeface="SimSun" panose="02010600030101010101" pitchFamily="2" charset="-122"/>
                <a:cs typeface="Arial" panose="020B0604020202020204" pitchFamily="34" charset="0"/>
                <a:hlinkClick r:id="rId10"/>
              </a:rPr>
              <a:t>Dan. 7:7-11, 21-23</a:t>
            </a:r>
            <a:r>
              <a:rPr lang="en-US" sz="1500" kern="150" dirty="0">
                <a:solidFill>
                  <a:prstClr val="white"/>
                </a:solidFill>
                <a:ea typeface="SimSun" panose="02010600030101010101" pitchFamily="2" charset="-122"/>
                <a:cs typeface="Arial" panose="020B0604020202020204" pitchFamily="34" charset="0"/>
                <a:hlinkClick r:id="rId11"/>
              </a:rPr>
              <a:t>, 8:9-11</a:t>
            </a:r>
            <a:r>
              <a:rPr lang="en-US" sz="1500" kern="150" dirty="0">
                <a:solidFill>
                  <a:prstClr val="white"/>
                </a:solidFill>
                <a:ea typeface="SimSun" panose="02010600030101010101" pitchFamily="2" charset="-122"/>
                <a:cs typeface="Arial" panose="020B0604020202020204" pitchFamily="34" charset="0"/>
              </a:rPr>
              <a:t>, </a:t>
            </a:r>
            <a:r>
              <a:rPr lang="en-US" sz="1500" dirty="0">
                <a:solidFill>
                  <a:srgbClr val="CC0099"/>
                </a:solidFill>
                <a:effectLst>
                  <a:outerShdw blurRad="38100" dist="38100" dir="2700000" algn="tl">
                    <a:srgbClr val="000000">
                      <a:alpha val="43137"/>
                    </a:srgbClr>
                  </a:outerShdw>
                </a:effectLst>
                <a:hlinkClick r:id="rId12"/>
              </a:rPr>
              <a:t>Mat. 24:15-19</a:t>
            </a:r>
            <a:endParaRPr lang="en-US" sz="1500" dirty="0">
              <a:solidFill>
                <a:srgbClr val="CC0099"/>
              </a:solidFill>
              <a:effectLst>
                <a:outerShdw blurRad="38100" dist="38100" dir="2700000" algn="tl">
                  <a:srgbClr val="000000">
                    <a:alpha val="43137"/>
                  </a:srgbClr>
                </a:outerShdw>
              </a:effectLst>
            </a:endParaRPr>
          </a:p>
        </p:txBody>
      </p:sp>
      <p:sp>
        <p:nvSpPr>
          <p:cNvPr id="7" name="Text Box 1">
            <a:extLst>
              <a:ext uri="{FF2B5EF4-FFF2-40B4-BE49-F238E27FC236}">
                <a16:creationId xmlns:a16="http://schemas.microsoft.com/office/drawing/2014/main" id="{07C58FC9-7F63-433D-98C0-C6CA719DDB12}"/>
              </a:ext>
            </a:extLst>
          </p:cNvPr>
          <p:cNvSpPr txBox="1">
            <a:spLocks noChangeArrowheads="1"/>
          </p:cNvSpPr>
          <p:nvPr/>
        </p:nvSpPr>
        <p:spPr bwMode="auto">
          <a:xfrm>
            <a:off x="38099" y="304800"/>
            <a:ext cx="9067800" cy="1186479"/>
          </a:xfrm>
          <a:prstGeom prst="rect">
            <a:avLst/>
          </a:prstGeom>
          <a:blipFill dpi="0" rotWithShape="0">
            <a:blip r:embed="rId1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War #2: 4 Demons Lead 200 Million Army of Kings of Earth</a:t>
            </a:r>
            <a:r>
              <a:rPr kumimoji="0" lang="en-US" sz="3500" b="1" i="0" u="none" strike="noStrike" kern="1200" cap="none" spc="0" normalizeH="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to</a:t>
            </a: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Kill 1/3 of All Humans </a:t>
            </a:r>
          </a:p>
        </p:txBody>
      </p:sp>
      <p:sp>
        <p:nvSpPr>
          <p:cNvPr id="8" name="Date Placeholder 2">
            <a:extLst>
              <a:ext uri="{FF2B5EF4-FFF2-40B4-BE49-F238E27FC236}">
                <a16:creationId xmlns:a16="http://schemas.microsoft.com/office/drawing/2014/main" id="{E35E4639-0973-422F-BC11-2588B84E5C98}"/>
              </a:ext>
            </a:extLst>
          </p:cNvPr>
          <p:cNvSpPr>
            <a:spLocks noGrp="1"/>
          </p:cNvSpPr>
          <p:nvPr>
            <p:ph type="dt" sz="half" idx="10"/>
          </p:nvPr>
        </p:nvSpPr>
        <p:spPr>
          <a:xfrm>
            <a:off x="5988519" y="6514544"/>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760391174"/>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6728" y="1634418"/>
            <a:ext cx="8850541" cy="4918782"/>
          </a:xfrm>
          <a:prstGeom prst="rect">
            <a:avLst/>
          </a:prstGeom>
          <a:noFill/>
          <a:ln w="25400">
            <a:noFill/>
          </a:ln>
          <a:effectLst/>
          <a:scene3d>
            <a:camera prst="orthographicFront"/>
            <a:lightRig rig="threePt" dir="t"/>
          </a:scene3d>
          <a:sp3d>
            <a:bevelT w="165100" prst="coolSlant"/>
          </a:sp3d>
          <a:extLst/>
        </p:spPr>
        <p:txBody>
          <a:bodyPr wrap="square" lIns="91440" tIns="9144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600"/>
              </a:spcAft>
              <a:buClr>
                <a:srgbClr val="002060"/>
              </a:buClr>
              <a:defRPr/>
            </a:pPr>
            <a:r>
              <a:rPr lang="en-US" sz="3200" dirty="0">
                <a:solidFill>
                  <a:srgbClr val="CC0099"/>
                </a:solidFill>
                <a:effectLst>
                  <a:outerShdw blurRad="38100" dist="38100" dir="2700000" algn="tl">
                    <a:srgbClr val="000000">
                      <a:alpha val="43137"/>
                    </a:srgbClr>
                  </a:outerShdw>
                </a:effectLst>
              </a:rPr>
              <a:t>The reason the beast hates the end time Rome Babylon, island and western coast nations, is because they were formerly Christian nations with hundreds of millions of strong conservative Christians who resisted evil throughout history</a:t>
            </a:r>
            <a:r>
              <a:rPr lang="en-US" sz="3200" dirty="0">
                <a:solidFill>
                  <a:srgbClr val="CC0099"/>
                </a:solidFill>
                <a:effectLst>
                  <a:outerShdw blurRad="38100" dist="38100" dir="2700000" algn="tl">
                    <a:srgbClr val="000000">
                      <a:alpha val="43137"/>
                    </a:srgbClr>
                  </a:outerShdw>
                </a:effectLst>
                <a:cs typeface="Arial" panose="020B0604020202020204" pitchFamily="34" charset="0"/>
              </a:rPr>
              <a:t>. </a:t>
            </a:r>
          </a:p>
          <a:p>
            <a:pPr marL="0" lvl="0" indent="0">
              <a:lnSpc>
                <a:spcPct val="94000"/>
              </a:lnSpc>
              <a:spcAft>
                <a:spcPts val="1800"/>
              </a:spcAft>
              <a:buClr>
                <a:srgbClr val="002060"/>
              </a:buClr>
              <a:defRPr/>
            </a:pPr>
            <a:r>
              <a:rPr lang="en-US" b="1" dirty="0">
                <a:ln w="9525">
                  <a:solidFill>
                    <a:schemeClr val="bg1"/>
                  </a:solidFill>
                  <a:prstDash val="solid"/>
                </a:ln>
                <a:solidFill>
                  <a:schemeClr val="tx1"/>
                </a:solidFill>
                <a:cs typeface="Arial" panose="020B0604020202020204" pitchFamily="34" charset="0"/>
                <a:hlinkClick r:id="rId3"/>
              </a:rPr>
              <a:t>Rev. 14:20</a:t>
            </a:r>
            <a:r>
              <a:rPr lang="en-US" b="1" dirty="0">
                <a:ln w="9525">
                  <a:solidFill>
                    <a:schemeClr val="bg1"/>
                  </a:solidFill>
                  <a:prstDash val="solid"/>
                </a:ln>
                <a:solidFill>
                  <a:schemeClr val="tx1"/>
                </a:solidFill>
                <a:cs typeface="Arial" panose="020B0604020202020204" pitchFamily="34" charset="0"/>
              </a:rPr>
              <a:t> </a:t>
            </a:r>
            <a:r>
              <a:rPr lang="en-US" sz="1600" b="1" dirty="0">
                <a:ln w="9525">
                  <a:solidFill>
                    <a:schemeClr val="bg1"/>
                  </a:solidFill>
                  <a:prstDash val="solid"/>
                </a:ln>
                <a:solidFill>
                  <a:schemeClr val="tx1"/>
                </a:solidFill>
                <a:cs typeface="Arial" panose="020B0604020202020204" pitchFamily="34" charset="0"/>
              </a:rPr>
              <a:t>NIV, </a:t>
            </a:r>
            <a:r>
              <a:rPr lang="en-US" b="1" dirty="0">
                <a:ln w="9525">
                  <a:solidFill>
                    <a:schemeClr val="bg1"/>
                  </a:solidFill>
                  <a:prstDash val="solid"/>
                </a:ln>
                <a:solidFill>
                  <a:schemeClr val="tx1"/>
                </a:solidFill>
                <a:cs typeface="Arial" panose="020B0604020202020204" pitchFamily="34" charset="0"/>
              </a:rPr>
              <a:t>(see </a:t>
            </a:r>
            <a:r>
              <a:rPr lang="en-US" b="1" i="1" dirty="0">
                <a:ln w="9525">
                  <a:solidFill>
                    <a:schemeClr val="bg1"/>
                  </a:solidFill>
                  <a:prstDash val="solid"/>
                </a:ln>
                <a:solidFill>
                  <a:schemeClr val="tx1"/>
                </a:solidFill>
                <a:cs typeface="Arial" panose="020B0604020202020204" pitchFamily="34" charset="0"/>
                <a:hlinkClick r:id="rId4"/>
              </a:rPr>
              <a:t>Evolution Is Not Science</a:t>
            </a:r>
            <a:r>
              <a:rPr lang="en-US" b="1" dirty="0">
                <a:ln w="9525">
                  <a:solidFill>
                    <a:schemeClr val="bg1"/>
                  </a:solidFill>
                  <a:prstDash val="solid"/>
                </a:ln>
                <a:solidFill>
                  <a:schemeClr val="tx1"/>
                </a:solidFill>
                <a:cs typeface="Arial" panose="020B0604020202020204" pitchFamily="34" charset="0"/>
                <a:hlinkClick r:id="rId4"/>
              </a:rPr>
              <a:t>, Ch. 1</a:t>
            </a:r>
            <a:r>
              <a:rPr lang="en-US" b="1" dirty="0">
                <a:ln w="9525">
                  <a:solidFill>
                    <a:schemeClr val="bg1"/>
                  </a:solidFill>
                  <a:prstDash val="solid"/>
                </a:ln>
                <a:solidFill>
                  <a:schemeClr val="tx1"/>
                </a:solidFill>
                <a:cs typeface="Arial" panose="020B0604020202020204" pitchFamily="34" charset="0"/>
              </a:rPr>
              <a:t> &amp; 28)</a:t>
            </a:r>
          </a:p>
          <a:p>
            <a:pPr marL="0" lvl="0" indent="0">
              <a:lnSpc>
                <a:spcPct val="94000"/>
              </a:lnSpc>
              <a:spcAft>
                <a:spcPts val="1000"/>
              </a:spcAft>
              <a:buClr>
                <a:srgbClr val="002060"/>
              </a:buClr>
              <a:defRPr/>
            </a:pPr>
            <a:r>
              <a:rPr lang="en-US" sz="3200" dirty="0">
                <a:solidFill>
                  <a:srgbClr val="CC0099"/>
                </a:solidFill>
                <a:effectLst>
                  <a:outerShdw blurRad="38100" dist="38100" dir="2700000" algn="tl">
                    <a:srgbClr val="000000">
                      <a:alpha val="43137"/>
                    </a:srgbClr>
                  </a:outerShdw>
                </a:effectLst>
                <a:cs typeface="Arial" panose="020B0604020202020204" pitchFamily="34" charset="0"/>
              </a:rPr>
              <a:t>The beast has always hated Israel and the Jews who preserved God’s Scriptures and produced many leading Jesus following, Messianic Jews, who also fought against evil.</a:t>
            </a:r>
            <a:endParaRPr lang="en-US" sz="2900" b="1" dirty="0">
              <a:solidFill>
                <a:srgbClr val="CC0099"/>
              </a:solidFill>
              <a:cs typeface="Arial" panose="020B0604020202020204" pitchFamily="34" charset="0"/>
            </a:endParaRPr>
          </a:p>
        </p:txBody>
      </p:sp>
      <p:sp>
        <p:nvSpPr>
          <p:cNvPr id="7" name="Text Box 1">
            <a:extLst>
              <a:ext uri="{FF2B5EF4-FFF2-40B4-BE49-F238E27FC236}">
                <a16:creationId xmlns:a16="http://schemas.microsoft.com/office/drawing/2014/main" id="{07C58FC9-7F63-433D-98C0-C6CA719DDB12}"/>
              </a:ext>
            </a:extLst>
          </p:cNvPr>
          <p:cNvSpPr txBox="1">
            <a:spLocks noChangeArrowheads="1"/>
          </p:cNvSpPr>
          <p:nvPr/>
        </p:nvSpPr>
        <p:spPr bwMode="auto">
          <a:xfrm>
            <a:off x="38099" y="304800"/>
            <a:ext cx="9067800" cy="1186479"/>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War #2: 4 Demons Lead 200 Million Army of Kings of Earth</a:t>
            </a:r>
            <a:r>
              <a:rPr kumimoji="0" lang="en-US" sz="3500" b="1" i="0" u="none" strike="noStrike" kern="1200" cap="none" spc="0" normalizeH="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to</a:t>
            </a: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Kill 1/3 of All Humans </a:t>
            </a:r>
          </a:p>
        </p:txBody>
      </p:sp>
      <p:sp>
        <p:nvSpPr>
          <p:cNvPr id="8" name="Date Placeholder 2">
            <a:extLst>
              <a:ext uri="{FF2B5EF4-FFF2-40B4-BE49-F238E27FC236}">
                <a16:creationId xmlns:a16="http://schemas.microsoft.com/office/drawing/2014/main" id="{E35E4639-0973-422F-BC11-2588B84E5C98}"/>
              </a:ext>
            </a:extLst>
          </p:cNvPr>
          <p:cNvSpPr>
            <a:spLocks noGrp="1"/>
          </p:cNvSpPr>
          <p:nvPr>
            <p:ph type="dt" sz="half" idx="10"/>
          </p:nvPr>
        </p:nvSpPr>
        <p:spPr>
          <a:xfrm>
            <a:off x="5988519" y="6514544"/>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806182655"/>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754581"/>
            <a:ext cx="7324725" cy="542699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000"/>
              </a:spcAft>
              <a:buClr>
                <a:prstClr val="white"/>
              </a:buClr>
              <a:buSzPct val="70000"/>
              <a:tabLst/>
              <a:defRPr/>
            </a:pPr>
            <a:r>
              <a:rPr kumimoji="0" lang="en-US" sz="33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Behold, the </a:t>
            </a:r>
            <a:r>
              <a:rPr lang="en-US" sz="3800" b="1" dirty="0">
                <a:ln w="9525">
                  <a:solidFill>
                    <a:schemeClr val="tx1"/>
                  </a:solidFill>
                  <a:prstDash val="solid"/>
                </a:ln>
                <a:solidFill>
                  <a:schemeClr val="bg1"/>
                </a:solidFill>
                <a:effectLst>
                  <a:glow rad="101600">
                    <a:schemeClr val="accent2">
                      <a:satMod val="175000"/>
                      <a:alpha val="40000"/>
                    </a:schemeClr>
                  </a:glow>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day of the Lord cometh</a:t>
            </a:r>
            <a:r>
              <a:rPr kumimoji="0" lang="en-US" sz="33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and thy spoil shall be divided in the midst of thee.</a:t>
            </a:r>
          </a:p>
          <a:p>
            <a:pPr marL="0" marR="0" lvl="0" indent="0" algn="l" defTabSz="457200" rtl="0" eaLnBrk="1" fontAlgn="base" latinLnBrk="0" hangingPunct="0">
              <a:lnSpc>
                <a:spcPct val="90000"/>
              </a:lnSpc>
              <a:spcBef>
                <a:spcPct val="0"/>
              </a:spcBef>
              <a:spcAft>
                <a:spcPts val="1000"/>
              </a:spcAft>
              <a:buClr>
                <a:prstClr val="white"/>
              </a:buClr>
              <a:buSzPct val="70000"/>
              <a:buFont typeface="Times New Roman" panose="02020603050405020304" pitchFamily="18" charset="0"/>
              <a:buNone/>
              <a:tabLst/>
              <a:defRPr/>
            </a:pPr>
            <a:r>
              <a:rPr kumimoji="0" lang="en-US" sz="33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Calibri" panose="020F0502020204030204" pitchFamily="34" charset="0"/>
              </a:rPr>
              <a:t>For I will gather</a:t>
            </a:r>
            <a:r>
              <a:rPr kumimoji="0" lang="en-US" sz="3300" b="1" i="0" u="none" strike="noStrike" kern="1200" cap="none" spc="0" normalizeH="0" baseline="0" noProof="0" dirty="0">
                <a:ln w="9525">
                  <a:solidFill>
                    <a:sysClr val="windowText" lastClr="000000"/>
                  </a:solidFill>
                  <a:prstDash val="solid"/>
                </a:ln>
                <a:solidFill>
                  <a:srgbClr val="0A039B"/>
                </a:solidFill>
                <a:effectLst>
                  <a:outerShdw blurRad="12700" dist="38100" dir="2700000" algn="tl" rotWithShape="0">
                    <a:srgbClr val="FFFFFF">
                      <a:lumMod val="50000"/>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3800" b="1" i="0" u="none" strike="noStrike" kern="1200" normalizeH="0" baseline="0" noProof="0" dirty="0">
                <a:ln w="9525">
                  <a:solidFill>
                    <a:schemeClr val="tx1"/>
                  </a:solidFill>
                  <a:prstDash val="solid"/>
                </a:ln>
                <a:solidFill>
                  <a:schemeClr val="bg1"/>
                </a:solidFill>
                <a:effectLst>
                  <a:glow rad="101600">
                    <a:schemeClr val="accent2">
                      <a:satMod val="175000"/>
                      <a:alpha val="40000"/>
                    </a:schemeClr>
                  </a:glow>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Calibri" panose="020F0502020204030204" pitchFamily="34" charset="0"/>
              </a:rPr>
              <a:t>all nations against Jerusalem to battle; and the city shall be taken</a:t>
            </a:r>
            <a:r>
              <a:rPr kumimoji="0" lang="en-US" sz="33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Calibri" panose="020F0502020204030204" pitchFamily="34" charset="0"/>
              </a:rPr>
              <a:t>, and the houses rifled, and the women ravished; and half of the city shall go forth into captivity, </a:t>
            </a:r>
            <a:r>
              <a:rPr kumimoji="0" lang="en-US" sz="33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and the residue of the people shall not be cut off from the city…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Zach. 14:1-4</a:t>
            </a:r>
            <a:endParaRPr kumimoji="0" lang="en-US" sz="18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644207840"/>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914400"/>
            <a:ext cx="7620000" cy="5339347"/>
          </a:xfrm>
          <a:prstGeom prst="rect">
            <a:avLst/>
          </a:prstGeom>
          <a:noFill/>
          <a:ln w="25400">
            <a:noFill/>
          </a:ln>
          <a:effectLst/>
          <a:scene3d>
            <a:camera prst="orthographicFront"/>
            <a:lightRig rig="threePt" dir="t"/>
          </a:scene3d>
          <a:sp3d/>
          <a:extLst/>
        </p:spPr>
        <p:txBody>
          <a:bodyPr wrap="square" lIns="274320" tIns="182880" rIns="182880" bIns="182880">
            <a:spAutoFit/>
            <a:scene3d>
              <a:camera prst="orthographicFront"/>
              <a:lightRig rig="soft" dir="t">
                <a:rot lat="0" lon="0" rev="15600000"/>
              </a:lightRig>
            </a:scene3d>
            <a:sp3d extrusionH="57150" prstMaterial="softEdge">
              <a:bevelT w="254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white"/>
              </a:buClr>
              <a:buSzPct val="70000"/>
              <a:tabLst/>
              <a:defRPr/>
            </a:pPr>
            <a:r>
              <a:rPr kumimoji="0" lang="en-US" sz="4000" b="1" i="0" u="none" strike="noStrike" kern="1200" normalizeH="0" baseline="0" noProof="0" dirty="0">
                <a:ln/>
                <a:uLnTx/>
                <a:uFillTx/>
                <a:latin typeface="Papyrus" panose="03070502060502030205" pitchFamily="66" charset="0"/>
                <a:ea typeface="Microsoft YaHei" panose="020B0503020204020204" pitchFamily="34" charset="-122"/>
                <a:cs typeface="Calibri" panose="020F0502020204030204" pitchFamily="34" charset="0"/>
              </a:rPr>
              <a:t>Then he will turn back and vent his fury against the holy covenant. </a:t>
            </a:r>
            <a:r>
              <a:rPr kumimoji="0" lang="en-US" sz="4000" b="1" i="0" u="none" strike="noStrike" kern="150" normalizeH="0" baseline="0" noProof="0" dirty="0">
                <a:ln w="9525">
                  <a:solidFill>
                    <a:schemeClr val="tx1"/>
                  </a:solidFill>
                  <a:prstDash val="solid"/>
                </a:ln>
                <a:solidFill>
                  <a:srgbClr val="000099"/>
                </a:solidFill>
                <a:effectLst>
                  <a:outerShdw blurRad="127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“His armed forces will rise up to desecrate the </a:t>
            </a:r>
            <a:r>
              <a:rPr lang="en-US" sz="4400" b="1" dirty="0">
                <a:ln w="9525">
                  <a:solidFill>
                    <a:srgbClr val="000000"/>
                  </a:solidFill>
                  <a:prstDash val="solid"/>
                </a:ln>
                <a:solidFill>
                  <a:srgbClr val="FFFFFF"/>
                </a:solidFill>
                <a:effectLst>
                  <a:glow rad="88900">
                    <a:srgbClr val="3333CC">
                      <a:satMod val="175000"/>
                      <a:alpha val="40000"/>
                    </a:srgbClr>
                  </a:glow>
                  <a:outerShdw blurRad="12700" dist="38100" dir="2700000" algn="tl" rotWithShape="0">
                    <a:schemeClr val="tx1"/>
                  </a:outerShdw>
                </a:effectLst>
                <a:latin typeface="Papyrus" panose="03070502060502030205" pitchFamily="66" charset="0"/>
                <a:cs typeface="Calibri" panose="020F0502020204030204" pitchFamily="34" charset="0"/>
              </a:rPr>
              <a:t>temple fortress and will abolish the daily sacrifice. </a:t>
            </a:r>
            <a:r>
              <a:rPr kumimoji="0" lang="en-US" sz="4800" b="1" i="0" u="none" strike="noStrike" kern="150" normalizeH="0" baseline="0" noProof="0" dirty="0">
                <a:ln w="9525">
                  <a:solidFill>
                    <a:schemeClr val="tx1"/>
                  </a:solidFill>
                  <a:prstDash val="solid"/>
                </a:ln>
                <a:solidFill>
                  <a:srgbClr val="000099"/>
                </a:solidFill>
                <a:effectLst>
                  <a:outerShdw blurRad="127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000" b="1" i="0" u="none" strike="noStrike" kern="150" normalizeH="0" baseline="0" noProof="0" dirty="0">
                <a:ln w="9525">
                  <a:solidFill>
                    <a:schemeClr val="tx1"/>
                  </a:solidFill>
                  <a:prstDash val="solid"/>
                </a:ln>
                <a:solidFill>
                  <a:srgbClr val="000099"/>
                </a:solidFill>
                <a:effectLst>
                  <a:outerShdw blurRad="127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Then they will set up the abomination that causes desolation.</a:t>
            </a:r>
            <a:r>
              <a:rPr kumimoji="0" lang="en-US" sz="4000" b="1" i="0" u="none" strike="noStrike" kern="150" normalizeH="0" baseline="0" noProof="0" dirty="0">
                <a:ln w="9525" cmpd="sng">
                  <a:solidFill>
                    <a:srgbClr val="000000"/>
                  </a:solidFill>
                  <a:prstDash val="solid"/>
                </a:ln>
                <a:solidFill>
                  <a:srgbClr val="000099"/>
                </a:solidFill>
                <a:effectLst>
                  <a:outerShdw blurRad="127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4"/>
              </a:rPr>
              <a:t>Dan. 11:27-32 </a:t>
            </a:r>
            <a:r>
              <a:rPr kumimoji="0" lang="en-US" sz="1400" b="1"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4"/>
              </a:rPr>
              <a:t>NIV</a:t>
            </a:r>
            <a:endParaRPr kumimoji="0" lang="en-US" sz="1800" b="1" i="0" u="none" strike="noStrike" kern="1200" cap="none" spc="0" normalizeH="0" baseline="0" noProof="0" dirty="0">
              <a:ln w="9525">
                <a:solidFill>
                  <a:srgbClr val="000000"/>
                </a:solidFill>
                <a:prstDash val="solid"/>
              </a:ln>
              <a:solidFill>
                <a:srgbClr val="000099"/>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2658688811"/>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88218" y="854660"/>
            <a:ext cx="7167563" cy="532383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0"/>
              </a:spcAft>
              <a:buClr>
                <a:prstClr val="white"/>
              </a:buClr>
              <a:buSzPct val="70000"/>
              <a:tabLst/>
              <a:defRPr/>
            </a:pPr>
            <a:r>
              <a:rPr kumimoji="0" lang="en-US" sz="34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As I watched, this </a:t>
            </a:r>
            <a:r>
              <a:rPr lang="en-US" sz="3800" b="1" dirty="0">
                <a:ln w="9525">
                  <a:solidFill>
                    <a:srgbClr val="000000"/>
                  </a:solidFill>
                  <a:prstDash val="solid"/>
                </a:ln>
                <a:solidFill>
                  <a:srgbClr val="FFFFFF"/>
                </a:solidFill>
                <a:effectLst>
                  <a:glow rad="101600">
                    <a:srgbClr val="3333CC">
                      <a:satMod val="175000"/>
                      <a:alpha val="40000"/>
                    </a:srgbClr>
                  </a:glow>
                  <a:outerShdw blurRad="12700" dist="38100" dir="2700000" algn="tl" rotWithShape="0">
                    <a:srgbClr val="FFFFFF">
                      <a:lumMod val="50000"/>
                    </a:srgbClr>
                  </a:outerShdw>
                </a:effectLst>
                <a:latin typeface="Papyrus" panose="03070502060502030205" pitchFamily="66" charset="0"/>
                <a:cs typeface="Calibri" panose="020F0502020204030204" pitchFamily="34" charset="0"/>
              </a:rPr>
              <a:t>horn was waging war against the holy people </a:t>
            </a:r>
            <a:r>
              <a:rPr kumimoji="0" lang="en-US" sz="34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and defeating them… </a:t>
            </a:r>
            <a:r>
              <a:rPr lang="en-US" sz="3800" b="1" dirty="0">
                <a:ln w="9525">
                  <a:solidFill>
                    <a:srgbClr val="000000"/>
                  </a:solidFill>
                  <a:prstDash val="solid"/>
                </a:ln>
                <a:solidFill>
                  <a:srgbClr val="FFFFFF"/>
                </a:solidFill>
                <a:effectLst>
                  <a:glow rad="101600">
                    <a:srgbClr val="3333CC">
                      <a:satMod val="175000"/>
                      <a:alpha val="40000"/>
                    </a:srgbClr>
                  </a:glow>
                  <a:outerShdw blurRad="12700" dist="38100" dir="2700000" algn="tl" rotWithShape="0">
                    <a:srgbClr val="FFFFFF">
                      <a:lumMod val="50000"/>
                    </a:srgbClr>
                  </a:outerShdw>
                </a:effectLst>
                <a:latin typeface="Papyrus" panose="03070502060502030205" pitchFamily="66" charset="0"/>
                <a:cs typeface="Calibri" panose="020F0502020204030204" pitchFamily="34" charset="0"/>
              </a:rPr>
              <a:t>The holy people will be delivered into his hands </a:t>
            </a:r>
            <a:r>
              <a:rPr kumimoji="0" lang="en-US" sz="34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for a time, times and half a time.</a:t>
            </a:r>
            <a:r>
              <a:rPr kumimoji="0" lang="en-US" sz="35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p>
          <a:p>
            <a:pPr marL="0" lvl="0" indent="0">
              <a:lnSpc>
                <a:spcPct val="94000"/>
              </a:lnSpc>
              <a:spcAft>
                <a:spcPts val="1200"/>
              </a:spcAft>
              <a:buClr>
                <a:prstClr val="white"/>
              </a:buClr>
              <a:buSzPct val="70000"/>
              <a:tabLst/>
              <a:defRPr/>
            </a:pPr>
            <a:r>
              <a:rPr kumimoji="0" lang="nl-NL"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Dan. 7:21,25, 8:23-25 </a:t>
            </a:r>
            <a:r>
              <a:rPr kumimoji="0" lang="nl-NL" sz="12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NIV</a:t>
            </a:r>
            <a:r>
              <a:rPr kumimoji="0" lang="nl-NL"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94000"/>
              </a:lnSpc>
              <a:spcBef>
                <a:spcPct val="0"/>
              </a:spcBef>
              <a:spcAft>
                <a:spcPts val="0"/>
              </a:spcAft>
              <a:buClr>
                <a:prstClr val="white"/>
              </a:buClr>
              <a:buSzPct val="70000"/>
              <a:buFont typeface="Times New Roman" panose="02020603050405020304" pitchFamily="18" charset="0"/>
              <a:buNone/>
              <a:tabLst/>
              <a:defRPr/>
            </a:pPr>
            <a:r>
              <a:rPr kumimoji="0" lang="en-US" sz="34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When the </a:t>
            </a:r>
            <a:r>
              <a:rPr kumimoji="0" lang="en-US" sz="3800" b="1" i="0" u="none" strike="noStrike" kern="1200" normalizeH="0" baseline="0" noProof="0" dirty="0">
                <a:ln w="9525">
                  <a:solidFill>
                    <a:schemeClr val="tx1"/>
                  </a:solidFill>
                  <a:prstDash val="solid"/>
                </a:ln>
                <a:solidFill>
                  <a:schemeClr val="bg1"/>
                </a:solidFill>
                <a:effectLst>
                  <a:glow rad="101600">
                    <a:schemeClr val="accent2">
                      <a:satMod val="175000"/>
                      <a:alpha val="40000"/>
                    </a:schemeClr>
                  </a:glow>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Calibri" panose="020F0502020204030204" pitchFamily="34" charset="0"/>
              </a:rPr>
              <a:t>power of the holy people has been finally broken</a:t>
            </a:r>
            <a:r>
              <a:rPr kumimoji="0" lang="en-US" sz="35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34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all these things will be completed.”</a:t>
            </a:r>
          </a:p>
          <a:p>
            <a:pPr marL="0" marR="0" lvl="0" indent="0" algn="l" defTabSz="457200" rtl="0" eaLnBrk="1" fontAlgn="base" latinLnBrk="0" hangingPunct="0">
              <a:lnSpc>
                <a:spcPct val="98000"/>
              </a:lnSpc>
              <a:spcBef>
                <a:spcPct val="0"/>
              </a:spcBef>
              <a:spcAft>
                <a:spcPts val="0"/>
              </a:spcAft>
              <a:buClr>
                <a:prstClr val="white"/>
              </a:buClr>
              <a:buSzPct val="70000"/>
              <a:buFont typeface="Times New Roman" panose="02020603050405020304" pitchFamily="18" charset="0"/>
              <a:buNone/>
              <a:tabLst/>
              <a:defRPr/>
            </a:pPr>
            <a:r>
              <a:rPr kumimoji="0" lang="en-US"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5"/>
              </a:rPr>
              <a:t>Daniel 12:7 </a:t>
            </a:r>
            <a:r>
              <a:rPr kumimoji="0" lang="en-US" sz="12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5"/>
              </a:rPr>
              <a:t>NIV</a:t>
            </a:r>
            <a:endParaRPr kumimoji="0" lang="en-US"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3808306167"/>
      </p:ext>
    </p:extLst>
  </p:cSld>
  <p:clrMapOvr>
    <a:masterClrMapping/>
  </p:clrMapOvr>
  <mc:AlternateContent xmlns:mc="http://schemas.openxmlformats.org/markup-compatibility/2006" xmlns:p15="http://schemas.microsoft.com/office/powerpoint/2012/main">
    <mc:Choice Requires="p15">
      <p:transition spd="slow"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37160" y="1515520"/>
            <a:ext cx="8869680" cy="509864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600"/>
              </a:spcAft>
              <a:buClrTx/>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power of the holy people, the left behind Christians and Jews, is finally broken at this midpoint of tribulation (after 3.5 years)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by these </a:t>
            </a:r>
            <a:r>
              <a:rPr lang="en-US" sz="3000" dirty="0">
                <a:solidFill>
                  <a:prstClr val="black"/>
                </a:solidFill>
                <a:latin typeface="Calibri" panose="020F0502020204030204" pitchFamily="34" charset="0"/>
                <a:cs typeface="Calibri" panose="020F0502020204030204" pitchFamily="34" charset="0"/>
              </a:rPr>
              <a:t>4</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evil demons with their 200 million </a:t>
            </a:r>
            <a:r>
              <a:rPr lang="en-US" sz="3000" dirty="0">
                <a:solidFill>
                  <a:prstClr val="black"/>
                </a:solidFill>
                <a:latin typeface="Calibri" panose="020F0502020204030204" pitchFamily="34" charset="0"/>
                <a:cs typeface="Calibri" panose="020F0502020204030204" pitchFamily="34" charset="0"/>
              </a:rPr>
              <a:t>soldier</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army that kills </a:t>
            </a:r>
            <a:r>
              <a:rPr lang="en-US" sz="3000" dirty="0">
                <a:solidFill>
                  <a:prstClr val="black"/>
                </a:solidFill>
                <a:latin typeface="Calibri" panose="020F0502020204030204" pitchFamily="34" charset="0"/>
                <a:cs typeface="Calibri" panose="020F0502020204030204" pitchFamily="34" charset="0"/>
              </a:rPr>
              <a:t>1/3</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of all humans.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Rev. 11:1-5</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nl-NL"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Dan. 7:21,25, 8:23-25</a:t>
            </a:r>
            <a:r>
              <a:rPr kumimoji="0" lang="nl-NL"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Dan. 12:7 NIV</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[889]</a:t>
            </a:r>
            <a:endPar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94000"/>
              </a:lnSpc>
              <a:spcBef>
                <a:spcPct val="0"/>
              </a:spcBef>
              <a:spcAft>
                <a:spcPts val="600"/>
              </a:spcAft>
              <a:buClr>
                <a:prstClr val="black">
                  <a:lumMod val="95000"/>
                  <a:lumOff val="5000"/>
                </a:prstClr>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Beast is then free to </a:t>
            </a:r>
            <a:r>
              <a:rPr lang="en-US" sz="2800" dirty="0">
                <a:solidFill>
                  <a:prstClr val="black"/>
                </a:solidFill>
                <a:latin typeface="Calibri" panose="020F0502020204030204" pitchFamily="34" charset="0"/>
                <a:cs typeface="Calibri" panose="020F0502020204030204" pitchFamily="34" charset="0"/>
              </a:rPr>
              <a:t>rule the entire</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world for the final 3.5 years (1290 days) of tribulation as both Revelation and Daniel state. </a:t>
            </a:r>
            <a:r>
              <a:rPr kumimoji="0" lang="nl-NL"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hlinkClick r:id="rId7"/>
              </a:rPr>
              <a:t>Dan. 12:11-12, Rev. 13:5 NIV</a:t>
            </a:r>
            <a:endParaRPr kumimoji="0" lang="nl-NL"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mn-cs"/>
            </a:endParaRPr>
          </a:p>
          <a:p>
            <a:pPr marL="365760" marR="0" lvl="0" indent="-365760" algn="l" defTabSz="457200" rtl="0" eaLnBrk="1" fontAlgn="base" latinLnBrk="0" hangingPunct="0">
              <a:lnSpc>
                <a:spcPct val="94000"/>
              </a:lnSpc>
              <a:spcBef>
                <a:spcPct val="0"/>
              </a:spcBef>
              <a:spcAft>
                <a:spcPts val="600"/>
              </a:spcAft>
              <a:buClr>
                <a:prstClr val="black">
                  <a:lumMod val="95000"/>
                  <a:lumOff val="5000"/>
                </a:prstClr>
              </a:buClr>
              <a:buSzPct val="70000"/>
              <a:buFont typeface="Wingdings" panose="05000000000000000000" pitchFamily="2" charset="2"/>
              <a:buChar char="Ø"/>
              <a:tabLst/>
              <a:defRPr/>
            </a:pPr>
            <a:r>
              <a:rPr lang="nl-NL" sz="2800" dirty="0">
                <a:solidFill>
                  <a:schemeClr val="bg1"/>
                </a:solidFill>
                <a:latin typeface="Calibri" panose="020F0502020204030204" pitchFamily="34" charset="0"/>
              </a:rPr>
              <a:t>But this is not Armageddon. Armageddon doesn’t start until after the 3.5 year reign of the beast, and after the vial plagues are complete in Revelation 16.</a:t>
            </a:r>
            <a:endParaRPr kumimoji="0" lang="en-US" sz="4400" i="0" u="none" strike="noStrike" kern="1200" normalizeH="0" baseline="0" noProof="0" dirty="0">
              <a:solidFill>
                <a:schemeClr val="bg1"/>
              </a:solidFill>
              <a:uLnTx/>
              <a:uFillTx/>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8CC963C6-D12B-455F-AC57-0AC8B94DCA90}"/>
              </a:ext>
            </a:extLst>
          </p:cNvPr>
          <p:cNvSpPr txBox="1">
            <a:spLocks noChangeArrowheads="1"/>
          </p:cNvSpPr>
          <p:nvPr/>
        </p:nvSpPr>
        <p:spPr bwMode="auto">
          <a:xfrm>
            <a:off x="23191" y="159393"/>
            <a:ext cx="9067800" cy="1186479"/>
          </a:xfrm>
          <a:prstGeom prst="rect">
            <a:avLst/>
          </a:prstGeom>
          <a:blipFill dpi="0" rotWithShape="0">
            <a:blip r:embed="rId8"/>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War #2: 4 Demons Lead 200 Million Army of Kings of Earth</a:t>
            </a:r>
            <a:r>
              <a:rPr kumimoji="0" lang="en-US" sz="3500" b="1" i="0" u="none" strike="noStrike" kern="1200" cap="none" spc="0" normalizeH="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to</a:t>
            </a:r>
            <a:r>
              <a:rPr kumimoji="0" lang="en-US" sz="35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Kill 1/3 of All Humans </a:t>
            </a:r>
          </a:p>
        </p:txBody>
      </p:sp>
      <p:sp>
        <p:nvSpPr>
          <p:cNvPr id="4" name="Date Placeholder 2">
            <a:extLst>
              <a:ext uri="{FF2B5EF4-FFF2-40B4-BE49-F238E27FC236}">
                <a16:creationId xmlns:a16="http://schemas.microsoft.com/office/drawing/2014/main" id="{59AA1EB6-8DE4-472E-AA20-1052CB18E9F8}"/>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226960459"/>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1"/>
          <p:cNvSpPr txBox="1">
            <a:spLocks noChangeArrowheads="1"/>
          </p:cNvSpPr>
          <p:nvPr/>
        </p:nvSpPr>
        <p:spPr bwMode="auto">
          <a:xfrm>
            <a:off x="91440" y="228600"/>
            <a:ext cx="8961120" cy="1215076"/>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45720" tIns="91440" rIns="4572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Two End Time Witnesses are Killed</a:t>
            </a:r>
            <a:r>
              <a:rPr kumimoji="0" lang="en-US" sz="3600" b="1" i="0" u="none" strike="noStrike" kern="1200" cap="none" spc="0" normalizeH="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by  the Beast, </a:t>
            </a:r>
            <a:r>
              <a:rPr lang="en-US" sz="3600" b="1" dirty="0">
                <a:ln w="9525">
                  <a:solidFill>
                    <a:prstClr val="black"/>
                  </a:solidFill>
                  <a:prstDash val="solid"/>
                </a:ln>
                <a:solidFill>
                  <a:srgbClr val="4472C4"/>
                </a:solidFill>
                <a:effectLst>
                  <a:outerShdw blurRad="12700" dist="38100" dir="2700000" algn="tl" rotWithShape="0">
                    <a:prstClr val="black">
                      <a:lumMod val="50000"/>
                    </a:prstClr>
                  </a:outerShdw>
                </a:effectLst>
              </a:rPr>
              <a:t>then</a:t>
            </a:r>
            <a:r>
              <a:rPr kumimoji="0" lang="en-US" sz="3600" b="1" i="0" u="none" strike="noStrike" kern="1200" cap="none" spc="0" normalizeH="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a:t>
            </a:r>
            <a:r>
              <a:rPr kumimoji="0" lang="en-US" sz="3600" b="1" i="0" u="none" strike="noStrike" kern="1200" cap="none" spc="0" normalizeH="0" baseline="0" noProof="0" dirty="0">
                <a:ln w="9525">
                  <a:solidFill>
                    <a:prstClr val="black"/>
                  </a:solidFill>
                  <a:prstDash val="solid"/>
                </a:ln>
                <a:solidFill>
                  <a:srgbClr val="4472C4"/>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Resurrected to Heaven</a:t>
            </a:r>
          </a:p>
        </p:txBody>
      </p:sp>
      <p:sp>
        <p:nvSpPr>
          <p:cNvPr id="7" name="Date Placeholder 2">
            <a:extLst>
              <a:ext uri="{FF2B5EF4-FFF2-40B4-BE49-F238E27FC236}">
                <a16:creationId xmlns:a16="http://schemas.microsoft.com/office/drawing/2014/main" id="{85A79895-2224-41D4-B07D-A5836BB451C7}"/>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 name="Picture 1">
            <a:extLst>
              <a:ext uri="{FF2B5EF4-FFF2-40B4-BE49-F238E27FC236}">
                <a16:creationId xmlns:a16="http://schemas.microsoft.com/office/drawing/2014/main" id="{90A3811B-84E5-4C8C-995F-2D9EA89A4E76}"/>
              </a:ext>
            </a:extLst>
          </p:cNvPr>
          <p:cNvPicPr>
            <a:picLocks noChangeAspect="1"/>
          </p:cNvPicPr>
          <p:nvPr/>
        </p:nvPicPr>
        <p:blipFill>
          <a:blip r:embed="rId4"/>
          <a:stretch>
            <a:fillRect/>
          </a:stretch>
        </p:blipFill>
        <p:spPr>
          <a:xfrm>
            <a:off x="3148024" y="1605996"/>
            <a:ext cx="5547610" cy="4841551"/>
          </a:xfrm>
          <a:prstGeom prst="rect">
            <a:avLst/>
          </a:prstGeom>
        </p:spPr>
      </p:pic>
      <p:sp>
        <p:nvSpPr>
          <p:cNvPr id="9" name="Rectangle 8">
            <a:extLst>
              <a:ext uri="{FF2B5EF4-FFF2-40B4-BE49-F238E27FC236}">
                <a16:creationId xmlns:a16="http://schemas.microsoft.com/office/drawing/2014/main" id="{F5E0BD70-BBD3-451E-B9B9-F6E98E3751A3}"/>
              </a:ext>
            </a:extLst>
          </p:cNvPr>
          <p:cNvSpPr/>
          <p:nvPr/>
        </p:nvSpPr>
        <p:spPr>
          <a:xfrm>
            <a:off x="285404" y="1768789"/>
            <a:ext cx="5242560" cy="2092881"/>
          </a:xfrm>
          <a:prstGeom prst="rect">
            <a:avLst/>
          </a:prstGeom>
        </p:spPr>
        <p:txBody>
          <a:bodyPr wrap="square">
            <a:spAutoFit/>
          </a:bodyPr>
          <a:lstStyle/>
          <a:p>
            <a:pPr lvl="0">
              <a:lnSpc>
                <a:spcPct val="100000"/>
              </a:lnSpc>
              <a:spcAft>
                <a:spcPts val="0"/>
              </a:spcAft>
              <a:buClr>
                <a:srgbClr val="0000FF"/>
              </a:buClr>
              <a:tabLst>
                <a:tab pos="723900" algn="l"/>
                <a:tab pos="1447800" algn="l"/>
                <a:tab pos="2171700" algn="l"/>
                <a:tab pos="2895600" algn="l"/>
                <a:tab pos="3619500" algn="l"/>
                <a:tab pos="4343400" algn="l"/>
                <a:tab pos="5067300" algn="l"/>
                <a:tab pos="5791200" algn="l"/>
                <a:tab pos="6515100" algn="l"/>
                <a:tab pos="7239000" algn="l"/>
                <a:tab pos="7962900" algn="l"/>
              </a:tabLst>
              <a:defRPr/>
            </a:pPr>
            <a:r>
              <a:rPr lang="en-US" sz="2600" dirty="0">
                <a:solidFill>
                  <a:schemeClr val="tx1"/>
                </a:solidFill>
                <a:latin typeface="Calibri" panose="020F0502020204030204" pitchFamily="34" charset="0"/>
                <a:cs typeface="Calibri" panose="020F0502020204030204" pitchFamily="34" charset="0"/>
              </a:rPr>
              <a:t>After 3.5 years of witnessing for Jesus, at the middle of tribulation the two end time witnesses are killed by the beast, and resurrected to Heaven </a:t>
            </a:r>
            <a:r>
              <a:rPr kumimoji="0" lang="en-US" sz="2600" i="0" u="none" strike="noStrike" kern="1200" normalizeH="0" baseline="0" noProof="0" dirty="0">
                <a:solidFill>
                  <a:schemeClr val="tx1"/>
                </a:solidFill>
                <a:uLnTx/>
                <a:uFillTx/>
                <a:latin typeface="Calibri" panose="020F0502020204030204" pitchFamily="34" charset="0"/>
                <a:cs typeface="Calibri" panose="020F0502020204030204" pitchFamily="34" charset="0"/>
              </a:rPr>
              <a:t>after 3.5 days.</a:t>
            </a:r>
          </a:p>
        </p:txBody>
      </p:sp>
    </p:spTree>
    <p:extLst>
      <p:ext uri="{BB962C8B-B14F-4D97-AF65-F5344CB8AC3E}">
        <p14:creationId xmlns:p14="http://schemas.microsoft.com/office/powerpoint/2010/main" val="2935945448"/>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85850" y="874454"/>
            <a:ext cx="6972300" cy="5109091"/>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white"/>
              </a:buClr>
              <a:buSzPct val="65000"/>
              <a:tabLst/>
              <a:defRPr/>
            </a:pPr>
            <a:r>
              <a:rPr lang="en-US" sz="4000" dirty="0">
                <a:solidFill>
                  <a:schemeClr val="tx1"/>
                </a:solidFill>
                <a:latin typeface="Papyrus" panose="03070502060502030205" pitchFamily="66" charset="0"/>
                <a:cs typeface="Calibri" panose="020F0502020204030204" pitchFamily="34" charset="0"/>
              </a:rPr>
              <a:t>Or do you not know that the </a:t>
            </a:r>
            <a:r>
              <a:rPr lang="en-US" sz="4000" b="1" dirty="0">
                <a:ln w="9525">
                  <a:solidFill>
                    <a:prstClr val="black"/>
                  </a:solidFill>
                  <a:prstDash val="solid"/>
                </a:ln>
                <a:solidFill>
                  <a:prstClr val="white"/>
                </a:solidFill>
                <a:effectLst>
                  <a:glow rad="1270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Lord’s people will judge the world? And if you are to judge the world, are you not competent to judge trivial cases? Do you not know that we will judge angels?</a:t>
            </a:r>
            <a:r>
              <a:rPr lang="en-US" sz="4000" b="1" dirty="0">
                <a:ln w="9525">
                  <a:solidFill>
                    <a:prstClr val="black"/>
                  </a:solidFill>
                  <a:prstDash val="solid"/>
                </a:ln>
                <a:solidFill>
                  <a:prstClr val="white"/>
                </a:solidFill>
                <a:effectLst>
                  <a:glow rad="139700">
                    <a:srgbClr val="3333CC">
                      <a:satMod val="175000"/>
                      <a:alpha val="4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sz="3400" dirty="0">
                <a:solidFill>
                  <a:schemeClr val="tx1"/>
                </a:solidFill>
                <a:latin typeface="Papyrus" panose="03070502060502030205" pitchFamily="66" charset="0"/>
                <a:cs typeface="Calibri" panose="020F0502020204030204" pitchFamily="34" charset="0"/>
              </a:rPr>
              <a:t>How much more the things of this life!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1 Cor. 6:2-3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NIV</a:t>
            </a:r>
            <a:endParaRPr kumimoji="0" lang="en-US" i="0" u="none" strike="noStrike" kern="120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12783439"/>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741759" y="990600"/>
            <a:ext cx="7660482" cy="495180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91440" lvl="0" indent="0" algn="ctr">
              <a:lnSpc>
                <a:spcPct val="94000"/>
              </a:lnSpc>
              <a:spcAft>
                <a:spcPts val="1200"/>
              </a:spcAft>
              <a:buClr>
                <a:srgbClr val="002060"/>
              </a:buClr>
              <a:buSzPct val="80000"/>
              <a:defRPr/>
            </a:pPr>
            <a:r>
              <a:rPr lang="en-US" sz="3400" b="1" dirty="0">
                <a:solidFill>
                  <a:prstClr val="black"/>
                </a:solidFill>
                <a:latin typeface="Papyrus" panose="03070502060502030205" pitchFamily="66" charset="0"/>
                <a:cs typeface="Calibri" panose="020F0502020204030204" pitchFamily="34" charset="0"/>
              </a:rPr>
              <a:t>The Two Witnesses from God</a:t>
            </a:r>
          </a:p>
          <a:p>
            <a:pPr marL="91440" lvl="0" indent="0">
              <a:lnSpc>
                <a:spcPct val="94000"/>
              </a:lnSpc>
              <a:spcAft>
                <a:spcPts val="1200"/>
              </a:spcAft>
              <a:buClr>
                <a:prstClr val="white"/>
              </a:buClr>
              <a:buSzPct val="70000"/>
              <a:defRPr/>
            </a:pPr>
            <a:r>
              <a:rPr lang="en-US" sz="3300" b="1" dirty="0">
                <a:ln w="9525">
                  <a:solidFill>
                    <a:schemeClr val="tx1"/>
                  </a:solidFill>
                  <a:prstDash val="solid"/>
                </a:ln>
                <a:solidFill>
                  <a:srgbClr val="000099"/>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the beast that comes up from the Abyss (“bottomless pit” </a:t>
            </a:r>
            <a:r>
              <a:rPr lang="en-US" sz="2400" b="1" dirty="0">
                <a:ln w="9525">
                  <a:solidFill>
                    <a:schemeClr val="tx1"/>
                  </a:solidFill>
                  <a:prstDash val="solid"/>
                </a:ln>
                <a:solidFill>
                  <a:srgbClr val="000099"/>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KJV</a:t>
            </a:r>
            <a:r>
              <a:rPr lang="en-US" sz="3300" b="1" dirty="0">
                <a:ln w="9525">
                  <a:solidFill>
                    <a:schemeClr val="tx1"/>
                  </a:solidFill>
                  <a:prstDash val="solid"/>
                </a:ln>
                <a:solidFill>
                  <a:srgbClr val="000099"/>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will attack them… and kill them. Their bodies will lie in… city… where also their Lord was crucified (Jerusalem per the Bible). </a:t>
            </a:r>
          </a:p>
          <a:p>
            <a:pPr marL="91440" lvl="0" indent="0">
              <a:lnSpc>
                <a:spcPct val="94000"/>
              </a:lnSpc>
              <a:spcAft>
                <a:spcPts val="1200"/>
              </a:spcAft>
              <a:buClr>
                <a:prstClr val="black"/>
              </a:buClr>
              <a:buSzPct val="70000"/>
              <a:defRPr/>
            </a:pPr>
            <a:r>
              <a:rPr lang="en-US" sz="3200" dirty="0">
                <a:solidFill>
                  <a:prstClr val="black"/>
                </a:solidFill>
                <a:latin typeface="Papyrus" panose="03070502060502030205" pitchFamily="66" charset="0"/>
                <a:cs typeface="Calibri" panose="020F0502020204030204" pitchFamily="34" charset="0"/>
              </a:rPr>
              <a:t>For three and a half days … every people … and nation will gaze on their bodies and refuse them burial... </a:t>
            </a:r>
            <a:r>
              <a:rPr lang="en-US" dirty="0">
                <a:ln w="9525">
                  <a:solidFill>
                    <a:schemeClr val="tx1"/>
                  </a:solidFill>
                  <a:prstDash val="solid"/>
                </a:ln>
                <a:solidFill>
                  <a:schemeClr val="bg1"/>
                </a:solidFill>
                <a:latin typeface="Papyrus" panose="03070502060502030205" pitchFamily="66" charset="0"/>
                <a:cs typeface="Calibri" panose="020F0502020204030204" pitchFamily="34" charset="0"/>
                <a:hlinkClick r:id="rId4"/>
              </a:rPr>
              <a:t>Rev. 11:7-1</a:t>
            </a:r>
            <a:r>
              <a:rPr lang="en-US" sz="2000" dirty="0">
                <a:ln w="9525">
                  <a:solidFill>
                    <a:schemeClr val="tx1"/>
                  </a:solidFill>
                  <a:prstDash val="solid"/>
                </a:ln>
                <a:solidFill>
                  <a:schemeClr val="bg1"/>
                </a:solidFill>
                <a:latin typeface="Papyrus" panose="03070502060502030205" pitchFamily="66" charset="0"/>
                <a:cs typeface="Calibri" panose="020F0502020204030204" pitchFamily="34" charset="0"/>
                <a:hlinkClick r:id="rId4"/>
              </a:rPr>
              <a:t>2 </a:t>
            </a:r>
            <a:r>
              <a:rPr lang="en-US" sz="1400" dirty="0">
                <a:ln w="9525">
                  <a:solidFill>
                    <a:schemeClr val="tx1"/>
                  </a:solidFill>
                  <a:prstDash val="solid"/>
                </a:ln>
                <a:solidFill>
                  <a:schemeClr val="bg1"/>
                </a:solidFill>
                <a:latin typeface="Papyrus" panose="03070502060502030205" pitchFamily="66" charset="0"/>
                <a:cs typeface="Calibri" panose="020F0502020204030204" pitchFamily="34" charset="0"/>
                <a:hlinkClick r:id="rId4"/>
              </a:rPr>
              <a:t>NIV</a:t>
            </a:r>
            <a:endParaRPr lang="en-US" sz="2800" dirty="0">
              <a:ln w="9525">
                <a:solidFill>
                  <a:schemeClr val="tx1"/>
                </a:solidFill>
                <a:prstDash val="solid"/>
              </a:ln>
              <a:solidFill>
                <a:schemeClr val="bg1"/>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168463460"/>
      </p:ext>
    </p:extLst>
  </p:cSld>
  <p:clrMapOvr>
    <a:masterClrMapping/>
  </p:clrMapOvr>
  <mc:AlternateContent xmlns:mc="http://schemas.openxmlformats.org/markup-compatibility/2006" xmlns:p15="http://schemas.microsoft.com/office/powerpoint/2012/main">
    <mc:Choice Requires="p15">
      <p:transition spd="slow"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3918" y="1032959"/>
            <a:ext cx="7396163" cy="479208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91440" lvl="0" indent="0" algn="ctr">
              <a:lnSpc>
                <a:spcPct val="90000"/>
              </a:lnSpc>
              <a:spcAft>
                <a:spcPts val="1200"/>
              </a:spcAft>
              <a:buClr>
                <a:srgbClr val="002060"/>
              </a:buClr>
              <a:buSzPct val="80000"/>
              <a:defRPr/>
            </a:pPr>
            <a:r>
              <a:rPr lang="en-US" sz="3200" b="1" dirty="0">
                <a:solidFill>
                  <a:prstClr val="black"/>
                </a:solidFill>
                <a:latin typeface="Papyrus" panose="03070502060502030205" pitchFamily="66" charset="0"/>
                <a:cs typeface="Calibri" panose="020F0502020204030204" pitchFamily="34" charset="0"/>
              </a:rPr>
              <a:t>The Two Witnesses from God</a:t>
            </a:r>
          </a:p>
          <a:p>
            <a:pPr marL="0" lvl="0" indent="0">
              <a:lnSpc>
                <a:spcPct val="90000"/>
              </a:lnSpc>
              <a:spcAft>
                <a:spcPts val="1200"/>
              </a:spcAft>
              <a:buClr>
                <a:prstClr val="white"/>
              </a:buClr>
              <a:buSzPct val="60000"/>
              <a:defRPr/>
            </a:pPr>
            <a:r>
              <a:rPr lang="en-US" sz="3600" dirty="0">
                <a:solidFill>
                  <a:schemeClr val="tx1"/>
                </a:solidFill>
                <a:latin typeface="Papyrus" panose="03070502060502030205" pitchFamily="66" charset="0"/>
                <a:cs typeface="Calibri" panose="020F0502020204030204" pitchFamily="34" charset="0"/>
              </a:rPr>
              <a:t>… </a:t>
            </a:r>
            <a:r>
              <a:rPr lang="en-US" sz="4000" b="1" dirty="0">
                <a:ln w="9525">
                  <a:solidFill>
                    <a:prstClr val="black"/>
                  </a:solidFill>
                  <a:prstDash val="solid"/>
                </a:ln>
                <a:solidFill>
                  <a:srgbClr val="000099"/>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breath of life </a:t>
            </a:r>
            <a:r>
              <a:rPr lang="en-US" sz="3200" dirty="0">
                <a:solidFill>
                  <a:prstClr val="black"/>
                </a:solidFill>
                <a:latin typeface="Papyrus" panose="03070502060502030205" pitchFamily="66" charset="0"/>
                <a:cs typeface="Calibri" panose="020F0502020204030204" pitchFamily="34" charset="0"/>
              </a:rPr>
              <a:t>from God entered them, and</a:t>
            </a:r>
            <a:r>
              <a:rPr lang="en-US" sz="3600" b="1"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4000" b="1" dirty="0">
                <a:ln w="9525">
                  <a:solidFill>
                    <a:prstClr val="black"/>
                  </a:solidFill>
                  <a:prstDash val="solid"/>
                </a:ln>
                <a:solidFill>
                  <a:srgbClr val="000099"/>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they stood on their feet</a:t>
            </a:r>
            <a:r>
              <a:rPr lang="en-US" sz="3200" dirty="0">
                <a:solidFill>
                  <a:prstClr val="black"/>
                </a:solidFill>
                <a:latin typeface="Papyrus" panose="03070502060502030205" pitchFamily="66" charset="0"/>
                <a:cs typeface="Calibri" panose="020F0502020204030204" pitchFamily="34" charset="0"/>
              </a:rPr>
              <a:t>, and terror struck those who saw them. </a:t>
            </a:r>
            <a:endParaRPr lang="en-US" sz="3200" b="1" dirty="0">
              <a:ln w="9525">
                <a:solidFill>
                  <a:prstClr val="black"/>
                </a:solidFill>
                <a:prstDash val="solid"/>
              </a:ln>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endParaRPr>
          </a:p>
          <a:p>
            <a:pPr marL="0" lvl="0" indent="0">
              <a:lnSpc>
                <a:spcPct val="90000"/>
              </a:lnSpc>
              <a:spcAft>
                <a:spcPts val="600"/>
              </a:spcAft>
              <a:buClr>
                <a:prstClr val="black"/>
              </a:buClr>
              <a:buSzPct val="70000"/>
              <a:defRPr/>
            </a:pPr>
            <a:r>
              <a:rPr lang="en-US" sz="3200" dirty="0">
                <a:solidFill>
                  <a:prstClr val="black"/>
                </a:solidFill>
                <a:latin typeface="Papyrus" panose="03070502060502030205" pitchFamily="66" charset="0"/>
                <a:cs typeface="Calibri" panose="020F0502020204030204" pitchFamily="34" charset="0"/>
              </a:rPr>
              <a:t>Then</a:t>
            </a:r>
            <a:r>
              <a:rPr lang="en-US" sz="3600" b="1"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3600" dirty="0">
                <a:solidFill>
                  <a:schemeClr val="tx1"/>
                </a:solidFill>
                <a:latin typeface="Papyrus" panose="03070502060502030205" pitchFamily="66" charset="0"/>
                <a:cs typeface="Calibri" panose="020F0502020204030204" pitchFamily="34" charset="0"/>
              </a:rPr>
              <a:t>they heard a loud voice from heaven </a:t>
            </a:r>
            <a:r>
              <a:rPr lang="en-US" sz="3200" dirty="0">
                <a:solidFill>
                  <a:schemeClr val="tx1"/>
                </a:solidFill>
                <a:latin typeface="Papyrus" panose="03070502060502030205" pitchFamily="66" charset="0"/>
                <a:cs typeface="Calibri" panose="020F0502020204030204" pitchFamily="34" charset="0"/>
              </a:rPr>
              <a:t>saying to them, “Come up here.” </a:t>
            </a:r>
            <a:r>
              <a:rPr lang="en-US" sz="3600" dirty="0">
                <a:solidFill>
                  <a:schemeClr val="tx1"/>
                </a:solidFill>
                <a:latin typeface="Papyrus" panose="03070502060502030205" pitchFamily="66" charset="0"/>
                <a:cs typeface="Calibri" panose="020F0502020204030204" pitchFamily="34" charset="0"/>
              </a:rPr>
              <a:t>And </a:t>
            </a:r>
            <a:r>
              <a:rPr lang="en-US" sz="4000" b="1" dirty="0">
                <a:ln w="9525">
                  <a:solidFill>
                    <a:prstClr val="black"/>
                  </a:solidFill>
                  <a:prstDash val="solid"/>
                </a:ln>
                <a:solidFill>
                  <a:srgbClr val="000099"/>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they went up to heaven in a cloud</a:t>
            </a:r>
            <a:r>
              <a:rPr lang="en-US" sz="3600" dirty="0">
                <a:solidFill>
                  <a:prstClr val="black"/>
                </a:solidFill>
                <a:latin typeface="Papyrus" panose="03070502060502030205" pitchFamily="66" charset="0"/>
                <a:cs typeface="Calibri" panose="020F0502020204030204" pitchFamily="34" charset="0"/>
              </a:rPr>
              <a:t>... </a:t>
            </a:r>
            <a:r>
              <a:rPr lang="en-US" dirty="0">
                <a:ln w="9525">
                  <a:solidFill>
                    <a:schemeClr val="tx1"/>
                  </a:solidFill>
                  <a:prstDash val="solid"/>
                </a:ln>
                <a:solidFill>
                  <a:schemeClr val="bg1"/>
                </a:solidFill>
                <a:latin typeface="Papyrus" panose="03070502060502030205" pitchFamily="66" charset="0"/>
                <a:cs typeface="Calibri" panose="020F0502020204030204" pitchFamily="34" charset="0"/>
                <a:hlinkClick r:id="rId4"/>
              </a:rPr>
              <a:t>Rev. 11:7-12 </a:t>
            </a:r>
            <a:r>
              <a:rPr lang="en-US" sz="1400" dirty="0">
                <a:ln w="9525">
                  <a:solidFill>
                    <a:schemeClr val="tx1"/>
                  </a:solidFill>
                  <a:prstDash val="solid"/>
                </a:ln>
                <a:solidFill>
                  <a:schemeClr val="bg1"/>
                </a:solidFill>
                <a:latin typeface="Papyrus" panose="03070502060502030205" pitchFamily="66" charset="0"/>
                <a:cs typeface="Calibri" panose="020F0502020204030204" pitchFamily="34" charset="0"/>
                <a:hlinkClick r:id="rId4"/>
              </a:rPr>
              <a:t>NIV</a:t>
            </a:r>
            <a:endParaRPr lang="en-US" sz="2000" dirty="0">
              <a:ln w="9525">
                <a:solidFill>
                  <a:schemeClr val="tx1"/>
                </a:solidFill>
                <a:prstDash val="solid"/>
              </a:ln>
              <a:solidFill>
                <a:schemeClr val="bg1"/>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523876421"/>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89409" y="838200"/>
            <a:ext cx="7165182" cy="539917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3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The </a:t>
            </a:r>
            <a:r>
              <a:rPr kumimoji="0" lang="en-US" sz="3600" b="1" i="0" u="none" strike="noStrike" kern="1200" cap="none" spc="0" normalizeH="0" baseline="0" noProof="0" dirty="0">
                <a:ln w="9525">
                  <a:solidFill>
                    <a:sysClr val="windowText" lastClr="000000"/>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sun shall be turned into darkness</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before the </a:t>
            </a:r>
            <a:r>
              <a:rPr kumimoji="0" lang="en-US" sz="34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great and </a:t>
            </a:r>
            <a:r>
              <a:rPr kumimoji="0" lang="en-US" sz="3600" b="1" i="0" u="none" strike="noStrike" kern="1200" cap="none" spc="0" normalizeH="0" baseline="0" noProof="0" dirty="0">
                <a:ln w="9525">
                  <a:solidFill>
                    <a:sysClr val="windowText" lastClr="000000"/>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terrible day of the Lord </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come…</a:t>
            </a:r>
            <a:r>
              <a:rPr kumimoji="0" lang="en-US" sz="40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a:t>
            </a:r>
          </a:p>
          <a:p>
            <a:pPr marL="0" marR="0" lvl="0" indent="0" algn="l" defTabSz="457200" rtl="0" eaLnBrk="1" fontAlgn="base" latinLnBrk="0" hangingPunct="0">
              <a:lnSpc>
                <a:spcPct val="85000"/>
              </a:lnSpc>
              <a:spcBef>
                <a:spcPct val="0"/>
              </a:spcBef>
              <a:spcAft>
                <a:spcPts val="10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40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w</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hosoever shall call on the name of the Lord shall be delivered: </a:t>
            </a:r>
            <a:r>
              <a:rPr kumimoji="0" lang="en-US" sz="36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for</a:t>
            </a:r>
            <a:r>
              <a:rPr kumimoji="0" lang="en-US" sz="4000" b="1" i="0" u="none" strike="noStrike" kern="1200" cap="none" spc="0" normalizeH="0" baseline="0" noProof="0" dirty="0">
                <a:ln w="19050">
                  <a:solidFill>
                    <a:sysClr val="windowText" lastClr="000000"/>
                  </a:solidFill>
                  <a:prstDash val="solid"/>
                </a:ln>
                <a:solidFill>
                  <a:srgbClr val="0A039B"/>
                </a:solidFill>
                <a:effectLst>
                  <a:outerShdw blurRad="50800" dist="50800" dir="2700000" algn="tl" rotWithShape="0">
                    <a:prstClr val="black"/>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in</a:t>
            </a:r>
            <a:r>
              <a:rPr kumimoji="0" lang="en-US" sz="4200" b="1" i="0" u="none" strike="noStrike" kern="1200" cap="none" spc="0" normalizeH="0" baseline="0" noProof="0" dirty="0">
                <a:ln w="19050">
                  <a:solidFill>
                    <a:sysClr val="windowText" lastClr="000000"/>
                  </a:solidFill>
                  <a:prstDash val="solid"/>
                </a:ln>
                <a:solidFill>
                  <a:srgbClr val="0A039B"/>
                </a:solidFill>
                <a:effectLst>
                  <a:outerShdw blurRad="50800" dist="50800" dir="2700000" algn="tl" rotWithShape="0">
                    <a:prstClr val="black"/>
                  </a:outerShdw>
                </a:effectLst>
                <a:uLnTx/>
                <a:uFillTx/>
                <a:latin typeface="Papyrus" panose="03070502060502030205" pitchFamily="66" charset="0"/>
                <a:ea typeface="Microsoft YaHei" panose="020B0503020204020204" pitchFamily="34" charset="-122"/>
                <a:cs typeface="Arial" panose="020B0604020202020204" pitchFamily="34" charset="0"/>
              </a:rPr>
              <a:t> mount Zion and </a:t>
            </a:r>
            <a:r>
              <a:rPr kumimoji="0" lang="en-US" sz="4400" b="1" i="0" strike="noStrike" kern="1200" normalizeH="0" baseline="0" noProof="0" dirty="0">
                <a:ln w="9525">
                  <a:solidFill>
                    <a:schemeClr val="tx1"/>
                  </a:solidFill>
                  <a:prstDash val="solid"/>
                </a:ln>
                <a:solidFill>
                  <a:schemeClr val="bg1"/>
                </a:solidFill>
                <a:effectLst>
                  <a:glow rad="101600">
                    <a:schemeClr val="accent2">
                      <a:satMod val="175000"/>
                      <a:alpha val="40000"/>
                    </a:schemeClr>
                  </a:glow>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Arial" panose="020B0604020202020204" pitchFamily="34" charset="0"/>
              </a:rPr>
              <a:t>in Jerusalem shall be deliverance</a:t>
            </a:r>
            <a:r>
              <a:rPr kumimoji="0" lang="en-US" sz="4200" b="0" i="0" u="none" strike="noStrike" kern="1200" cap="none" spc="0" normalizeH="0" baseline="0" noProof="0" dirty="0">
                <a:ln>
                  <a:solidFill>
                    <a:sysClr val="windowText" lastClr="000000"/>
                  </a:solidFill>
                </a:ln>
                <a:solidFill>
                  <a:srgbClr val="0A039B"/>
                </a:solidFill>
                <a:effectLst/>
                <a:uLnTx/>
                <a:uFillTx/>
                <a:latin typeface="Papyrus" panose="03070502060502030205" pitchFamily="66" charset="0"/>
                <a:ea typeface="Microsoft YaHei" panose="020B0503020204020204" pitchFamily="34" charset="-122"/>
                <a:cs typeface="Arial" panose="020B0604020202020204" pitchFamily="34" charset="0"/>
              </a:rPr>
              <a:t>…</a:t>
            </a:r>
            <a:r>
              <a:rPr kumimoji="0" lang="en-US" sz="4200" b="1" i="0" u="none" strike="noStrike" kern="1200" cap="none" spc="0" normalizeH="0" baseline="0" noProof="0" dirty="0">
                <a:ln w="9525">
                  <a:solidFill>
                    <a:sysClr val="windowText" lastClr="000000"/>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200" b="1" i="0" u="none" strike="noStrike" kern="1200" cap="none" spc="0" normalizeH="0" baseline="0" noProof="0" dirty="0">
                <a:ln w="19050">
                  <a:solidFill>
                    <a:srgbClr val="000000"/>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in the </a:t>
            </a:r>
            <a:r>
              <a:rPr kumimoji="0" lang="en-US" sz="4800" b="1" i="0" strike="noStrike" kern="1200" normalizeH="0" baseline="0" noProof="0" dirty="0">
                <a:ln w="9525">
                  <a:solidFill>
                    <a:schemeClr val="tx1"/>
                  </a:solidFill>
                  <a:prstDash val="solid"/>
                </a:ln>
                <a:solidFill>
                  <a:schemeClr val="bg1"/>
                </a:solidFill>
                <a:effectLst>
                  <a:glow rad="101600">
                    <a:schemeClr val="accent2">
                      <a:satMod val="175000"/>
                      <a:alpha val="40000"/>
                    </a:schemeClr>
                  </a:glow>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Arial" panose="020B0604020202020204" pitchFamily="34" charset="0"/>
              </a:rPr>
              <a:t>remnant</a:t>
            </a:r>
            <a:r>
              <a:rPr kumimoji="0" lang="en-US" sz="4200" b="1" i="0" u="none" strike="noStrike" kern="1200" cap="none" spc="0" normalizeH="0" baseline="0" noProof="0" dirty="0">
                <a:ln w="19050">
                  <a:solidFill>
                    <a:srgbClr val="000000"/>
                  </a:solidFill>
                  <a:prstDash val="solid"/>
                </a:ln>
                <a:solidFill>
                  <a:srgbClr val="0A039B"/>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whom the Lord shall call.</a:t>
            </a:r>
            <a:r>
              <a:rPr kumimoji="0" lang="en-US" sz="4000" b="0" i="0" u="none" strike="noStrike" kern="1200" cap="none" spc="0" normalizeH="0" baseline="0" noProof="0" dirty="0">
                <a:ln w="19050">
                  <a:solidFill>
                    <a:srgbClr val="000000"/>
                  </a:solidFill>
                </a:ln>
                <a:solidFill>
                  <a:srgbClr val="0A039B"/>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Joel 2:30-32</a:t>
            </a:r>
            <a:endParaRPr kumimoji="0" lang="en-US" sz="40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849215112"/>
      </p:ext>
    </p:extLst>
  </p:cSld>
  <p:clrMapOvr>
    <a:masterClrMapping/>
  </p:clrMapOvr>
  <mc:AlternateContent xmlns:mc="http://schemas.openxmlformats.org/markup-compatibility/2006" xmlns:p15="http://schemas.microsoft.com/office/powerpoint/2012/main">
    <mc:Choice Requires="p15">
      <p:transition spd="slow"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143000" y="1003175"/>
            <a:ext cx="7086600" cy="496732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Clr>
                <a:prstClr val="black"/>
              </a:buClr>
              <a:buSzPct val="70000"/>
              <a:tabLst/>
              <a:defRPr/>
            </a:pPr>
            <a:r>
              <a:rPr lang="en-US" sz="3600" kern="150" dirty="0">
                <a:solidFill>
                  <a:schemeClr val="tx1"/>
                </a:solidFill>
                <a:latin typeface="Papyrus" panose="03070502060502030205" pitchFamily="66" charset="0"/>
                <a:cs typeface="Arial" panose="020B0604020202020204" pitchFamily="34" charset="0"/>
              </a:rPr>
              <a:t>The Seventh Trumpet</a:t>
            </a:r>
          </a:p>
          <a:p>
            <a:pPr marL="0" lvl="0" indent="0">
              <a:lnSpc>
                <a:spcPct val="94000"/>
              </a:lnSpc>
              <a:spcBef>
                <a:spcPts val="0"/>
              </a:spcBef>
              <a:spcAft>
                <a:spcPts val="1200"/>
              </a:spcAft>
              <a:buClr>
                <a:prstClr val="black"/>
              </a:buClr>
              <a:buSzPct val="70000"/>
              <a:tabLst/>
              <a:defRPr/>
            </a:pPr>
            <a:r>
              <a:rPr lang="en-US" sz="3600" kern="150" dirty="0">
                <a:solidFill>
                  <a:schemeClr val="tx1"/>
                </a:solidFill>
                <a:latin typeface="Papyrus" panose="03070502060502030205" pitchFamily="66" charset="0"/>
                <a:cs typeface="Arial" panose="020B0604020202020204" pitchFamily="34" charset="0"/>
              </a:rPr>
              <a:t>The </a:t>
            </a:r>
            <a:r>
              <a:rPr lang="en-US" sz="4000" b="1" kern="150" dirty="0">
                <a:ln w="9525">
                  <a:solidFill>
                    <a:schemeClr val="tx1"/>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seventh angel </a:t>
            </a:r>
            <a:r>
              <a:rPr lang="en-US" sz="3600" b="1" kern="150"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sounded his </a:t>
            </a:r>
            <a:r>
              <a:rPr lang="en-US" sz="4000" b="1" kern="150" dirty="0">
                <a:ln w="9525">
                  <a:solidFill>
                    <a:schemeClr val="tx1"/>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trumpet</a:t>
            </a:r>
            <a:r>
              <a:rPr lang="en-US" sz="3600" b="1" kern="150" dirty="0">
                <a:ln w="9525">
                  <a:solidFill>
                    <a:schemeClr val="tx1"/>
                  </a:solidFill>
                  <a:prstDash val="solid"/>
                </a:ln>
                <a:solidFill>
                  <a:schemeClr val="bg1"/>
                </a:solidFill>
                <a:effectLst>
                  <a:glow rad="114300">
                    <a:srgbClr val="000099">
                      <a:alpha val="70000"/>
                    </a:srgb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a:t>
            </a:r>
            <a:r>
              <a:rPr lang="en-US" sz="3600" kern="150" dirty="0">
                <a:solidFill>
                  <a:schemeClr val="tx1"/>
                </a:solidFill>
                <a:latin typeface="Papyrus" panose="03070502060502030205" pitchFamily="66" charset="0"/>
                <a:cs typeface="Arial" panose="020B0604020202020204" pitchFamily="34" charset="0"/>
              </a:rPr>
              <a:t>… voices in heaven… said:</a:t>
            </a:r>
          </a:p>
          <a:p>
            <a:pPr marL="0" lvl="0" indent="0">
              <a:lnSpc>
                <a:spcPct val="94000"/>
              </a:lnSpc>
              <a:spcBef>
                <a:spcPts val="0"/>
              </a:spcBef>
              <a:spcAft>
                <a:spcPts val="1200"/>
              </a:spcAft>
              <a:buClr>
                <a:prstClr val="black"/>
              </a:buClr>
              <a:buSzPct val="70000"/>
              <a:tabLst/>
              <a:defRPr/>
            </a:pPr>
            <a:r>
              <a:rPr lang="en-US" sz="3600" kern="150" dirty="0">
                <a:solidFill>
                  <a:schemeClr val="tx1"/>
                </a:solidFill>
                <a:latin typeface="Papyrus" panose="03070502060502030205" pitchFamily="66" charset="0"/>
                <a:cs typeface="Arial" panose="020B0604020202020204" pitchFamily="34" charset="0"/>
              </a:rPr>
              <a:t>“The </a:t>
            </a:r>
            <a:r>
              <a:rPr lang="en-US" sz="3600" b="1" kern="150"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kingdom of the world has become the kingdom of our Lord and of his Messiah</a:t>
            </a:r>
            <a:r>
              <a:rPr lang="en-US" sz="3600" kern="150" dirty="0">
                <a:solidFill>
                  <a:schemeClr val="tx1"/>
                </a:solidFill>
                <a:latin typeface="Papyrus" panose="03070502060502030205" pitchFamily="66" charset="0"/>
                <a:cs typeface="Arial" panose="020B0604020202020204" pitchFamily="34" charset="0"/>
              </a:rPr>
              <a:t>, and he will reign for ever and ever.” … and have begun to reign. </a:t>
            </a:r>
            <a:r>
              <a:rPr lang="en-US"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Arial" panose="020B0604020202020204" pitchFamily="34" charset="0"/>
                <a:hlinkClick r:id="rId4"/>
              </a:rPr>
              <a:t>Rev. 11:15-19 </a:t>
            </a:r>
            <a:r>
              <a:rPr lang="en-US" sz="1400"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Arial" panose="020B0604020202020204" pitchFamily="34" charset="0"/>
                <a:hlinkClick r:id="rId4"/>
              </a:rPr>
              <a:t>NIV</a:t>
            </a:r>
            <a:endParaRPr lang="en-US" sz="3600" kern="150" dirty="0">
              <a:solidFill>
                <a:schemeClr val="tx1"/>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3677082243"/>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28700" y="990600"/>
            <a:ext cx="7086600" cy="501137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Clr>
                <a:prstClr val="black"/>
              </a:buClr>
              <a:buSzPct val="70000"/>
              <a:tabLst/>
            </a:pPr>
            <a:r>
              <a:rPr kumimoji="0" lang="en-US" sz="40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We shall not all </a:t>
            </a:r>
            <a:r>
              <a:rPr kumimoji="0" lang="en-US" sz="4200" b="1" i="0" u="none" strike="noStrike" kern="150" cap="none" spc="0" normalizeH="0" baseline="0" noProof="0" dirty="0">
                <a:ln w="12700" cmpd="sng">
                  <a:solidFill>
                    <a:srgbClr val="000000"/>
                  </a:solidFill>
                  <a:prstDash val="solid"/>
                </a:ln>
                <a:solidFill>
                  <a:srgbClr val="000099"/>
                </a:solidFill>
                <a:effectLst>
                  <a:outerShdw blurRad="190500" dist="50800" dir="5400000" algn="ctr" rotWithShape="0">
                    <a:srgbClr val="000000"/>
                  </a:outerShdw>
                </a:effectLst>
                <a:uLnTx/>
                <a:uFillTx/>
                <a:latin typeface="Papyrus" panose="03070502060502030205" pitchFamily="66" charset="0"/>
                <a:ea typeface="Microsoft YaHei" panose="020B0503020204020204" pitchFamily="34" charset="-122"/>
                <a:cs typeface="Arial" panose="020B0604020202020204" pitchFamily="34" charset="0"/>
              </a:rPr>
              <a:t>sleep</a:t>
            </a:r>
            <a:r>
              <a:rPr kumimoji="0" lang="en-US" sz="40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but we shall all be </a:t>
            </a:r>
            <a:r>
              <a:rPr kumimoji="0" lang="en-US" sz="4200" b="1" i="0" u="none" strike="noStrike" kern="150" cap="none" spc="0" normalizeH="0" baseline="0" noProof="0" dirty="0">
                <a:ln w="12700" cmpd="sng">
                  <a:solidFill>
                    <a:srgbClr val="000000"/>
                  </a:solidFill>
                  <a:prstDash val="solid"/>
                </a:ln>
                <a:solidFill>
                  <a:srgbClr val="000099"/>
                </a:solidFill>
                <a:effectLst>
                  <a:outerShdw blurRad="190500" dist="50800" dir="5400000" algn="ctr" rotWithShape="0">
                    <a:srgbClr val="000000"/>
                  </a:outerShdw>
                </a:effectLst>
                <a:uLnTx/>
                <a:uFillTx/>
                <a:latin typeface="Papyrus" panose="03070502060502030205" pitchFamily="66" charset="0"/>
                <a:ea typeface="Microsoft YaHei" panose="020B0503020204020204" pitchFamily="34" charset="-122"/>
                <a:cs typeface="Arial" panose="020B0604020202020204" pitchFamily="34" charset="0"/>
              </a:rPr>
              <a:t>changed, In a moment, in the twinkling of an eye, </a:t>
            </a:r>
            <a:r>
              <a:rPr kumimoji="0" lang="en-US" sz="4200" b="1" i="0" u="none" strike="noStrike" kern="150" cap="none" spc="0" normalizeH="0" baseline="0" noProof="0" dirty="0">
                <a:ln w="12700" cmpd="sng">
                  <a:solidFill>
                    <a:srgbClr val="000000"/>
                  </a:solidFill>
                  <a:prstDash val="solid"/>
                </a:ln>
                <a:solidFill>
                  <a:schemeClr val="bg1"/>
                </a:solidFill>
                <a:effectLst>
                  <a:glow rad="114300">
                    <a:srgbClr val="000099">
                      <a:alpha val="70000"/>
                    </a:srgbClr>
                  </a:glow>
                  <a:outerShdw blurRad="190500" dist="50800" dir="5400000" algn="ctr" rotWithShape="0">
                    <a:srgbClr val="000000"/>
                  </a:outerShdw>
                </a:effectLst>
                <a:uLnTx/>
                <a:uFillTx/>
                <a:latin typeface="Papyrus" panose="03070502060502030205" pitchFamily="66" charset="0"/>
                <a:ea typeface="Microsoft YaHei" panose="020B0503020204020204" pitchFamily="34" charset="-122"/>
                <a:cs typeface="Arial" panose="020B0604020202020204" pitchFamily="34" charset="0"/>
              </a:rPr>
              <a:t>at the last trump</a:t>
            </a:r>
            <a:r>
              <a:rPr kumimoji="0" lang="en-US" sz="4200" b="1" i="0" u="none" strike="noStrike" kern="150" cap="none" spc="0" normalizeH="0" baseline="0" noProof="0" dirty="0">
                <a:ln w="12700" cmpd="sng">
                  <a:solidFill>
                    <a:srgbClr val="000000"/>
                  </a:solidFill>
                  <a:prstDash val="solid"/>
                </a:ln>
                <a:solidFill>
                  <a:srgbClr val="000099"/>
                </a:solidFill>
                <a:effectLst>
                  <a:outerShdw blurRad="190500" dist="50800" dir="5400000" algn="ctr" rotWithShape="0">
                    <a:srgbClr val="000000"/>
                  </a:outerShdw>
                </a:effectLst>
                <a:uLnTx/>
                <a:uFillTx/>
                <a:latin typeface="Papyrus" panose="03070502060502030205" pitchFamily="66" charset="0"/>
                <a:ea typeface="Microsoft YaHei" panose="020B0503020204020204" pitchFamily="34" charset="-122"/>
                <a:cs typeface="Arial" panose="020B0604020202020204" pitchFamily="34" charset="0"/>
              </a:rPr>
              <a:t>: for the trumpet shall sound, and the dead shall be raised </a:t>
            </a:r>
            <a:r>
              <a:rPr kumimoji="0" lang="en-US" sz="4200" b="1" i="0" u="none" strike="noStrike" kern="150" cap="none" spc="0" normalizeH="0" baseline="0" noProof="0" dirty="0">
                <a:ln w="12700" cmpd="sng">
                  <a:solidFill>
                    <a:srgbClr val="000000"/>
                  </a:solidFill>
                  <a:prstDash val="solid"/>
                </a:ln>
                <a:solidFill>
                  <a:schemeClr val="bg1"/>
                </a:solidFill>
                <a:effectLst>
                  <a:glow rad="114300">
                    <a:srgbClr val="000099">
                      <a:alpha val="70000"/>
                    </a:srgbClr>
                  </a:glow>
                  <a:outerShdw blurRad="190500" dist="50800" dir="5400000" algn="ctr" rotWithShape="0">
                    <a:srgbClr val="000000"/>
                  </a:outerShdw>
                </a:effectLst>
                <a:uLnTx/>
                <a:uFillTx/>
                <a:latin typeface="Papyrus" panose="03070502060502030205" pitchFamily="66" charset="0"/>
                <a:ea typeface="Microsoft YaHei" panose="020B0503020204020204" pitchFamily="34" charset="-122"/>
                <a:cs typeface="Arial" panose="020B0604020202020204" pitchFamily="34" charset="0"/>
              </a:rPr>
              <a:t>incorruptible, and we shall be changed</a:t>
            </a:r>
            <a:r>
              <a:rPr kumimoji="0" lang="en-US" sz="4200" b="1" i="0" u="none" strike="noStrike" kern="150" cap="none" spc="0" normalizeH="0" baseline="0" noProof="0" dirty="0">
                <a:ln w="12700" cmpd="sng">
                  <a:solidFill>
                    <a:srgbClr val="000000"/>
                  </a:solidFill>
                  <a:prstDash val="solid"/>
                </a:ln>
                <a:solidFill>
                  <a:srgbClr val="000099"/>
                </a:solidFill>
                <a:effectLst>
                  <a:outerShdw blurRad="190500" dist="50800" dir="5400000" algn="ctr" rotWithShape="0">
                    <a:srgbClr val="000000"/>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lang="en-US" kern="15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I Corinthians 15: 50-54</a:t>
            </a:r>
            <a:endParaRPr kumimoji="0" lang="en-US" sz="1800"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729019442"/>
      </p:ext>
    </p:extLst>
  </p:cSld>
  <p:clrMapOvr>
    <a:masterClrMapping/>
  </p:clrMapOvr>
  <mc:AlternateContent xmlns:mc="http://schemas.openxmlformats.org/markup-compatibility/2006" xmlns:p15="http://schemas.microsoft.com/office/powerpoint/2012/main">
    <mc:Choice Requires="p15">
      <p:transition spd="slow"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
          <p:cNvSpPr txBox="1">
            <a:spLocks noChangeArrowheads="1"/>
          </p:cNvSpPr>
          <p:nvPr/>
        </p:nvSpPr>
        <p:spPr bwMode="auto">
          <a:xfrm>
            <a:off x="91440" y="76200"/>
            <a:ext cx="8961120" cy="10972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Aft>
                <a:spcPts val="0"/>
              </a:spcAft>
              <a:buClr>
                <a:srgbClr val="C00000"/>
              </a:buClr>
              <a:buSzPct val="9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altLang="en-US" sz="3300" b="1" dirty="0">
                <a:ln w="9525">
                  <a:solidFill>
                    <a:prstClr val="black"/>
                  </a:solidFill>
                  <a:prstDash val="solid"/>
                </a:ln>
                <a:solidFill>
                  <a:srgbClr val="000099"/>
                </a:solidFill>
                <a:effectLst>
                  <a:outerShdw blurRad="12700" dist="38100" dir="2700000" algn="tl" rotWithShape="0">
                    <a:prstClr val="black">
                      <a:lumMod val="50000"/>
                    </a:prstClr>
                  </a:outerShdw>
                </a:effectLst>
                <a:cs typeface="Arial" panose="020B0604020202020204" pitchFamily="34" charset="0"/>
              </a:rPr>
              <a:t>Mid-Tribulation, 7</a:t>
            </a:r>
            <a:r>
              <a:rPr lang="en-US" altLang="en-US" sz="3300" b="1" baseline="30000" dirty="0">
                <a:ln w="9525">
                  <a:solidFill>
                    <a:prstClr val="black"/>
                  </a:solidFill>
                  <a:prstDash val="solid"/>
                </a:ln>
                <a:solidFill>
                  <a:srgbClr val="000099"/>
                </a:solidFill>
                <a:effectLst>
                  <a:outerShdw blurRad="12700" dist="38100" dir="2700000" algn="tl" rotWithShape="0">
                    <a:prstClr val="black">
                      <a:lumMod val="50000"/>
                    </a:prstClr>
                  </a:outerShdw>
                </a:effectLst>
                <a:cs typeface="Arial" panose="020B0604020202020204" pitchFamily="34" charset="0"/>
              </a:rPr>
              <a:t>th</a:t>
            </a:r>
            <a:r>
              <a:rPr lang="en-US" altLang="en-US" sz="3300" b="1" dirty="0">
                <a:ln w="9525">
                  <a:solidFill>
                    <a:prstClr val="black"/>
                  </a:solidFill>
                  <a:prstDash val="solid"/>
                </a:ln>
                <a:solidFill>
                  <a:srgbClr val="000099"/>
                </a:solidFill>
                <a:effectLst>
                  <a:outerShdw blurRad="12700" dist="38100" dir="2700000" algn="tl" rotWithShape="0">
                    <a:prstClr val="black">
                      <a:lumMod val="50000"/>
                    </a:prstClr>
                  </a:outerShdw>
                </a:effectLst>
                <a:cs typeface="Arial" panose="020B0604020202020204" pitchFamily="34" charset="0"/>
              </a:rPr>
              <a:t> Trumpet Deliverance of 144,000 Messianic Jews at the Temple</a:t>
            </a:r>
          </a:p>
        </p:txBody>
      </p:sp>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32186" y="1409168"/>
            <a:ext cx="8841851" cy="5212080"/>
          </a:xfrm>
          <a:prstGeom prst="rect">
            <a:avLst/>
          </a:prstGeom>
          <a:gradFill>
            <a:gsLst>
              <a:gs pos="13000">
                <a:srgbClr val="000099"/>
              </a:gs>
              <a:gs pos="47000">
                <a:srgbClr val="0A039B"/>
              </a:gs>
              <a:gs pos="9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600"/>
              </a:spcAft>
              <a:buClr>
                <a:srgbClr val="002060"/>
              </a:buCl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This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rPr>
              <a:t>last trump</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(of the 7 trumpet plagues) occurs at mid-tribulation for the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rPr>
              <a:t>deliverance</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of the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ction="ppaction://hlinksldjump"/>
              </a:rPr>
              <a:t>“144,000</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6" action="ppaction://hlinksldjump"/>
              </a:rPr>
              <a:t>left behind</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rPr>
              <a:t>remnant</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Jews. </a:t>
            </a:r>
          </a:p>
          <a:p>
            <a:pPr marL="274320" lvl="0" indent="-274320">
              <a:lnSpc>
                <a:spcPct val="94000"/>
              </a:lnSpc>
              <a:spcAft>
                <a:spcPts val="1600"/>
              </a:spcAft>
              <a:buClr>
                <a:schemeClr val="tx1"/>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These Messianic Jews follow Jesus, and are saved  through the two witnesses from God, who are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7" action="ppaction://hlinksldjump"/>
              </a:rPr>
              <a:t>located at a rebuilt Temple of God</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ction="ppaction://hlinksldjump"/>
              </a:rPr>
              <a:t>mount Zion</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 holy hill in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4" action="ppaction://hlinksldjump"/>
              </a:rPr>
              <a:t>Jerusalem</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a:t>
            </a:r>
            <a:endPar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endParaRPr>
          </a:p>
          <a:p>
            <a:pPr marL="274320" lvl="0" indent="-274320">
              <a:lnSpc>
                <a:spcPct val="94000"/>
              </a:lnSpc>
              <a:spcAft>
                <a:spcPts val="1600"/>
              </a:spcAft>
              <a:buClr>
                <a:schemeClr val="bg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000" dirty="0">
                <a:solidFill>
                  <a:prstClr val="black"/>
                </a:solidFill>
                <a:latin typeface="Calibri" panose="020F0502020204030204" pitchFamily="34" charset="0"/>
                <a:cs typeface="Calibri" panose="020F0502020204030204" pitchFamily="34" charset="0"/>
              </a:rPr>
              <a:t>The Bible says these remnant 144,000 Jews follow Jesus the lamb, everywhere in Heaven. </a:t>
            </a:r>
            <a:r>
              <a:rPr lang="en-US" dirty="0">
                <a:solidFill>
                  <a:schemeClr val="tx1"/>
                </a:solidFill>
                <a:cs typeface="Arial" panose="020B0604020202020204" pitchFamily="34" charset="0"/>
                <a:hlinkClick r:id="rId8"/>
              </a:rPr>
              <a:t>Joel 2:30-32</a:t>
            </a:r>
            <a:r>
              <a:rPr lang="en-US" dirty="0">
                <a:solidFill>
                  <a:schemeClr val="tx1"/>
                </a:solidFill>
                <a:cs typeface="Arial" panose="020B0604020202020204" pitchFamily="34" charset="0"/>
              </a:rPr>
              <a:t> </a:t>
            </a:r>
          </a:p>
          <a:p>
            <a:pPr marL="274320" lvl="0" indent="0">
              <a:lnSpc>
                <a:spcPct val="92000"/>
              </a:lnSpc>
              <a:spcAft>
                <a:spcPts val="600"/>
              </a:spcAft>
              <a:buClr>
                <a:schemeClr val="bg1"/>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dirty="0">
                <a:solidFill>
                  <a:schemeClr val="tx1"/>
                </a:solidFill>
                <a:cs typeface="Arial" panose="020B0604020202020204" pitchFamily="34" charset="0"/>
              </a:rPr>
              <a:t>(See proof in Bible verses in underlined links).</a:t>
            </a:r>
          </a:p>
        </p:txBody>
      </p:sp>
      <p:sp>
        <p:nvSpPr>
          <p:cNvPr id="4" name="Date Placeholder 2">
            <a:extLst>
              <a:ext uri="{FF2B5EF4-FFF2-40B4-BE49-F238E27FC236}">
                <a16:creationId xmlns:a16="http://schemas.microsoft.com/office/drawing/2014/main" id="{32C21300-2F2A-4052-954B-677EA2BEF578}"/>
              </a:ext>
            </a:extLst>
          </p:cNvPr>
          <p:cNvSpPr>
            <a:spLocks noGrp="1"/>
          </p:cNvSpPr>
          <p:nvPr>
            <p:ph type="dt" sz="half" idx="10"/>
          </p:nvPr>
        </p:nvSpPr>
        <p:spPr>
          <a:xfrm>
            <a:off x="5969107"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130258565"/>
      </p:ext>
    </p:extLst>
  </p:cSld>
  <p:clrMapOvr>
    <a:masterClrMapping/>
  </p:clrMapOvr>
  <p:transition spd="slow" advTm="32000">
    <p:fade/>
  </p:transition>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21740" y="1609743"/>
            <a:ext cx="8769859" cy="5078313"/>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white"/>
              </a:buClr>
              <a:buSzPct val="80000"/>
              <a:defRPr/>
            </a:pPr>
            <a:r>
              <a:rPr kumimoji="0" lang="en-US" sz="3600" b="1" i="0" u="none" strike="noStrike" kern="1200" normalizeH="0" baseline="0" noProof="0" dirty="0">
                <a:ln w="9525">
                  <a:solidFill>
                    <a:schemeClr val="bg1"/>
                  </a:solidFill>
                  <a:prstDash val="solid"/>
                </a:ln>
                <a:solidFill>
                  <a:srgbClr val="00FF00"/>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Trumpets from God are only found in the first half of tribulation</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This proves the correct meaning of </a:t>
            </a:r>
            <a:r>
              <a:rPr lang="en-US" sz="2600" kern="150" dirty="0">
                <a:ln w="9525">
                  <a:solidFill>
                    <a:prstClr val="black"/>
                  </a:solidFill>
                  <a:prstDash val="solid"/>
                </a:ln>
                <a:solidFill>
                  <a:prstClr val="white"/>
                </a:solidFill>
                <a:cs typeface="Arial" panose="020B0604020202020204" pitchFamily="34" charset="0"/>
                <a:hlinkClick r:id="rId3"/>
              </a:rPr>
              <a:t>I Cor. 15: 50-54</a:t>
            </a:r>
            <a:r>
              <a:rPr lang="en-US" sz="2600" kern="150" dirty="0">
                <a:ln w="9525">
                  <a:solidFill>
                    <a:prstClr val="black"/>
                  </a:solidFill>
                  <a:prstDash val="solid"/>
                </a:ln>
                <a:solidFill>
                  <a:prstClr val="white"/>
                </a:solidFill>
                <a:cs typeface="Arial" panose="020B0604020202020204" pitchFamily="34" charset="0"/>
              </a:rPr>
              <a:t> </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is a first half of tribulation rising of the </a:t>
            </a:r>
            <a:r>
              <a:rPr lang="en-US" sz="3400" dirty="0">
                <a:solidFill>
                  <a:prstClr val="black"/>
                </a:solidFill>
                <a:latin typeface="Calibri" panose="020F0502020204030204" pitchFamily="34" charset="0"/>
                <a:cs typeface="Calibri" panose="020F0502020204030204" pitchFamily="34" charset="0"/>
              </a:rPr>
              <a:t>Messianic Jews</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into the clouds</a:t>
            </a:r>
            <a:r>
              <a:rPr lang="en-US" sz="3400" dirty="0">
                <a:solidFill>
                  <a:prstClr val="black"/>
                </a:solidFill>
                <a:latin typeface="Calibri" panose="020F0502020204030204" pitchFamily="34" charset="0"/>
                <a:cs typeface="Calibri" panose="020F0502020204030204" pitchFamily="34" charset="0"/>
              </a:rPr>
              <a:t>,</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not a post-tribulation rising.  </a:t>
            </a:r>
          </a:p>
          <a:p>
            <a:pPr marL="365760" lvl="0" indent="-365760">
              <a:lnSpc>
                <a:spcPct val="90000"/>
              </a:lnSpc>
              <a:spcAft>
                <a:spcPts val="600"/>
              </a:spcAft>
              <a:buClr>
                <a:prstClr val="white"/>
              </a:buClr>
              <a:buSzPct val="80000"/>
              <a:buFont typeface="Wingdings" panose="05000000000000000000" pitchFamily="2" charset="2"/>
              <a:buChar char="Ø"/>
              <a:defRPr/>
            </a:pP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 trumpet from God is required in </a:t>
            </a:r>
            <a:r>
              <a:rPr lang="en-US" sz="2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I Cor. 15:50-54</a:t>
            </a:r>
            <a:r>
              <a:rPr kumimoji="0" lang="en-US" sz="3200" b="1" i="0" u="none" strike="noStrike" kern="1200" cap="none" spc="0" normalizeH="0" baseline="0" noProof="0" dirty="0">
                <a:ln w="9525">
                  <a:solidFill>
                    <a:prstClr val="black"/>
                  </a:solidFill>
                  <a:prstDash val="solid"/>
                </a:ln>
                <a:solidFill>
                  <a:prstClr val="white"/>
                </a:solidFill>
                <a:effectLst>
                  <a:outerShdw blurRad="38100" dist="38100" dir="2700000" algn="tl" rotWithShape="0">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the entire 2nd half of tribulation only has vial plagues, no trumpets of God. </a:t>
            </a:r>
          </a:p>
          <a:p>
            <a:pPr marL="365760" marR="0" lvl="0" indent="-365760" algn="l" defTabSz="457200" rtl="0" eaLnBrk="1" fontAlgn="base" latinLnBrk="0" hangingPunct="0">
              <a:lnSpc>
                <a:spcPct val="90000"/>
              </a:lnSpc>
              <a:spcBef>
                <a:spcPct val="0"/>
              </a:spcBef>
              <a:spcAft>
                <a:spcPts val="1800"/>
              </a:spcAft>
              <a:buClr>
                <a:schemeClr val="bg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Furthermore, music will be illegal. </a:t>
            </a:r>
            <a:r>
              <a:rPr lang="en-US" sz="3000" dirty="0">
                <a:solidFill>
                  <a:prstClr val="black"/>
                </a:solidFill>
                <a:latin typeface="Calibri" panose="020F0502020204030204" pitchFamily="34" charset="0"/>
                <a:cs typeface="Calibri" panose="020F0502020204030204" pitchFamily="34" charset="0"/>
              </a:rPr>
              <a:t>N</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o humans will use trumpets in second half of tribulation. </a:t>
            </a:r>
            <a:r>
              <a:rPr kumimoji="0" lang="en-US" sz="1800" b="1"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hlinkClick r:id="rId4"/>
              </a:rPr>
              <a:t>Rev. 18:22 NIV</a:t>
            </a:r>
            <a:endParaRPr kumimoji="0" lang="en-US" sz="3200" b="1" i="0" u="none"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7" name="Rectangle 2">
            <a:extLst>
              <a:ext uri="{FF2B5EF4-FFF2-40B4-BE49-F238E27FC236}">
                <a16:creationId xmlns:a16="http://schemas.microsoft.com/office/drawing/2014/main" id="{D2DF67DC-4A85-4DE0-A358-84842A8F3A11}"/>
              </a:ext>
            </a:extLst>
          </p:cNvPr>
          <p:cNvSpPr>
            <a:spLocks noChangeArrowheads="1"/>
          </p:cNvSpPr>
          <p:nvPr/>
        </p:nvSpPr>
        <p:spPr bwMode="auto">
          <a:xfrm>
            <a:off x="308990" y="381000"/>
            <a:ext cx="8595360" cy="109728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Return of Jesus Post-Tribulation</a:t>
            </a:r>
          </a:p>
        </p:txBody>
      </p:sp>
      <p:sp>
        <p:nvSpPr>
          <p:cNvPr id="4" name="Date Placeholder 2">
            <a:extLst>
              <a:ext uri="{FF2B5EF4-FFF2-40B4-BE49-F238E27FC236}">
                <a16:creationId xmlns:a16="http://schemas.microsoft.com/office/drawing/2014/main" id="{E8B4068D-7A4A-4161-ACBF-94ECF2E74671}"/>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110650077"/>
      </p:ext>
    </p:extLst>
  </p:cSld>
  <p:clrMapOvr>
    <a:masterClrMapping/>
  </p:clrMapOvr>
  <mc:AlternateContent xmlns:mc="http://schemas.openxmlformats.org/markup-compatibility/2006" xmlns:p14="http://schemas.microsoft.com/office/powerpoint/2010/main">
    <mc:Choice Requires="p14">
      <p:transition p14:dur="10" advTm="30000"/>
    </mc:Choice>
    <mc:Fallback xmlns="">
      <p:transition advTm="30000"/>
    </mc:Fallback>
  </mc:AlternateContent>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28700" y="1066800"/>
            <a:ext cx="7086600" cy="492955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Clr>
                <a:prstClr val="black"/>
              </a:buClr>
              <a:buSzPct val="70000"/>
              <a:tabLst/>
              <a:defRPr/>
            </a:pPr>
            <a:r>
              <a:rPr lang="en-US" sz="3800" kern="150" dirty="0">
                <a:latin typeface="Papyrus" panose="03070502060502030205" pitchFamily="66" charset="0"/>
                <a:cs typeface="Arial" panose="020B0604020202020204" pitchFamily="34" charset="0"/>
              </a:rPr>
              <a:t>The </a:t>
            </a:r>
            <a:r>
              <a:rPr lang="en-US" sz="3800" b="1" kern="150"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time has come for judging the dead, and for rewarding your servants </a:t>
            </a:r>
            <a:r>
              <a:rPr lang="en-US" sz="3800" kern="150" dirty="0">
                <a:latin typeface="Papyrus" panose="03070502060502030205" pitchFamily="66" charset="0"/>
                <a:cs typeface="Arial" panose="020B0604020202020204" pitchFamily="34" charset="0"/>
              </a:rPr>
              <a:t>the prophets and </a:t>
            </a:r>
            <a:r>
              <a:rPr lang="en-US" sz="3800" b="1" kern="150"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your people </a:t>
            </a:r>
            <a:r>
              <a:rPr lang="en-US" sz="3800" kern="150" dirty="0">
                <a:latin typeface="Papyrus" panose="03070502060502030205" pitchFamily="66" charset="0"/>
                <a:cs typeface="Arial" panose="020B0604020202020204" pitchFamily="34" charset="0"/>
              </a:rPr>
              <a:t>who revere your name…</a:t>
            </a:r>
          </a:p>
          <a:p>
            <a:pPr marL="0" lvl="0" indent="0">
              <a:lnSpc>
                <a:spcPct val="94000"/>
              </a:lnSpc>
              <a:spcBef>
                <a:spcPts val="0"/>
              </a:spcBef>
              <a:spcAft>
                <a:spcPts val="1200"/>
              </a:spcAft>
              <a:buClr>
                <a:prstClr val="black"/>
              </a:buClr>
              <a:buSzPct val="70000"/>
              <a:tabLst/>
              <a:defRPr/>
            </a:pPr>
            <a:r>
              <a:rPr lang="en-US" sz="3800" kern="150" dirty="0">
                <a:latin typeface="Papyrus" panose="03070502060502030205" pitchFamily="66" charset="0"/>
                <a:cs typeface="Arial" panose="020B0604020202020204" pitchFamily="34" charset="0"/>
              </a:rPr>
              <a:t> Then </a:t>
            </a:r>
            <a:r>
              <a:rPr lang="en-US" sz="3800" b="1" kern="150"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God’s temple in heaven was opened</a:t>
            </a:r>
            <a:r>
              <a:rPr lang="en-US" sz="3800" kern="150" dirty="0">
                <a:latin typeface="Papyrus" panose="03070502060502030205" pitchFamily="66" charset="0"/>
                <a:cs typeface="Arial" panose="020B0604020202020204" pitchFamily="34" charset="0"/>
              </a:rPr>
              <a:t>, and within his temple was seen the </a:t>
            </a:r>
            <a:r>
              <a:rPr lang="en-US" sz="3800" b="1" kern="150"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ark of his covenant</a:t>
            </a:r>
            <a:r>
              <a:rPr lang="en-US" sz="3800" kern="150" dirty="0">
                <a:latin typeface="Papyrus" panose="03070502060502030205" pitchFamily="66" charset="0"/>
                <a:cs typeface="Arial" panose="020B0604020202020204" pitchFamily="34" charset="0"/>
              </a:rPr>
              <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hlinkClick r:id="rId4"/>
              </a:rPr>
              <a:t>Rev. 11:15-19 </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hlinkClick r:id="rId4"/>
              </a:rPr>
              <a:t>NIV</a:t>
            </a:r>
            <a:endParaRPr lang="en-US" kern="150" dirty="0">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1906051861"/>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914400"/>
            <a:ext cx="7467600" cy="5164106"/>
          </a:xfrm>
          <a:prstGeom prst="rect">
            <a:avLst/>
          </a:prstGeom>
          <a:noFill/>
          <a:ln w="25400">
            <a:noFill/>
          </a:ln>
          <a:effectLst>
            <a:glow rad="114300">
              <a:srgbClr val="000099">
                <a:alpha val="70000"/>
              </a:srgbClr>
            </a:glow>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ts val="0"/>
              </a:spcBef>
              <a:spcAft>
                <a:spcPts val="1200"/>
              </a:spcAft>
              <a:buClr>
                <a:prstClr val="black"/>
              </a:buClr>
              <a:buSzPct val="70000"/>
              <a:buFont typeface="Times New Roman" panose="02020603050405020304" pitchFamily="18" charset="0"/>
              <a:buNone/>
              <a:tabLst/>
              <a:defRPr/>
            </a:pPr>
            <a:r>
              <a:rPr kumimoji="0" lang="en-US" sz="40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And many of them that </a:t>
            </a:r>
            <a:r>
              <a:rPr kumimoji="0" lang="en-US" sz="44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Arial" panose="020B0604020202020204" pitchFamily="34" charset="0"/>
              </a:rPr>
              <a:t>sleep</a:t>
            </a:r>
            <a:r>
              <a:rPr kumimoji="0" lang="en-US" sz="40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in the dust of the earth shall awake, some to everlasting life, and some to shame and </a:t>
            </a:r>
            <a:r>
              <a:rPr kumimoji="0" lang="en-US" sz="44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Arial" panose="020B0604020202020204" pitchFamily="34" charset="0"/>
              </a:rPr>
              <a:t>everlasting</a:t>
            </a:r>
            <a:r>
              <a:rPr kumimoji="0" lang="en-US" sz="40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contempt. </a:t>
            </a:r>
            <a:r>
              <a:rPr kumimoji="0" lang="en-US" sz="1800" b="0" i="0" u="none" strike="noStrike" kern="150" cap="none" spc="0" normalizeH="0" baseline="0" noProof="0" dirty="0">
                <a:ln w="9525">
                  <a:solidFill>
                    <a:prstClr val="black"/>
                  </a:solidFill>
                  <a:prstDash val="solid"/>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Dan. 12:2 &amp; John 11:11</a:t>
            </a:r>
            <a:endParaRPr kumimoji="0" lang="en-US" sz="1800" b="0" i="0" u="none" strike="noStrike" kern="150" cap="none" spc="0" normalizeH="0" baseline="0" noProof="0" dirty="0">
              <a:ln w="9525">
                <a:solidFill>
                  <a:prstClr val="black"/>
                </a:solidFill>
                <a:prstDash val="solid"/>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85000"/>
              </a:lnSpc>
              <a:spcBef>
                <a:spcPct val="0"/>
              </a:spcBef>
              <a:spcAft>
                <a:spcPts val="600"/>
              </a:spcAft>
              <a:buClr>
                <a:prstClr val="black"/>
              </a:buClr>
              <a:buSzPct val="80000"/>
              <a:buFont typeface="Times New Roman" panose="02020603050405020304" pitchFamily="18" charset="0"/>
              <a:buNone/>
              <a:tabLst/>
              <a:defRPr/>
            </a:pPr>
            <a:r>
              <a:rPr kumimoji="0" lang="en-US" sz="40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Blessed and holy is he that hath part in the </a:t>
            </a:r>
            <a:r>
              <a:rPr kumimoji="0" lang="en-US" sz="4400" b="1" i="0" u="none" strike="noStrike" kern="150" cap="none" spc="0" normalizeH="0" baseline="0" noProof="0" dirty="0">
                <a:ln w="12700" cmpd="sng">
                  <a:solidFill>
                    <a:schemeClr val="bg1">
                      <a:lumMod val="95000"/>
                      <a:lumOff val="5000"/>
                    </a:schemeClr>
                  </a:solidFill>
                  <a:prstDash val="solid"/>
                </a:ln>
                <a:solidFill>
                  <a:schemeClr val="tx1"/>
                </a:solidFill>
                <a:effectLst>
                  <a:glow rad="114300">
                    <a:srgbClr val="000099">
                      <a:alpha val="70000"/>
                    </a:srgbClr>
                  </a:glow>
                  <a:outerShdw blurRad="190500" dist="50800" dir="5400000" algn="ctr" rotWithShape="0">
                    <a:srgbClr val="000000"/>
                  </a:outerShdw>
                </a:effectLst>
                <a:uLnTx/>
                <a:uFillTx/>
                <a:latin typeface="Papyrus" panose="03070502060502030205" pitchFamily="66" charset="0"/>
                <a:ea typeface="SimSun" panose="02010600030101010101" pitchFamily="2" charset="-122"/>
                <a:cs typeface="Calibri" panose="020F0502020204030204" pitchFamily="34" charset="0"/>
              </a:rPr>
              <a:t>first resurrection </a:t>
            </a:r>
            <a:r>
              <a:rPr kumimoji="0" lang="en-US" sz="3800" b="1" i="0" u="none" strike="noStrike" kern="150" cap="none" spc="0" normalizeH="0" baseline="0" noProof="0" dirty="0">
                <a:ln w="12700" cmpd="sng">
                  <a:solidFill>
                    <a:schemeClr val="bg1">
                      <a:lumMod val="95000"/>
                      <a:lumOff val="5000"/>
                    </a:schemeClr>
                  </a:solidFill>
                  <a:prstDash val="solid"/>
                </a:ln>
                <a:solidFill>
                  <a:schemeClr val="tx1"/>
                </a:solidFill>
                <a:effectLst>
                  <a:glow rad="114300">
                    <a:srgbClr val="000099">
                      <a:alpha val="70000"/>
                    </a:srgbClr>
                  </a:glow>
                  <a:outerShdw blurRad="190500" dist="50800" dir="5400000" algn="ctr" rotWithShape="0">
                    <a:srgbClr val="000000"/>
                  </a:outerShdw>
                </a:effectLst>
                <a:uLnTx/>
                <a:uFillTx/>
                <a:latin typeface="Papyrus" panose="03070502060502030205" pitchFamily="66" charset="0"/>
                <a:ea typeface="SimSun" panose="02010600030101010101" pitchFamily="2" charset="-122"/>
                <a:cs typeface="Calibri" panose="020F0502020204030204" pitchFamily="34" charset="0"/>
              </a:rPr>
              <a:t>(for these “144,000”) </a:t>
            </a:r>
            <a:r>
              <a:rPr kumimoji="0" lang="en-US" sz="28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a:t>
            </a:r>
            <a:r>
              <a:rPr kumimoji="0" lang="en-US" sz="2800" b="0" i="0" u="none" strike="noStrike" kern="150" cap="none" spc="0" normalizeH="0" baseline="0" noProof="0" dirty="0">
                <a:ln w="0"/>
                <a:solidFill>
                  <a:srgbClr val="FFFFFF"/>
                </a:solidFill>
                <a:effectLst>
                  <a:outerShdw blurRad="38100" dist="19050" dir="2700000" algn="tl" rotWithShape="0">
                    <a:srgbClr val="000000">
                      <a:alpha val="40000"/>
                    </a:srgbClr>
                  </a:outerShdw>
                </a:effectLst>
                <a:uLnTx/>
                <a:uFillTx/>
                <a:latin typeface="Papyrus" panose="03070502060502030205" pitchFamily="66" charset="0"/>
                <a:ea typeface="SimSun" panose="02010600030101010101" pitchFamily="2" charset="-122"/>
                <a:cs typeface="Calibri" panose="020F0502020204030204" pitchFamily="34" charset="0"/>
              </a:rPr>
              <a:t> </a:t>
            </a:r>
          </a:p>
          <a:p>
            <a:pPr marL="0" marR="0" lvl="0" indent="0" algn="l" defTabSz="457200" rtl="0" eaLnBrk="1" fontAlgn="base" latinLnBrk="0" hangingPunct="0">
              <a:lnSpc>
                <a:spcPct val="85000"/>
              </a:lnSpc>
              <a:spcBef>
                <a:spcPct val="0"/>
              </a:spcBef>
              <a:spcAft>
                <a:spcPts val="300"/>
              </a:spcAft>
              <a:buClr>
                <a:prstClr val="black"/>
              </a:buClr>
              <a:buSzPct val="80000"/>
              <a:buFont typeface="Times New Roman" panose="02020603050405020304" pitchFamily="18" charset="0"/>
              <a:buNone/>
              <a:tabLst/>
              <a:defRPr/>
            </a:pPr>
            <a:r>
              <a:rPr kumimoji="0" lang="en-US"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Calibri" panose="020F0502020204030204" pitchFamily="34" charset="0"/>
                <a:hlinkClick r:id="rId5"/>
              </a:rPr>
              <a:t>Rev. </a:t>
            </a:r>
            <a:r>
              <a:rPr kumimoji="0" lang="en-US"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uLnTx/>
                <a:uFillTx/>
                <a:latin typeface="Papyrus" panose="03070502060502030205" pitchFamily="66" charset="0"/>
                <a:ea typeface="SimSun" panose="02010600030101010101" pitchFamily="2" charset="-122"/>
                <a:cs typeface="Calibri" panose="020F0502020204030204" pitchFamily="34" charset="0"/>
                <a:hlinkClick r:id="rId5"/>
              </a:rPr>
              <a:t>20:6-10</a:t>
            </a:r>
            <a:r>
              <a:rPr kumimoji="0" lang="en-US" i="0" u="none" strike="noStrike" kern="150" normalizeH="0" baseline="0" noProof="0" dirty="0">
                <a:ln w="9525">
                  <a:solidFill>
                    <a:schemeClr val="bg1"/>
                  </a:solidFill>
                  <a:prstDash val="solid"/>
                </a:ln>
                <a:solidFill>
                  <a:schemeClr val="tx1"/>
                </a:solidFill>
                <a:uLnTx/>
                <a:uFillTx/>
                <a:latin typeface="Papyrus" panose="03070502060502030205" pitchFamily="66" charset="0"/>
                <a:ea typeface="SimSun" panose="02010600030101010101" pitchFamily="2" charset="-122"/>
                <a:cs typeface="Calibri" panose="020F0502020204030204" pitchFamily="34" charset="0"/>
              </a:rPr>
              <a:t>, </a:t>
            </a:r>
            <a:r>
              <a:rPr lang="en-US" dirty="0">
                <a:ln w="9525">
                  <a:solidFill>
                    <a:schemeClr val="bg1"/>
                  </a:solidFill>
                  <a:prstDash val="solid"/>
                </a:ln>
                <a:solidFill>
                  <a:schemeClr val="tx1"/>
                </a:solidFill>
                <a:latin typeface="Papyrus" panose="03070502060502030205" pitchFamily="66" charset="0"/>
                <a:cs typeface="Arial" panose="020B0604020202020204" pitchFamily="34" charset="0"/>
                <a:hlinkClick r:id="rId6"/>
              </a:rPr>
              <a:t>Rev. 11:7-8,14-15, 13:1,7, 14:1-5</a:t>
            </a:r>
            <a:endParaRPr lang="en-US" dirty="0">
              <a:ln w="9525">
                <a:solidFill>
                  <a:prstClr val="black"/>
                </a:solidFill>
                <a:prstDash val="solid"/>
              </a:ln>
              <a:solidFill>
                <a:prstClr val="white"/>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3292364337"/>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
          <p:cNvSpPr txBox="1">
            <a:spLocks noChangeArrowheads="1"/>
          </p:cNvSpPr>
          <p:nvPr/>
        </p:nvSpPr>
        <p:spPr bwMode="auto">
          <a:xfrm>
            <a:off x="91440" y="314077"/>
            <a:ext cx="8961120" cy="10972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300" b="1" i="0" u="none" strike="noStrike" kern="1200" cap="none" spc="0" normalizeH="0" baseline="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Mid-Tribulation, 7</a:t>
            </a:r>
            <a:r>
              <a:rPr kumimoji="0" lang="en-US" altLang="en-US" sz="3300" b="1" i="0" u="none" strike="noStrike" kern="1200" cap="none" spc="0" normalizeH="0" baseline="3000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a:t>
            </a:r>
            <a:r>
              <a:rPr kumimoji="0" lang="en-US" altLang="en-US" sz="3300" b="1" i="0" u="none" strike="noStrike" kern="1200" cap="none" spc="0" normalizeH="0" baseline="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Trumpet Deliverance of 144,000 Messianic Jews at the Temple</a:t>
            </a:r>
          </a:p>
        </p:txBody>
      </p:sp>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47266" y="1616445"/>
            <a:ext cx="8849467" cy="4997715"/>
          </a:xfrm>
          <a:prstGeom prst="rect">
            <a:avLst/>
          </a:prstGeom>
          <a:gradFill>
            <a:gsLst>
              <a:gs pos="13000">
                <a:srgbClr val="000099"/>
              </a:gs>
              <a:gs pos="47000">
                <a:srgbClr val="0A039B"/>
              </a:gs>
              <a:gs pos="9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800"/>
              </a:spcAft>
              <a:buClr>
                <a:srgbClr val="002060"/>
              </a:buClr>
              <a:buSzPct val="70000"/>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At the 7</a:t>
            </a:r>
            <a:r>
              <a:rPr lang="en-US" sz="3000" b="1" baseline="30000"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trumpet, the Temple in Heaven is opened, the Ark of the Covenant is observed. This description fits perfectly with a Jewish deliverance at the Jerusalem Temple on Earth.</a:t>
            </a:r>
          </a:p>
          <a:p>
            <a:pPr marL="274320" lvl="0" indent="-274320">
              <a:lnSpc>
                <a:spcPct val="100000"/>
              </a:lnSpc>
              <a:spcAft>
                <a:spcPts val="1200"/>
              </a:spcAft>
              <a:buClr>
                <a:prstClr val="white"/>
              </a:buClr>
              <a:buSzPct val="65000"/>
              <a:buFont typeface="Wingdings" panose="05000000000000000000" pitchFamily="2" charset="2"/>
              <a:buChar char="Ø"/>
              <a:tabLst/>
              <a:defRPr/>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These 144,000 Jews are now seen in Heaven by the Apostle John, near the middle of the seven year tribulation. </a:t>
            </a:r>
          </a:p>
          <a:p>
            <a:pPr marL="274320" lvl="0" indent="-274320">
              <a:lnSpc>
                <a:spcPct val="94000"/>
              </a:lnSpc>
              <a:spcAft>
                <a:spcPts val="300"/>
              </a:spcAft>
              <a:buClr>
                <a:schemeClr val="bg1"/>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At this midpoint, the two witnesses from God, at the Temple in Jerusalem are killed by the beast and also resurrected to Heaven. </a:t>
            </a:r>
            <a:r>
              <a:rPr lang="en-US" sz="1400" dirty="0">
                <a:ln w="9525">
                  <a:solidFill>
                    <a:prstClr val="black"/>
                  </a:solidFill>
                  <a:prstDash val="solid"/>
                </a:ln>
                <a:solidFill>
                  <a:prstClr val="white"/>
                </a:solidFill>
                <a:cs typeface="Arial" panose="020B0604020202020204" pitchFamily="34" charset="0"/>
                <a:hlinkClick r:id="rId4"/>
              </a:rPr>
              <a:t>Rev. 7:1-4, 11:7-8,14-15, 13:1,7, 14:1-5</a:t>
            </a:r>
            <a:r>
              <a:rPr lang="en-US" sz="1400" dirty="0">
                <a:ln w="9525">
                  <a:solidFill>
                    <a:prstClr val="black"/>
                  </a:solidFill>
                  <a:prstDash val="solid"/>
                </a:ln>
                <a:solidFill>
                  <a:prstClr val="white"/>
                </a:solidFill>
                <a:cs typeface="Arial" panose="020B0604020202020204" pitchFamily="34" charset="0"/>
              </a:rPr>
              <a:t>,</a:t>
            </a:r>
            <a:r>
              <a:rPr lang="en-US" sz="1400" dirty="0">
                <a:solidFill>
                  <a:prstClr val="black"/>
                </a:solidFill>
                <a:cs typeface="Arial" panose="020B0604020202020204" pitchFamily="34" charset="0"/>
              </a:rPr>
              <a:t> </a:t>
            </a:r>
            <a:r>
              <a:rPr lang="nn-NO" sz="1400" dirty="0">
                <a:ln w="9525">
                  <a:solidFill>
                    <a:schemeClr val="bg1"/>
                  </a:solidFill>
                  <a:prstDash val="solid"/>
                </a:ln>
                <a:solidFill>
                  <a:schemeClr val="tx1"/>
                </a:solidFill>
                <a:cs typeface="Arial" panose="020B0604020202020204" pitchFamily="34" charset="0"/>
                <a:hlinkClick r:id="rId5"/>
              </a:rPr>
              <a:t>Ep. 1:13 NIV, </a:t>
            </a:r>
            <a:endParaRPr lang="nn-NO" dirty="0">
              <a:ln w="9525">
                <a:solidFill>
                  <a:schemeClr val="bg1"/>
                </a:solidFill>
                <a:prstDash val="solid"/>
              </a:ln>
              <a:solidFill>
                <a:schemeClr val="tx1"/>
              </a:solidFill>
              <a:cs typeface="Arial" panose="020B0604020202020204" pitchFamily="34" charset="0"/>
              <a:hlinkClick r:id="rId6"/>
            </a:endParaRPr>
          </a:p>
        </p:txBody>
      </p:sp>
      <p:sp>
        <p:nvSpPr>
          <p:cNvPr id="4" name="Date Placeholder 2">
            <a:extLst>
              <a:ext uri="{FF2B5EF4-FFF2-40B4-BE49-F238E27FC236}">
                <a16:creationId xmlns:a16="http://schemas.microsoft.com/office/drawing/2014/main" id="{32C21300-2F2A-4052-954B-677EA2BEF578}"/>
              </a:ext>
            </a:extLst>
          </p:cNvPr>
          <p:cNvSpPr>
            <a:spLocks noGrp="1"/>
          </p:cNvSpPr>
          <p:nvPr>
            <p:ph type="dt" sz="half" idx="10"/>
          </p:nvPr>
        </p:nvSpPr>
        <p:spPr>
          <a:xfrm>
            <a:off x="5969107"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506567241"/>
      </p:ext>
    </p:extLst>
  </p:cSld>
  <p:clrMapOvr>
    <a:masterClrMapping/>
  </p:clrMapOvr>
  <p:transition spd="slow" advTm="30000">
    <p:fade/>
  </p:transition>
</p:sld>
</file>

<file path=ppt/slides/slide3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42672" y="1664296"/>
            <a:ext cx="8858645" cy="485709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70000"/>
              <a:tabLst/>
              <a:defRPr/>
            </a:pPr>
            <a:r>
              <a:rPr lang="en-US" sz="3400" b="1" kern="150" dirty="0">
                <a:ln w="12700" cmpd="sng">
                  <a:solidFill>
                    <a:srgbClr val="000000"/>
                  </a:solidFill>
                  <a:prstDash val="solid"/>
                </a:ln>
                <a:gradFill>
                  <a:gsLst>
                    <a:gs pos="0">
                      <a:srgbClr val="000000"/>
                    </a:gs>
                    <a:gs pos="1000">
                      <a:srgbClr val="000000">
                        <a:lumMod val="60000"/>
                        <a:lumOff val="40000"/>
                      </a:srgbClr>
                    </a:gs>
                    <a:gs pos="96262">
                      <a:prstClr val="white"/>
                    </a:gs>
                    <a:gs pos="53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Church leaders &amp; elders who perpetuate known errors in the church are not saving their church. They are losing and confusing tens of millions of wonderful Christians, who won’t make it to Heaven. </a:t>
            </a:r>
            <a:r>
              <a:rPr lang="en-US" sz="3400" b="1" kern="150" dirty="0">
                <a:ln w="12700" cmpd="sng">
                  <a:solidFill>
                    <a:srgbClr val="000000"/>
                  </a:solidFill>
                  <a:prstDash val="solid"/>
                </a:ln>
                <a:gradFill>
                  <a:gsLst>
                    <a:gs pos="0">
                      <a:srgbClr val="000000"/>
                    </a:gs>
                    <a:gs pos="99000">
                      <a:schemeClr val="tx1">
                        <a:lumMod val="85000"/>
                      </a:schemeClr>
                    </a:gs>
                    <a:gs pos="20000">
                      <a:srgbClr val="000000">
                        <a:lumMod val="60000"/>
                        <a:lumOff val="40000"/>
                      </a:srgbClr>
                    </a:gs>
                    <a:gs pos="69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 </a:t>
            </a:r>
          </a:p>
          <a:p>
            <a:pPr marL="0" lvl="0" indent="0">
              <a:lnSpc>
                <a:spcPct val="94000"/>
              </a:lnSpc>
              <a:spcAft>
                <a:spcPts val="1200"/>
              </a:spcAft>
              <a:buClr>
                <a:prstClr val="black"/>
              </a:buClr>
              <a:buSzPct val="70000"/>
              <a:tabLst/>
              <a:defRPr/>
            </a:pPr>
            <a:r>
              <a:rPr lang="en-US" sz="3400" dirty="0">
                <a:solidFill>
                  <a:prstClr val="black"/>
                </a:solidFill>
                <a:latin typeface="Calibri" panose="020F0502020204030204" pitchFamily="34" charset="0"/>
                <a:cs typeface="Calibri" panose="020F0502020204030204" pitchFamily="34" charset="0"/>
              </a:rPr>
              <a:t>Church leaders who refuse to support the truth, and cowardly refuse to remove unbiblical errors in their church are guilty of serious crimes in God’s eyes. </a:t>
            </a:r>
          </a:p>
        </p:txBody>
      </p:sp>
      <p:sp>
        <p:nvSpPr>
          <p:cNvPr id="5" name="Text Box 1"/>
          <p:cNvSpPr txBox="1">
            <a:spLocks noChangeArrowheads="1"/>
          </p:cNvSpPr>
          <p:nvPr/>
        </p:nvSpPr>
        <p:spPr bwMode="auto">
          <a:xfrm>
            <a:off x="212767" y="685800"/>
            <a:ext cx="8718454" cy="73152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bg1">
                    <a:lumMod val="75000"/>
                    <a:lumOff val="25000"/>
                  </a:schemeClr>
                </a:solidFill>
                <a:latin typeface="Times New Roman" panose="02020603050405020304" pitchFamily="18" charset="0"/>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11E3AA92-9426-4902-A2D6-16789AC61C6C}"/>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0886195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143000" y="831301"/>
            <a:ext cx="7086600" cy="5195397"/>
          </a:xfrm>
          <a:prstGeom prst="rect">
            <a:avLst/>
          </a:prstGeom>
          <a:noFill/>
          <a:ln w="25400">
            <a:noFill/>
          </a:ln>
          <a:effectLst>
            <a:outerShdw blurRad="127000" dist="50800" dir="5400000" algn="ctr" rotWithShape="0">
              <a:schemeClr val="bg1"/>
            </a:outerShdw>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600"/>
              </a:spcAft>
              <a:buClr>
                <a:prstClr val="black"/>
              </a:buClr>
              <a:buSzPct val="65000"/>
              <a:defRPr/>
            </a:pPr>
            <a:r>
              <a:rPr lang="en-US" sz="4000" dirty="0">
                <a:solidFill>
                  <a:prstClr val="black"/>
                </a:solidFill>
                <a:latin typeface="Papyrus" panose="03070502060502030205" pitchFamily="66" charset="0"/>
                <a:cs typeface="Arial" panose="020B0604020202020204" pitchFamily="34" charset="0"/>
              </a:rPr>
              <a:t>…</a:t>
            </a:r>
            <a:r>
              <a:rPr lang="en-US" sz="4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Arial" panose="020B0604020202020204" pitchFamily="34" charset="0"/>
              </a:rPr>
              <a:t> </a:t>
            </a:r>
            <a:r>
              <a:rPr lang="en-US" sz="4400" b="1" dirty="0">
                <a:ln w="9525">
                  <a:solidFill>
                    <a:schemeClr val="bg1"/>
                  </a:solidFill>
                  <a:prstDash val="solid"/>
                </a:ln>
                <a:solidFill>
                  <a:schemeClr val="tx1"/>
                </a:solidFill>
                <a:effectLst>
                  <a:glow rad="101600">
                    <a:schemeClr val="accent5">
                      <a:satMod val="175000"/>
                      <a:alpha val="40000"/>
                    </a:scheme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the Lamb, standing on Mount Zion, and with him 144,000 who had his name and his Father’s name </a:t>
            </a:r>
            <a:r>
              <a:rPr lang="en-US" sz="4400" dirty="0">
                <a:solidFill>
                  <a:schemeClr val="bg1">
                    <a:lumMod val="95000"/>
                    <a:lumOff val="5000"/>
                  </a:schemeClr>
                </a:solidFill>
                <a:latin typeface="Papyrus" panose="03070502060502030205" pitchFamily="66" charset="0"/>
                <a:cs typeface="Arial" panose="020B0604020202020204" pitchFamily="34" charset="0"/>
              </a:rPr>
              <a:t>written on their foreheads… </a:t>
            </a:r>
            <a:r>
              <a:rPr lang="en-US" sz="4400" b="1" dirty="0">
                <a:ln w="9525">
                  <a:solidFill>
                    <a:schemeClr val="bg1"/>
                  </a:solidFill>
                  <a:prstDash val="solid"/>
                </a:ln>
                <a:solidFill>
                  <a:schemeClr val="tx1"/>
                </a:solidFill>
                <a:effectLst>
                  <a:glow rad="101600">
                    <a:schemeClr val="accent5">
                      <a:satMod val="175000"/>
                      <a:alpha val="40000"/>
                    </a:schemeClr>
                  </a:glow>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They follow the Lamb wherever he goes</a:t>
            </a:r>
            <a:r>
              <a:rPr lang="en-US" sz="4400" dirty="0">
                <a:latin typeface="Papyrus" panose="03070502060502030205" pitchFamily="66" charset="0"/>
                <a:cs typeface="Arial" panose="020B0604020202020204" pitchFamily="34" charset="0"/>
              </a:rPr>
              <a:t>… </a:t>
            </a:r>
            <a:endParaRPr lang="en-US" sz="4000" dirty="0">
              <a:latin typeface="Papyrus" panose="03070502060502030205" pitchFamily="66" charset="0"/>
              <a:cs typeface="Arial" panose="020B0604020202020204" pitchFamily="34" charset="0"/>
            </a:endParaRPr>
          </a:p>
          <a:p>
            <a:pPr marL="0" lvl="0" indent="0">
              <a:lnSpc>
                <a:spcPct val="94000"/>
              </a:lnSpc>
              <a:spcAft>
                <a:spcPts val="1200"/>
              </a:spcAft>
              <a:buClr>
                <a:prstClr val="white"/>
              </a:buClr>
              <a:buSzPct val="70000"/>
              <a:defRPr/>
            </a:pPr>
            <a:r>
              <a:rPr lang="en-US" sz="2000" dirty="0">
                <a:ln w="9525">
                  <a:solidFill>
                    <a:schemeClr val="bg1"/>
                  </a:solidFill>
                  <a:prstDash val="solid"/>
                </a:ln>
                <a:solidFill>
                  <a:schemeClr val="tx1"/>
                </a:solidFill>
                <a:latin typeface="Papyrus" panose="03070502060502030205" pitchFamily="66" charset="0"/>
                <a:cs typeface="Arial" panose="020B0604020202020204" pitchFamily="34" charset="0"/>
                <a:hlinkClick r:id="rId4"/>
              </a:rPr>
              <a:t>Rev. 11:7-8,14-15, 13:1,7, 14:1-5</a:t>
            </a:r>
            <a:endParaRPr lang="en-US" dirty="0">
              <a:ln w="9525">
                <a:solidFill>
                  <a:schemeClr val="bg1"/>
                </a:solidFill>
                <a:prstDash val="solid"/>
              </a:ln>
              <a:solidFill>
                <a:schemeClr val="tx1"/>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2925406963"/>
      </p:ext>
    </p:extLst>
  </p:cSld>
  <p:clrMapOvr>
    <a:masterClrMapping/>
  </p:clrMapOvr>
  <mc:AlternateContent xmlns:mc="http://schemas.openxmlformats.org/markup-compatibility/2006" xmlns:p15="http://schemas.microsoft.com/office/powerpoint/2012/main">
    <mc:Choice Requires="p15">
      <p:transition spd="slow"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
          <p:cNvSpPr txBox="1">
            <a:spLocks noChangeArrowheads="1"/>
          </p:cNvSpPr>
          <p:nvPr/>
        </p:nvSpPr>
        <p:spPr bwMode="auto">
          <a:xfrm>
            <a:off x="172941" y="970041"/>
            <a:ext cx="8961120" cy="10972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Aft>
                <a:spcPts val="0"/>
              </a:spcAft>
              <a:buClr>
                <a:srgbClr val="C00000"/>
              </a:buClr>
              <a:buSzPct val="9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altLang="en-US" sz="3300" b="1" dirty="0">
                <a:ln w="9525">
                  <a:solidFill>
                    <a:prstClr val="black"/>
                  </a:solidFill>
                  <a:prstDash val="solid"/>
                </a:ln>
                <a:solidFill>
                  <a:srgbClr val="000099"/>
                </a:solidFill>
                <a:effectLst>
                  <a:outerShdw blurRad="12700" dist="38100" dir="2700000" algn="tl" rotWithShape="0">
                    <a:prstClr val="black">
                      <a:lumMod val="50000"/>
                    </a:prstClr>
                  </a:outerShdw>
                </a:effectLst>
                <a:cs typeface="Arial" panose="020B0604020202020204" pitchFamily="34" charset="0"/>
              </a:rPr>
              <a:t>Mid-Tribulation, 7</a:t>
            </a:r>
            <a:r>
              <a:rPr lang="en-US" altLang="en-US" sz="3300" b="1" baseline="30000" dirty="0">
                <a:ln w="9525">
                  <a:solidFill>
                    <a:prstClr val="black"/>
                  </a:solidFill>
                  <a:prstDash val="solid"/>
                </a:ln>
                <a:solidFill>
                  <a:srgbClr val="000099"/>
                </a:solidFill>
                <a:effectLst>
                  <a:outerShdw blurRad="12700" dist="38100" dir="2700000" algn="tl" rotWithShape="0">
                    <a:prstClr val="black">
                      <a:lumMod val="50000"/>
                    </a:prstClr>
                  </a:outerShdw>
                </a:effectLst>
                <a:cs typeface="Arial" panose="020B0604020202020204" pitchFamily="34" charset="0"/>
              </a:rPr>
              <a:t>th</a:t>
            </a:r>
            <a:r>
              <a:rPr lang="en-US" altLang="en-US" sz="3300" b="1" dirty="0">
                <a:ln w="9525">
                  <a:solidFill>
                    <a:prstClr val="black"/>
                  </a:solidFill>
                  <a:prstDash val="solid"/>
                </a:ln>
                <a:solidFill>
                  <a:srgbClr val="000099"/>
                </a:solidFill>
                <a:effectLst>
                  <a:outerShdw blurRad="12700" dist="38100" dir="2700000" algn="tl" rotWithShape="0">
                    <a:prstClr val="black">
                      <a:lumMod val="50000"/>
                    </a:prstClr>
                  </a:outerShdw>
                </a:effectLst>
                <a:cs typeface="Arial" panose="020B0604020202020204" pitchFamily="34" charset="0"/>
              </a:rPr>
              <a:t> Trumpet Deliverance of 144,000 Messianic Jews at the Temple</a:t>
            </a:r>
          </a:p>
        </p:txBody>
      </p:sp>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494637" y="2798811"/>
            <a:ext cx="8154725" cy="2998065"/>
          </a:xfrm>
          <a:prstGeom prst="rect">
            <a:avLst/>
          </a:prstGeom>
          <a:gradFill>
            <a:gsLst>
              <a:gs pos="13000">
                <a:srgbClr val="000099"/>
              </a:gs>
              <a:gs pos="55000">
                <a:srgbClr val="0A039B"/>
              </a:gs>
              <a:gs pos="98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800"/>
              </a:spcAft>
              <a:buClr>
                <a:schemeClr val="tx1"/>
              </a:buClr>
              <a:buSzPct val="65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dirty="0">
                <a:solidFill>
                  <a:schemeClr val="tx1">
                    <a:lumMod val="75000"/>
                  </a:schemeClr>
                </a:solidFill>
              </a:rPr>
              <a:t>At that very hour there was a severe earthquake and a tenth of the city collapsed. </a:t>
            </a:r>
          </a:p>
          <a:p>
            <a:pPr marL="274320" lvl="0" indent="-274320">
              <a:spcAft>
                <a:spcPts val="18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rPr>
              <a:t>The second woe has passed; the third woe is coming soon. </a:t>
            </a:r>
            <a:r>
              <a:rPr lang="en-US" sz="2000" dirty="0">
                <a:solidFill>
                  <a:prstClr val="black"/>
                </a:solidFill>
                <a:latin typeface="Calibri" panose="020F0502020204030204" pitchFamily="34" charset="0"/>
                <a:cs typeface="Calibri" panose="020F0502020204030204" pitchFamily="34" charset="0"/>
                <a:hlinkClick r:id="rId4"/>
              </a:rPr>
              <a:t>Rev. 11:7-12 NIV</a:t>
            </a:r>
            <a:endParaRPr lang="en-US" sz="2000" dirty="0">
              <a:solidFill>
                <a:prstClr val="black"/>
              </a:solidFill>
              <a:latin typeface="Calibri" panose="020F0502020204030204" pitchFamily="34" charset="0"/>
              <a:cs typeface="Calibri" panose="020F0502020204030204" pitchFamily="34" charset="0"/>
            </a:endParaRPr>
          </a:p>
        </p:txBody>
      </p:sp>
      <p:sp>
        <p:nvSpPr>
          <p:cNvPr id="4" name="Date Placeholder 2">
            <a:extLst>
              <a:ext uri="{FF2B5EF4-FFF2-40B4-BE49-F238E27FC236}">
                <a16:creationId xmlns:a16="http://schemas.microsoft.com/office/drawing/2014/main" id="{32C21300-2F2A-4052-954B-677EA2BEF578}"/>
              </a:ext>
            </a:extLst>
          </p:cNvPr>
          <p:cNvSpPr>
            <a:spLocks noGrp="1"/>
          </p:cNvSpPr>
          <p:nvPr>
            <p:ph type="dt" sz="half" idx="10"/>
          </p:nvPr>
        </p:nvSpPr>
        <p:spPr>
          <a:xfrm>
            <a:off x="5969107"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053274479"/>
      </p:ext>
    </p:extLst>
  </p:cSld>
  <p:clrMapOvr>
    <a:masterClrMapping/>
  </p:clrMapOvr>
  <p:transition spd="slow" advTm="11000">
    <p:fade/>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Box 2">
            <a:extLst>
              <a:ext uri="{FF2B5EF4-FFF2-40B4-BE49-F238E27FC236}">
                <a16:creationId xmlns:a16="http://schemas.microsoft.com/office/drawing/2014/main" id="{04610BDD-CE6E-41EE-9B2C-B991AFA4F388}"/>
              </a:ext>
            </a:extLst>
          </p:cNvPr>
          <p:cNvSpPr txBox="1">
            <a:spLocks noChangeArrowheads="1"/>
          </p:cNvSpPr>
          <p:nvPr/>
        </p:nvSpPr>
        <p:spPr bwMode="auto">
          <a:xfrm>
            <a:off x="91440" y="294009"/>
            <a:ext cx="896112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Three Distinct Groups of Christians are Saved Out of the Tribulation Era</a:t>
            </a:r>
          </a:p>
        </p:txBody>
      </p:sp>
      <p:sp>
        <p:nvSpPr>
          <p:cNvPr id="14" name="Date Placeholder 2">
            <a:extLst>
              <a:ext uri="{FF2B5EF4-FFF2-40B4-BE49-F238E27FC236}">
                <a16:creationId xmlns:a16="http://schemas.microsoft.com/office/drawing/2014/main" id="{4A6A11FE-85CF-4C6F-93EA-7234B0EEAC6E}"/>
              </a:ext>
            </a:extLst>
          </p:cNvPr>
          <p:cNvSpPr>
            <a:spLocks noGrp="1"/>
          </p:cNvSpPr>
          <p:nvPr>
            <p:ph type="dt" sz="half" idx="10"/>
          </p:nvPr>
        </p:nvSpPr>
        <p:spPr>
          <a:xfrm>
            <a:off x="5918362" y="6662629"/>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 name="Picture 1">
            <a:extLst>
              <a:ext uri="{FF2B5EF4-FFF2-40B4-BE49-F238E27FC236}">
                <a16:creationId xmlns:a16="http://schemas.microsoft.com/office/drawing/2014/main" id="{DB391096-DB6E-493B-8DBB-49520240D19D}"/>
              </a:ext>
            </a:extLst>
          </p:cNvPr>
          <p:cNvPicPr>
            <a:picLocks noChangeAspect="1"/>
          </p:cNvPicPr>
          <p:nvPr/>
        </p:nvPicPr>
        <p:blipFill rotWithShape="1">
          <a:blip r:embed="rId4"/>
          <a:srcRect r="1262"/>
          <a:stretch/>
        </p:blipFill>
        <p:spPr>
          <a:xfrm>
            <a:off x="7400949" y="1479226"/>
            <a:ext cx="1737360" cy="5199710"/>
          </a:xfrm>
          <a:prstGeom prst="rect">
            <a:avLst/>
          </a:prstGeom>
        </p:spPr>
      </p:pic>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69237" y="1502417"/>
            <a:ext cx="7635240" cy="5120640"/>
          </a:xfrm>
          <a:prstGeom prst="rect">
            <a:avLst/>
          </a:prstGeom>
          <a:gradFill>
            <a:gsLst>
              <a:gs pos="13000">
                <a:srgbClr val="000099"/>
              </a:gs>
              <a:gs pos="47000">
                <a:srgbClr val="0A039B"/>
              </a:gs>
              <a:gs pos="9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9144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5000"/>
              </a:lnSpc>
              <a:spcBef>
                <a:spcPct val="0"/>
              </a:spcBef>
              <a:spcAft>
                <a:spcPts val="300"/>
              </a:spcAft>
              <a:buClr>
                <a:srgbClr val="002060"/>
              </a:buClr>
              <a:buSzPct val="100000"/>
              <a:buFont typeface="Times New Roman" panose="02020603050405020304" pitchFamily="18" charset="0"/>
              <a:buNone/>
              <a:tabLst/>
              <a:defRPr/>
            </a:pP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Second Group Saved </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[998]</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(pg. 381)</a:t>
            </a:r>
            <a:endPar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105000"/>
              </a:lnSpc>
              <a:spcBef>
                <a:spcPct val="0"/>
              </a:spcBef>
              <a:spcAft>
                <a:spcPts val="300"/>
              </a:spcAft>
              <a:buClr>
                <a:srgbClr val="002060"/>
              </a:buClr>
              <a:buSzPct val="10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Mid-tribulation 7</a:t>
            </a:r>
            <a:r>
              <a:rPr kumimoji="0" lang="en-US" sz="2800" b="1" i="0" u="none" strike="noStrike" kern="1200" cap="none" spc="0" normalizeH="0" baseline="3000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seal </a:t>
            </a:r>
            <a:r>
              <a:rPr kumimoji="0" lang="en-US" sz="2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(Rev. 11-14),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last trump</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ction="ppaction://hlinksldjump"/>
              </a:rPr>
              <a:t>7th trumpet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ction="ppaction://hlinksldjump"/>
              </a:rPr>
              <a:t>deliverance</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of the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9" action="ppaction://hlinksldjump"/>
              </a:rPr>
              <a:t>saints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and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0" action="ppaction://hlinksldjump"/>
              </a:rPr>
              <a:t>holy people</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The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1" action="ppaction://hlinksldjump"/>
              </a:rPr>
              <a:t>left behind</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Christians and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remnant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2" action="ppaction://hlinksldjump"/>
              </a:rPr>
              <a:t>144,000 from all the tribes of Israel</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who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3" action="ppaction://hlinksldjump"/>
              </a:rPr>
              <a:t>follow the lamb Jesus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at the “Jerusalem”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mount Zion</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4" action="ppaction://hlinksldjump"/>
              </a:rPr>
              <a:t>Temple</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After God’s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5" action="ppaction://hlinksldjump"/>
              </a:rPr>
              <a:t>two witnesses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finish their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6" action="ppaction://hlinksldjump"/>
              </a:rPr>
              <a:t>3.5 year</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ministry, are killed by the beast,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7" action="ppaction://hlinksldjump"/>
              </a:rPr>
              <a:t>resurrected to heaven</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and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8" action="ppaction://hlinksldjump"/>
              </a:rPr>
              <a:t>Babylon falls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as 1/3 of all humans die.</a:t>
            </a:r>
            <a:endPar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itchFamily="1"/>
              <a:cs typeface="Arial" panose="020B0604020202020204" pitchFamily="34" charset="0"/>
            </a:endParaRPr>
          </a:p>
        </p:txBody>
      </p:sp>
      <p:sp>
        <p:nvSpPr>
          <p:cNvPr id="6" name="Date Placeholder 2">
            <a:extLst>
              <a:ext uri="{FF2B5EF4-FFF2-40B4-BE49-F238E27FC236}">
                <a16:creationId xmlns:a16="http://schemas.microsoft.com/office/drawing/2014/main" id="{6E8264A3-9968-4BD8-B7EC-2D1033A77E63}"/>
              </a:ext>
            </a:extLst>
          </p:cNvPr>
          <p:cNvSpPr txBox="1">
            <a:spLocks/>
          </p:cNvSpPr>
          <p:nvPr/>
        </p:nvSpPr>
        <p:spPr>
          <a:xfrm>
            <a:off x="253839" y="6662371"/>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1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See proof in underlined links</a:t>
            </a:r>
          </a:p>
        </p:txBody>
      </p:sp>
    </p:spTree>
    <p:extLst>
      <p:ext uri="{BB962C8B-B14F-4D97-AF65-F5344CB8AC3E}">
        <p14:creationId xmlns:p14="http://schemas.microsoft.com/office/powerpoint/2010/main" val="3136359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99072" y="1676400"/>
            <a:ext cx="8745856" cy="4830553"/>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600"/>
              </a:spcAft>
              <a:buClr>
                <a:prstClr val="white"/>
              </a:buClr>
              <a:buSzPct val="70000"/>
              <a:buFont typeface="Times New Roman" panose="02020603050405020304" pitchFamily="18" charset="0"/>
              <a:buNone/>
              <a:tabLst/>
              <a:defRPr/>
            </a:pPr>
            <a:r>
              <a:rPr kumimoji="0" lang="en-US" sz="3200" i="0" u="none" strike="noStrike" kern="1200" normalizeH="0" baseline="0" noProof="0" dirty="0">
                <a:solidFill>
                  <a:schemeClr val="bg1">
                    <a:lumMod val="95000"/>
                    <a:lumOff val="5000"/>
                  </a:schemeClr>
                </a:solidFill>
                <a:uLnTx/>
                <a:uFillTx/>
                <a:latin typeface="Arial" panose="020B0604020202020204" pitchFamily="34" charset="0"/>
                <a:ea typeface="Microsoft YaHei" panose="020B0503020204020204" pitchFamily="34" charset="-122"/>
                <a:cs typeface="Arial" panose="020B0604020202020204" pitchFamily="34" charset="0"/>
              </a:rPr>
              <a:t>The beast and Babylon are not the same.</a:t>
            </a:r>
          </a:p>
          <a:p>
            <a:pPr marL="0" marR="0" lvl="0" indent="0" algn="l" defTabSz="457200" rtl="0" eaLnBrk="1" fontAlgn="base" latinLnBrk="0" hangingPunct="0">
              <a:lnSpc>
                <a:spcPct val="90000"/>
              </a:lnSpc>
              <a:spcBef>
                <a:spcPct val="0"/>
              </a:spcBef>
              <a:spcAft>
                <a:spcPts val="1000"/>
              </a:spcAft>
              <a:buClr>
                <a:prstClr val="white"/>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In Revelation 18 Babylon is destroyed. But the beast isn’t destroyed until later, at the end of Revelation 19. </a:t>
            </a:r>
          </a:p>
          <a:p>
            <a:pPr marL="274320" marR="0" lvl="0" indent="-274320" algn="l" defTabSz="457200" rtl="0" eaLnBrk="1" fontAlgn="base" latinLnBrk="0" hangingPunct="0">
              <a:lnSpc>
                <a:spcPct val="90000"/>
              </a:lnSpc>
              <a:spcBef>
                <a:spcPct val="0"/>
              </a:spcBef>
              <a:spcAft>
                <a:spcPts val="10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“‘Fallen! Fallen is Babylon the Great!</a:t>
            </a:r>
            <a:r>
              <a:rPr kumimoji="0" lang="en-US" sz="32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a:t>
            </a:r>
            <a:r>
              <a:rPr kumimoji="0" 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hlinkClick r:id="rId3"/>
              </a:rPr>
              <a:t>Rev. 18:1-2 NIV</a:t>
            </a:r>
          </a:p>
          <a:p>
            <a:pPr marL="274320" lvl="0" indent="-274320">
              <a:lnSpc>
                <a:spcPct val="90000"/>
              </a:lnSpc>
              <a:spcAft>
                <a:spcPts val="300"/>
              </a:spcAft>
              <a:buClr>
                <a:schemeClr val="tx1"/>
              </a:buClr>
              <a:buSzPct val="50000"/>
              <a:buFont typeface="Wingdings" panose="05000000000000000000" pitchFamily="2" charset="2"/>
              <a:buChar char="Ø"/>
              <a:defRPr/>
            </a:pPr>
            <a:r>
              <a:rPr lang="en-US" sz="3000" b="1" dirty="0">
                <a:ln w="9525">
                  <a:solidFill>
                    <a:prstClr val="black"/>
                  </a:solidFill>
                  <a:prstDash val="solid"/>
                </a:ln>
                <a:solidFill>
                  <a:prstClr val="white"/>
                </a:solidFill>
                <a:effectLst>
                  <a:glow rad="114300">
                    <a:srgbClr val="9A0000">
                      <a:alpha val="60000"/>
                    </a:srgbClr>
                  </a:glow>
                  <a:outerShdw blurRad="12700" dist="38100" dir="2700000" algn="tl" rotWithShape="0">
                    <a:prstClr val="black">
                      <a:lumMod val="50000"/>
                    </a:prstClr>
                  </a:outerShdw>
                </a:effectLst>
                <a:cs typeface="Arial" panose="020B0604020202020204" pitchFamily="34" charset="0"/>
              </a:rPr>
              <a:t>The beast hates and burns the great whore Babylon. Therefore, they can’t be the same.</a:t>
            </a:r>
            <a:endParaRPr lang="en-US" b="1" dirty="0">
              <a:ln w="9525">
                <a:solidFill>
                  <a:prstClr val="black"/>
                </a:solidFill>
                <a:prstDash val="solid"/>
              </a:ln>
              <a:solidFill>
                <a:prstClr val="white"/>
              </a:solidFill>
              <a:effectLst>
                <a:glow rad="114300">
                  <a:srgbClr val="9A0000">
                    <a:alpha val="60000"/>
                  </a:srgbClr>
                </a:glow>
                <a:outerShdw blurRad="12700" dist="38100" dir="2700000" algn="tl" rotWithShape="0">
                  <a:prstClr val="black">
                    <a:lumMod val="50000"/>
                  </a:prstClr>
                </a:outerShdw>
              </a:effectLst>
              <a:cs typeface="Arial" panose="020B0604020202020204" pitchFamily="34" charset="0"/>
            </a:endParaRPr>
          </a:p>
          <a:p>
            <a:pPr marL="274320" lvl="0" indent="0">
              <a:lnSpc>
                <a:spcPct val="90000"/>
              </a:lnSpc>
              <a:spcAft>
                <a:spcPts val="1000"/>
              </a:spcAft>
              <a:buClr>
                <a:schemeClr val="tx1"/>
              </a:buClr>
              <a:buSzPct val="65000"/>
              <a:defRPr/>
            </a:pPr>
            <a:r>
              <a:rPr lang="en-US" dirty="0">
                <a:ln w="12700">
                  <a:solidFill>
                    <a:srgbClr val="000000">
                      <a:lumMod val="75000"/>
                    </a:srgbClr>
                  </a:solidFill>
                  <a:prstDash val="solid"/>
                </a:ln>
                <a:pattFill prst="dkUpDiag">
                  <a:fgClr>
                    <a:srgbClr val="000000"/>
                  </a:fgClr>
                  <a:bgClr>
                    <a:srgbClr val="000000">
                      <a:lumMod val="20000"/>
                      <a:lumOff val="80000"/>
                    </a:srgbClr>
                  </a:bgClr>
                </a:pattFill>
                <a:cs typeface="Arial" panose="020B0604020202020204" pitchFamily="34" charset="0"/>
                <a:hlinkClick r:id="rId4"/>
              </a:rPr>
              <a:t>Rev. 17:4-6,12-18</a:t>
            </a:r>
            <a:endParaRPr lang="en-US" dirty="0">
              <a:ln w="12700">
                <a:solidFill>
                  <a:srgbClr val="000000">
                    <a:lumMod val="75000"/>
                  </a:srgbClr>
                </a:solidFill>
                <a:prstDash val="solid"/>
              </a:ln>
              <a:pattFill prst="dkUpDiag">
                <a:fgClr>
                  <a:srgbClr val="000000"/>
                </a:fgClr>
                <a:bgClr>
                  <a:srgbClr val="000000">
                    <a:lumMod val="20000"/>
                    <a:lumOff val="80000"/>
                  </a:srgbClr>
                </a:bgClr>
              </a:pattFill>
              <a:cs typeface="Arial" panose="020B0604020202020204" pitchFamily="34" charset="0"/>
            </a:endParaRPr>
          </a:p>
          <a:p>
            <a:pPr marL="274320" lvl="0" indent="-274320" hangingPunct="1">
              <a:lnSpc>
                <a:spcPct val="90000"/>
              </a:lnSpc>
              <a:spcBef>
                <a:spcPts val="0"/>
              </a:spcBef>
              <a:spcAft>
                <a:spcPts val="600"/>
              </a:spcAft>
              <a:buClr>
                <a:schemeClr val="tx1"/>
              </a:buClr>
              <a:buSzPct val="5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b="1" dirty="0">
                <a:ln w="9525">
                  <a:solidFill>
                    <a:schemeClr val="bg1"/>
                  </a:solidFill>
                  <a:prstDash val="solid"/>
                </a:ln>
                <a:solidFill>
                  <a:schemeClr val="tx1"/>
                </a:solidFill>
                <a:effectLst>
                  <a:glow rad="114300">
                    <a:srgbClr val="860000">
                      <a:alpha val="70000"/>
                    </a:srgbClr>
                  </a:glow>
                  <a:outerShdw blurRad="12700" dist="38100" dir="2700000" algn="tl" rotWithShape="0">
                    <a:schemeClr val="bg1">
                      <a:lumMod val="50000"/>
                    </a:schemeClr>
                  </a:outerShdw>
                </a:effectLst>
                <a:latin typeface="Calibri" pitchFamily="34"/>
                <a:ea typeface="Microsoft YaHei" pitchFamily="1"/>
                <a:cs typeface="Times New Roman" pitchFamily="18"/>
              </a:rPr>
              <a:t>This sequence is verified by consecutively numbered 7 seals, 7 trumpets, 7 vials &amp; 3 woes.</a:t>
            </a:r>
          </a:p>
        </p:txBody>
      </p:sp>
      <p:sp>
        <p:nvSpPr>
          <p:cNvPr id="4" name="Date Placeholder 2">
            <a:extLst>
              <a:ext uri="{FF2B5EF4-FFF2-40B4-BE49-F238E27FC236}">
                <a16:creationId xmlns:a16="http://schemas.microsoft.com/office/drawing/2014/main" id="{A76988D9-A0EE-4998-9705-35784BAEF547}"/>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7FD54C80-3B18-415A-BFFA-22BED9A7FC4F}"/>
              </a:ext>
            </a:extLst>
          </p:cNvPr>
          <p:cNvSpPr>
            <a:spLocks noChangeArrowheads="1"/>
          </p:cNvSpPr>
          <p:nvPr/>
        </p:nvSpPr>
        <p:spPr bwMode="auto">
          <a:xfrm>
            <a:off x="99536" y="351047"/>
            <a:ext cx="8944928" cy="118872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Prophesy Errors: Babylon is Different </a:t>
            </a:r>
            <a:r>
              <a:rPr lang="en-US" altLang="en-US" sz="40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from the</a:t>
            </a: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Beast</a:t>
            </a:r>
          </a:p>
        </p:txBody>
      </p:sp>
    </p:spTree>
    <p:extLst>
      <p:ext uri="{BB962C8B-B14F-4D97-AF65-F5344CB8AC3E}">
        <p14:creationId xmlns:p14="http://schemas.microsoft.com/office/powerpoint/2010/main" val="31372734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99536" y="457200"/>
            <a:ext cx="8944928"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Prophesy Errors: Babylon is Different </a:t>
            </a:r>
            <a:r>
              <a:rPr lang="en-US" altLang="en-US" sz="40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from the</a:t>
            </a: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Beast</a:t>
            </a:r>
          </a:p>
        </p:txBody>
      </p:sp>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16101" y="1936917"/>
            <a:ext cx="8913256" cy="4616648"/>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Clr>
                <a:srgbClr val="7E4A10"/>
              </a:buClr>
              <a:buSzPct val="65000"/>
              <a:tabLst/>
              <a:defRPr/>
            </a:pP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Babylon</a:t>
            </a:r>
            <a:r>
              <a:rPr lang="en-US" sz="2800" b="1" kern="150" dirty="0">
                <a:ln w="9525">
                  <a:solidFill>
                    <a:prstClr val="black"/>
                  </a:solidFill>
                  <a:prstDash val="solid"/>
                </a:ln>
                <a:solidFill>
                  <a:srgbClr val="7E4A10"/>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 </a:t>
            </a:r>
            <a:r>
              <a:rPr lang="en-US" sz="2800" kern="150" dirty="0">
                <a:solidFill>
                  <a:prstClr val="black"/>
                </a:solidFill>
                <a:ea typeface="SimSun" panose="02010600030101010101" pitchFamily="2" charset="-122"/>
                <a:cs typeface="Arial" panose="020B0604020202020204" pitchFamily="34" charset="0"/>
              </a:rPr>
              <a:t>of the first half of tribulation is consumed with </a:t>
            </a:r>
            <a:r>
              <a:rPr lang="en-US" sz="29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lust for gold, magic, murder and sexual abominations, resembling liberals and Sodom. </a:t>
            </a:r>
            <a:endParaRPr lang="en-US" sz="2900" b="1" kern="150" dirty="0">
              <a:ln w="9525">
                <a:solidFill>
                  <a:prstClr val="black"/>
                </a:solidFill>
                <a:prstDash val="solid"/>
              </a:ln>
              <a:solidFill>
                <a:srgbClr val="7E4A10"/>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endParaRPr>
          </a:p>
          <a:p>
            <a:pPr marL="0" lvl="0" indent="0">
              <a:lnSpc>
                <a:spcPct val="100000"/>
              </a:lnSpc>
              <a:spcBef>
                <a:spcPts val="0"/>
              </a:spcBef>
              <a:spcAft>
                <a:spcPts val="1200"/>
              </a:spcAft>
              <a:buClr>
                <a:srgbClr val="7E4A10"/>
              </a:buClr>
              <a:buSzPct val="65000"/>
              <a:tabLst/>
              <a:defRPr/>
            </a:pPr>
            <a:r>
              <a:rPr lang="en-US" sz="2800" kern="150" dirty="0">
                <a:solidFill>
                  <a:prstClr val="black"/>
                </a:solidFill>
                <a:ea typeface="SimSun" panose="02010600030101010101" pitchFamily="2" charset="-122"/>
                <a:cs typeface="Arial" panose="020B0604020202020204" pitchFamily="34" charset="0"/>
              </a:rPr>
              <a:t>But the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beast</a:t>
            </a:r>
            <a:r>
              <a:rPr lang="en-US" sz="2800" kern="150" dirty="0">
                <a:solidFill>
                  <a:prstClr val="black"/>
                </a:solidFill>
                <a:ea typeface="SimSun" panose="02010600030101010101" pitchFamily="2" charset="-122"/>
                <a:cs typeface="Arial" panose="020B0604020202020204" pitchFamily="34" charset="0"/>
              </a:rPr>
              <a:t>,</a:t>
            </a:r>
            <a:r>
              <a:rPr lang="en-US" sz="2800" b="1" kern="150" dirty="0">
                <a:ln w="9525">
                  <a:solidFill>
                    <a:prstClr val="black"/>
                  </a:solidFill>
                  <a:prstDash val="solid"/>
                </a:ln>
                <a:solidFill>
                  <a:srgbClr val="7E4A10"/>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 </a:t>
            </a:r>
            <a:r>
              <a:rPr lang="en-US" sz="2800" kern="150" dirty="0">
                <a:solidFill>
                  <a:prstClr val="black"/>
                </a:solidFill>
                <a:ea typeface="SimSun" panose="02010600030101010101" pitchFamily="2" charset="-122"/>
                <a:cs typeface="Arial" panose="020B0604020202020204" pitchFamily="34" charset="0"/>
              </a:rPr>
              <a:t>who rules the second half of tribulation is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different. He wants to be worshipped as god </a:t>
            </a:r>
            <a:r>
              <a:rPr lang="en-US" sz="2800" kern="150" dirty="0">
                <a:solidFill>
                  <a:prstClr val="black"/>
                </a:solidFill>
                <a:ea typeface="SimSun" panose="02010600030101010101" pitchFamily="2" charset="-122"/>
                <a:cs typeface="Arial" panose="020B0604020202020204" pitchFamily="34" charset="0"/>
              </a:rPr>
              <a:t>in the Temple of Israel. He rules the entire world with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absolute fear and extinction of all humans.</a:t>
            </a:r>
            <a:endParaRPr lang="en-US" sz="3000" b="1" kern="150" dirty="0">
              <a:ln w="9525">
                <a:solidFill>
                  <a:prstClr val="black"/>
                </a:solidFill>
                <a:prstDash val="solid"/>
              </a:ln>
              <a:solidFill>
                <a:srgbClr val="7E4A10"/>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endParaRPr>
          </a:p>
          <a:p>
            <a:pPr marL="274320" lvl="0" indent="-274320">
              <a:lnSpc>
                <a:spcPct val="100000"/>
              </a:lnSpc>
              <a:spcBef>
                <a:spcPts val="0"/>
              </a:spcBef>
              <a:spcAft>
                <a:spcPts val="1200"/>
              </a:spcAft>
              <a:buClr>
                <a:schemeClr val="bg1"/>
              </a:buClr>
              <a:buSzPct val="70000"/>
              <a:buFont typeface="Wingdings" panose="05000000000000000000" pitchFamily="2" charset="2"/>
              <a:buChar char="Ø"/>
              <a:tabLst/>
              <a:defRPr/>
            </a:pPr>
            <a:r>
              <a:rPr lang="en-US" sz="2800" kern="150" dirty="0">
                <a:solidFill>
                  <a:prstClr val="black"/>
                </a:solidFill>
                <a:ea typeface="SimSun" panose="02010600030101010101" pitchFamily="2" charset="-122"/>
                <a:cs typeface="Arial" panose="020B0604020202020204" pitchFamily="34" charset="0"/>
              </a:rPr>
              <a:t>The Bible stated that the beast has no sexual desire of women. He also hates and burns the great whore. </a:t>
            </a:r>
          </a:p>
        </p:txBody>
      </p:sp>
      <p:sp>
        <p:nvSpPr>
          <p:cNvPr id="4" name="Date Placeholder 2">
            <a:extLst>
              <a:ext uri="{FF2B5EF4-FFF2-40B4-BE49-F238E27FC236}">
                <a16:creationId xmlns:a16="http://schemas.microsoft.com/office/drawing/2014/main" id="{A76988D9-A0EE-4998-9705-35784BAEF547}"/>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3924831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69717" y="1763192"/>
            <a:ext cx="8978059" cy="4776308"/>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600"/>
              </a:spcAft>
              <a:buClrTx/>
              <a:buSzPct val="70000"/>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Per the sequence listed in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Revelation 14,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Babylon is destroyed at midpoint of the 7 year tribulation, after 3.5 years of the two witnesses, </a:t>
            </a:r>
            <a:r>
              <a:rPr lang="en-US" sz="2800" dirty="0">
                <a:solidFill>
                  <a:schemeClr val="bg1"/>
                </a:solidFill>
                <a:cs typeface="Arial" panose="020B0604020202020204" pitchFamily="34" charset="0"/>
              </a:rPr>
              <a:t>w</a:t>
            </a:r>
            <a:r>
              <a:rPr lang="en-US" sz="2800" dirty="0">
                <a:solidFill>
                  <a:prstClr val="black"/>
                </a:solidFill>
                <a:cs typeface="Arial" panose="020B0604020202020204" pitchFamily="34" charset="0"/>
              </a:rPr>
              <a:t>hen the 144,000 Jews are seen in heaven,</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2800" dirty="0">
                <a:solidFill>
                  <a:schemeClr val="bg1"/>
                </a:solidFill>
                <a:cs typeface="Arial" panose="020B0604020202020204" pitchFamily="34" charset="0"/>
              </a:rPr>
              <a:t>at the start of the 3.5 year rule of the beast in</a:t>
            </a:r>
            <a:r>
              <a:rPr lang="en-US" sz="2800" dirty="0">
                <a:solidFill>
                  <a:prstClr val="black"/>
                </a:solidFill>
                <a:cs typeface="Arial" panose="020B0604020202020204" pitchFamily="34" charset="0"/>
              </a:rPr>
              <a:t> </a:t>
            </a:r>
            <a:r>
              <a:rPr lang="en-US" sz="2600" dirty="0">
                <a:solidFill>
                  <a:prstClr val="black"/>
                </a:solidFill>
                <a:cs typeface="Arial" panose="020B0604020202020204" pitchFamily="34" charset="0"/>
              </a:rPr>
              <a:t>Revelation 13. </a:t>
            </a:r>
          </a:p>
          <a:p>
            <a:pPr marL="0" lvl="0" indent="0">
              <a:lnSpc>
                <a:spcPct val="94000"/>
              </a:lnSpc>
              <a:spcAft>
                <a:spcPts val="1200"/>
              </a:spcAft>
              <a:buClrTx/>
              <a:buSzPct val="70000"/>
              <a:tabLst/>
              <a:defRPr/>
            </a:pPr>
            <a:r>
              <a:rPr lang="en-US" sz="1600" dirty="0">
                <a:ln w="9525">
                  <a:solidFill>
                    <a:prstClr val="black"/>
                  </a:solidFill>
                  <a:prstDash val="solid"/>
                </a:ln>
                <a:solidFill>
                  <a:prstClr val="white"/>
                </a:solidFill>
                <a:cs typeface="Arial" panose="020B0604020202020204" pitchFamily="34" charset="0"/>
                <a:hlinkClick r:id="rId3"/>
              </a:rPr>
              <a:t>Rev. 11:7-8,14-15, 13:1,7, 14:1-5</a:t>
            </a:r>
            <a:endParaRPr lang="en-US" sz="2800" dirty="0">
              <a:solidFill>
                <a:prstClr val="black"/>
              </a:solidFill>
              <a:cs typeface="Arial" panose="020B0604020202020204" pitchFamily="34" charset="0"/>
            </a:endParaRPr>
          </a:p>
          <a:p>
            <a:pPr marL="0" lvl="0" indent="0">
              <a:lnSpc>
                <a:spcPct val="94000"/>
              </a:lnSpc>
              <a:spcAft>
                <a:spcPts val="1000"/>
              </a:spcAft>
              <a:buClrTx/>
              <a:buSzPct val="70000"/>
              <a:tabLst/>
              <a:defRPr/>
            </a:pPr>
            <a:r>
              <a:rPr lang="en-US" sz="2800" dirty="0">
                <a:solidFill>
                  <a:prstClr val="black"/>
                </a:solidFill>
                <a:cs typeface="Arial" panose="020B0604020202020204" pitchFamily="34" charset="0"/>
              </a:rPr>
              <a:t>Babylon is destroyed at the middle of tribulation after:</a:t>
            </a:r>
          </a:p>
          <a:p>
            <a:pPr marL="457200" lvl="0" indent="-457200">
              <a:lnSpc>
                <a:spcPct val="90000"/>
              </a:lnSpc>
              <a:spcAft>
                <a:spcPts val="600"/>
              </a:spcAft>
              <a:buClrTx/>
              <a:buSzPct val="70000"/>
              <a:buFont typeface="Wingdings" panose="05000000000000000000" pitchFamily="2" charset="2"/>
              <a:buChar char="Ø"/>
              <a:tabLst/>
              <a:defRPr/>
            </a:pPr>
            <a:r>
              <a:rPr lang="en-US" sz="2800" dirty="0">
                <a:solidFill>
                  <a:prstClr val="black"/>
                </a:solidFill>
                <a:cs typeface="Arial" panose="020B0604020202020204" pitchFamily="34" charset="0"/>
              </a:rPr>
              <a:t>The 200 million man army attacks Israel (</a:t>
            </a:r>
            <a:r>
              <a:rPr lang="en-US" sz="2600" dirty="0">
                <a:solidFill>
                  <a:prstClr val="black"/>
                </a:solidFill>
                <a:cs typeface="Arial" panose="020B0604020202020204" pitchFamily="34" charset="0"/>
              </a:rPr>
              <a:t>Rev. 9)</a:t>
            </a:r>
            <a:r>
              <a:rPr lang="en-US" sz="2800" dirty="0">
                <a:solidFill>
                  <a:prstClr val="black"/>
                </a:solidFill>
                <a:cs typeface="Arial" panose="020B0604020202020204" pitchFamily="34" charset="0"/>
              </a:rPr>
              <a:t>.</a:t>
            </a:r>
          </a:p>
          <a:p>
            <a:pPr marL="457200" lvl="0" indent="-457200">
              <a:lnSpc>
                <a:spcPct val="90000"/>
              </a:lnSpc>
              <a:spcAft>
                <a:spcPts val="600"/>
              </a:spcAft>
              <a:buClrTx/>
              <a:buSzPct val="70000"/>
              <a:buFont typeface="Wingdings" panose="05000000000000000000" pitchFamily="2" charset="2"/>
              <a:buChar char="Ø"/>
              <a:tabLst/>
              <a:defRPr/>
            </a:pPr>
            <a:r>
              <a:rPr lang="en-US" sz="2800" dirty="0">
                <a:solidFill>
                  <a:prstClr val="black"/>
                </a:solidFill>
                <a:cs typeface="Arial" panose="020B0604020202020204" pitchFamily="34" charset="0"/>
              </a:rPr>
              <a:t>The two beasts rise from the pit (</a:t>
            </a:r>
            <a:r>
              <a:rPr lang="en-US" sz="2600" dirty="0">
                <a:solidFill>
                  <a:prstClr val="black"/>
                </a:solidFill>
                <a:cs typeface="Arial" panose="020B0604020202020204" pitchFamily="34" charset="0"/>
              </a:rPr>
              <a:t>Rev. 13)</a:t>
            </a:r>
            <a:r>
              <a:rPr lang="en-US" sz="2800" dirty="0">
                <a:solidFill>
                  <a:prstClr val="black"/>
                </a:solidFill>
                <a:cs typeface="Arial" panose="020B0604020202020204" pitchFamily="34" charset="0"/>
              </a:rPr>
              <a:t>.</a:t>
            </a:r>
          </a:p>
          <a:p>
            <a:pPr marL="457200" lvl="0" indent="-457200">
              <a:lnSpc>
                <a:spcPct val="90000"/>
              </a:lnSpc>
              <a:spcAft>
                <a:spcPts val="600"/>
              </a:spcAft>
              <a:buClrTx/>
              <a:buSzPct val="70000"/>
              <a:buFont typeface="Wingdings" panose="05000000000000000000" pitchFamily="2" charset="2"/>
              <a:buChar char="Ø"/>
              <a:tabLst/>
              <a:defRPr/>
            </a:pPr>
            <a:r>
              <a:rPr lang="en-US" sz="2800" dirty="0">
                <a:solidFill>
                  <a:prstClr val="black"/>
                </a:solidFill>
                <a:cs typeface="Arial" panose="020B0604020202020204" pitchFamily="34" charset="0"/>
              </a:rPr>
              <a:t>The start of the 666 mark of the beast (</a:t>
            </a:r>
            <a:r>
              <a:rPr lang="en-US" sz="2600" dirty="0">
                <a:solidFill>
                  <a:prstClr val="black"/>
                </a:solidFill>
                <a:cs typeface="Arial" panose="020B0604020202020204" pitchFamily="34" charset="0"/>
              </a:rPr>
              <a:t>Rev. 13)</a:t>
            </a:r>
            <a:r>
              <a:rPr lang="en-US" sz="2800" dirty="0">
                <a:solidFill>
                  <a:prstClr val="black"/>
                </a:solidFill>
                <a:cs typeface="Arial" panose="020B0604020202020204" pitchFamily="34" charset="0"/>
              </a:rPr>
              <a:t>. </a:t>
            </a:r>
          </a:p>
        </p:txBody>
      </p:sp>
      <p:sp>
        <p:nvSpPr>
          <p:cNvPr id="7" name="Date Placeholder 2">
            <a:extLst>
              <a:ext uri="{FF2B5EF4-FFF2-40B4-BE49-F238E27FC236}">
                <a16:creationId xmlns:a16="http://schemas.microsoft.com/office/drawing/2014/main" id="{74C6AC53-1DF0-48F3-A21A-A0EA548E70EA}"/>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C764AF73-20F3-48AE-A12D-16B0D4D3513C}"/>
              </a:ext>
            </a:extLst>
          </p:cNvPr>
          <p:cNvSpPr>
            <a:spLocks noChangeArrowheads="1"/>
          </p:cNvSpPr>
          <p:nvPr/>
        </p:nvSpPr>
        <p:spPr bwMode="auto">
          <a:xfrm>
            <a:off x="82970" y="415815"/>
            <a:ext cx="8944928" cy="118872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Prophesy Errors: Babylon is Different </a:t>
            </a:r>
            <a:r>
              <a:rPr lang="en-US" altLang="en-US" sz="40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from the</a:t>
            </a: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Beast</a:t>
            </a:r>
          </a:p>
        </p:txBody>
      </p:sp>
    </p:spTree>
    <p:extLst>
      <p:ext uri="{BB962C8B-B14F-4D97-AF65-F5344CB8AC3E}">
        <p14:creationId xmlns:p14="http://schemas.microsoft.com/office/powerpoint/2010/main" val="38061602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6" y="1682619"/>
            <a:ext cx="9006840" cy="4987006"/>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800"/>
              </a:spcAft>
              <a:buClrTx/>
              <a:buSzPct val="70000"/>
              <a:tabLst/>
              <a:defRPr/>
            </a:pPr>
            <a:r>
              <a:rPr lang="en-US" sz="2800" dirty="0">
                <a:solidFill>
                  <a:prstClr val="black"/>
                </a:solidFill>
                <a:cs typeface="Arial" panose="020B0604020202020204" pitchFamily="34" charset="0"/>
              </a:rPr>
              <a:t>Next in Revelation 15, the final 7 vial plagues begin in the second half of tribulation. </a:t>
            </a:r>
          </a:p>
          <a:p>
            <a:pPr marL="0" lvl="0" indent="0">
              <a:lnSpc>
                <a:spcPct val="90000"/>
              </a:lnSpc>
              <a:spcAft>
                <a:spcPts val="800"/>
              </a:spcAft>
              <a:buClrTx/>
              <a:buSzPct val="70000"/>
              <a:tabLst/>
              <a:defRPr/>
            </a:pPr>
            <a:r>
              <a:rPr lang="en-US" sz="2800" dirty="0">
                <a:solidFill>
                  <a:prstClr val="black"/>
                </a:solidFill>
                <a:cs typeface="Arial" panose="020B0604020202020204" pitchFamily="34" charset="0"/>
              </a:rPr>
              <a:t>Long after Babylon is destroyed in Revelation 14, the final Armageddon war destroys the beast at the final 6</a:t>
            </a:r>
            <a:r>
              <a:rPr lang="en-US" sz="2800" baseline="30000" dirty="0">
                <a:solidFill>
                  <a:prstClr val="black"/>
                </a:solidFill>
                <a:cs typeface="Arial" panose="020B0604020202020204" pitchFamily="34" charset="0"/>
              </a:rPr>
              <a:t>th</a:t>
            </a:r>
            <a:r>
              <a:rPr lang="en-US" sz="2800" dirty="0">
                <a:solidFill>
                  <a:prstClr val="black"/>
                </a:solidFill>
                <a:cs typeface="Arial" panose="020B0604020202020204" pitchFamily="34" charset="0"/>
              </a:rPr>
              <a:t> and 7</a:t>
            </a:r>
            <a:r>
              <a:rPr lang="en-US" sz="2800" baseline="30000" dirty="0">
                <a:solidFill>
                  <a:prstClr val="black"/>
                </a:solidFill>
                <a:cs typeface="Arial" panose="020B0604020202020204" pitchFamily="34" charset="0"/>
              </a:rPr>
              <a:t>th</a:t>
            </a:r>
            <a:r>
              <a:rPr lang="en-US" sz="2800" dirty="0">
                <a:solidFill>
                  <a:prstClr val="black"/>
                </a:solidFill>
                <a:cs typeface="Arial" panose="020B0604020202020204" pitchFamily="34" charset="0"/>
              </a:rPr>
              <a:t> vial plagues of Revelation 16.</a:t>
            </a:r>
          </a:p>
          <a:p>
            <a:pPr marL="274320" lvl="0" indent="-274320">
              <a:lnSpc>
                <a:spcPct val="92000"/>
              </a:lnSpc>
              <a:spcAft>
                <a:spcPts val="1000"/>
              </a:spcAft>
              <a:buClr>
                <a:schemeClr val="tx1"/>
              </a:buClr>
              <a:buSzPct val="65000"/>
              <a:buFont typeface="Wingdings" panose="05000000000000000000" pitchFamily="2" charset="2"/>
              <a:buChar char="Ø"/>
              <a:tabLst/>
              <a:defRPr/>
            </a:pPr>
            <a:r>
              <a:rPr lang="en-US" sz="3000"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cs typeface="Arial" panose="020B0604020202020204" pitchFamily="34" charset="0"/>
              </a:rPr>
              <a:t>Therefore, Babylon that is destroyed at the middle of tribulation, can’t be the same as the beast destroyed at the final end of tribulation.</a:t>
            </a:r>
          </a:p>
          <a:p>
            <a:pPr marL="274320" lvl="0" indent="-274320">
              <a:lnSpc>
                <a:spcPct val="90000"/>
              </a:lnSpc>
              <a:spcAft>
                <a:spcPts val="800"/>
              </a:spcAft>
              <a:buClrTx/>
              <a:buSzPct val="70000"/>
              <a:buFont typeface="Wingdings" panose="05000000000000000000" pitchFamily="2" charset="2"/>
              <a:buChar char="Ø"/>
              <a:tabLst/>
              <a:defRPr/>
            </a:pPr>
            <a:r>
              <a:rPr lang="en-US" sz="2800" dirty="0">
                <a:solidFill>
                  <a:prstClr val="black"/>
                </a:solidFill>
                <a:cs typeface="Arial" panose="020B0604020202020204" pitchFamily="34" charset="0"/>
              </a:rPr>
              <a:t>The Bible describes that any remnants that are found of mid tribulation destroyed Babylon, are destroyed again at the 7th vial plague, at final end of tribulation.</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32489875-DB3A-4268-AA9D-BE6BF3D1CDF4}"/>
              </a:ext>
            </a:extLst>
          </p:cNvPr>
          <p:cNvSpPr>
            <a:spLocks noChangeArrowheads="1"/>
          </p:cNvSpPr>
          <p:nvPr/>
        </p:nvSpPr>
        <p:spPr bwMode="auto">
          <a:xfrm>
            <a:off x="119414" y="381000"/>
            <a:ext cx="8944928"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Prophesy Errors: Babylon is Different </a:t>
            </a:r>
            <a:r>
              <a:rPr lang="en-US" altLang="en-US" sz="40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from the</a:t>
            </a: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Beast</a:t>
            </a:r>
          </a:p>
        </p:txBody>
      </p:sp>
    </p:spTree>
    <p:extLst>
      <p:ext uri="{BB962C8B-B14F-4D97-AF65-F5344CB8AC3E}">
        <p14:creationId xmlns:p14="http://schemas.microsoft.com/office/powerpoint/2010/main" val="14216990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734929"/>
            <a:ext cx="7239000" cy="5338769"/>
          </a:xfrm>
          <a:prstGeom prst="rect">
            <a:avLst/>
          </a:prstGeom>
          <a:noFill/>
          <a:ln w="25400">
            <a:noFill/>
          </a:ln>
          <a:effectLst>
            <a:outerShdw blurRad="127000" dist="50800" dir="5400000" algn="ctr" rotWithShape="0">
              <a:schemeClr val="bg1"/>
            </a:outerShdw>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0"/>
              </a:spcAft>
              <a:buClr>
                <a:prstClr val="black"/>
              </a:buClr>
              <a:buSzPct val="67000"/>
              <a:buFont typeface="Times New Roman" panose="02020603050405020304" pitchFamily="18" charset="0"/>
              <a:buNone/>
              <a:tabLst/>
              <a:defRPr/>
            </a:pPr>
            <a:r>
              <a:rPr kumimoji="0" lang="en-US" sz="36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Arial" panose="020B0604020202020204" pitchFamily="34" charset="0"/>
              </a:rPr>
              <a:t>“The </a:t>
            </a:r>
            <a:r>
              <a:rPr kumimoji="0" lang="en-US" sz="4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hlinkClick r:id="rId4" action="ppaction://hlinksldjump"/>
              </a:rPr>
              <a:t>ten horns (or 10 toes) are ten kings</a:t>
            </a:r>
            <a:r>
              <a:rPr kumimoji="0" lang="en-US" sz="4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6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Arial" panose="020B0604020202020204" pitchFamily="34" charset="0"/>
              </a:rPr>
              <a:t>who will come from this kingdom (from two “feet” of </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Rome </a:t>
            </a:r>
            <a:r>
              <a:rPr kumimoji="0" lang="en-US" sz="20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hlinkClick r:id="rId5"/>
              </a:rPr>
              <a:t>Dan. 2:32-45</a:t>
            </a:r>
            <a:r>
              <a:rPr kumimoji="0" lang="en-US" sz="36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800" b="1" i="0" u="none" strike="noStrike" kern="1200" cap="none" spc="0" normalizeH="0" baseline="0" noProof="0" dirty="0">
                <a:ln w="9525">
                  <a:solidFill>
                    <a:prstClr val="black"/>
                  </a:solidFill>
                  <a:prstDash val="solid"/>
                </a:ln>
                <a:solidFill>
                  <a:prstClr val="white"/>
                </a:solidFill>
                <a:effectLst>
                  <a:glow rad="114300">
                    <a:srgbClr val="A8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After them another king will arise (little horn, small horn, beast, abomination, 8</a:t>
            </a:r>
            <a:r>
              <a:rPr kumimoji="0" lang="en-US" sz="3800" b="1" i="0" u="none" strike="noStrike" kern="1200" cap="none" spc="0" normalizeH="0" baseline="30000" noProof="0" dirty="0">
                <a:ln w="9525">
                  <a:solidFill>
                    <a:prstClr val="black"/>
                  </a:solidFill>
                  <a:prstDash val="solid"/>
                </a:ln>
                <a:solidFill>
                  <a:prstClr val="white"/>
                </a:solidFill>
                <a:effectLst>
                  <a:glow rad="114300">
                    <a:srgbClr val="A8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th</a:t>
            </a:r>
            <a:r>
              <a:rPr kumimoji="0" lang="en-US" sz="3800" b="1" i="0" u="none" strike="noStrike" kern="1200" cap="none" spc="0" normalizeH="0" baseline="0" noProof="0" dirty="0">
                <a:ln w="9525">
                  <a:solidFill>
                    <a:prstClr val="black"/>
                  </a:solidFill>
                  <a:prstDash val="solid"/>
                </a:ln>
                <a:solidFill>
                  <a:prstClr val="white"/>
                </a:solidFill>
                <a:effectLst>
                  <a:glow rad="114300">
                    <a:srgbClr val="A8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king</a:t>
            </a:r>
          </a:p>
          <a:p>
            <a:pPr marL="0" marR="0" lvl="0" indent="0" algn="l" defTabSz="457200" rtl="0" eaLnBrk="1" fontAlgn="base" latinLnBrk="0" hangingPunct="0">
              <a:lnSpc>
                <a:spcPct val="80000"/>
              </a:lnSpc>
              <a:spcBef>
                <a:spcPts val="0"/>
              </a:spcBef>
              <a:spcAft>
                <a:spcPts val="300"/>
              </a:spcAft>
              <a:buClr>
                <a:srgbClr val="000000"/>
              </a:buClr>
              <a:buSzPct val="7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Papyrus" panose="03070502060502030205" pitchFamily="66" charset="0"/>
                <a:ea typeface="SimSun" panose="02010600030101010101" pitchFamily="2" charset="-122"/>
                <a:cs typeface="Arial" panose="020B0604020202020204" pitchFamily="34" charset="0"/>
                <a:hlinkClick r:id="rId6"/>
              </a:rPr>
              <a:t>Dan. 7:8,20, 23-25 </a:t>
            </a:r>
            <a:r>
              <a:rPr kumimoji="0" lang="en-US" sz="1600" b="0" i="0" u="none" strike="noStrike" kern="150" cap="none" spc="0" normalizeH="0" baseline="0" noProof="0" dirty="0">
                <a:ln>
                  <a:noFill/>
                </a:ln>
                <a:solidFill>
                  <a:prstClr val="black"/>
                </a:solidFill>
                <a:effectLst/>
                <a:uLnTx/>
                <a:uFillTx/>
                <a:latin typeface="Papyrus" panose="03070502060502030205" pitchFamily="66" charset="0"/>
                <a:ea typeface="SimSun" panose="02010600030101010101" pitchFamily="2" charset="-122"/>
                <a:cs typeface="Arial" panose="020B0604020202020204" pitchFamily="34" charset="0"/>
                <a:hlinkClick r:id="rId6"/>
              </a:rPr>
              <a:t>NIV</a:t>
            </a:r>
            <a:r>
              <a:rPr kumimoji="0" lang="en-US" sz="1800" b="0" i="0" u="none" strike="noStrike" kern="150" cap="none" spc="0" normalizeH="0" baseline="0" noProof="0" dirty="0">
                <a:ln>
                  <a:noFill/>
                </a:ln>
                <a:solidFill>
                  <a:prstClr val="black"/>
                </a:solidFill>
                <a:effectLst/>
                <a:uLnTx/>
                <a:uFillTx/>
                <a:latin typeface="Papyrus" panose="03070502060502030205" pitchFamily="66" charset="0"/>
                <a:ea typeface="SimSun" panose="02010600030101010101" pitchFamily="2" charset="-122"/>
                <a:cs typeface="Arial" panose="020B0604020202020204" pitchFamily="34" charset="0"/>
                <a:hlinkClick r:id="rId6"/>
              </a:rPr>
              <a:t>,</a:t>
            </a:r>
            <a:r>
              <a:rPr kumimoji="0" lang="en-US" sz="1800" b="0" i="0" u="none" strike="noStrike" kern="150" cap="none" spc="0" normalizeH="0" baseline="0" noProof="0" dirty="0">
                <a:ln>
                  <a:noFill/>
                </a:ln>
                <a:solidFill>
                  <a:prstClr val="black"/>
                </a:solidFill>
                <a:effectLst/>
                <a:uLnTx/>
                <a:uFillTx/>
                <a:latin typeface="Papyrus" panose="03070502060502030205" pitchFamily="66" charset="0"/>
                <a:ea typeface="SimSun" panose="02010600030101010101" pitchFamily="2" charset="-122"/>
                <a:cs typeface="Arial" panose="020B0604020202020204" pitchFamily="34" charset="0"/>
              </a:rPr>
              <a:t> </a:t>
            </a:r>
            <a:r>
              <a:rPr kumimoji="0" lang="en-US" sz="1800" b="0" i="0" u="none" strike="noStrike" kern="150" cap="none" spc="0" normalizeH="0" baseline="0" noProof="0" dirty="0">
                <a:ln>
                  <a:noFill/>
                </a:ln>
                <a:solidFill>
                  <a:prstClr val="black"/>
                </a:solidFill>
                <a:effectLst/>
                <a:uLnTx/>
                <a:uFillTx/>
                <a:latin typeface="Papyrus" panose="03070502060502030205" pitchFamily="66" charset="0"/>
                <a:ea typeface="Times New Roman" panose="02020603050405020304" pitchFamily="18" charset="0"/>
                <a:cs typeface="Arial" panose="020B0604020202020204" pitchFamily="34" charset="0"/>
                <a:hlinkClick r:id="rId7"/>
              </a:rPr>
              <a:t>Rev. 17:4-18</a:t>
            </a:r>
            <a:r>
              <a:rPr kumimoji="0" lang="en-US" sz="18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1800" b="0" i="0" u="none" strike="noStrike" kern="150" cap="none" spc="0" normalizeH="0" baseline="0" noProof="0" dirty="0">
                <a:ln>
                  <a:noFill/>
                </a:ln>
                <a:solidFill>
                  <a:prstClr val="black"/>
                </a:solidFill>
                <a:effectLst/>
                <a:uLnTx/>
                <a:uFillTx/>
                <a:latin typeface="Papyrus" panose="03070502060502030205" pitchFamily="66" charset="0"/>
                <a:ea typeface="Times New Roman" panose="02020603050405020304" pitchFamily="18" charset="0"/>
                <a:cs typeface="Arial" panose="020B0604020202020204" pitchFamily="34" charset="0"/>
                <a:hlinkClick r:id="rId8"/>
              </a:rPr>
              <a:t>Dan. 2:31-43 </a:t>
            </a:r>
            <a:r>
              <a:rPr kumimoji="0" lang="en-US" sz="1400" b="0" i="0" u="none" strike="noStrike" kern="150" cap="none" spc="0" normalizeH="0" baseline="0" noProof="0" dirty="0">
                <a:ln>
                  <a:noFill/>
                </a:ln>
                <a:solidFill>
                  <a:prstClr val="black"/>
                </a:solidFill>
                <a:effectLst/>
                <a:uLnTx/>
                <a:uFillTx/>
                <a:latin typeface="Papyrus" panose="03070502060502030205" pitchFamily="66" charset="0"/>
                <a:ea typeface="Times New Roman" panose="02020603050405020304" pitchFamily="18" charset="0"/>
                <a:cs typeface="Arial" panose="020B0604020202020204" pitchFamily="34" charset="0"/>
                <a:hlinkClick r:id="rId8"/>
              </a:rPr>
              <a:t>NASB</a:t>
            </a:r>
            <a:r>
              <a:rPr kumimoji="0" lang="en-US" sz="32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a:t>
            </a:r>
            <a:r>
              <a:rPr kumimoji="0" lang="en-US" sz="40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a:t>
            </a:r>
          </a:p>
          <a:p>
            <a:pPr marL="0" marR="0" lvl="0" indent="0" algn="l" defTabSz="457200" rtl="0" eaLnBrk="1" fontAlgn="base" latinLnBrk="0" hangingPunct="0">
              <a:lnSpc>
                <a:spcPct val="94000"/>
              </a:lnSpc>
              <a:spcBef>
                <a:spcPct val="0"/>
              </a:spcBef>
              <a:spcAft>
                <a:spcPts val="0"/>
              </a:spcAft>
              <a:buClr>
                <a:prstClr val="black"/>
              </a:buClr>
              <a:buSzPct val="67000"/>
              <a:buFont typeface="Times New Roman" panose="02020603050405020304" pitchFamily="18" charset="0"/>
              <a:buNone/>
              <a:tabLst/>
              <a:defRPr/>
            </a:pP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different from the earlier ones; he will subdue three kings.” </a:t>
            </a:r>
            <a:r>
              <a:rPr kumimoji="0" lang="en-US" sz="18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hlinkClick r:id="rId9"/>
              </a:rPr>
              <a:t>Dan. 7:24 NIV</a:t>
            </a:r>
            <a:endParaRPr kumimoji="0" lang="en-US" sz="18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4128432869"/>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476250" y="2514600"/>
            <a:ext cx="8191500" cy="3200876"/>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70000"/>
              <a:buFont typeface="Times New Roman" panose="02020603050405020304" pitchFamily="18" charset="0"/>
              <a:buNone/>
              <a:tabLst/>
              <a:defRPr/>
            </a:pPr>
            <a:r>
              <a:rPr kumimoji="0" lang="en-US" sz="3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The beast rules immediately after the 10 world kings </a:t>
            </a:r>
            <a:r>
              <a:rPr kumimoji="0" lang="en-US" sz="3600" i="0" u="none" strike="noStrike" kern="1200" normalizeH="0" baseline="0" noProof="0" dirty="0">
                <a:solidFill>
                  <a:schemeClr val="bg1">
                    <a:lumMod val="95000"/>
                    <a:lumOff val="5000"/>
                  </a:schemeClr>
                </a:solidFill>
                <a:uLnTx/>
                <a:uFillTx/>
                <a:latin typeface="Arial" panose="020B0604020202020204" pitchFamily="34" charset="0"/>
                <a:ea typeface="Microsoft YaHei" panose="020B0503020204020204" pitchFamily="34" charset="-122"/>
                <a:cs typeface="Arial" panose="020B0604020202020204" pitchFamily="34" charset="0"/>
              </a:rPr>
              <a:t>(the 10 toes of Nebuchadnezzar's statue). </a:t>
            </a:r>
          </a:p>
          <a:p>
            <a:pPr marL="0" marR="0" lvl="0" indent="0" algn="l" defTabSz="457200" rtl="0" eaLnBrk="1" fontAlgn="base" latinLnBrk="0" hangingPunct="0">
              <a:lnSpc>
                <a:spcPct val="100000"/>
              </a:lnSpc>
              <a:spcBef>
                <a:spcPct val="0"/>
              </a:spcBef>
              <a:spcAft>
                <a:spcPts val="1200"/>
              </a:spcAft>
              <a:buClr>
                <a:prstClr val="white"/>
              </a:buClr>
              <a:buSzPct val="70000"/>
              <a:buFont typeface="Times New Roman" panose="02020603050405020304" pitchFamily="18" charset="0"/>
              <a:buNone/>
              <a:tabLst/>
              <a:defRPr/>
            </a:pPr>
            <a:r>
              <a:rPr kumimoji="0" lang="en-US" sz="3600" i="0" u="none" strike="noStrike" kern="1200" normalizeH="0" baseline="0" noProof="0" dirty="0">
                <a:solidFill>
                  <a:schemeClr val="bg1">
                    <a:lumMod val="95000"/>
                    <a:lumOff val="5000"/>
                  </a:schemeClr>
                </a:solidFill>
                <a:uLnTx/>
                <a:uFillTx/>
                <a:latin typeface="Arial" panose="020B0604020202020204" pitchFamily="34" charset="0"/>
                <a:ea typeface="Microsoft YaHei" panose="020B0503020204020204" pitchFamily="34" charset="-122"/>
                <a:cs typeface="Arial" panose="020B0604020202020204" pitchFamily="34" charset="0"/>
              </a:rPr>
              <a:t>They are 10 world kingdoms at the middle of tribulation. </a:t>
            </a:r>
          </a:p>
        </p:txBody>
      </p:sp>
      <p:sp>
        <p:nvSpPr>
          <p:cNvPr id="7" name="Date Placeholder 2">
            <a:extLst>
              <a:ext uri="{FF2B5EF4-FFF2-40B4-BE49-F238E27FC236}">
                <a16:creationId xmlns:a16="http://schemas.microsoft.com/office/drawing/2014/main" id="{4D24AE3F-1711-42D8-BBD6-32676CE0B5A0}"/>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10717CE5-CEF8-4568-AE21-F2094203B4B7}"/>
              </a:ext>
            </a:extLst>
          </p:cNvPr>
          <p:cNvSpPr>
            <a:spLocks noChangeArrowheads="1"/>
          </p:cNvSpPr>
          <p:nvPr/>
        </p:nvSpPr>
        <p:spPr bwMode="auto">
          <a:xfrm>
            <a:off x="99536" y="685294"/>
            <a:ext cx="8944928"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Prophesy Errors: Babylon is Different </a:t>
            </a:r>
            <a:r>
              <a:rPr lang="en-US" altLang="en-US" sz="40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from the</a:t>
            </a: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Beast</a:t>
            </a:r>
          </a:p>
        </p:txBody>
      </p:sp>
    </p:spTree>
    <p:extLst>
      <p:ext uri="{BB962C8B-B14F-4D97-AF65-F5344CB8AC3E}">
        <p14:creationId xmlns:p14="http://schemas.microsoft.com/office/powerpoint/2010/main" val="14428714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302621" y="457200"/>
            <a:ext cx="8534400"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Pope</a:t>
            </a:r>
          </a:p>
        </p:txBody>
      </p:sp>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30626" y="1867219"/>
            <a:ext cx="8878390" cy="4746941"/>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ct val="0"/>
              </a:spcBef>
              <a:spcAft>
                <a:spcPts val="1000"/>
              </a:spcAft>
              <a:buClr>
                <a:prstClr val="white"/>
              </a:buClr>
              <a:buSzPct val="65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Some Christians incorrectly believe every pope in history was the end time beast.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4"/>
              </a:rPr>
              <a:t>[837]</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0000"/>
              </a:lnSpc>
              <a:spcBef>
                <a:spcPct val="0"/>
              </a:spcBef>
              <a:spcAft>
                <a:spcPts val="10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Bible states that in the end times, revived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Rome </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(Babylon per Peter),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is destroyed by the beast, and never rises again. But the city of Rome still exists today</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Therefore, the beast could not have been all past popes.</a:t>
            </a:r>
            <a:r>
              <a:rPr lang="en-US" sz="3000" dirty="0">
                <a:solidFill>
                  <a:prstClr val="black"/>
                </a:solidFill>
                <a:latin typeface="Calibri" panose="020F0502020204030204" pitchFamily="34" charset="0"/>
                <a:cs typeface="Calibri" panose="020F0502020204030204" pitchFamily="34" charset="0"/>
              </a:rPr>
              <a:t> Because they didn’t destroy Rome.</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0000"/>
              </a:lnSpc>
              <a:spcBef>
                <a:spcPct val="0"/>
              </a:spcBef>
              <a:spcAft>
                <a:spcPts val="10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Bible says the beast will call fire down from the heavens in full view of everyone. But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no pope in history has called down fire from Heaven.</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Rev. 13:11-13 NIV</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4" name="Date Placeholder 2">
            <a:extLst>
              <a:ext uri="{FF2B5EF4-FFF2-40B4-BE49-F238E27FC236}">
                <a16:creationId xmlns:a16="http://schemas.microsoft.com/office/drawing/2014/main" id="{9B6A6EAB-D601-48FB-B057-337AB018E534}"/>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0483067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2"/>
          <p:cNvSpPr txBox="1">
            <a:spLocks noChangeArrowheads="1"/>
          </p:cNvSpPr>
          <p:nvPr/>
        </p:nvSpPr>
        <p:spPr bwMode="auto">
          <a:xfrm>
            <a:off x="533382" y="182880"/>
            <a:ext cx="8077199"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3600" b="1" i="0" u="none" strike="noStrike" kern="1200" cap="none" spc="0" normalizeH="0" baseline="0" noProof="0" dirty="0">
                <a:ln>
                  <a:noFill/>
                </a:ln>
                <a:solidFill>
                  <a:prstClr val="black">
                    <a:lumMod val="85000"/>
                    <a:lumOff val="15000"/>
                  </a:prstClr>
                </a:solidFill>
                <a:effectLst/>
                <a:uLnTx/>
                <a:uFillTx/>
                <a:latin typeface="Times New Roman" panose="02020603050405020304" pitchFamily="18" charset="0"/>
                <a:ea typeface="Microsoft YaHei" panose="020B0503020204020204" pitchFamily="34" charset="-122"/>
                <a:cs typeface="+mn-cs"/>
              </a:rPr>
              <a:t>Forward</a:t>
            </a:r>
          </a:p>
        </p:txBody>
      </p:sp>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13609" y="1005840"/>
            <a:ext cx="8916744" cy="5645520"/>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200"/>
              </a:spcAft>
              <a:buClr>
                <a:prstClr val="black"/>
              </a:buClr>
              <a:buSzPct val="8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For 20 years I had rare access to the world’s most exclusive, secretive and advanced research, that literally </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proved</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many end time Bible prophesies. </a:t>
            </a:r>
          </a:p>
          <a:p>
            <a:pPr marL="0" marR="0" lvl="0" indent="0" algn="l" defTabSz="457200" rtl="0" eaLnBrk="1" fontAlgn="base" latinLnBrk="0" hangingPunct="0">
              <a:lnSpc>
                <a:spcPct val="92000"/>
              </a:lnSpc>
              <a:spcBef>
                <a:spcPct val="0"/>
              </a:spcBef>
              <a:spcAft>
                <a:spcPts val="1200"/>
              </a:spcAft>
              <a:buClr>
                <a:prstClr val="black"/>
              </a:buClr>
              <a:buSzPct val="8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For 30 years I also scientifically proved fulfilled Bible prophesy, miracles and angels, as discussed in my book </a:t>
            </a:r>
            <a:r>
              <a:rPr kumimoji="0" lang="en-US" sz="2800" b="1" i="1"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Evolution Is Not Science</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that is shattering</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evil liberal junk sciences today. </a:t>
            </a:r>
          </a:p>
          <a:p>
            <a:pPr marL="0" marR="0" lvl="0" indent="0" algn="l" defTabSz="457200" rtl="0" eaLnBrk="1" fontAlgn="base" latinLnBrk="0" hangingPunct="0">
              <a:lnSpc>
                <a:spcPct val="92000"/>
              </a:lnSpc>
              <a:spcBef>
                <a:spcPct val="0"/>
              </a:spcBef>
              <a:spcAft>
                <a:spcPts val="1200"/>
              </a:spcAft>
              <a:buClr>
                <a:prstClr val="black"/>
              </a:buClr>
              <a:buSzPct val="8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This lifelong research of all information, from every field of science, government, military and religion enabled me to scientifically prove and graph the entire sequence of </a:t>
            </a:r>
            <a:r>
              <a:rPr kumimoji="0" lang="en-US" sz="2750" b="1" i="1" u="sng"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End Time Events, plus Heaven &amp; Hell</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God also uses past repeating prophesy, to prove similar events for the future.</a:t>
            </a:r>
            <a:endPar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209040818"/>
      </p:ext>
    </p:extLst>
  </p:cSld>
  <p:clrMapOvr>
    <a:masterClrMapping/>
  </p:clrMapOvr>
  <p:transition spd="slow" advTm="31000">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333500" y="1428452"/>
            <a:ext cx="6477000" cy="4001095"/>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Aft>
                <a:spcPts val="600"/>
              </a:spcAft>
              <a:buClr>
                <a:prstClr val="white"/>
              </a:buClr>
              <a:buSzPct val="65000"/>
              <a:tabLst/>
              <a:defRPr/>
            </a:pPr>
            <a:r>
              <a:rPr lang="en-US" sz="4400" b="1" dirty="0">
                <a:ln w="9525">
                  <a:solidFill>
                    <a:prstClr val="black"/>
                  </a:solidFill>
                  <a:prstDash val="solid"/>
                </a:ln>
                <a:solidFill>
                  <a:prstClr val="white"/>
                </a:solidFill>
                <a:effectLst>
                  <a:glow rad="127000">
                    <a:schemeClr val="accent2">
                      <a:satMod val="175000"/>
                      <a:alpha val="40000"/>
                    </a:scheme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But the cowardly… and all liars —they will be consigned to the fiery lake of burning sulfur. This is the second death.” </a:t>
            </a:r>
            <a:r>
              <a:rPr kumimoji="0" lang="en-US" sz="4400" b="1" i="0" u="none" strike="noStrike" kern="1200" cap="none" spc="0" normalizeH="0" baseline="0" noProof="0" dirty="0">
                <a:ln w="9525">
                  <a:solidFill>
                    <a:prstClr val="black"/>
                  </a:solidFill>
                  <a:prstDash val="solid"/>
                </a:ln>
                <a:solidFill>
                  <a:prstClr val="white"/>
                </a:solidFill>
                <a:effectLst>
                  <a:glow rad="101600">
                    <a:srgbClr val="C0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20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Rev. 21:8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NIV</a:t>
            </a:r>
            <a:endParaRPr kumimoji="0" lang="en-US" sz="18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7334378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4000">
        <p15:prstTrans prst="pageCurlDouble"/>
      </p:transition>
    </mc:Choice>
    <mc:Fallback xmlns="">
      <p:transition spd="slow" advTm="1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304797" y="304800"/>
            <a:ext cx="8534400"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Pope</a:t>
            </a:r>
          </a:p>
        </p:txBody>
      </p:sp>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52396" y="1719932"/>
            <a:ext cx="8839201" cy="4667816"/>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200"/>
              </a:spcAft>
              <a:buClr>
                <a:prstClr val="white"/>
              </a:buClr>
              <a:buSzPct val="65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he beast breaks the power of the holy people. </a:t>
            </a:r>
          </a:p>
          <a:p>
            <a:pPr marL="274320" marR="0" lvl="0" indent="-274320" algn="l" defTabSz="457200" rtl="0" eaLnBrk="1" fontAlgn="base" latinLnBrk="0" hangingPunct="0">
              <a:lnSpc>
                <a:spcPct val="90000"/>
              </a:lnSpc>
              <a:spcBef>
                <a:spcPct val="0"/>
              </a:spcBef>
              <a:spcAft>
                <a:spcPts val="1200"/>
              </a:spcAft>
              <a:buClr>
                <a:schemeClr val="bg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But, the USA today is the world superpower that is often run by strong Christian: presidents, vice presidents, cabinet members, senators, judges, governors, mayors, military leaders, church leaders, evangelists, scientists, engineers </a:t>
            </a:r>
            <a:r>
              <a:rPr lang="en-US" sz="3000" dirty="0">
                <a:solidFill>
                  <a:prstClr val="black"/>
                </a:solidFill>
                <a:latin typeface="Calibri" panose="020F0502020204030204" pitchFamily="34" charset="0"/>
                <a:cs typeface="Calibri" panose="020F0502020204030204" pitchFamily="34" charset="0"/>
              </a:rPr>
              <a:t>and authors</a:t>
            </a:r>
            <a:r>
              <a:rPr kumimoji="0" lang="en-US" sz="3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marR="0" lvl="0" indent="-274320" algn="l" defTabSz="457200" rtl="0" eaLnBrk="1" fontAlgn="base" latinLnBrk="0" hangingPunct="0">
              <a:lnSpc>
                <a:spcPct val="94000"/>
              </a:lnSpc>
              <a:spcBef>
                <a:spcPct val="0"/>
              </a:spcBef>
              <a:spcAft>
                <a:spcPts val="1200"/>
              </a:spcAft>
              <a:buClr>
                <a:prstClr val="white"/>
              </a:buClr>
              <a:buSzPct val="5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600" b="1" i="0" u="none" strike="noStrike" kern="1200" cap="none" spc="0" normalizeH="0" baseline="0" noProof="0" dirty="0">
                <a:ln w="9525">
                  <a:solidFill>
                    <a:prstClr val="black"/>
                  </a:solidFill>
                  <a:prstDash val="solid"/>
                </a:ln>
                <a:solidFill>
                  <a:prstClr val="white"/>
                </a:solidFill>
                <a:effectLst>
                  <a:glow rad="139700">
                    <a:srgbClr val="7E0000">
                      <a:alpha val="7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 power of the holy people isn’t broken today. Therefore, the beast couldn’t be the past popes. </a:t>
            </a:r>
            <a:endParaRPr kumimoji="0" lang="en-US" sz="3600" b="0" i="0" u="none" strike="noStrike" kern="1200" cap="none" spc="0" normalizeH="0" baseline="0" noProof="0" dirty="0">
              <a:ln>
                <a:noFill/>
              </a:ln>
              <a:solidFill>
                <a:prstClr val="black"/>
              </a:solidFill>
              <a:effectLst>
                <a:glow rad="139700">
                  <a:srgbClr val="7E0000">
                    <a:alpha val="7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E82F7FF0-22E2-49A6-8B7B-7264A832FAF3}"/>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0425387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9000"/>
                                  </p:stCondLst>
                                  <p:childTnLst>
                                    <p:animEffect transition="out" filter="fade">
                                      <p:cBhvr>
                                        <p:cTn id="6" dur="2000" tmFilter="0, 0; .2, .5; .8, .5; 1, 0"/>
                                        <p:tgtEl>
                                          <p:spTgt spid="5">
                                            <p:txEl>
                                              <p:pRg st="2" end="2"/>
                                            </p:txEl>
                                          </p:spTgt>
                                        </p:tgtEl>
                                      </p:cBhvr>
                                    </p:animEffect>
                                    <p:animScale>
                                      <p:cBhvr>
                                        <p:cTn id="7" dur="1000" autoRev="1" fill="hold"/>
                                        <p:tgtEl>
                                          <p:spTgt spid="5">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304796" y="228600"/>
            <a:ext cx="8534400"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Pope</a:t>
            </a:r>
          </a:p>
        </p:txBody>
      </p:sp>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52396" y="1600200"/>
            <a:ext cx="8839199" cy="489493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1200"/>
              </a:spcAft>
              <a:buClr>
                <a:prstClr val="black"/>
              </a:buClr>
              <a:buSzPct val="65000"/>
              <a:tabLst/>
              <a:defRPr/>
            </a:pPr>
            <a:r>
              <a:rPr lang="en-US" sz="3000" dirty="0">
                <a:solidFill>
                  <a:prstClr val="black"/>
                </a:solidFill>
                <a:cs typeface="Arial" panose="020B0604020202020204" pitchFamily="34" charset="0"/>
              </a:rPr>
              <a:t>The pope can’t be the beast, because the beast is a prisoner in the pit of Hell, until he is released and kills </a:t>
            </a:r>
            <a:r>
              <a:rPr lang="en-US" sz="3200" b="1" dirty="0">
                <a:ln w="9525">
                  <a:solidFill>
                    <a:prstClr val="black"/>
                  </a:solidFill>
                  <a:prstDash val="solid"/>
                </a:ln>
                <a:solidFill>
                  <a:prstClr val="white"/>
                </a:solidFill>
                <a:effectLst>
                  <a:outerShdw blurRad="50800" dist="50800" dir="5400000" algn="ctr" rotWithShape="0">
                    <a:schemeClr val="bg1"/>
                  </a:outerShdw>
                </a:effectLst>
                <a:cs typeface="Arial" panose="020B0604020202020204" pitchFamily="34" charset="0"/>
                <a:hlinkClick r:id="rId4" action="ppaction://hlinksldjump"/>
              </a:rPr>
              <a:t>two witnesses from God</a:t>
            </a:r>
            <a:r>
              <a:rPr lang="en-US" sz="3200" b="1" dirty="0">
                <a:ln w="9525">
                  <a:solidFill>
                    <a:prstClr val="black"/>
                  </a:solidFill>
                  <a:prstDash val="solid"/>
                </a:ln>
                <a:solidFill>
                  <a:prstClr val="white"/>
                </a:solidFill>
                <a:effectLst>
                  <a:outerShdw blurRad="50800" dist="50800" dir="5400000" algn="ctr" rotWithShape="0">
                    <a:schemeClr val="bg1"/>
                  </a:outerShdw>
                </a:effectLst>
                <a:cs typeface="Arial" panose="020B0604020202020204" pitchFamily="34" charset="0"/>
              </a:rPr>
              <a:t> </a:t>
            </a:r>
            <a:r>
              <a:rPr lang="en-US" sz="3200" b="1" dirty="0">
                <a:ln w="9525">
                  <a:solidFill>
                    <a:prstClr val="black"/>
                  </a:solidFill>
                  <a:prstDash val="solid"/>
                </a:ln>
                <a:solidFill>
                  <a:prstClr val="white"/>
                </a:solidFill>
                <a:effectLst>
                  <a:outerShdw blurRad="50800" dist="50800" dir="5400000" algn="ctr" rotWithShape="0">
                    <a:schemeClr val="bg1"/>
                  </a:outerShdw>
                </a:effectLst>
                <a:cs typeface="Arial" panose="020B0604020202020204" pitchFamily="34" charset="0"/>
                <a:hlinkClick r:id="rId5" action="ppaction://hlinksldjump"/>
              </a:rPr>
              <a:t>in Jerusalem</a:t>
            </a:r>
            <a:r>
              <a:rPr lang="en-US" sz="3000" dirty="0">
                <a:solidFill>
                  <a:schemeClr val="bg1"/>
                </a:solidFill>
                <a:effectLst>
                  <a:outerShdw blurRad="50800" dist="50800" dir="5400000" algn="ctr" rotWithShape="0">
                    <a:schemeClr val="bg1"/>
                  </a:outerShdw>
                </a:effectLst>
                <a:cs typeface="Arial" panose="020B0604020202020204" pitchFamily="34" charset="0"/>
              </a:rPr>
              <a:t>, </a:t>
            </a:r>
            <a:r>
              <a:rPr lang="en-US" sz="3200" b="1" dirty="0">
                <a:ln w="9525">
                  <a:solidFill>
                    <a:prstClr val="black"/>
                  </a:solidFill>
                  <a:prstDash val="solid"/>
                </a:ln>
                <a:solidFill>
                  <a:prstClr val="white"/>
                </a:solidFill>
                <a:effectLst>
                  <a:outerShdw blurRad="50800" dist="50800" dir="5400000" algn="ctr" rotWithShape="0">
                    <a:schemeClr val="bg1"/>
                  </a:outerShdw>
                </a:effectLst>
                <a:cs typeface="Arial" panose="020B0604020202020204" pitchFamily="34" charset="0"/>
              </a:rPr>
              <a:t>with everyone watching worldwide</a:t>
            </a:r>
            <a:r>
              <a:rPr lang="en-US" sz="3000" dirty="0">
                <a:solidFill>
                  <a:schemeClr val="bg1"/>
                </a:solidFill>
                <a:effectLst>
                  <a:outerShdw blurRad="50800" dist="50800" dir="5400000" algn="ctr" rotWithShape="0">
                    <a:schemeClr val="bg1"/>
                  </a:outerShdw>
                </a:effectLst>
                <a:cs typeface="Arial" panose="020B0604020202020204" pitchFamily="34" charset="0"/>
              </a:rPr>
              <a:t>, </a:t>
            </a:r>
            <a:r>
              <a:rPr lang="en-US" sz="3200" b="1" dirty="0">
                <a:ln w="9525">
                  <a:solidFill>
                    <a:prstClr val="black"/>
                  </a:solidFill>
                  <a:prstDash val="solid"/>
                </a:ln>
                <a:solidFill>
                  <a:prstClr val="white"/>
                </a:solidFill>
                <a:effectLst>
                  <a:outerShdw blurRad="50800" dist="50800" dir="5400000" algn="ctr" rotWithShape="0">
                    <a:schemeClr val="bg1"/>
                  </a:outerShdw>
                </a:effectLst>
                <a:cs typeface="Arial" panose="020B0604020202020204" pitchFamily="34" charset="0"/>
              </a:rPr>
              <a:t>sending each other gifts. </a:t>
            </a:r>
            <a:r>
              <a:rPr lang="en-US" dirty="0">
                <a:ln w="9525">
                  <a:solidFill>
                    <a:prstClr val="black"/>
                  </a:solidFill>
                  <a:prstDash val="solid"/>
                </a:ln>
                <a:solidFill>
                  <a:prstClr val="white"/>
                </a:solidFill>
                <a:cs typeface="Arial" panose="020B0604020202020204" pitchFamily="34" charset="0"/>
                <a:hlinkClick r:id="rId6"/>
              </a:rPr>
              <a:t>Rev. 11:7-12 NIV</a:t>
            </a:r>
            <a:endParaRPr lang="en-US" sz="3000" dirty="0">
              <a:solidFill>
                <a:prstClr val="black"/>
              </a:solidFill>
              <a:cs typeface="Arial" panose="020B0604020202020204" pitchFamily="34" charset="0"/>
            </a:endParaRPr>
          </a:p>
          <a:p>
            <a:pPr marL="274320" lvl="0" indent="-274320">
              <a:lnSpc>
                <a:spcPct val="98000"/>
              </a:lnSpc>
              <a:spcAft>
                <a:spcPts val="600"/>
              </a:spcAft>
              <a:buClr>
                <a:prstClr val="black"/>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Then the two witnesses are resurrected from the dead after 3.5 days, and watched live worldwide rise into Heaven after God calls them. </a:t>
            </a:r>
            <a:r>
              <a:rPr lang="en-US" sz="2800" b="1" dirty="0">
                <a:ln w="9525">
                  <a:solidFill>
                    <a:schemeClr val="bg1"/>
                  </a:solidFill>
                  <a:prstDash val="solid"/>
                </a:ln>
                <a:solidFill>
                  <a:schemeClr val="tx1"/>
                </a:solidFill>
                <a:effectLst>
                  <a:outerShdw blurRad="50800" dist="50800" dir="2700000" algn="tl" rotWithShape="0">
                    <a:schemeClr val="bg1"/>
                  </a:outerShdw>
                </a:effectLst>
                <a:cs typeface="Arial" panose="020B0604020202020204" pitchFamily="34" charset="0"/>
              </a:rPr>
              <a:t>This literal prophesy was never fulfilled. Therefore, past popes could not be the beast. </a:t>
            </a:r>
            <a:r>
              <a:rPr lang="en-US" dirty="0">
                <a:ln w="9525">
                  <a:solidFill>
                    <a:prstClr val="black"/>
                  </a:solidFill>
                  <a:prstDash val="solid"/>
                </a:ln>
                <a:solidFill>
                  <a:prstClr val="white"/>
                </a:solidFill>
                <a:cs typeface="Arial" panose="020B0604020202020204" pitchFamily="34" charset="0"/>
                <a:hlinkClick r:id="rId6"/>
              </a:rPr>
              <a:t>Rev. 11:7-12 NIV</a:t>
            </a:r>
            <a:r>
              <a:rPr lang="en-US" dirty="0">
                <a:solidFill>
                  <a:prstClr val="black"/>
                </a:solidFill>
                <a:cs typeface="Arial" panose="020B0604020202020204" pitchFamily="34" charset="0"/>
              </a:rPr>
              <a:t> </a:t>
            </a:r>
          </a:p>
        </p:txBody>
      </p:sp>
      <p:sp>
        <p:nvSpPr>
          <p:cNvPr id="4" name="Date Placeholder 2">
            <a:extLst>
              <a:ext uri="{FF2B5EF4-FFF2-40B4-BE49-F238E27FC236}">
                <a16:creationId xmlns:a16="http://schemas.microsoft.com/office/drawing/2014/main" id="{6766B98D-9C89-486D-8473-290259C45ABE}"/>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7274131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304797" y="304800"/>
            <a:ext cx="8534400"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Pope</a:t>
            </a:r>
          </a:p>
        </p:txBody>
      </p:sp>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66695" y="1676400"/>
            <a:ext cx="8610603" cy="4828053"/>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000"/>
              </a:spcAft>
              <a:buClr>
                <a:schemeClr val="tx1"/>
              </a:buClr>
              <a:buSzPct val="50000"/>
              <a:tabLst/>
              <a:defRPr/>
            </a:pP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But for the first time today, this prophesy can be literally fulfilled, because:</a:t>
            </a:r>
          </a:p>
          <a:p>
            <a:pPr marL="274320" lvl="0" indent="-274320">
              <a:lnSpc>
                <a:spcPct val="94000"/>
              </a:lnSpc>
              <a:spcAft>
                <a:spcPts val="1000"/>
              </a:spcAft>
              <a:buClr>
                <a:schemeClr val="bg1"/>
              </a:buClr>
              <a:buSzPct val="70000"/>
              <a:buFont typeface="Wingdings" panose="05000000000000000000" pitchFamily="2" charset="2"/>
              <a:buChar char="Ø"/>
              <a:tabLst/>
              <a:defRPr/>
            </a:pPr>
            <a:r>
              <a:rPr lang="en-US" sz="2800" dirty="0">
                <a:solidFill>
                  <a:prstClr val="black">
                    <a:lumMod val="95000"/>
                    <a:lumOff val="5000"/>
                  </a:prstClr>
                </a:solidFill>
                <a:cs typeface="Arial" panose="020B0604020202020204" pitchFamily="34" charset="0"/>
              </a:rPr>
              <a:t> A rebuilt </a:t>
            </a:r>
            <a:r>
              <a:rPr lang="en-US" sz="2800" dirty="0">
                <a:solidFill>
                  <a:schemeClr val="bg1"/>
                </a:solidFill>
                <a:cs typeface="Arial" panose="020B0604020202020204" pitchFamily="34" charset="0"/>
              </a:rPr>
              <a:t>Jerusalem exists today in a prophesized revived prosperous nation of Israel with remnant Jews, returned from around the world.</a:t>
            </a:r>
            <a:endParaRPr lang="en-US" sz="3000" dirty="0">
              <a:solidFill>
                <a:schemeClr val="bg1"/>
              </a:solidFill>
              <a:cs typeface="Arial" panose="020B0604020202020204" pitchFamily="34" charset="0"/>
            </a:endParaRPr>
          </a:p>
          <a:p>
            <a:pPr marL="274320" lvl="0" indent="-274320">
              <a:lnSpc>
                <a:spcPct val="94000"/>
              </a:lnSpc>
              <a:spcAft>
                <a:spcPts val="1000"/>
              </a:spcAft>
              <a:buClr>
                <a:schemeClr val="bg1"/>
              </a:buClr>
              <a:buSzPct val="70000"/>
              <a:buFont typeface="Wingdings" panose="05000000000000000000" pitchFamily="2" charset="2"/>
              <a:buChar char="Ø"/>
              <a:tabLst/>
              <a:defRPr/>
            </a:pPr>
            <a:r>
              <a:rPr lang="en-US" sz="2800" dirty="0">
                <a:solidFill>
                  <a:schemeClr val="bg1"/>
                </a:solidFill>
                <a:cs typeface="Arial" panose="020B0604020202020204" pitchFamily="34" charset="0"/>
              </a:rPr>
              <a:t>We have worldwide instant satellite TV</a:t>
            </a:r>
            <a:r>
              <a:rPr lang="en-US" sz="2800" dirty="0">
                <a:solidFill>
                  <a:prstClr val="black"/>
                </a:solidFill>
                <a:cs typeface="Arial" panose="020B0604020202020204" pitchFamily="34" charset="0"/>
              </a:rPr>
              <a:t>. </a:t>
            </a:r>
          </a:p>
          <a:p>
            <a:pPr marL="274320" lvl="0" indent="-274320">
              <a:lnSpc>
                <a:spcPct val="94000"/>
              </a:lnSpc>
              <a:spcAft>
                <a:spcPts val="300"/>
              </a:spcAft>
              <a:buClr>
                <a:schemeClr val="bg1"/>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Everyone in the world could literally watch this event live on TV, and airmail others gifts before the 2 witnesses are resurrected in 3.5 days.</a:t>
            </a:r>
          </a:p>
          <a:p>
            <a:pPr marL="274320" lvl="0" indent="0">
              <a:lnSpc>
                <a:spcPct val="100000"/>
              </a:lnSpc>
              <a:spcAft>
                <a:spcPts val="1200"/>
              </a:spcAft>
              <a:buClr>
                <a:schemeClr val="bg1"/>
              </a:buClr>
              <a:buSzPct val="70000"/>
              <a:tabLst/>
              <a:defRPr/>
            </a:pPr>
            <a:r>
              <a:rPr lang="en-US" sz="1600" dirty="0">
                <a:solidFill>
                  <a:prstClr val="black"/>
                </a:solidFill>
                <a:cs typeface="Arial" panose="020B0604020202020204" pitchFamily="34" charset="0"/>
              </a:rPr>
              <a:t> </a:t>
            </a:r>
            <a:r>
              <a:rPr lang="nl-NL" dirty="0">
                <a:ln w="9525">
                  <a:solidFill>
                    <a:prstClr val="black"/>
                  </a:solidFill>
                  <a:prstDash val="solid"/>
                </a:ln>
                <a:solidFill>
                  <a:prstClr val="white"/>
                </a:solidFill>
                <a:cs typeface="Arial" panose="020B0604020202020204" pitchFamily="34" charset="0"/>
                <a:hlinkClick r:id="rId4"/>
              </a:rPr>
              <a:t>Rev. 13:1-3, Dan. 7:8,20,23-25 NIV</a:t>
            </a:r>
            <a:r>
              <a:rPr lang="en-US" dirty="0">
                <a:ln w="9525">
                  <a:solidFill>
                    <a:prstClr val="black"/>
                  </a:solidFill>
                  <a:prstDash val="solid"/>
                </a:ln>
                <a:solidFill>
                  <a:prstClr val="white"/>
                </a:solidFill>
                <a:cs typeface="Arial" panose="020B0604020202020204" pitchFamily="34" charset="0"/>
              </a:rPr>
              <a:t> </a:t>
            </a:r>
          </a:p>
        </p:txBody>
      </p:sp>
      <p:sp>
        <p:nvSpPr>
          <p:cNvPr id="4" name="Date Placeholder 2">
            <a:extLst>
              <a:ext uri="{FF2B5EF4-FFF2-40B4-BE49-F238E27FC236}">
                <a16:creationId xmlns:a16="http://schemas.microsoft.com/office/drawing/2014/main" id="{A80B31C5-D885-4EE2-B58F-53C8516A8AC2}"/>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4432156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F3D4595-2A9A-42EA-9E84-1C85F05AF687}"/>
              </a:ext>
            </a:extLst>
          </p:cNvPr>
          <p:cNvPicPr>
            <a:picLocks/>
          </p:cNvPicPr>
          <p:nvPr/>
        </p:nvPicPr>
        <p:blipFill rotWithShape="1">
          <a:blip r:embed="rId3"/>
          <a:srcRect b="500"/>
          <a:stretch/>
        </p:blipFill>
        <p:spPr>
          <a:xfrm>
            <a:off x="0" y="0"/>
            <a:ext cx="9144000" cy="6858000"/>
          </a:xfrm>
          <a:prstGeom prst="rect">
            <a:avLst/>
          </a:prstGeom>
        </p:spPr>
      </p:pic>
    </p:spTree>
    <p:extLst>
      <p:ext uri="{BB962C8B-B14F-4D97-AF65-F5344CB8AC3E}">
        <p14:creationId xmlns:p14="http://schemas.microsoft.com/office/powerpoint/2010/main" val="4074228938"/>
      </p:ext>
    </p:extLst>
  </p:cSld>
  <p:clrMapOvr>
    <a:masterClrMapping/>
  </p:clrMapOvr>
  <mc:AlternateContent xmlns:mc="http://schemas.openxmlformats.org/markup-compatibility/2006" xmlns:p15="http://schemas.microsoft.com/office/powerpoint/2012/main">
    <mc:Choice Requires="p15">
      <p:transition spd="slow" advTm="13000">
        <p15:prstTrans prst="pageCurlDouble"/>
      </p:transition>
    </mc:Choice>
    <mc:Fallback xmlns="">
      <p:transition spd="slow" advTm="13000">
        <p:fade/>
      </p:transition>
    </mc:Fallback>
  </mc:AlternateContent>
</p:sld>
</file>

<file path=ppt/slides/slide40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85155" y="2091508"/>
            <a:ext cx="8778240" cy="4180696"/>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10000"/>
              </a:lnSpc>
              <a:spcBef>
                <a:spcPts val="0"/>
              </a:spcBef>
              <a:spcAft>
                <a:spcPts val="1200"/>
              </a:spcAft>
              <a:buClr>
                <a:srgbClr val="FFFFFF"/>
              </a:buClr>
              <a:buSzPct val="65000"/>
              <a:buFont typeface="Times New Roman" panose="02020603050405020304" pitchFamily="18" charset="0"/>
              <a:buNone/>
              <a:tabLst/>
              <a:defRPr/>
            </a:pPr>
            <a:r>
              <a:rPr kumimoji="0" lang="en-US" sz="3200" b="1" i="0" u="none" strike="noStrike" kern="150" cap="none" spc="0" normalizeH="0" baseline="0" noProof="0" dirty="0">
                <a:ln w="19050" cmpd="sng">
                  <a:solidFill>
                    <a:srgbClr val="000000">
                      <a:lumMod val="95000"/>
                      <a:lumOff val="5000"/>
                    </a:srgbClr>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God knows that many wise people will turn to God when times are good, and the test is easy. </a:t>
            </a:r>
          </a:p>
          <a:p>
            <a:pPr marL="274320" marR="0" lvl="0" indent="-274320" algn="l" defTabSz="457200" rtl="0" eaLnBrk="1" fontAlgn="base" latinLnBrk="0" hangingPunct="0">
              <a:lnSpc>
                <a:spcPct val="110000"/>
              </a:lnSpc>
              <a:spcBef>
                <a:spcPts val="0"/>
              </a:spcBef>
              <a:spcAft>
                <a:spcPts val="1200"/>
              </a:spcAft>
              <a:buClr>
                <a:srgbClr val="FFFFFF"/>
              </a:buClr>
              <a:buSzPct val="65000"/>
              <a:buFont typeface="Wingdings" panose="05000000000000000000" pitchFamily="2" charset="2"/>
              <a:buChar char="Ø"/>
              <a:tabLst/>
              <a:defRPr/>
            </a:pPr>
            <a:r>
              <a:rPr kumimoji="0" lang="en-US" sz="3200" b="1" i="0" u="none" strike="noStrike" kern="150" cap="none" spc="0" normalizeH="0" baseline="0" noProof="0" dirty="0">
                <a:ln w="19050" cmpd="sng">
                  <a:solidFill>
                    <a:srgbClr val="000000">
                      <a:lumMod val="95000"/>
                      <a:lumOff val="5000"/>
                    </a:srgbClr>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But many other evil people with hardened and hate filled hearts, will only turn to God when they go through extremely hard times, hit rock bottom or face death.</a:t>
            </a:r>
          </a:p>
        </p:txBody>
      </p:sp>
      <p:sp>
        <p:nvSpPr>
          <p:cNvPr id="7" name="Text Box 1">
            <a:extLst>
              <a:ext uri="{FF2B5EF4-FFF2-40B4-BE49-F238E27FC236}">
                <a16:creationId xmlns:a16="http://schemas.microsoft.com/office/drawing/2014/main" id="{694F0426-01FA-4365-AF4E-43ABCB49F9FC}"/>
              </a:ext>
            </a:extLst>
          </p:cNvPr>
          <p:cNvSpPr txBox="1">
            <a:spLocks noChangeArrowheads="1"/>
          </p:cNvSpPr>
          <p:nvPr/>
        </p:nvSpPr>
        <p:spPr bwMode="auto">
          <a:xfrm>
            <a:off x="185155" y="609600"/>
            <a:ext cx="8778240" cy="109728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182880" tIns="45720" rIns="182880" bIns="4572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600"/>
              </a:spcAft>
              <a:buClr>
                <a:srgbClr val="0000FF"/>
              </a:buClr>
              <a:buSzPct val="100000"/>
              <a:buFont typeface="Times New Roman" panose="02020603050405020304" pitchFamily="18" charset="0"/>
              <a:buNone/>
              <a:tabLst/>
              <a:defRPr/>
            </a:pPr>
            <a:r>
              <a:rPr kumimoji="0" lang="en-US" sz="3600" b="1" i="0" u="none" strike="noStrike" kern="1200" cap="none" spc="0" normalizeH="0" baseline="0" noProof="0"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The Reason For The Tribulation is That Some Will be Saved</a:t>
            </a:r>
          </a:p>
        </p:txBody>
      </p:sp>
      <p:sp>
        <p:nvSpPr>
          <p:cNvPr id="4" name="Date Placeholder 2">
            <a:extLst>
              <a:ext uri="{FF2B5EF4-FFF2-40B4-BE49-F238E27FC236}">
                <a16:creationId xmlns:a16="http://schemas.microsoft.com/office/drawing/2014/main" id="{7AA879FD-D66B-4164-A0BC-869458D678D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2088058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EA308F59-7E43-428F-AD63-A5D4FD53B1E8}"/>
              </a:ext>
            </a:extLst>
          </p:cNvPr>
          <p:cNvSpPr>
            <a:spLocks noChangeArrowheads="1"/>
          </p:cNvSpPr>
          <p:nvPr/>
        </p:nvSpPr>
        <p:spPr bwMode="auto">
          <a:xfrm>
            <a:off x="159512" y="91440"/>
            <a:ext cx="8869680" cy="11541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Stated </a:t>
            </a:r>
            <a:r>
              <a:rPr lang="en-US" alt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9</a:t>
            </a: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Times that Tribulation is 7 Years, with Two 3.5 Year Halves</a:t>
            </a:r>
          </a:p>
        </p:txBody>
      </p:sp>
      <p:sp>
        <p:nvSpPr>
          <p:cNvPr id="18" name="Date Placeholder 2">
            <a:extLst>
              <a:ext uri="{FF2B5EF4-FFF2-40B4-BE49-F238E27FC236}">
                <a16:creationId xmlns:a16="http://schemas.microsoft.com/office/drawing/2014/main" id="{81665DCD-81B6-4726-A188-65641F2D315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3" name="Picture 22">
            <a:extLst>
              <a:ext uri="{FF2B5EF4-FFF2-40B4-BE49-F238E27FC236}">
                <a16:creationId xmlns:a16="http://schemas.microsoft.com/office/drawing/2014/main" id="{9E0E5170-4662-4F4F-843A-1D22629C14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5578" y="1436215"/>
            <a:ext cx="8880296" cy="5220617"/>
          </a:xfrm>
          <a:prstGeom prst="rect">
            <a:avLst/>
          </a:prstGeom>
        </p:spPr>
      </p:pic>
      <p:sp>
        <p:nvSpPr>
          <p:cNvPr id="24" name="Isosceles Triangle 23">
            <a:extLst>
              <a:ext uri="{FF2B5EF4-FFF2-40B4-BE49-F238E27FC236}">
                <a16:creationId xmlns:a16="http://schemas.microsoft.com/office/drawing/2014/main" id="{C49F48BD-42F7-47B4-AC42-B6CB350FF9F8}"/>
              </a:ext>
            </a:extLst>
          </p:cNvPr>
          <p:cNvSpPr>
            <a:spLocks noChangeAspect="1"/>
          </p:cNvSpPr>
          <p:nvPr/>
        </p:nvSpPr>
        <p:spPr bwMode="auto">
          <a:xfrm rot="10800000">
            <a:off x="4555727"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003482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100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000"/>
                                        <p:tgtEl>
                                          <p:spTgt spid="24"/>
                                        </p:tgtEl>
                                      </p:cBhvr>
                                    </p:animEffect>
                                    <p:anim calcmode="lin" valueType="num">
                                      <p:cBhvr>
                                        <p:cTn id="8" dur="2000" fill="hold"/>
                                        <p:tgtEl>
                                          <p:spTgt spid="24"/>
                                        </p:tgtEl>
                                        <p:attrNameLst>
                                          <p:attrName>ppt_x</p:attrName>
                                        </p:attrNameLst>
                                      </p:cBhvr>
                                      <p:tavLst>
                                        <p:tav tm="0">
                                          <p:val>
                                            <p:strVal val="#ppt_x"/>
                                          </p:val>
                                        </p:tav>
                                        <p:tav tm="100000">
                                          <p:val>
                                            <p:strVal val="#ppt_x"/>
                                          </p:val>
                                        </p:tav>
                                      </p:tavLst>
                                    </p:anim>
                                    <p:anim calcmode="lin" valueType="num">
                                      <p:cBhvr>
                                        <p:cTn id="9" dur="2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2801BDC-A670-45F2-9362-93654F954F75}"/>
              </a:ext>
            </a:extLst>
          </p:cNvPr>
          <p:cNvPicPr>
            <a:picLocks/>
          </p:cNvPicPr>
          <p:nvPr/>
        </p:nvPicPr>
        <p:blipFill>
          <a:blip r:embed="rId3"/>
          <a:stretch>
            <a:fillRect/>
          </a:stretch>
        </p:blipFill>
        <p:spPr>
          <a:xfrm>
            <a:off x="0" y="0"/>
            <a:ext cx="9144000" cy="6858000"/>
          </a:xfrm>
          <a:prstGeom prst="rect">
            <a:avLst/>
          </a:prstGeom>
        </p:spPr>
      </p:pic>
      <p:sp>
        <p:nvSpPr>
          <p:cNvPr id="38" name="TextBox 37">
            <a:extLst>
              <a:ext uri="{FF2B5EF4-FFF2-40B4-BE49-F238E27FC236}">
                <a16:creationId xmlns:a16="http://schemas.microsoft.com/office/drawing/2014/main" id="{A963EE1B-054F-4C4B-BB00-BFFEC11E5F3B}"/>
              </a:ext>
            </a:extLst>
          </p:cNvPr>
          <p:cNvSpPr txBox="1"/>
          <p:nvPr/>
        </p:nvSpPr>
        <p:spPr bwMode="auto">
          <a:xfrm>
            <a:off x="59281" y="1051560"/>
            <a:ext cx="3221304" cy="1182055"/>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nSpc>
                <a:spcPct val="70000"/>
              </a:lnSpc>
              <a:spcBef>
                <a:spcPts val="0"/>
              </a:spcBef>
              <a:spcAft>
                <a:spcPts val="0"/>
              </a:spcAft>
              <a:defRPr/>
            </a:pPr>
            <a:r>
              <a:rPr kumimoji="0" lang="en-US" sz="2700" b="1" i="0" u="none" strike="noStrike" kern="150" normalizeH="0" baseline="0" noProof="0" dirty="0">
                <a:ln w="6600">
                  <a:solidFill>
                    <a:srgbClr val="FF0000"/>
                  </a:solidFill>
                  <a:prstDash val="solid"/>
                </a:ln>
                <a:solidFill>
                  <a:schemeClr val="tx1"/>
                </a:solidFill>
                <a:effectLst>
                  <a:outerShdw blurRad="50800" dist="38100" algn="l" rotWithShape="0">
                    <a:prstClr val="black">
                      <a:alpha val="70000"/>
                    </a:prstClr>
                  </a:outerShdw>
                </a:effectLst>
                <a:uLnTx/>
                <a:uFillTx/>
                <a:latin typeface="Calibri" panose="020F0502020204030204" pitchFamily="34" charset="0"/>
                <a:ea typeface="SimSun" panose="02010600030101010101" pitchFamily="2" charset="-122"/>
                <a:cs typeface="Calibri" panose="020F0502020204030204" pitchFamily="34" charset="0"/>
              </a:rPr>
              <a:t>2 Beasts From Pit, </a:t>
            </a:r>
            <a:r>
              <a:rPr lang="en-US" sz="2700" b="1" dirty="0">
                <a:ln w="6600">
                  <a:solidFill>
                    <a:srgbClr val="FF0000"/>
                  </a:solidFill>
                  <a:prstDash val="solid"/>
                </a:ln>
                <a:solidFill>
                  <a:schemeClr val="tx1"/>
                </a:solidFill>
                <a:effectLst>
                  <a:outerShdw blurRad="50800" dist="38100" algn="l" rotWithShape="0">
                    <a:prstClr val="black">
                      <a:alpha val="70000"/>
                    </a:prstClr>
                  </a:outerShdw>
                </a:effectLst>
                <a:latin typeface="Calibri" panose="020F0502020204030204" pitchFamily="34" charset="0"/>
              </a:rPr>
              <a:t>Halt Temple Sacrifice, Burn Rome, Babylon &amp; Rule World </a:t>
            </a:r>
            <a:r>
              <a:rPr lang="en-US" sz="1400" dirty="0">
                <a:solidFill>
                  <a:schemeClr val="tx1"/>
                </a:solidFill>
                <a:latin typeface="Calibri" panose="020F0502020204030204" pitchFamily="34" charset="0"/>
                <a:cs typeface="Calibri" panose="020F0502020204030204" pitchFamily="34" charset="0"/>
                <a:hlinkClick r:id="rId4"/>
              </a:rPr>
              <a:t>Rev. 9:1-2</a:t>
            </a:r>
            <a:r>
              <a:rPr lang="en-US" sz="1400" dirty="0">
                <a:solidFill>
                  <a:schemeClr val="tx1"/>
                </a:solidFill>
                <a:latin typeface="Calibri" panose="020F0502020204030204" pitchFamily="34" charset="0"/>
                <a:cs typeface="Calibri" panose="020F0502020204030204" pitchFamily="34" charset="0"/>
              </a:rPr>
              <a:t>, </a:t>
            </a:r>
            <a:r>
              <a:rPr lang="en-US" sz="1400" dirty="0">
                <a:solidFill>
                  <a:schemeClr val="tx1"/>
                </a:solidFill>
                <a:latin typeface="Calibri" panose="020F0502020204030204" pitchFamily="34" charset="0"/>
                <a:cs typeface="Calibri" panose="020F0502020204030204" pitchFamily="34" charset="0"/>
                <a:hlinkClick r:id="rId5"/>
              </a:rPr>
              <a:t>17: 8,11 </a:t>
            </a:r>
            <a:r>
              <a:rPr lang="en-US" sz="1200" dirty="0">
                <a:solidFill>
                  <a:schemeClr val="tx1"/>
                </a:solidFill>
                <a:latin typeface="Calibri" panose="020F0502020204030204" pitchFamily="34" charset="0"/>
                <a:cs typeface="Calibri" panose="020F0502020204030204" pitchFamily="34" charset="0"/>
                <a:hlinkClick r:id="rId5"/>
              </a:rPr>
              <a:t>NIV</a:t>
            </a:r>
            <a:endParaRPr kumimoji="0" lang="en-US" sz="2700" b="1" i="0" u="none" strike="noStrike" kern="150" normalizeH="0" baseline="0" noProof="0" dirty="0">
              <a:ln w="6600">
                <a:solidFill>
                  <a:srgbClr val="FF0000"/>
                </a:solidFill>
                <a:prstDash val="solid"/>
              </a:ln>
              <a:solidFill>
                <a:schemeClr val="tx1"/>
              </a:solidFill>
              <a:effectLst>
                <a:outerShdw blurRad="38100" dist="38100" dir="2700000" algn="tl">
                  <a:srgbClr val="000000">
                    <a:alpha val="43137"/>
                  </a:srgb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44" name="TextBox 43">
            <a:extLst>
              <a:ext uri="{FF2B5EF4-FFF2-40B4-BE49-F238E27FC236}">
                <a16:creationId xmlns:a16="http://schemas.microsoft.com/office/drawing/2014/main" id="{77F75B4E-F386-43CF-B862-3974D2BF9A54}"/>
              </a:ext>
            </a:extLst>
          </p:cNvPr>
          <p:cNvSpPr txBox="1"/>
          <p:nvPr/>
        </p:nvSpPr>
        <p:spPr bwMode="auto">
          <a:xfrm>
            <a:off x="37106" y="5469926"/>
            <a:ext cx="2377440" cy="1322734"/>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lvl="0" indent="0" algn="l" defTabSz="457200" rtl="0" eaLnBrk="1" fontAlgn="base" latinLnBrk="0" hangingPunct="0">
              <a:lnSpc>
                <a:spcPct val="75000"/>
              </a:lnSpc>
              <a:spcBef>
                <a:spcPts val="1000"/>
              </a:spcBef>
              <a:spcAft>
                <a:spcPts val="0"/>
              </a:spcAft>
              <a:buClr>
                <a:srgbClr val="000000"/>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500" b="1" i="0" u="none" strike="noStrike" kern="1200" normalizeH="0" baseline="0" noProof="0" dirty="0">
                <a:ln w="6600">
                  <a:solidFill>
                    <a:srgbClr val="FF0000"/>
                  </a:solidFill>
                  <a:prstDash val="solid"/>
                </a:ln>
                <a:solidFill>
                  <a:schemeClr val="tx1"/>
                </a:solidFill>
                <a:effectLst>
                  <a:outerShdw blurRad="50800" dist="38100" algn="l" rotWithShape="0">
                    <a:prstClr val="black"/>
                  </a:outerShdw>
                </a:effectLst>
                <a:uLnTx/>
                <a:uFillTx/>
                <a:latin typeface="Calibri" panose="020F0502020204030204" pitchFamily="34" charset="0"/>
              </a:rPr>
              <a:t>Beast Kills 2 </a:t>
            </a:r>
            <a:r>
              <a:rPr lang="en-US" sz="2500" b="1" dirty="0">
                <a:ln w="6600">
                  <a:solidFill>
                    <a:srgbClr val="FF0000"/>
                  </a:solidFill>
                  <a:prstDash val="solid"/>
                </a:ln>
                <a:solidFill>
                  <a:schemeClr val="tx1"/>
                </a:solidFill>
                <a:effectLst>
                  <a:outerShdw blurRad="50800" dist="38100" algn="l" rotWithShape="0">
                    <a:prstClr val="black"/>
                  </a:outerShdw>
                </a:effectLst>
                <a:latin typeface="Calibri" panose="020F0502020204030204" pitchFamily="34" charset="0"/>
              </a:rPr>
              <a:t>Witnesses</a:t>
            </a:r>
            <a:r>
              <a:rPr kumimoji="0" lang="en-US" sz="2500" b="1" i="0" u="none" strike="noStrike" kern="1200" normalizeH="0" baseline="0" noProof="0" dirty="0">
                <a:ln w="6600">
                  <a:solidFill>
                    <a:srgbClr val="FF0000"/>
                  </a:solidFill>
                  <a:prstDash val="solid"/>
                </a:ln>
                <a:solidFill>
                  <a:schemeClr val="tx1"/>
                </a:solidFill>
                <a:effectLst>
                  <a:outerShdw blurRad="50800" dist="38100" algn="l" rotWithShape="0">
                    <a:prstClr val="black"/>
                  </a:outerShdw>
                </a:effectLst>
                <a:uLnTx/>
                <a:uFillTx/>
                <a:latin typeface="Calibri" panose="020F0502020204030204" pitchFamily="34" charset="0"/>
              </a:rPr>
              <a:t>, They </a:t>
            </a:r>
          </a:p>
          <a:p>
            <a:pPr lvl="0">
              <a:lnSpc>
                <a:spcPct val="75000"/>
              </a:lnSpc>
              <a:spcBef>
                <a:spcPts val="0"/>
              </a:spcBef>
              <a:spcAft>
                <a:spcPts val="0"/>
              </a:spcAft>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500" b="1" i="0" u="none" strike="noStrike" kern="1200" normalizeH="0" baseline="0" noProof="0" dirty="0">
                <a:ln w="6600">
                  <a:solidFill>
                    <a:srgbClr val="FF0000"/>
                  </a:solidFill>
                  <a:prstDash val="solid"/>
                </a:ln>
                <a:solidFill>
                  <a:schemeClr val="tx1"/>
                </a:solidFill>
                <a:effectLst>
                  <a:outerShdw blurRad="50800" dist="38100" algn="l" rotWithShape="0">
                    <a:prstClr val="black"/>
                  </a:outerShdw>
                </a:effectLst>
                <a:uLnTx/>
                <a:uFillTx/>
                <a:latin typeface="Calibri" panose="020F0502020204030204" pitchFamily="34" charset="0"/>
              </a:rPr>
              <a:t>Rise Into Clouds with 144K Jews  </a:t>
            </a:r>
            <a:r>
              <a:rPr lang="en-US" sz="1400" dirty="0">
                <a:solidFill>
                  <a:schemeClr val="tx1"/>
                </a:solidFill>
                <a:latin typeface="Calibri" panose="020F0502020204030204" pitchFamily="34" charset="0"/>
                <a:cs typeface="Calibri" panose="020F0502020204030204" pitchFamily="34" charset="0"/>
                <a:hlinkClick r:id="rId6"/>
              </a:rPr>
              <a:t>Rev. 11:7-12 NIV</a:t>
            </a:r>
            <a:r>
              <a:rPr lang="en-US" sz="1400" dirty="0">
                <a:solidFill>
                  <a:schemeClr val="tx1"/>
                </a:solidFill>
                <a:latin typeface="Calibri" panose="020F0502020204030204" pitchFamily="34" charset="0"/>
                <a:cs typeface="Calibri" panose="020F0502020204030204" pitchFamily="34" charset="0"/>
              </a:rPr>
              <a:t>, </a:t>
            </a:r>
            <a:r>
              <a:rPr lang="en-US" sz="1400" dirty="0">
                <a:solidFill>
                  <a:schemeClr val="tx1"/>
                </a:solidFill>
                <a:latin typeface="Calibri" panose="020F0502020204030204" pitchFamily="34" charset="0"/>
                <a:cs typeface="Calibri" panose="020F0502020204030204" pitchFamily="34" charset="0"/>
                <a:hlinkClick r:id="rId7"/>
              </a:rPr>
              <a:t>Rev. 14:1-5</a:t>
            </a:r>
            <a:r>
              <a:rPr lang="en-US" sz="1400" dirty="0">
                <a:solidFill>
                  <a:schemeClr val="tx1"/>
                </a:solidFill>
                <a:latin typeface="Calibri" panose="020F0502020204030204" pitchFamily="34" charset="0"/>
                <a:cs typeface="Calibri" panose="020F0502020204030204" pitchFamily="34" charset="0"/>
              </a:rPr>
              <a:t> </a:t>
            </a:r>
            <a:endParaRPr kumimoji="0" lang="en-US" sz="1400" b="1" i="0" u="none" strike="noStrike" kern="1200" normalizeH="0" baseline="0" noProof="0" dirty="0">
              <a:ln w="6600">
                <a:solidFill>
                  <a:srgbClr val="FF0000"/>
                </a:solidFill>
                <a:prstDash val="solid"/>
              </a:ln>
              <a:solidFill>
                <a:schemeClr val="tx1"/>
              </a:solidFill>
              <a:effectLst>
                <a:outerShdw blurRad="50800" dist="38100" algn="l" rotWithShape="0">
                  <a:prstClr val="black"/>
                </a:outerShdw>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80986438"/>
      </p:ext>
    </p:extLst>
  </p:cSld>
  <p:clrMapOvr>
    <a:masterClrMapping/>
  </p:clrMapOvr>
  <mc:AlternateContent xmlns:mc="http://schemas.openxmlformats.org/markup-compatibility/2006" xmlns:p15="http://schemas.microsoft.com/office/powerpoint/2012/main">
    <mc:Choice Requires="p15">
      <p:transition spd="slow" advTm="38000">
        <p15:prstTrans prst="pageCurlDouble"/>
      </p:transition>
    </mc:Choice>
    <mc:Fallback xmlns="">
      <p:transition spd="slow" advTm="3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grpId="0" nodeType="afterEffect">
                                  <p:stCondLst>
                                    <p:cond delay="8000"/>
                                  </p:stCondLst>
                                  <p:childTnLst>
                                    <p:animClr clrSpc="rgb" dir="cw">
                                      <p:cBhvr override="childStyle">
                                        <p:cTn id="6" dur="1000" autoRev="1" fill="remove"/>
                                        <p:tgtEl>
                                          <p:spTgt spid="38"/>
                                        </p:tgtEl>
                                        <p:attrNameLst>
                                          <p:attrName>style.color</p:attrName>
                                        </p:attrNameLst>
                                      </p:cBhvr>
                                      <p:to>
                                        <a:schemeClr val="bg1"/>
                                      </p:to>
                                    </p:animClr>
                                    <p:animClr clrSpc="rgb" dir="cw">
                                      <p:cBhvr>
                                        <p:cTn id="7" dur="1000" autoRev="1" fill="remove"/>
                                        <p:tgtEl>
                                          <p:spTgt spid="38"/>
                                        </p:tgtEl>
                                        <p:attrNameLst>
                                          <p:attrName>fillcolor</p:attrName>
                                        </p:attrNameLst>
                                      </p:cBhvr>
                                      <p:to>
                                        <a:schemeClr val="bg1"/>
                                      </p:to>
                                    </p:animClr>
                                    <p:set>
                                      <p:cBhvr>
                                        <p:cTn id="8" dur="1000" autoRev="1" fill="remove"/>
                                        <p:tgtEl>
                                          <p:spTgt spid="38"/>
                                        </p:tgtEl>
                                        <p:attrNameLst>
                                          <p:attrName>fill.type</p:attrName>
                                        </p:attrNameLst>
                                      </p:cBhvr>
                                      <p:to>
                                        <p:strVal val="solid"/>
                                      </p:to>
                                    </p:set>
                                    <p:set>
                                      <p:cBhvr>
                                        <p:cTn id="9" dur="1000" autoRev="1" fill="remove"/>
                                        <p:tgtEl>
                                          <p:spTgt spid="38"/>
                                        </p:tgtEl>
                                        <p:attrNameLst>
                                          <p:attrName>fill.on</p:attrName>
                                        </p:attrNameLst>
                                      </p:cBhvr>
                                      <p:to>
                                        <p:strVal val="true"/>
                                      </p:to>
                                    </p:set>
                                  </p:childTnLst>
                                </p:cTn>
                              </p:par>
                            </p:childTnLst>
                          </p:cTn>
                        </p:par>
                        <p:par>
                          <p:cTn id="10" fill="hold">
                            <p:stCondLst>
                              <p:cond delay="10000"/>
                            </p:stCondLst>
                            <p:childTnLst>
                              <p:par>
                                <p:cTn id="11" presetID="27" presetClass="emph" presetSubtype="0" fill="remove" grpId="0" nodeType="afterEffect">
                                  <p:stCondLst>
                                    <p:cond delay="8000"/>
                                  </p:stCondLst>
                                  <p:childTnLst>
                                    <p:animClr clrSpc="rgb" dir="cw">
                                      <p:cBhvr override="childStyle">
                                        <p:cTn id="12" dur="1000" autoRev="1" fill="remove"/>
                                        <p:tgtEl>
                                          <p:spTgt spid="44"/>
                                        </p:tgtEl>
                                        <p:attrNameLst>
                                          <p:attrName>style.color</p:attrName>
                                        </p:attrNameLst>
                                      </p:cBhvr>
                                      <p:to>
                                        <a:schemeClr val="bg1"/>
                                      </p:to>
                                    </p:animClr>
                                    <p:animClr clrSpc="rgb" dir="cw">
                                      <p:cBhvr>
                                        <p:cTn id="13" dur="1000" autoRev="1" fill="remove"/>
                                        <p:tgtEl>
                                          <p:spTgt spid="44"/>
                                        </p:tgtEl>
                                        <p:attrNameLst>
                                          <p:attrName>fillcolor</p:attrName>
                                        </p:attrNameLst>
                                      </p:cBhvr>
                                      <p:to>
                                        <a:schemeClr val="bg1"/>
                                      </p:to>
                                    </p:animClr>
                                    <p:set>
                                      <p:cBhvr>
                                        <p:cTn id="14" dur="1000" autoRev="1" fill="remove"/>
                                        <p:tgtEl>
                                          <p:spTgt spid="44"/>
                                        </p:tgtEl>
                                        <p:attrNameLst>
                                          <p:attrName>fill.type</p:attrName>
                                        </p:attrNameLst>
                                      </p:cBhvr>
                                      <p:to>
                                        <p:strVal val="solid"/>
                                      </p:to>
                                    </p:set>
                                    <p:set>
                                      <p:cBhvr>
                                        <p:cTn id="15" dur="1000" autoRev="1" fill="remove"/>
                                        <p:tgtEl>
                                          <p:spTgt spid="4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4" grpId="0"/>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87152" y="1665466"/>
            <a:ext cx="8969694" cy="499136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4000"/>
              </a:lnSpc>
              <a:spcBef>
                <a:spcPts val="0"/>
              </a:spcBef>
              <a:spcAft>
                <a:spcPts val="12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itchFamily="34"/>
                <a:ea typeface="Microsoft YaHei" pitchFamily="1"/>
                <a:cs typeface="Times New Roman" pitchFamily="18"/>
              </a:rPr>
              <a:t>The two beasts do not rule the Earth until the middle of the 7 year tribulation, when the 666 mark of the beast is first described in Rev. 13. </a:t>
            </a:r>
          </a:p>
          <a:p>
            <a:pPr marL="274320" lvl="0" indent="-274320" hangingPunct="1">
              <a:lnSpc>
                <a:spcPct val="94000"/>
              </a:lnSpc>
              <a:spcBef>
                <a:spcPts val="0"/>
              </a:spcBef>
              <a:spcAft>
                <a:spcPts val="1200"/>
              </a:spcAft>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dirty="0">
                <a:solidFill>
                  <a:prstClr val="black">
                    <a:lumMod val="95000"/>
                    <a:lumOff val="5000"/>
                  </a:prstClr>
                </a:solidFill>
                <a:latin typeface="Calibri" pitchFamily="34"/>
                <a:ea typeface="Microsoft YaHei" pitchFamily="1"/>
                <a:cs typeface="Times New Roman" pitchFamily="18"/>
              </a:rPr>
              <a:t>The 2 beasts do not rule Earth until after the 3.5 years of the 2 witnesses are completed at the 7</a:t>
            </a:r>
            <a:r>
              <a:rPr lang="en-US" sz="3000" baseline="30000" dirty="0">
                <a:solidFill>
                  <a:prstClr val="black">
                    <a:lumMod val="95000"/>
                    <a:lumOff val="5000"/>
                  </a:prstClr>
                </a:solidFill>
                <a:latin typeface="Calibri" pitchFamily="34"/>
                <a:ea typeface="Microsoft YaHei" pitchFamily="1"/>
                <a:cs typeface="Times New Roman" pitchFamily="18"/>
              </a:rPr>
              <a:t>th</a:t>
            </a:r>
            <a:r>
              <a:rPr lang="en-US" sz="3000" dirty="0">
                <a:solidFill>
                  <a:prstClr val="black">
                    <a:lumMod val="95000"/>
                    <a:lumOff val="5000"/>
                  </a:prstClr>
                </a:solidFill>
                <a:latin typeface="Calibri" pitchFamily="34"/>
                <a:ea typeface="Microsoft YaHei" pitchFamily="1"/>
                <a:cs typeface="Times New Roman" pitchFamily="18"/>
              </a:rPr>
              <a:t> trumpet. </a:t>
            </a:r>
          </a:p>
          <a:p>
            <a:pPr marL="274320" lvl="0" indent="-274320" hangingPunct="1">
              <a:lnSpc>
                <a:spcPct val="94000"/>
              </a:lnSpc>
              <a:spcBef>
                <a:spcPts val="0"/>
              </a:spcBef>
              <a:spcAft>
                <a:spcPts val="1200"/>
              </a:spcAft>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dirty="0">
                <a:solidFill>
                  <a:prstClr val="black">
                    <a:lumMod val="95000"/>
                    <a:lumOff val="5000"/>
                  </a:prstClr>
                </a:solidFill>
                <a:latin typeface="Calibri" pitchFamily="34"/>
                <a:ea typeface="Microsoft YaHei" pitchFamily="1"/>
                <a:cs typeface="Times New Roman" pitchFamily="18"/>
              </a:rPr>
              <a:t> The 2 beasts rise out of the bottomless pit and depths of the sea to kill these 2 witnesses of God. </a:t>
            </a:r>
            <a:r>
              <a:rPr lang="en-US" dirty="0">
                <a:ln w="9525">
                  <a:solidFill>
                    <a:schemeClr val="bg1"/>
                  </a:solidFill>
                  <a:prstDash val="solid"/>
                </a:ln>
                <a:solidFill>
                  <a:schemeClr val="tx1"/>
                </a:solidFill>
                <a:latin typeface="Calibri" pitchFamily="34"/>
                <a:ea typeface="Microsoft YaHei" pitchFamily="1"/>
                <a:cs typeface="Times New Roman" pitchFamily="18"/>
                <a:hlinkClick r:id="rId3"/>
              </a:rPr>
              <a:t>Rev. 13:1 NIV</a:t>
            </a:r>
            <a:endParaRPr lang="en-US" dirty="0">
              <a:solidFill>
                <a:schemeClr val="bg1"/>
              </a:solidFill>
              <a:latin typeface="Calibri" pitchFamily="34"/>
              <a:ea typeface="Microsoft YaHei" pitchFamily="1"/>
              <a:cs typeface="Times New Roman" pitchFamily="18"/>
            </a:endParaRPr>
          </a:p>
          <a:p>
            <a:pPr marL="274320" lvl="0" indent="-274320" hangingPunct="1">
              <a:lnSpc>
                <a:spcPct val="94000"/>
              </a:lnSpc>
              <a:spcBef>
                <a:spcPts val="0"/>
              </a:spcBef>
              <a:spcAft>
                <a:spcPts val="1200"/>
              </a:spcAft>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dirty="0">
                <a:solidFill>
                  <a:prstClr val="black">
                    <a:lumMod val="95000"/>
                    <a:lumOff val="5000"/>
                  </a:prstClr>
                </a:solidFill>
                <a:latin typeface="Calibri" pitchFamily="34"/>
                <a:ea typeface="Microsoft YaHei" pitchFamily="1"/>
                <a:cs typeface="Times New Roman" pitchFamily="18"/>
              </a:rPr>
              <a:t>This sequence is verified by consecutively numbered 7 seals, 7 trumpets, 7 vials and 3 woes in Revelation. </a:t>
            </a:r>
          </a:p>
        </p:txBody>
      </p:sp>
      <p:sp>
        <p:nvSpPr>
          <p:cNvPr id="6" name="Text Box 1">
            <a:extLst>
              <a:ext uri="{FF2B5EF4-FFF2-40B4-BE49-F238E27FC236}">
                <a16:creationId xmlns:a16="http://schemas.microsoft.com/office/drawing/2014/main" id="{F37C9B02-F9C1-4285-BC02-27EDDCDA4D32}"/>
              </a:ext>
            </a:extLst>
          </p:cNvPr>
          <p:cNvSpPr txBox="1">
            <a:spLocks noChangeArrowheads="1"/>
          </p:cNvSpPr>
          <p:nvPr/>
        </p:nvSpPr>
        <p:spPr bwMode="auto">
          <a:xfrm>
            <a:off x="243898" y="275152"/>
            <a:ext cx="8656203" cy="118872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91DCD181-7C62-435A-85D8-1874A0AF3B29}"/>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045689508"/>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25251" y="2223236"/>
            <a:ext cx="8893497" cy="4363695"/>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black"/>
              </a:buClr>
              <a:buSzPct val="70000"/>
              <a:tabLst/>
              <a:defRPr/>
            </a:pPr>
            <a:r>
              <a:rPr lang="en-US" sz="3200" b="1" dirty="0">
                <a:ln w="9525">
                  <a:solidFill>
                    <a:schemeClr val="bg1"/>
                  </a:solidFill>
                  <a:prstDash val="solid"/>
                </a:ln>
                <a:solidFill>
                  <a:srgbClr val="7E4A10"/>
                </a:solidFill>
                <a:effectLst>
                  <a:outerShdw blurRad="12700" dist="38100" dir="2700000" algn="tl" rotWithShape="0">
                    <a:schemeClr val="bg1">
                      <a:lumMod val="50000"/>
                    </a:schemeClr>
                  </a:outerShdw>
                </a:effectLst>
                <a:cs typeface="Arial" panose="020B0604020202020204" pitchFamily="34" charset="0"/>
              </a:rPr>
              <a:t>These two beasts rule the entire Earth, but only during the final 3.5 years of tribulation, </a:t>
            </a:r>
            <a:r>
              <a:rPr lang="en-US" sz="32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(1290 days or 42 months) per 4 Bible verses.</a:t>
            </a:r>
            <a:r>
              <a:rPr lang="en-US" sz="3200" dirty="0">
                <a:solidFill>
                  <a:srgbClr val="814C11"/>
                </a:solidFill>
                <a:cs typeface="Arial" panose="020B0604020202020204" pitchFamily="34" charset="0"/>
              </a:rPr>
              <a:t> </a:t>
            </a:r>
          </a:p>
          <a:p>
            <a:pPr marL="0" lvl="0" indent="0">
              <a:lnSpc>
                <a:spcPct val="94000"/>
              </a:lnSpc>
              <a:spcAft>
                <a:spcPts val="1200"/>
              </a:spcAft>
              <a:buClr>
                <a:prstClr val="black"/>
              </a:buClr>
              <a:buSzPct val="70000"/>
              <a:tabLst/>
              <a:defRPr/>
            </a:pPr>
            <a:r>
              <a:rPr lang="nl-NL" sz="1600" dirty="0">
                <a:ln w="9525">
                  <a:solidFill>
                    <a:schemeClr val="bg1"/>
                  </a:solidFill>
                  <a:prstDash val="solid"/>
                </a:ln>
                <a:solidFill>
                  <a:schemeClr val="tx1"/>
                </a:solidFill>
                <a:cs typeface="Arial" panose="020B0604020202020204" pitchFamily="34" charset="0"/>
                <a:hlinkClick r:id="rId3"/>
              </a:rPr>
              <a:t>Dan. 12:11-12, Rev. 13:5</a:t>
            </a:r>
            <a:r>
              <a:rPr lang="en-US" sz="1600" dirty="0">
                <a:ln w="9525">
                  <a:solidFill>
                    <a:schemeClr val="bg1"/>
                  </a:solidFill>
                  <a:prstDash val="solid"/>
                </a:ln>
                <a:solidFill>
                  <a:schemeClr val="tx1"/>
                </a:solidFill>
                <a:cs typeface="Arial" panose="020B0604020202020204" pitchFamily="34" charset="0"/>
              </a:rPr>
              <a:t>, </a:t>
            </a:r>
            <a:r>
              <a:rPr lang="en-US" sz="1600" dirty="0">
                <a:ln w="9525">
                  <a:solidFill>
                    <a:schemeClr val="bg1"/>
                  </a:solidFill>
                  <a:prstDash val="solid"/>
                </a:ln>
                <a:solidFill>
                  <a:schemeClr val="tx1"/>
                </a:solidFill>
                <a:ea typeface="Microsoft YaHei" pitchFamily="1"/>
                <a:cs typeface="Arial" panose="020B0604020202020204" pitchFamily="34" charset="0"/>
                <a:hlinkClick r:id="rId4"/>
              </a:rPr>
              <a:t>Rev. 12:6 </a:t>
            </a:r>
            <a:r>
              <a:rPr lang="en-US" sz="1400" dirty="0">
                <a:ln w="9525">
                  <a:solidFill>
                    <a:schemeClr val="bg1"/>
                  </a:solidFill>
                  <a:prstDash val="solid"/>
                </a:ln>
                <a:solidFill>
                  <a:schemeClr val="tx1"/>
                </a:solidFill>
                <a:ea typeface="Microsoft YaHei" pitchFamily="1"/>
                <a:cs typeface="Arial" panose="020B0604020202020204" pitchFamily="34" charset="0"/>
                <a:hlinkClick r:id="rId4"/>
              </a:rPr>
              <a:t>NIV</a:t>
            </a:r>
            <a:endParaRPr lang="en-US" sz="1400" dirty="0">
              <a:solidFill>
                <a:prstClr val="white"/>
              </a:solidFill>
              <a:cs typeface="Arial" panose="020B0604020202020204" pitchFamily="34" charset="0"/>
            </a:endParaRPr>
          </a:p>
          <a:p>
            <a:pPr marL="274320" lvl="0" indent="-274320">
              <a:lnSpc>
                <a:spcPct val="94000"/>
              </a:lnSpc>
              <a:spcAft>
                <a:spcPts val="1200"/>
              </a:spcAft>
              <a:buClr>
                <a:prstClr val="black"/>
              </a:buClr>
              <a:buSzPct val="70000"/>
              <a:buFont typeface="Wingdings" panose="05000000000000000000" pitchFamily="2" charset="2"/>
              <a:buChar char="Ø"/>
              <a:tabLst/>
              <a:defRPr/>
            </a:pPr>
            <a:r>
              <a:rPr lang="en-US" sz="2800" dirty="0">
                <a:solidFill>
                  <a:prstClr val="black">
                    <a:lumMod val="95000"/>
                    <a:lumOff val="5000"/>
                  </a:prstClr>
                </a:solidFill>
                <a:cs typeface="Arial" panose="020B0604020202020204" pitchFamily="34" charset="0"/>
              </a:rPr>
              <a:t>The beast was given a mouth to utter… blasphemies and…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authority for forty-two months. </a:t>
            </a:r>
            <a:r>
              <a:rPr lang="nl-NL" sz="1600" dirty="0">
                <a:ln w="9525">
                  <a:solidFill>
                    <a:prstClr val="black"/>
                  </a:solidFill>
                  <a:prstDash val="solid"/>
                </a:ln>
                <a:solidFill>
                  <a:prstClr val="white"/>
                </a:solidFill>
                <a:cs typeface="Arial" panose="020B0604020202020204" pitchFamily="34" charset="0"/>
                <a:hlinkClick r:id="rId3"/>
              </a:rPr>
              <a:t>Rev. 13:5 NIV</a:t>
            </a:r>
            <a:endParaRPr lang="en-US" sz="1600" dirty="0">
              <a:solidFill>
                <a:prstClr val="white"/>
              </a:solidFill>
              <a:cs typeface="Arial" panose="020B0604020202020204" pitchFamily="34" charset="0"/>
            </a:endParaRPr>
          </a:p>
          <a:p>
            <a:pPr marL="274320" lvl="0" indent="-274320">
              <a:lnSpc>
                <a:spcPct val="90000"/>
              </a:lnSpc>
              <a:spcAft>
                <a:spcPts val="600"/>
              </a:spcAft>
              <a:buClr>
                <a:prstClr val="black"/>
              </a:buClr>
              <a:buSzPct val="60000"/>
              <a:buFont typeface="Wingdings" panose="05000000000000000000" pitchFamily="2" charset="2"/>
              <a:buChar char="Ø"/>
              <a:tabLst/>
              <a:defRPr/>
            </a:pPr>
            <a:r>
              <a:rPr lang="en-US" sz="2800" dirty="0">
                <a:solidFill>
                  <a:prstClr val="black">
                    <a:lumMod val="95000"/>
                    <a:lumOff val="5000"/>
                  </a:prstClr>
                </a:solidFill>
                <a:cs typeface="Arial" panose="020B0604020202020204" pitchFamily="34" charset="0"/>
              </a:rPr>
              <a:t>From the time that the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daily sacrifice shall be taken away</a:t>
            </a:r>
            <a:r>
              <a:rPr lang="en-US" sz="2800" dirty="0">
                <a:solidFill>
                  <a:prstClr val="black">
                    <a:lumMod val="95000"/>
                    <a:lumOff val="5000"/>
                  </a:prstClr>
                </a:solidFill>
                <a:latin typeface="Calibri" panose="020F0502020204030204" pitchFamily="34" charset="0"/>
                <a:cs typeface="Calibri" panose="020F0502020204030204" pitchFamily="34" charset="0"/>
              </a:rPr>
              <a:t>, and</a:t>
            </a:r>
            <a:r>
              <a:rPr lang="en-US" sz="2800" dirty="0">
                <a:solidFill>
                  <a:prstClr val="black">
                    <a:lumMod val="95000"/>
                    <a:lumOff val="5000"/>
                  </a:prstClr>
                </a:solidFill>
                <a:cs typeface="Arial" panose="020B0604020202020204" pitchFamily="34" charset="0"/>
              </a:rPr>
              <a:t> the abomination that causes desolation is set up, there will be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1,290 days. </a:t>
            </a:r>
            <a:r>
              <a:rPr lang="nl-NL" sz="1600" dirty="0">
                <a:ln w="9525">
                  <a:solidFill>
                    <a:schemeClr val="bg1"/>
                  </a:solidFill>
                  <a:prstDash val="solid"/>
                </a:ln>
                <a:solidFill>
                  <a:schemeClr val="tx1"/>
                </a:solidFill>
                <a:cs typeface="Arial" panose="020B0604020202020204" pitchFamily="34" charset="0"/>
                <a:hlinkClick r:id="rId3"/>
              </a:rPr>
              <a:t>Dan. 12:11-12 NIV</a:t>
            </a:r>
            <a:endParaRPr lang="en-US" sz="3000" dirty="0">
              <a:ln w="9525">
                <a:solidFill>
                  <a:schemeClr val="bg1"/>
                </a:solidFill>
                <a:prstDash val="solid"/>
              </a:ln>
              <a:solidFill>
                <a:schemeClr val="tx1"/>
              </a:solidFill>
              <a:cs typeface="Arial" panose="020B0604020202020204" pitchFamily="34" charset="0"/>
            </a:endParaRPr>
          </a:p>
        </p:txBody>
      </p:sp>
      <p:sp>
        <p:nvSpPr>
          <p:cNvPr id="6" name="Text Box 1">
            <a:extLst>
              <a:ext uri="{FF2B5EF4-FFF2-40B4-BE49-F238E27FC236}">
                <a16:creationId xmlns:a16="http://schemas.microsoft.com/office/drawing/2014/main" id="{F37C9B02-F9C1-4285-BC02-27EDDCDA4D32}"/>
              </a:ext>
            </a:extLst>
          </p:cNvPr>
          <p:cNvSpPr txBox="1">
            <a:spLocks noChangeArrowheads="1"/>
          </p:cNvSpPr>
          <p:nvPr/>
        </p:nvSpPr>
        <p:spPr bwMode="auto">
          <a:xfrm>
            <a:off x="209501" y="838200"/>
            <a:ext cx="8656203" cy="1122743"/>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FE1EE4C0-29B9-4BCD-9648-4AC8F42B099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987540555"/>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243895" y="1734032"/>
            <a:ext cx="8656203" cy="4509632"/>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black">
                  <a:lumMod val="95000"/>
                  <a:lumOff val="5000"/>
                </a:prstClr>
              </a:buClr>
              <a:buSzPct val="70000"/>
              <a:tabLst/>
              <a:defRPr/>
            </a:pPr>
            <a:r>
              <a:rPr lang="en-US" sz="3200" dirty="0">
                <a:solidFill>
                  <a:prstClr val="black"/>
                </a:solidFill>
                <a:cs typeface="Arial" panose="020B0604020202020204" pitchFamily="34" charset="0"/>
              </a:rPr>
              <a:t>The beast has many names in the Bible: </a:t>
            </a:r>
          </a:p>
          <a:p>
            <a:pPr marL="457200" lvl="0" indent="-457200">
              <a:lnSpc>
                <a:spcPct val="96000"/>
              </a:lnSpc>
              <a:spcAft>
                <a:spcPts val="1200"/>
              </a:spcAft>
              <a:buClr>
                <a:prstClr val="black">
                  <a:lumMod val="95000"/>
                  <a:lumOff val="5000"/>
                </a:prstClr>
              </a:buClr>
              <a:buSzPct val="65000"/>
              <a:buFont typeface="Wingdings" panose="05000000000000000000" pitchFamily="2" charset="2"/>
              <a:buChar char="Ø"/>
              <a:tabLst/>
              <a:defRPr/>
            </a:pPr>
            <a:r>
              <a:rPr lang="en-US" sz="3200" dirty="0">
                <a:solidFill>
                  <a:prstClr val="black"/>
                </a:solidFill>
                <a:cs typeface="Arial" panose="020B0604020202020204" pitchFamily="34" charset="0"/>
              </a:rPr>
              <a:t>Little horn or small horn </a:t>
            </a:r>
            <a:r>
              <a:rPr lang="en-US" dirty="0">
                <a:ln w="9525">
                  <a:solidFill>
                    <a:prstClr val="black"/>
                  </a:solidFill>
                  <a:prstDash val="solid"/>
                </a:ln>
                <a:solidFill>
                  <a:prstClr val="white"/>
                </a:solidFill>
                <a:cs typeface="Arial" panose="020B0604020202020204" pitchFamily="34" charset="0"/>
                <a:hlinkClick r:id="rId3"/>
              </a:rPr>
              <a:t>Dan. 7:8</a:t>
            </a:r>
            <a:r>
              <a:rPr lang="en-US" dirty="0">
                <a:ln w="9525">
                  <a:solidFill>
                    <a:prstClr val="black"/>
                  </a:solidFill>
                  <a:prstDash val="solid"/>
                </a:ln>
                <a:solidFill>
                  <a:prstClr val="white"/>
                </a:solidFill>
                <a:cs typeface="Arial" panose="020B0604020202020204" pitchFamily="34" charset="0"/>
              </a:rPr>
              <a:t>,</a:t>
            </a:r>
            <a:r>
              <a:rPr lang="en-US" sz="3200" dirty="0">
                <a:solidFill>
                  <a:prstClr val="black"/>
                </a:solidFill>
                <a:cs typeface="Arial" panose="020B0604020202020204" pitchFamily="34" charset="0"/>
              </a:rPr>
              <a:t> </a:t>
            </a:r>
            <a:r>
              <a:rPr lang="en-US" dirty="0">
                <a:ln w="9525">
                  <a:solidFill>
                    <a:prstClr val="black"/>
                  </a:solidFill>
                  <a:prstDash val="solid"/>
                </a:ln>
                <a:solidFill>
                  <a:prstClr val="white"/>
                </a:solidFill>
                <a:cs typeface="Arial" panose="020B0604020202020204" pitchFamily="34" charset="0"/>
                <a:hlinkClick r:id="rId4"/>
              </a:rPr>
              <a:t>Dan. 8:9-26 NIV</a:t>
            </a:r>
            <a:endParaRPr lang="en-US" dirty="0">
              <a:solidFill>
                <a:prstClr val="black"/>
              </a:solidFill>
              <a:cs typeface="Arial" panose="020B0604020202020204" pitchFamily="34" charset="0"/>
            </a:endParaRPr>
          </a:p>
          <a:p>
            <a:pPr marL="457200" lvl="0" indent="-457200">
              <a:lnSpc>
                <a:spcPct val="96000"/>
              </a:lnSpc>
              <a:spcAft>
                <a:spcPts val="1200"/>
              </a:spcAft>
              <a:buClr>
                <a:prstClr val="black">
                  <a:lumMod val="95000"/>
                  <a:lumOff val="5000"/>
                </a:prstClr>
              </a:buClr>
              <a:buSzPct val="65000"/>
              <a:buFont typeface="Wingdings" panose="05000000000000000000" pitchFamily="2" charset="2"/>
              <a:buChar char="Ø"/>
              <a:tabLst/>
              <a:defRPr/>
            </a:pPr>
            <a:r>
              <a:rPr lang="en-US" sz="3200" dirty="0">
                <a:solidFill>
                  <a:prstClr val="black"/>
                </a:solidFill>
                <a:cs typeface="Arial" panose="020B0604020202020204" pitchFamily="34" charset="0"/>
              </a:rPr>
              <a:t>Abomination of desolation </a:t>
            </a:r>
            <a:r>
              <a:rPr lang="nl-NL" dirty="0">
                <a:ln w="9525">
                  <a:solidFill>
                    <a:prstClr val="black"/>
                  </a:solidFill>
                  <a:prstDash val="solid"/>
                </a:ln>
                <a:solidFill>
                  <a:prstClr val="white"/>
                </a:solidFill>
                <a:cs typeface="Arial" panose="020B0604020202020204" pitchFamily="34" charset="0"/>
                <a:hlinkClick r:id="rId5"/>
              </a:rPr>
              <a:t>Mat. 24</a:t>
            </a:r>
            <a:r>
              <a:rPr lang="en-US" dirty="0">
                <a:ln w="9525">
                  <a:solidFill>
                    <a:prstClr val="black"/>
                  </a:solidFill>
                  <a:prstDash val="solid"/>
                </a:ln>
                <a:solidFill>
                  <a:prstClr val="white"/>
                </a:solidFill>
                <a:cs typeface="Arial" panose="020B0604020202020204" pitchFamily="34" charset="0"/>
              </a:rPr>
              <a:t> </a:t>
            </a:r>
            <a:endParaRPr lang="en-US" dirty="0">
              <a:solidFill>
                <a:prstClr val="black"/>
              </a:solidFill>
              <a:cs typeface="Arial" panose="020B0604020202020204" pitchFamily="34" charset="0"/>
            </a:endParaRPr>
          </a:p>
          <a:p>
            <a:pPr marL="457200" lvl="0" indent="-457200">
              <a:lnSpc>
                <a:spcPct val="96000"/>
              </a:lnSpc>
              <a:spcAft>
                <a:spcPts val="1200"/>
              </a:spcAft>
              <a:buClr>
                <a:prstClr val="black">
                  <a:lumMod val="95000"/>
                  <a:lumOff val="5000"/>
                </a:prstClr>
              </a:buClr>
              <a:buSzPct val="65000"/>
              <a:buFont typeface="Wingdings" panose="05000000000000000000" pitchFamily="2" charset="2"/>
              <a:buChar char="Ø"/>
              <a:tabLst/>
              <a:defRPr/>
            </a:pPr>
            <a:r>
              <a:rPr lang="en-US" sz="3200" dirty="0">
                <a:solidFill>
                  <a:prstClr val="black"/>
                </a:solidFill>
                <a:cs typeface="Arial" panose="020B0604020202020204" pitchFamily="34" charset="0"/>
              </a:rPr>
              <a:t>People of the prince that shall destroy </a:t>
            </a:r>
            <a:r>
              <a:rPr lang="en-US" dirty="0">
                <a:ln w="9525">
                  <a:solidFill>
                    <a:schemeClr val="bg1"/>
                  </a:solidFill>
                  <a:prstDash val="solid"/>
                </a:ln>
                <a:solidFill>
                  <a:schemeClr val="tx1"/>
                </a:solidFill>
                <a:cs typeface="Arial" panose="020B0604020202020204" pitchFamily="34" charset="0"/>
                <a:hlinkClick r:id="rId6"/>
              </a:rPr>
              <a:t>Dan. 9:26</a:t>
            </a:r>
            <a:endParaRPr lang="en-US" dirty="0">
              <a:solidFill>
                <a:prstClr val="black"/>
              </a:solidFill>
              <a:cs typeface="Arial" panose="020B0604020202020204" pitchFamily="34" charset="0"/>
            </a:endParaRPr>
          </a:p>
          <a:p>
            <a:pPr marL="457200" lvl="0" indent="-457200">
              <a:lnSpc>
                <a:spcPct val="96000"/>
              </a:lnSpc>
              <a:spcAft>
                <a:spcPts val="1200"/>
              </a:spcAft>
              <a:buClr>
                <a:prstClr val="black">
                  <a:lumMod val="95000"/>
                  <a:lumOff val="5000"/>
                </a:prstClr>
              </a:buClr>
              <a:buSzPct val="65000"/>
              <a:buFont typeface="Wingdings" panose="05000000000000000000" pitchFamily="2" charset="2"/>
              <a:buChar char="Ø"/>
              <a:tabLst/>
              <a:defRPr/>
            </a:pPr>
            <a:r>
              <a:rPr lang="en-US" sz="3200" dirty="0">
                <a:solidFill>
                  <a:prstClr val="black"/>
                </a:solidFill>
                <a:cs typeface="Arial" panose="020B0604020202020204" pitchFamily="34" charset="0"/>
              </a:rPr>
              <a:t>Fierce-looking king </a:t>
            </a:r>
            <a:r>
              <a:rPr lang="en-US" dirty="0">
                <a:ln w="9525">
                  <a:solidFill>
                    <a:schemeClr val="bg1"/>
                  </a:solidFill>
                  <a:prstDash val="solid"/>
                </a:ln>
                <a:solidFill>
                  <a:schemeClr val="tx1"/>
                </a:solidFill>
                <a:cs typeface="Arial" panose="020B0604020202020204" pitchFamily="34" charset="0"/>
                <a:hlinkClick r:id="rId7"/>
              </a:rPr>
              <a:t>Dan. 8:23 NIV</a:t>
            </a:r>
            <a:endParaRPr lang="en-US" dirty="0">
              <a:solidFill>
                <a:prstClr val="black"/>
              </a:solidFill>
              <a:cs typeface="Arial" panose="020B0604020202020204" pitchFamily="34" charset="0"/>
            </a:endParaRPr>
          </a:p>
          <a:p>
            <a:pPr marL="457200" lvl="0" indent="-457200">
              <a:lnSpc>
                <a:spcPct val="96000"/>
              </a:lnSpc>
              <a:spcAft>
                <a:spcPts val="1200"/>
              </a:spcAft>
              <a:buClr>
                <a:prstClr val="black">
                  <a:lumMod val="95000"/>
                  <a:lumOff val="5000"/>
                </a:prstClr>
              </a:buClr>
              <a:buSzPct val="65000"/>
              <a:buFont typeface="Wingdings" panose="05000000000000000000" pitchFamily="2" charset="2"/>
              <a:buChar char="Ø"/>
              <a:tabLst/>
              <a:defRPr/>
            </a:pPr>
            <a:r>
              <a:rPr lang="en-US" sz="3200" dirty="0">
                <a:solidFill>
                  <a:prstClr val="black"/>
                </a:solidFill>
                <a:cs typeface="Arial" panose="020B0604020202020204" pitchFamily="34" charset="0"/>
              </a:rPr>
              <a:t>Paul’s man of sin </a:t>
            </a:r>
            <a:r>
              <a:rPr lang="en-US" dirty="0">
                <a:ln w="9525">
                  <a:solidFill>
                    <a:prstClr val="black"/>
                  </a:solidFill>
                  <a:prstDash val="solid"/>
                </a:ln>
                <a:solidFill>
                  <a:prstClr val="white"/>
                </a:solidFill>
                <a:cs typeface="Arial" panose="020B0604020202020204" pitchFamily="34" charset="0"/>
                <a:hlinkClick r:id="rId8"/>
              </a:rPr>
              <a:t>Thess. 2:3</a:t>
            </a:r>
            <a:endParaRPr lang="en-US" dirty="0">
              <a:ln w="9525">
                <a:solidFill>
                  <a:prstClr val="black"/>
                </a:solidFill>
                <a:prstDash val="solid"/>
              </a:ln>
              <a:solidFill>
                <a:prstClr val="white"/>
              </a:solidFill>
              <a:cs typeface="Arial" panose="020B0604020202020204" pitchFamily="34" charset="0"/>
            </a:endParaRPr>
          </a:p>
          <a:p>
            <a:pPr marL="457200" lvl="0" indent="-457200">
              <a:lnSpc>
                <a:spcPct val="96000"/>
              </a:lnSpc>
              <a:spcAft>
                <a:spcPts val="300"/>
              </a:spcAft>
              <a:buClr>
                <a:prstClr val="black">
                  <a:lumMod val="95000"/>
                  <a:lumOff val="5000"/>
                </a:prstClr>
              </a:buClr>
              <a:buSzPct val="65000"/>
              <a:buFont typeface="Wingdings" panose="05000000000000000000" pitchFamily="2" charset="2"/>
              <a:buChar char="Ø"/>
              <a:tabLst/>
              <a:defRPr/>
            </a:pPr>
            <a:r>
              <a:rPr lang="en-US" sz="3200" dirty="0">
                <a:solidFill>
                  <a:schemeClr val="bg1"/>
                </a:solidFill>
                <a:cs typeface="Arial" panose="020B0604020202020204" pitchFamily="34" charset="0"/>
              </a:rPr>
              <a:t>The eighth king. </a:t>
            </a:r>
            <a:r>
              <a:rPr lang="en-US" dirty="0">
                <a:ln w="9525">
                  <a:solidFill>
                    <a:prstClr val="black"/>
                  </a:solidFill>
                  <a:prstDash val="solid"/>
                </a:ln>
                <a:solidFill>
                  <a:prstClr val="white"/>
                </a:solidFill>
                <a:cs typeface="Arial" panose="020B0604020202020204" pitchFamily="34" charset="0"/>
                <a:hlinkClick r:id="rId9"/>
              </a:rPr>
              <a:t>Rev. 17:9-11 NIV</a:t>
            </a:r>
            <a:endParaRPr lang="en-US" dirty="0">
              <a:solidFill>
                <a:schemeClr val="bg1"/>
              </a:solidFill>
              <a:cs typeface="Arial" panose="020B0604020202020204" pitchFamily="34" charset="0"/>
            </a:endParaRPr>
          </a:p>
        </p:txBody>
      </p:sp>
      <p:sp>
        <p:nvSpPr>
          <p:cNvPr id="6" name="Text Box 1">
            <a:extLst>
              <a:ext uri="{FF2B5EF4-FFF2-40B4-BE49-F238E27FC236}">
                <a16:creationId xmlns:a16="http://schemas.microsoft.com/office/drawing/2014/main" id="{F37C9B02-F9C1-4285-BC02-27EDDCDA4D32}"/>
              </a:ext>
            </a:extLst>
          </p:cNvPr>
          <p:cNvSpPr txBox="1">
            <a:spLocks noChangeArrowheads="1"/>
          </p:cNvSpPr>
          <p:nvPr/>
        </p:nvSpPr>
        <p:spPr bwMode="auto">
          <a:xfrm>
            <a:off x="243896" y="130158"/>
            <a:ext cx="8656203" cy="1097280"/>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924C3194-697D-4C44-AC75-0FB968EAA05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441345301"/>
      </p:ext>
    </p:extLst>
  </p:cSld>
  <p:clrMapOvr>
    <a:masterClrMapping/>
  </p:clrMapOvr>
  <mc:AlternateContent xmlns:mc="http://schemas.openxmlformats.org/markup-compatibility/2006" xmlns:p15="http://schemas.microsoft.com/office/powerpoint/2012/main">
    <mc:Choice Requires="p15">
      <p:transition spd="slow" advTm="14000">
        <p15:prstTrans prst="pageCurlDouble"/>
      </p:transition>
    </mc:Choice>
    <mc:Fallback xmlns="">
      <p:transition spd="slow" advTm="14000">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39825" y="1190589"/>
            <a:ext cx="8858645" cy="5420523"/>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70000"/>
              <a:tabLst/>
              <a:defRPr/>
            </a:pPr>
            <a:r>
              <a:rPr lang="en-US" sz="3200" dirty="0">
                <a:solidFill>
                  <a:prstClr val="black"/>
                </a:solidFill>
                <a:latin typeface="Calibri" panose="020F0502020204030204" pitchFamily="34" charset="0"/>
                <a:cs typeface="Calibri" panose="020F0502020204030204" pitchFamily="34" charset="0"/>
              </a:rPr>
              <a:t>Decades of studies from many different church denominations confirm the results of my personal 30 years of research, that proves that:</a:t>
            </a:r>
            <a:endParaRPr lang="en-US" sz="32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endParaRPr>
          </a:p>
          <a:p>
            <a:pPr marL="0" lvl="0" indent="0">
              <a:lnSpc>
                <a:spcPct val="100000"/>
              </a:lnSpc>
              <a:spcAft>
                <a:spcPts val="1200"/>
              </a:spcAft>
              <a:buClr>
                <a:prstClr val="white"/>
              </a:buClr>
              <a:buSzPct val="65000"/>
              <a:tabLst/>
              <a:defRPr/>
            </a:pPr>
            <a:r>
              <a:rPr lang="en-US" sz="3400" b="1" kern="150" dirty="0">
                <a:ln w="12700" cmpd="sng">
                  <a:solidFill>
                    <a:srgbClr val="000000"/>
                  </a:solidFill>
                  <a:prstDash val="solid"/>
                </a:ln>
                <a:gradFill>
                  <a:gsLst>
                    <a:gs pos="0">
                      <a:srgbClr val="000000"/>
                    </a:gs>
                    <a:gs pos="1000">
                      <a:srgbClr val="000000">
                        <a:lumMod val="60000"/>
                        <a:lumOff val="40000"/>
                      </a:srgbClr>
                    </a:gs>
                    <a:gs pos="96262">
                      <a:prstClr val="white"/>
                    </a:gs>
                    <a:gs pos="53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The top two reasons that millions of people, including Darwin, admitted for leaving the church were erroneous disproved science and prophesy teachings, caused by illegal Bible word changes, that never came from God or the literal Bible. </a:t>
            </a:r>
            <a:r>
              <a:rPr lang="en-US" sz="3600" b="1" kern="150" dirty="0">
                <a:ln w="12700" cmpd="sng">
                  <a:solidFill>
                    <a:srgbClr val="000000"/>
                  </a:solidFill>
                  <a:prstDash val="solid"/>
                </a:ln>
                <a:gradFill>
                  <a:gsLst>
                    <a:gs pos="0">
                      <a:srgbClr val="000000"/>
                    </a:gs>
                    <a:gs pos="96262">
                      <a:schemeClr val="tx1"/>
                    </a:gs>
                    <a:gs pos="25000">
                      <a:srgbClr val="000000">
                        <a:lumMod val="60000"/>
                        <a:lumOff val="40000"/>
                      </a:srgbClr>
                    </a:gs>
                    <a:gs pos="73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 </a:t>
            </a:r>
            <a:r>
              <a:rPr lang="en-US" dirty="0">
                <a:ln w="9525">
                  <a:solidFill>
                    <a:prstClr val="black"/>
                  </a:solidFill>
                  <a:prstDash val="solid"/>
                </a:ln>
                <a:solidFill>
                  <a:srgbClr val="663300"/>
                </a:solidFill>
                <a:latin typeface="Calibri" panose="020F0502020204030204" pitchFamily="34" charset="0"/>
                <a:cs typeface="Calibri" panose="020F0502020204030204" pitchFamily="34" charset="0"/>
                <a:hlinkClick r:id="rId4"/>
              </a:rPr>
              <a:t>[880]</a:t>
            </a:r>
            <a:r>
              <a:rPr lang="en-US" dirty="0">
                <a:ln w="9525">
                  <a:solidFill>
                    <a:prstClr val="black"/>
                  </a:solidFill>
                  <a:prstDash val="solid"/>
                </a:ln>
                <a:solidFill>
                  <a:srgbClr val="663300"/>
                </a:solidFill>
                <a:latin typeface="Calibri" panose="020F0502020204030204" pitchFamily="34" charset="0"/>
                <a:cs typeface="Calibri" panose="020F0502020204030204" pitchFamily="34" charset="0"/>
              </a:rPr>
              <a:t> </a:t>
            </a:r>
            <a:r>
              <a:rPr lang="en-US" dirty="0">
                <a:ln w="9525">
                  <a:solidFill>
                    <a:prstClr val="black"/>
                  </a:solidFill>
                  <a:prstDash val="solid"/>
                </a:ln>
                <a:solidFill>
                  <a:srgbClr val="663300"/>
                </a:solidFill>
                <a:latin typeface="Calibri" panose="020F0502020204030204" pitchFamily="34" charset="0"/>
                <a:cs typeface="Calibri" panose="020F0502020204030204" pitchFamily="34" charset="0"/>
                <a:hlinkClick r:id="rId5"/>
              </a:rPr>
              <a:t>[1001]</a:t>
            </a:r>
            <a:endParaRPr lang="en-US" dirty="0">
              <a:ln w="9525">
                <a:solidFill>
                  <a:prstClr val="black"/>
                </a:solidFill>
                <a:prstDash val="solid"/>
              </a:ln>
              <a:solidFill>
                <a:srgbClr val="663300"/>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209921" y="228600"/>
            <a:ext cx="8718454" cy="731520"/>
          </a:xfrm>
          <a:prstGeom prst="rect">
            <a:avLst/>
          </a:prstGeom>
          <a:blipFill dpi="0" rotWithShape="0">
            <a:blip r:embed="rId6"/>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bg1">
                    <a:lumMod val="75000"/>
                    <a:lumOff val="25000"/>
                  </a:schemeClr>
                </a:solidFill>
                <a:latin typeface="Times New Roman" panose="02020603050405020304" pitchFamily="18" charset="0"/>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11E3AA92-9426-4902-A2D6-16789AC61C6C}"/>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2821368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6500"/>
                                  </p:stCondLst>
                                  <p:childTnLst>
                                    <p:animEffect transition="out" filter="fade">
                                      <p:cBhvr>
                                        <p:cTn id="6" dur="2000" tmFilter="0, 0; .2, .5; .8, .5; 1, 0"/>
                                        <p:tgtEl>
                                          <p:spTgt spid="7">
                                            <p:txEl>
                                              <p:pRg st="1" end="1"/>
                                            </p:txEl>
                                          </p:spTgt>
                                        </p:tgtEl>
                                      </p:cBhvr>
                                    </p:animEffect>
                                    <p:animScale>
                                      <p:cBhvr>
                                        <p:cTn id="7" dur="1000" autoRev="1" fill="hold"/>
                                        <p:tgtEl>
                                          <p:spTgt spid="7">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99388" y="1768763"/>
            <a:ext cx="8945216" cy="4893647"/>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91440" tIns="182880" rIns="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black"/>
              </a:buClr>
              <a:buSzPct val="70000"/>
              <a:tabLst/>
              <a:defRPr/>
            </a:pPr>
            <a:r>
              <a:rPr lang="en-US" sz="3200" b="1" dirty="0">
                <a:ln w="9525">
                  <a:solidFill>
                    <a:schemeClr val="bg1"/>
                  </a:solidFill>
                  <a:prstDash val="solid"/>
                </a:ln>
                <a:solidFill>
                  <a:schemeClr val="tx1"/>
                </a:solidFill>
                <a:effectLst>
                  <a:glow rad="127000">
                    <a:srgbClr val="663300">
                      <a:alpha val="80000"/>
                    </a:srgbClr>
                  </a:glow>
                  <a:outerShdw blurRad="50800" dist="50800" dir="2700000" algn="tl" rotWithShape="0">
                    <a:schemeClr val="bg1">
                      <a:lumMod val="50000"/>
                    </a:schemeClr>
                  </a:outerShdw>
                </a:effectLst>
                <a:cs typeface="Arial" panose="020B0604020202020204" pitchFamily="34" charset="0"/>
              </a:rPr>
              <a:t>The meaning of the evil “eighth king” of Rome in </a:t>
            </a:r>
            <a:r>
              <a:rPr lang="en-US" sz="2800" b="1" dirty="0">
                <a:ln w="9525">
                  <a:solidFill>
                    <a:prstClr val="black"/>
                  </a:solidFill>
                  <a:prstDash val="solid"/>
                </a:ln>
                <a:solidFill>
                  <a:prstClr val="white"/>
                </a:solidFill>
                <a:cs typeface="Arial" panose="020B0604020202020204" pitchFamily="34" charset="0"/>
                <a:hlinkClick r:id="rId3"/>
              </a:rPr>
              <a:t>Rev. 17:9-11 NIV</a:t>
            </a:r>
            <a:r>
              <a:rPr lang="en-US" sz="3200" dirty="0">
                <a:solidFill>
                  <a:schemeClr val="bg1">
                    <a:lumMod val="95000"/>
                    <a:lumOff val="5000"/>
                  </a:schemeClr>
                </a:solidFill>
                <a:cs typeface="Arial" panose="020B0604020202020204" pitchFamily="34" charset="0"/>
              </a:rPr>
              <a:t>,</a:t>
            </a:r>
            <a:r>
              <a:rPr lang="en-US" sz="3200" b="1"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 </a:t>
            </a:r>
            <a:r>
              <a:rPr lang="en-US" sz="3200" b="1" dirty="0">
                <a:ln w="9525">
                  <a:solidFill>
                    <a:schemeClr val="bg1"/>
                  </a:solidFill>
                  <a:prstDash val="solid"/>
                </a:ln>
                <a:solidFill>
                  <a:schemeClr val="tx1"/>
                </a:solidFill>
                <a:effectLst>
                  <a:glow rad="127000">
                    <a:srgbClr val="663300">
                      <a:alpha val="80000"/>
                    </a:srgbClr>
                  </a:glow>
                  <a:outerShdw blurRad="50800" dist="50800" dir="2700000" algn="tl" rotWithShape="0">
                    <a:schemeClr val="bg1">
                      <a:lumMod val="95000"/>
                      <a:lumOff val="5000"/>
                    </a:schemeClr>
                  </a:outerShdw>
                </a:effectLst>
                <a:cs typeface="Arial" panose="020B0604020202020204" pitchFamily="34" charset="0"/>
              </a:rPr>
              <a:t>now becomes clear</a:t>
            </a:r>
            <a:r>
              <a:rPr lang="en-US" sz="3200" dirty="0">
                <a:solidFill>
                  <a:schemeClr val="bg1">
                    <a:lumMod val="95000"/>
                    <a:lumOff val="5000"/>
                  </a:schemeClr>
                </a:solidFill>
                <a:cs typeface="Arial" panose="020B0604020202020204" pitchFamily="34" charset="0"/>
              </a:rPr>
              <a:t>: </a:t>
            </a:r>
            <a:r>
              <a:rPr lang="en-US" sz="3200" dirty="0">
                <a:solidFill>
                  <a:prstClr val="black"/>
                </a:solidFill>
                <a:cs typeface="Arial" panose="020B0604020202020204" pitchFamily="34" charset="0"/>
              </a:rPr>
              <a:t> </a:t>
            </a:r>
          </a:p>
          <a:p>
            <a:pPr marL="274320" lvl="0" indent="-274320">
              <a:lnSpc>
                <a:spcPct val="100000"/>
              </a:lnSpc>
              <a:spcAft>
                <a:spcPts val="1200"/>
              </a:spcAft>
              <a:buClr>
                <a:schemeClr val="bg1"/>
              </a:buClr>
              <a:buSzPct val="70000"/>
              <a:buFont typeface="Wingdings" panose="05000000000000000000" pitchFamily="2" charset="2"/>
              <a:buChar char="Ø"/>
              <a:tabLst/>
              <a:defRPr/>
            </a:pPr>
            <a:r>
              <a:rPr lang="en-US" sz="2800" dirty="0">
                <a:solidFill>
                  <a:schemeClr val="bg1">
                    <a:lumMod val="95000"/>
                    <a:lumOff val="5000"/>
                  </a:schemeClr>
                </a:solidFill>
                <a:cs typeface="Arial" panose="020B0604020202020204" pitchFamily="34" charset="0"/>
              </a:rPr>
              <a:t>Julius Caesar is the 1st, Augustus 2nd, Tiberius 3rd, Gaius Caligula 4th, Claudius 5</a:t>
            </a:r>
            <a:r>
              <a:rPr lang="en-US" sz="2800" baseline="30000" dirty="0">
                <a:solidFill>
                  <a:schemeClr val="bg1">
                    <a:lumMod val="95000"/>
                    <a:lumOff val="5000"/>
                  </a:schemeClr>
                </a:solidFill>
                <a:cs typeface="Arial" panose="020B0604020202020204" pitchFamily="34" charset="0"/>
              </a:rPr>
              <a:t>th</a:t>
            </a:r>
            <a:r>
              <a:rPr lang="en-US" sz="2800" dirty="0">
                <a:solidFill>
                  <a:schemeClr val="bg1">
                    <a:lumMod val="95000"/>
                    <a:lumOff val="5000"/>
                  </a:schemeClr>
                </a:solidFill>
                <a:cs typeface="Arial" panose="020B0604020202020204" pitchFamily="34" charset="0"/>
              </a:rPr>
              <a:t>, Nero 6</a:t>
            </a:r>
            <a:r>
              <a:rPr lang="en-US" sz="2800" baseline="30000" dirty="0">
                <a:solidFill>
                  <a:schemeClr val="bg1">
                    <a:lumMod val="95000"/>
                    <a:lumOff val="5000"/>
                  </a:schemeClr>
                </a:solidFill>
                <a:cs typeface="Arial" panose="020B0604020202020204" pitchFamily="34" charset="0"/>
              </a:rPr>
              <a:t>th</a:t>
            </a:r>
            <a:r>
              <a:rPr lang="en-US" sz="2800" dirty="0">
                <a:solidFill>
                  <a:schemeClr val="bg1">
                    <a:lumMod val="95000"/>
                    <a:lumOff val="5000"/>
                  </a:schemeClr>
                </a:solidFill>
                <a:cs typeface="Arial" panose="020B0604020202020204" pitchFamily="34" charset="0"/>
              </a:rPr>
              <a:t>.</a:t>
            </a:r>
            <a:r>
              <a:rPr lang="en-US" dirty="0">
                <a:solidFill>
                  <a:schemeClr val="bg1">
                    <a:lumMod val="95000"/>
                    <a:lumOff val="5000"/>
                  </a:schemeClr>
                </a:solidFill>
                <a:cs typeface="Arial" panose="020B0604020202020204" pitchFamily="34" charset="0"/>
              </a:rPr>
              <a:t> </a:t>
            </a:r>
            <a:r>
              <a:rPr lang="en-US" sz="1700" dirty="0">
                <a:ln w="9525">
                  <a:solidFill>
                    <a:prstClr val="black"/>
                  </a:solidFill>
                  <a:prstDash val="solid"/>
                </a:ln>
                <a:solidFill>
                  <a:prstClr val="white"/>
                </a:solidFill>
                <a:cs typeface="Arial" panose="020B0604020202020204" pitchFamily="34" charset="0"/>
                <a:hlinkClick r:id="rId4"/>
              </a:rPr>
              <a:t>[943]</a:t>
            </a:r>
            <a:r>
              <a:rPr lang="en-US" sz="1700" dirty="0">
                <a:ln w="9525">
                  <a:solidFill>
                    <a:prstClr val="black"/>
                  </a:solidFill>
                  <a:prstDash val="solid"/>
                </a:ln>
                <a:solidFill>
                  <a:prstClr val="white"/>
                </a:solidFill>
                <a:cs typeface="Arial" panose="020B0604020202020204" pitchFamily="34" charset="0"/>
              </a:rPr>
              <a:t> </a:t>
            </a:r>
            <a:r>
              <a:rPr lang="en-US" sz="1700" dirty="0">
                <a:ln w="9525">
                  <a:solidFill>
                    <a:prstClr val="black"/>
                  </a:solidFill>
                  <a:prstDash val="solid"/>
                </a:ln>
                <a:solidFill>
                  <a:prstClr val="white"/>
                </a:solidFill>
                <a:cs typeface="Arial" panose="020B0604020202020204" pitchFamily="34" charset="0"/>
                <a:hlinkClick r:id="rId5"/>
              </a:rPr>
              <a:t>[998](pg. 271)</a:t>
            </a:r>
            <a:r>
              <a:rPr lang="en-US" dirty="0">
                <a:ln w="9525">
                  <a:solidFill>
                    <a:prstClr val="black"/>
                  </a:solidFill>
                  <a:prstDash val="solid"/>
                </a:ln>
                <a:solidFill>
                  <a:prstClr val="white"/>
                </a:solidFill>
                <a:cs typeface="Arial" panose="020B0604020202020204" pitchFamily="34" charset="0"/>
                <a:hlinkClick r:id="rId5"/>
              </a:rPr>
              <a:t> </a:t>
            </a:r>
            <a:endParaRPr lang="en-US" dirty="0">
              <a:ln w="9525">
                <a:solidFill>
                  <a:prstClr val="black"/>
                </a:solidFill>
                <a:prstDash val="solid"/>
              </a:ln>
              <a:solidFill>
                <a:prstClr val="white"/>
              </a:solidFill>
              <a:cs typeface="Arial" panose="020B0604020202020204" pitchFamily="34" charset="0"/>
            </a:endParaRPr>
          </a:p>
          <a:p>
            <a:pPr marL="274320" lvl="0" indent="-274320">
              <a:lnSpc>
                <a:spcPct val="100000"/>
              </a:lnSpc>
              <a:spcAft>
                <a:spcPts val="1200"/>
              </a:spcAft>
              <a:buClr>
                <a:schemeClr val="bg1"/>
              </a:buClr>
              <a:buSzPct val="70000"/>
              <a:buFont typeface="Wingdings" panose="05000000000000000000" pitchFamily="2" charset="2"/>
              <a:buChar char="Ø"/>
              <a:tabLst/>
              <a:defRPr/>
            </a:pPr>
            <a:r>
              <a:rPr lang="en-US" sz="3000" b="1"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The 7</a:t>
            </a:r>
            <a:r>
              <a:rPr lang="en-US" sz="3000" b="1" baseline="30000"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th</a:t>
            </a:r>
            <a:r>
              <a:rPr lang="en-US" sz="3000" b="1"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 king is the first half of tribulation king of the imminent revived full Roman Empire, (also the 7</a:t>
            </a:r>
            <a:r>
              <a:rPr lang="en-US" sz="3000" b="1" baseline="30000"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th</a:t>
            </a:r>
            <a:r>
              <a:rPr lang="en-US" sz="3000" b="1"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 world empire).</a:t>
            </a:r>
            <a:r>
              <a:rPr lang="en-US" dirty="0">
                <a:solidFill>
                  <a:prstClr val="black">
                    <a:lumMod val="95000"/>
                    <a:lumOff val="5000"/>
                  </a:prstClr>
                </a:solidFill>
                <a:cs typeface="Arial" panose="020B0604020202020204" pitchFamily="34" charset="0"/>
              </a:rPr>
              <a:t> </a:t>
            </a:r>
            <a:r>
              <a:rPr lang="en-US" sz="1700" dirty="0">
                <a:ln w="9525">
                  <a:solidFill>
                    <a:prstClr val="black"/>
                  </a:solidFill>
                  <a:prstDash val="solid"/>
                </a:ln>
                <a:solidFill>
                  <a:prstClr val="white"/>
                </a:solidFill>
                <a:cs typeface="Arial" panose="020B0604020202020204" pitchFamily="34" charset="0"/>
                <a:hlinkClick r:id="rId4"/>
              </a:rPr>
              <a:t>[943]</a:t>
            </a:r>
            <a:r>
              <a:rPr lang="en-US" sz="1700" dirty="0">
                <a:ln w="9525">
                  <a:solidFill>
                    <a:prstClr val="black"/>
                  </a:solidFill>
                  <a:prstDash val="solid"/>
                </a:ln>
                <a:solidFill>
                  <a:prstClr val="white"/>
                </a:solidFill>
                <a:cs typeface="Arial" panose="020B0604020202020204" pitchFamily="34" charset="0"/>
              </a:rPr>
              <a:t> </a:t>
            </a:r>
            <a:r>
              <a:rPr lang="en-US" sz="3000" b="1"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 </a:t>
            </a:r>
          </a:p>
          <a:p>
            <a:pPr marL="274320" lvl="0" indent="-274320">
              <a:lnSpc>
                <a:spcPct val="100000"/>
              </a:lnSpc>
              <a:spcAft>
                <a:spcPts val="1200"/>
              </a:spcAft>
              <a:buClr>
                <a:schemeClr val="tx1"/>
              </a:buClr>
              <a:buSzPct val="65000"/>
              <a:buFont typeface="Wingdings" panose="05000000000000000000" pitchFamily="2" charset="2"/>
              <a:buChar char="Ø"/>
              <a:tabLst/>
              <a:defRPr/>
            </a:pPr>
            <a:r>
              <a:rPr lang="en-US" sz="3000" b="1"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The 8</a:t>
            </a:r>
            <a:r>
              <a:rPr lang="en-US" sz="3000" b="1" baseline="30000"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th</a:t>
            </a:r>
            <a:r>
              <a:rPr lang="en-US" sz="3000" b="1"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 king is the beast in the second </a:t>
            </a:r>
            <a:r>
              <a:rPr lang="en-US" sz="3000" b="1" dirty="0">
                <a:ln w="9525">
                  <a:solidFill>
                    <a:prstClr val="black"/>
                  </a:solidFill>
                  <a:prstDash val="solid"/>
                </a:ln>
                <a:solidFill>
                  <a:srgbClr val="B56A17"/>
                </a:solidFill>
                <a:effectLst>
                  <a:outerShdw blurRad="12700" dist="38100" dir="2700000" algn="tl" rotWithShape="0">
                    <a:prstClr val="black">
                      <a:lumMod val="50000"/>
                    </a:prstClr>
                  </a:outerShdw>
                </a:effectLst>
                <a:cs typeface="Arial" panose="020B0604020202020204" pitchFamily="34" charset="0"/>
              </a:rPr>
              <a:t>half of tribulation, </a:t>
            </a:r>
            <a:r>
              <a:rPr lang="en-US" sz="3000" b="1"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king of the </a:t>
            </a:r>
            <a:r>
              <a:rPr lang="en-US" sz="3000" b="1" dirty="0">
                <a:ln w="9525">
                  <a:solidFill>
                    <a:prstClr val="black"/>
                  </a:solidFill>
                  <a:prstDash val="solid"/>
                </a:ln>
                <a:solidFill>
                  <a:srgbClr val="B56A17"/>
                </a:solidFill>
                <a:effectLst>
                  <a:outerShdw blurRad="12700" dist="38100" dir="2700000" algn="tl" rotWithShape="0">
                    <a:prstClr val="black">
                      <a:lumMod val="50000"/>
                    </a:prstClr>
                  </a:outerShdw>
                </a:effectLst>
                <a:cs typeface="Arial" panose="020B0604020202020204" pitchFamily="34" charset="0"/>
              </a:rPr>
              <a:t>8</a:t>
            </a:r>
            <a:r>
              <a:rPr lang="en-US" sz="3000" b="1" baseline="30000" dirty="0">
                <a:ln w="9525">
                  <a:solidFill>
                    <a:prstClr val="black"/>
                  </a:solidFill>
                  <a:prstDash val="solid"/>
                </a:ln>
                <a:solidFill>
                  <a:srgbClr val="B56A17"/>
                </a:solidFill>
                <a:effectLst>
                  <a:outerShdw blurRad="12700" dist="38100" dir="2700000" algn="tl" rotWithShape="0">
                    <a:prstClr val="black">
                      <a:lumMod val="50000"/>
                    </a:prstClr>
                  </a:outerShdw>
                </a:effectLst>
                <a:cs typeface="Arial" panose="020B0604020202020204" pitchFamily="34" charset="0"/>
              </a:rPr>
              <a:t>th</a:t>
            </a:r>
            <a:r>
              <a:rPr lang="en-US" sz="3000" b="1" dirty="0">
                <a:ln w="9525">
                  <a:solidFill>
                    <a:prstClr val="black"/>
                  </a:solidFill>
                  <a:prstDash val="solid"/>
                </a:ln>
                <a:solidFill>
                  <a:srgbClr val="B56A17"/>
                </a:solidFill>
                <a:effectLst>
                  <a:outerShdw blurRad="12700" dist="38100" dir="2700000" algn="tl" rotWithShape="0">
                    <a:prstClr val="black">
                      <a:lumMod val="50000"/>
                    </a:prstClr>
                  </a:outerShdw>
                </a:effectLst>
                <a:cs typeface="Arial" panose="020B0604020202020204" pitchFamily="34" charset="0"/>
              </a:rPr>
              <a:t> </a:t>
            </a:r>
            <a:r>
              <a:rPr lang="en-US" sz="3000" b="1" dirty="0">
                <a:ln w="9525">
                  <a:solidFill>
                    <a:schemeClr val="bg1"/>
                  </a:solidFill>
                  <a:prstDash val="solid"/>
                </a:ln>
                <a:solidFill>
                  <a:srgbClr val="B56A17"/>
                </a:solidFill>
                <a:effectLst>
                  <a:outerShdw blurRad="12700" dist="38100" dir="2700000" algn="tl" rotWithShape="0">
                    <a:schemeClr val="bg1">
                      <a:lumMod val="50000"/>
                    </a:schemeClr>
                  </a:outerShdw>
                </a:effectLst>
                <a:cs typeface="Arial" panose="020B0604020202020204" pitchFamily="34" charset="0"/>
              </a:rPr>
              <a:t>worldwide </a:t>
            </a:r>
            <a:r>
              <a:rPr lang="en-US" sz="3000" b="1" dirty="0">
                <a:ln w="9525">
                  <a:solidFill>
                    <a:prstClr val="black"/>
                  </a:solidFill>
                  <a:prstDash val="solid"/>
                </a:ln>
                <a:solidFill>
                  <a:srgbClr val="B56A17"/>
                </a:solidFill>
                <a:effectLst>
                  <a:outerShdw blurRad="12700" dist="38100" dir="2700000" algn="tl" rotWithShape="0">
                    <a:prstClr val="black">
                      <a:lumMod val="50000"/>
                    </a:prstClr>
                  </a:outerShdw>
                </a:effectLst>
                <a:cs typeface="Arial" panose="020B0604020202020204" pitchFamily="34" charset="0"/>
              </a:rPr>
              <a:t>empire</a:t>
            </a:r>
            <a:r>
              <a:rPr lang="en-US" sz="2800" dirty="0">
                <a:solidFill>
                  <a:schemeClr val="bg1">
                    <a:lumMod val="95000"/>
                    <a:lumOff val="5000"/>
                  </a:schemeClr>
                </a:solidFill>
                <a:cs typeface="Arial" panose="020B0604020202020204" pitchFamily="34" charset="0"/>
              </a:rPr>
              <a:t>.</a:t>
            </a:r>
            <a:r>
              <a:rPr lang="en-US" sz="2400" dirty="0">
                <a:solidFill>
                  <a:schemeClr val="bg1">
                    <a:lumMod val="95000"/>
                    <a:lumOff val="5000"/>
                  </a:schemeClr>
                </a:solidFill>
                <a:cs typeface="Arial" panose="020B0604020202020204" pitchFamily="34" charset="0"/>
              </a:rPr>
              <a:t> </a:t>
            </a:r>
            <a:r>
              <a:rPr lang="en-US" sz="1600" dirty="0">
                <a:ln w="9525">
                  <a:solidFill>
                    <a:prstClr val="black"/>
                  </a:solidFill>
                  <a:prstDash val="solid"/>
                </a:ln>
                <a:solidFill>
                  <a:prstClr val="white"/>
                </a:solidFill>
                <a:cs typeface="Arial" panose="020B0604020202020204" pitchFamily="34" charset="0"/>
                <a:hlinkClick r:id="rId4"/>
              </a:rPr>
              <a:t>[943]</a:t>
            </a:r>
            <a:endParaRPr lang="en-US" sz="1600" dirty="0">
              <a:solidFill>
                <a:schemeClr val="bg1">
                  <a:lumMod val="95000"/>
                  <a:lumOff val="5000"/>
                </a:schemeClr>
              </a:solidFill>
              <a:cs typeface="Arial" panose="020B0604020202020204" pitchFamily="34" charset="0"/>
            </a:endParaRPr>
          </a:p>
        </p:txBody>
      </p:sp>
      <p:sp>
        <p:nvSpPr>
          <p:cNvPr id="6" name="Text Box 1">
            <a:extLst>
              <a:ext uri="{FF2B5EF4-FFF2-40B4-BE49-F238E27FC236}">
                <a16:creationId xmlns:a16="http://schemas.microsoft.com/office/drawing/2014/main" id="{F37C9B02-F9C1-4285-BC02-27EDDCDA4D32}"/>
              </a:ext>
            </a:extLst>
          </p:cNvPr>
          <p:cNvSpPr txBox="1">
            <a:spLocks noChangeArrowheads="1"/>
          </p:cNvSpPr>
          <p:nvPr/>
        </p:nvSpPr>
        <p:spPr bwMode="auto">
          <a:xfrm>
            <a:off x="243895" y="457200"/>
            <a:ext cx="8656203" cy="109728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924C3194-697D-4C44-AC75-0FB968EAA05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895377463"/>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286418" y="2111857"/>
            <a:ext cx="8546251" cy="4374211"/>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600"/>
              </a:spcAft>
              <a:buClr>
                <a:prstClr val="black">
                  <a:lumMod val="95000"/>
                  <a:lumOff val="5000"/>
                </a:prstClr>
              </a:buClr>
              <a:buSzPct val="65000"/>
              <a:tabLst/>
              <a:defRPr/>
            </a:pPr>
            <a:r>
              <a:rPr lang="en-US" sz="3000" dirty="0">
                <a:solidFill>
                  <a:prstClr val="black"/>
                </a:solidFill>
                <a:cs typeface="Arial" panose="020B0604020202020204" pitchFamily="34" charset="0"/>
              </a:rPr>
              <a:t>The destruction by the beast is similar for each name. </a:t>
            </a:r>
          </a:p>
          <a:p>
            <a:pPr marL="274320" lvl="0" indent="-274320">
              <a:lnSpc>
                <a:spcPct val="94000"/>
              </a:lnSpc>
              <a:spcAft>
                <a:spcPts val="600"/>
              </a:spcAft>
              <a:buClr>
                <a:prstClr val="black">
                  <a:lumMod val="95000"/>
                  <a:lumOff val="5000"/>
                </a:prstClr>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It finally breaks the power of the holy people. </a:t>
            </a:r>
          </a:p>
          <a:p>
            <a:pPr marL="274320" lvl="0" indent="-274320">
              <a:lnSpc>
                <a:spcPct val="94000"/>
              </a:lnSpc>
              <a:spcAft>
                <a:spcPts val="600"/>
              </a:spcAft>
              <a:buClr>
                <a:prstClr val="black">
                  <a:lumMod val="95000"/>
                  <a:lumOff val="5000"/>
                </a:prstClr>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It throws down the Temple Sanctuary. </a:t>
            </a:r>
          </a:p>
          <a:p>
            <a:pPr marL="274320" lvl="0" indent="-274320">
              <a:lnSpc>
                <a:spcPct val="94000"/>
              </a:lnSpc>
              <a:spcAft>
                <a:spcPts val="600"/>
              </a:spcAft>
              <a:buClr>
                <a:prstClr val="black">
                  <a:lumMod val="95000"/>
                  <a:lumOff val="5000"/>
                </a:prstClr>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It kills the two witnesses from God. </a:t>
            </a:r>
          </a:p>
          <a:p>
            <a:pPr marL="274320" lvl="0" indent="-274320">
              <a:lnSpc>
                <a:spcPct val="94000"/>
              </a:lnSpc>
              <a:spcAft>
                <a:spcPts val="600"/>
              </a:spcAft>
              <a:buClr>
                <a:prstClr val="black">
                  <a:lumMod val="95000"/>
                  <a:lumOff val="5000"/>
                </a:prstClr>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It declares itself god. </a:t>
            </a:r>
          </a:p>
          <a:p>
            <a:pPr marL="274320" lvl="0" indent="-274320">
              <a:lnSpc>
                <a:spcPct val="94000"/>
              </a:lnSpc>
              <a:spcAft>
                <a:spcPts val="600"/>
              </a:spcAft>
              <a:buClr>
                <a:prstClr val="black">
                  <a:lumMod val="95000"/>
                  <a:lumOff val="5000"/>
                </a:prstClr>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It destroys Jerusalem and causes desolation until the final 3.5 years of tribulation are over, (or final half of “seven” in Daniel 9).</a:t>
            </a:r>
            <a:r>
              <a:rPr lang="en-US" sz="2800" dirty="0">
                <a:solidFill>
                  <a:prstClr val="white"/>
                </a:solidFill>
                <a:cs typeface="Arial" panose="020B0604020202020204" pitchFamily="34" charset="0"/>
              </a:rPr>
              <a:t> </a:t>
            </a:r>
            <a:r>
              <a:rPr lang="en-US" sz="1600" u="sng"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3"/>
              </a:rPr>
              <a:t>Dan. 7:7-11, 21-23</a:t>
            </a:r>
            <a:r>
              <a:rPr lang="en-US" sz="1600"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4"/>
              </a:rPr>
              <a:t>, 8:9-11</a:t>
            </a:r>
            <a:r>
              <a:rPr lang="en-US" sz="1600" dirty="0">
                <a:ln w="9525">
                  <a:solidFill>
                    <a:prstClr val="black"/>
                  </a:solidFill>
                  <a:prstDash val="solid"/>
                </a:ln>
                <a:solidFill>
                  <a:prstClr val="white"/>
                </a:solidFill>
                <a:cs typeface="Arial" panose="020B0604020202020204" pitchFamily="34" charset="0"/>
              </a:rPr>
              <a:t>, </a:t>
            </a:r>
            <a:r>
              <a:rPr lang="en-US" sz="1600" dirty="0">
                <a:ln w="9525">
                  <a:solidFill>
                    <a:prstClr val="black"/>
                  </a:solidFill>
                  <a:prstDash val="solid"/>
                </a:ln>
                <a:solidFill>
                  <a:prstClr val="white"/>
                </a:solidFill>
                <a:cs typeface="Arial" panose="020B0604020202020204" pitchFamily="34" charset="0"/>
                <a:hlinkClick r:id="rId5"/>
              </a:rPr>
              <a:t>Dan. 9:26</a:t>
            </a:r>
            <a:endParaRPr lang="en-US" sz="1600" dirty="0">
              <a:solidFill>
                <a:prstClr val="black"/>
              </a:solidFill>
              <a:cs typeface="Arial" panose="020B0604020202020204" pitchFamily="34" charset="0"/>
            </a:endParaRPr>
          </a:p>
        </p:txBody>
      </p:sp>
      <p:sp>
        <p:nvSpPr>
          <p:cNvPr id="6" name="Text Box 1">
            <a:extLst>
              <a:ext uri="{FF2B5EF4-FFF2-40B4-BE49-F238E27FC236}">
                <a16:creationId xmlns:a16="http://schemas.microsoft.com/office/drawing/2014/main" id="{F37C9B02-F9C1-4285-BC02-27EDDCDA4D32}"/>
              </a:ext>
            </a:extLst>
          </p:cNvPr>
          <p:cNvSpPr txBox="1">
            <a:spLocks noChangeArrowheads="1"/>
          </p:cNvSpPr>
          <p:nvPr/>
        </p:nvSpPr>
        <p:spPr bwMode="auto">
          <a:xfrm>
            <a:off x="286418" y="620024"/>
            <a:ext cx="8656203" cy="109728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924C3194-697D-4C44-AC75-0FB968EAA05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281098814"/>
      </p:ext>
    </p:extLst>
  </p:cSld>
  <p:clrMapOvr>
    <a:masterClrMapping/>
  </p:clrMapOvr>
  <mc:AlternateContent xmlns:mc="http://schemas.openxmlformats.org/markup-compatibility/2006" xmlns:p15="http://schemas.microsoft.com/office/powerpoint/2012/main">
    <mc:Choice Requires="p15">
      <p:transition spd="slow" advTm="25000">
        <p15:prstTrans prst="pageCurlDouble"/>
      </p:transition>
    </mc:Choice>
    <mc:Fallback xmlns="">
      <p:transition spd="slow" advTm="25000">
        <p:fade/>
      </p:transition>
    </mc:Fallback>
  </mc:AlternateContent>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734929"/>
            <a:ext cx="7239000" cy="5338769"/>
          </a:xfrm>
          <a:prstGeom prst="rect">
            <a:avLst/>
          </a:prstGeom>
          <a:noFill/>
          <a:ln w="25400">
            <a:noFill/>
          </a:ln>
          <a:effectLst>
            <a:outerShdw blurRad="127000" dist="50800" dir="5400000" algn="ctr" rotWithShape="0">
              <a:schemeClr val="bg1"/>
            </a:outerShdw>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0"/>
              </a:spcAft>
              <a:buClr>
                <a:prstClr val="black"/>
              </a:buClr>
              <a:buSzPct val="67000"/>
              <a:buFont typeface="Times New Roman" panose="02020603050405020304" pitchFamily="18" charset="0"/>
              <a:buNone/>
              <a:tabLst/>
              <a:defRPr/>
            </a:pPr>
            <a:r>
              <a:rPr kumimoji="0" lang="en-US" sz="36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Arial" panose="020B0604020202020204" pitchFamily="34" charset="0"/>
              </a:rPr>
              <a:t>“The </a:t>
            </a:r>
            <a:r>
              <a:rPr kumimoji="0" lang="en-US" sz="4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hlinkClick r:id="rId4" action="ppaction://hlinksldjump"/>
              </a:rPr>
              <a:t>ten horns (or 10 toes) are ten kings</a:t>
            </a:r>
            <a:r>
              <a:rPr kumimoji="0" lang="en-US" sz="4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6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Arial" panose="020B0604020202020204" pitchFamily="34" charset="0"/>
              </a:rPr>
              <a:t>who will come from this kingdom (from two “feet” of </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Rome </a:t>
            </a:r>
            <a:r>
              <a:rPr kumimoji="0" lang="en-US" sz="20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hlinkClick r:id="rId5"/>
              </a:rPr>
              <a:t>Dan. 2:32-45</a:t>
            </a:r>
            <a:r>
              <a:rPr kumimoji="0" lang="en-US" sz="36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800" b="1" i="0" u="none" strike="noStrike" kern="1200" cap="none" spc="0" normalizeH="0" baseline="0" noProof="0" dirty="0">
                <a:ln w="9525">
                  <a:solidFill>
                    <a:prstClr val="black"/>
                  </a:solidFill>
                  <a:prstDash val="solid"/>
                </a:ln>
                <a:solidFill>
                  <a:prstClr val="white"/>
                </a:solidFill>
                <a:effectLst>
                  <a:glow rad="114300">
                    <a:srgbClr val="A8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After them another king will arise (little horn, small horn, beast, abomination, 8</a:t>
            </a:r>
            <a:r>
              <a:rPr kumimoji="0" lang="en-US" sz="3800" b="1" i="0" u="none" strike="noStrike" kern="1200" cap="none" spc="0" normalizeH="0" baseline="30000" noProof="0" dirty="0">
                <a:ln w="9525">
                  <a:solidFill>
                    <a:prstClr val="black"/>
                  </a:solidFill>
                  <a:prstDash val="solid"/>
                </a:ln>
                <a:solidFill>
                  <a:prstClr val="white"/>
                </a:solidFill>
                <a:effectLst>
                  <a:glow rad="114300">
                    <a:srgbClr val="A8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th</a:t>
            </a:r>
            <a:r>
              <a:rPr kumimoji="0" lang="en-US" sz="3800" b="1" i="0" u="none" strike="noStrike" kern="1200" cap="none" spc="0" normalizeH="0" baseline="0" noProof="0" dirty="0">
                <a:ln w="9525">
                  <a:solidFill>
                    <a:prstClr val="black"/>
                  </a:solidFill>
                  <a:prstDash val="solid"/>
                </a:ln>
                <a:solidFill>
                  <a:prstClr val="white"/>
                </a:solidFill>
                <a:effectLst>
                  <a:glow rad="114300">
                    <a:srgbClr val="A8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Arial" panose="020B0604020202020204" pitchFamily="34" charset="0"/>
              </a:rPr>
              <a:t> king</a:t>
            </a:r>
          </a:p>
          <a:p>
            <a:pPr marL="0" lvl="0" indent="0">
              <a:lnSpc>
                <a:spcPct val="80000"/>
              </a:lnSpc>
              <a:spcBef>
                <a:spcPts val="0"/>
              </a:spcBef>
              <a:spcAft>
                <a:spcPts val="300"/>
              </a:spcAft>
              <a:buSzPct val="70000"/>
              <a:tabLst/>
              <a:defRPr/>
            </a:pPr>
            <a:r>
              <a:rPr kumimoji="0" lang="en-US" b="0" i="0" u="none" strike="noStrike" kern="150" cap="none" spc="0" normalizeH="0" baseline="0" noProof="0" dirty="0">
                <a:ln>
                  <a:noFill/>
                </a:ln>
                <a:solidFill>
                  <a:prstClr val="black"/>
                </a:solidFill>
                <a:effectLst/>
                <a:uLnTx/>
                <a:uFillTx/>
                <a:latin typeface="Papyrus" panose="03070502060502030205" pitchFamily="66" charset="0"/>
                <a:ea typeface="SimSun" panose="02010600030101010101" pitchFamily="2" charset="-122"/>
                <a:cs typeface="Arial" panose="020B0604020202020204" pitchFamily="34" charset="0"/>
                <a:hlinkClick r:id="rId6"/>
              </a:rPr>
              <a:t>Dan. 7:8,20, 23-25 </a:t>
            </a:r>
            <a:r>
              <a:rPr kumimoji="0" lang="en-US" sz="1600" b="0" i="0" u="none" strike="noStrike" kern="150" cap="none" spc="0" normalizeH="0" baseline="0" noProof="0" dirty="0">
                <a:ln>
                  <a:noFill/>
                </a:ln>
                <a:solidFill>
                  <a:prstClr val="black"/>
                </a:solidFill>
                <a:effectLst/>
                <a:uLnTx/>
                <a:uFillTx/>
                <a:latin typeface="Papyrus" panose="03070502060502030205" pitchFamily="66" charset="0"/>
                <a:ea typeface="SimSun" panose="02010600030101010101" pitchFamily="2" charset="-122"/>
                <a:cs typeface="Arial" panose="020B0604020202020204" pitchFamily="34" charset="0"/>
                <a:hlinkClick r:id="rId6"/>
              </a:rPr>
              <a:t>NIV</a:t>
            </a:r>
            <a:r>
              <a:rPr kumimoji="0" lang="en-US" b="0" i="0" u="none" strike="noStrike" kern="150" cap="none" spc="0" normalizeH="0" baseline="0" noProof="0" dirty="0">
                <a:ln>
                  <a:noFill/>
                </a:ln>
                <a:solidFill>
                  <a:prstClr val="black"/>
                </a:solidFill>
                <a:effectLst/>
                <a:uLnTx/>
                <a:uFillTx/>
                <a:latin typeface="Papyrus" panose="03070502060502030205" pitchFamily="66" charset="0"/>
                <a:ea typeface="SimSun" panose="02010600030101010101" pitchFamily="2" charset="-122"/>
                <a:cs typeface="Arial" panose="020B0604020202020204" pitchFamily="34" charset="0"/>
                <a:hlinkClick r:id="rId6"/>
              </a:rPr>
              <a:t>,</a:t>
            </a:r>
            <a:r>
              <a:rPr kumimoji="0" lang="en-US" b="0" i="0" u="none" strike="noStrike" kern="150" cap="none" spc="0" normalizeH="0" baseline="0" noProof="0" dirty="0">
                <a:ln>
                  <a:noFill/>
                </a:ln>
                <a:solidFill>
                  <a:prstClr val="black"/>
                </a:solidFill>
                <a:effectLst/>
                <a:uLnTx/>
                <a:uFillTx/>
                <a:latin typeface="Papyrus" panose="03070502060502030205" pitchFamily="66" charset="0"/>
                <a:ea typeface="SimSun" panose="02010600030101010101" pitchFamily="2" charset="-122"/>
                <a:cs typeface="Arial" panose="020B0604020202020204" pitchFamily="34" charset="0"/>
              </a:rPr>
              <a:t> </a:t>
            </a:r>
            <a:r>
              <a:rPr kumimoji="0" lang="en-US" b="0" i="0" u="none" strike="noStrike" kern="150" cap="none" spc="0" normalizeH="0" baseline="0" noProof="0" dirty="0">
                <a:ln>
                  <a:noFill/>
                </a:ln>
                <a:solidFill>
                  <a:prstClr val="black"/>
                </a:solidFill>
                <a:effectLst/>
                <a:uLnTx/>
                <a:uFillTx/>
                <a:latin typeface="Papyrus" panose="03070502060502030205" pitchFamily="66" charset="0"/>
                <a:ea typeface="Times New Roman" panose="02020603050405020304" pitchFamily="18" charset="0"/>
                <a:cs typeface="Arial" panose="020B0604020202020204" pitchFamily="34" charset="0"/>
                <a:hlinkClick r:id="rId7"/>
              </a:rPr>
              <a:t>Rev. 17:4-18</a:t>
            </a:r>
            <a:r>
              <a:rPr kumimoji="0" lang="en-US"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lang="en-US" kern="150" dirty="0">
                <a:solidFill>
                  <a:prstClr val="black"/>
                </a:solidFill>
                <a:latin typeface="Papyrus" panose="03070502060502030205" pitchFamily="66" charset="0"/>
                <a:ea typeface="Times New Roman" panose="02020603050405020304" pitchFamily="18" charset="0"/>
                <a:cs typeface="Arial" panose="020B0604020202020204" pitchFamily="34" charset="0"/>
                <a:hlinkClick r:id="rId8"/>
              </a:rPr>
              <a:t>Dan. 2:31-43 </a:t>
            </a:r>
            <a:r>
              <a:rPr lang="en-US" sz="1400" kern="150" dirty="0">
                <a:solidFill>
                  <a:prstClr val="black"/>
                </a:solidFill>
                <a:latin typeface="Papyrus" panose="03070502060502030205" pitchFamily="66" charset="0"/>
                <a:ea typeface="Times New Roman" panose="02020603050405020304" pitchFamily="18" charset="0"/>
                <a:cs typeface="Arial" panose="020B0604020202020204" pitchFamily="34" charset="0"/>
                <a:hlinkClick r:id="rId8"/>
              </a:rPr>
              <a:t>NASB</a:t>
            </a:r>
            <a:r>
              <a:rPr kumimoji="0" lang="en-US" sz="32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a:t>
            </a:r>
            <a:r>
              <a:rPr kumimoji="0" lang="en-US" sz="40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a:t>
            </a:r>
          </a:p>
          <a:p>
            <a:pPr marL="0" marR="0" lvl="0" indent="0" algn="l" defTabSz="457200" rtl="0" eaLnBrk="1" fontAlgn="base" latinLnBrk="0" hangingPunct="0">
              <a:lnSpc>
                <a:spcPct val="94000"/>
              </a:lnSpc>
              <a:spcBef>
                <a:spcPct val="0"/>
              </a:spcBef>
              <a:spcAft>
                <a:spcPts val="0"/>
              </a:spcAft>
              <a:buClr>
                <a:prstClr val="black"/>
              </a:buClr>
              <a:buSzPct val="67000"/>
              <a:buFont typeface="Times New Roman" panose="02020603050405020304" pitchFamily="18" charset="0"/>
              <a:buNone/>
              <a:tabLst/>
              <a:defRPr/>
            </a:pP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different from the earlier ones; he will subdue three kings.” </a:t>
            </a:r>
            <a:r>
              <a:rPr kumimoji="0" lang="en-US" sz="18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hlinkClick r:id="rId9"/>
              </a:rPr>
              <a:t>Dan. 7:24 NIV</a:t>
            </a:r>
            <a:endParaRPr kumimoji="0" lang="en-US" sz="18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3306306522"/>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85850" y="1273794"/>
            <a:ext cx="6972300" cy="4310411"/>
          </a:xfrm>
          <a:prstGeom prst="rect">
            <a:avLst/>
          </a:prstGeom>
          <a:noFill/>
          <a:ln w="25400">
            <a:noFill/>
          </a:ln>
          <a:effectLst>
            <a:glow rad="101600">
              <a:schemeClr val="accent2">
                <a:satMod val="175000"/>
              </a:schemeClr>
            </a:glow>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300"/>
              </a:spcAft>
              <a:buSzPct val="70000"/>
              <a:tabLst/>
              <a:defRPr/>
            </a:pPr>
            <a:r>
              <a:rPr kumimoji="0" lang="en-US" sz="44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Arial" panose="020B0604020202020204" pitchFamily="34" charset="0"/>
              </a:rPr>
              <a:t>… </a:t>
            </a:r>
            <a:r>
              <a:rPr kumimoji="0" lang="en-US" sz="4400" i="0" u="none" strike="noStrike" kern="150" normalizeH="0" baseline="0" noProof="0" dirty="0">
                <a:solidFill>
                  <a:schemeClr val="tx1"/>
                </a:solidFill>
                <a:uLnTx/>
                <a:uFillTx/>
                <a:latin typeface="Papyrus" panose="03070502060502030205" pitchFamily="66" charset="0"/>
                <a:ea typeface="SimSun" panose="02010600030101010101" pitchFamily="2" charset="-122"/>
                <a:cs typeface="Arial" panose="020B0604020202020204" pitchFamily="34" charset="0"/>
              </a:rPr>
              <a:t>he </a:t>
            </a:r>
            <a:r>
              <a:rPr lang="en-US" sz="4400" kern="150" dirty="0">
                <a:solidFill>
                  <a:schemeClr val="tx1"/>
                </a:solidFill>
                <a:latin typeface="Papyrus" panose="03070502060502030205" pitchFamily="66" charset="0"/>
                <a:ea typeface="SimSun" panose="02010600030101010101" pitchFamily="2" charset="-122"/>
                <a:cs typeface="Arial" panose="020B0604020202020204" pitchFamily="34" charset="0"/>
              </a:rPr>
              <a:t>(“beast”, “little horn”) </a:t>
            </a:r>
            <a:r>
              <a:rPr kumimoji="0" lang="en-US" sz="44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Arial" panose="020B0604020202020204" pitchFamily="34" charset="0"/>
              </a:rPr>
              <a:t>will subdue three kings. He will speak against the Most High </a:t>
            </a:r>
            <a:r>
              <a:rPr kumimoji="0" lang="en-US" sz="4400" b="0" i="0" u="none" strike="noStrike" kern="150" cap="none" spc="0" normalizeH="0" baseline="0" noProof="0" dirty="0">
                <a:ln>
                  <a:noFill/>
                </a:ln>
                <a:solidFill>
                  <a:srgbClr val="000000">
                    <a:lumMod val="95000"/>
                    <a:lumOff val="5000"/>
                  </a:srgbClr>
                </a:solidFill>
                <a:effectLst/>
                <a:uLnTx/>
                <a:uFillTx/>
                <a:latin typeface="Papyrus" panose="03070502060502030205" pitchFamily="66" charset="0"/>
                <a:ea typeface="SimSun" panose="02010600030101010101" pitchFamily="2" charset="-122"/>
                <a:cs typeface="Arial" panose="020B0604020202020204" pitchFamily="34" charset="0"/>
              </a:rPr>
              <a:t>and </a:t>
            </a:r>
            <a:r>
              <a:rPr kumimoji="0" lang="en-US" sz="4400" b="1" i="0" u="none" strike="noStrike" kern="150" cap="none" spc="0" normalizeH="0" baseline="0" noProof="0" dirty="0">
                <a:ln w="9525">
                  <a:solidFill>
                    <a:sysClr val="windowText" lastClr="000000"/>
                  </a:solidFill>
                  <a:prstDash val="solid"/>
                </a:ln>
                <a:solidFill>
                  <a:srgbClr val="663300"/>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Arial" panose="020B0604020202020204" pitchFamily="34" charset="0"/>
              </a:rPr>
              <a:t>oppress his holy people</a:t>
            </a:r>
            <a:r>
              <a:rPr kumimoji="0" lang="en-US" sz="4400" b="1" i="0" u="none" strike="noStrike" kern="150" cap="none" spc="0" normalizeH="0" baseline="0" noProof="0" dirty="0">
                <a:ln w="9525">
                  <a:solidFill>
                    <a:sysClr val="windowText" lastClr="000000"/>
                  </a:solidFill>
                  <a:prstDash val="solid"/>
                </a:ln>
                <a:solidFill>
                  <a:srgbClr val="B56A17"/>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Arial" panose="020B0604020202020204" pitchFamily="34" charset="0"/>
              </a:rPr>
              <a:t> </a:t>
            </a:r>
            <a:r>
              <a:rPr kumimoji="0" lang="en-US" sz="4400" b="0" i="0" u="none" strike="noStrike" kern="150" cap="none" spc="0" normalizeH="0" baseline="0" noProof="0" dirty="0">
                <a:ln>
                  <a:noFill/>
                </a:ln>
                <a:solidFill>
                  <a:srgbClr val="000000">
                    <a:lumMod val="95000"/>
                    <a:lumOff val="5000"/>
                  </a:srgbClr>
                </a:solidFill>
                <a:effectLst/>
                <a:uLnTx/>
                <a:uFillTx/>
                <a:latin typeface="Papyrus" panose="03070502060502030205" pitchFamily="66" charset="0"/>
                <a:ea typeface="SimSun" panose="02010600030101010101" pitchFamily="2" charset="-122"/>
                <a:cs typeface="Arial" panose="020B0604020202020204" pitchFamily="34" charset="0"/>
              </a:rPr>
              <a:t>and try </a:t>
            </a:r>
            <a:r>
              <a:rPr kumimoji="0" lang="en-US" sz="44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Arial" panose="020B0604020202020204" pitchFamily="34" charset="0"/>
              </a:rPr>
              <a:t>to change the set times and the laws</a:t>
            </a:r>
            <a:r>
              <a:rPr kumimoji="0" lang="en-US" sz="4400" b="0" i="0" u="none" strike="noStrike" kern="150" cap="none" spc="0" normalizeH="0" baseline="0" noProof="0" dirty="0">
                <a:ln>
                  <a:noFill/>
                </a:ln>
                <a:solidFill>
                  <a:prstClr val="black"/>
                </a:solidFill>
                <a:effectLst/>
                <a:uLnTx/>
                <a:uFillTx/>
                <a:latin typeface="Papyrus" panose="03070502060502030205" pitchFamily="66" charset="0"/>
                <a:ea typeface="SimSun" panose="02010600030101010101" pitchFamily="2" charset="-122"/>
                <a:cs typeface="Arial" panose="020B0604020202020204" pitchFamily="34" charset="0"/>
              </a:rPr>
              <a:t>… </a:t>
            </a:r>
          </a:p>
          <a:p>
            <a:pPr marL="0" lvl="0" indent="0">
              <a:lnSpc>
                <a:spcPct val="100000"/>
              </a:lnSpc>
              <a:spcBef>
                <a:spcPts val="0"/>
              </a:spcBef>
              <a:spcAft>
                <a:spcPts val="600"/>
              </a:spcAft>
              <a:buSzPct val="70000"/>
              <a:tabLst/>
              <a:defRPr/>
            </a:pPr>
            <a:r>
              <a:rPr kumimoji="0" lang="en-US" sz="16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Arial" panose="020B0604020202020204" pitchFamily="34" charset="0"/>
                <a:hlinkClick r:id="rId4"/>
              </a:rPr>
              <a:t>Dan. 7:8,20, 23-25 </a:t>
            </a:r>
            <a:r>
              <a:rPr kumimoji="0" lang="en-US" sz="12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Arial" panose="020B0604020202020204" pitchFamily="34" charset="0"/>
                <a:hlinkClick r:id="rId4"/>
              </a:rPr>
              <a:t>NIV</a:t>
            </a:r>
            <a:r>
              <a:rPr lang="en-US" sz="1600"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Arial" panose="020B0604020202020204" pitchFamily="34" charset="0"/>
                <a:hlinkClick r:id="rId4"/>
              </a:rPr>
              <a:t>,</a:t>
            </a:r>
            <a:r>
              <a:rPr kumimoji="0" lang="en-US" sz="16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Arial" panose="020B0604020202020204" pitchFamily="34" charset="0"/>
                <a:hlinkClick r:id="rId4"/>
              </a:rPr>
              <a:t> </a:t>
            </a:r>
            <a:r>
              <a:rPr kumimoji="0" lang="en-US" sz="16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Arial" panose="020B0604020202020204" pitchFamily="34" charset="0"/>
                <a:hlinkClick r:id="rId5"/>
              </a:rPr>
              <a:t>Rev. 17:4-6,12-18</a:t>
            </a:r>
            <a:r>
              <a:rPr lang="en-US" sz="1600"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Arial" panose="020B0604020202020204" pitchFamily="34" charset="0"/>
              </a:rPr>
              <a:t>, </a:t>
            </a:r>
            <a:r>
              <a:rPr kumimoji="0" lang="en-US" sz="16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Arial" panose="020B0604020202020204" pitchFamily="34" charset="0"/>
                <a:hlinkClick r:id="rId6"/>
              </a:rPr>
              <a:t>Dan. 2:31-33, 40-43 </a:t>
            </a:r>
            <a:r>
              <a:rPr kumimoji="0" lang="en-US" sz="12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Arial" panose="020B0604020202020204" pitchFamily="34" charset="0"/>
                <a:hlinkClick r:id="rId6"/>
              </a:rPr>
              <a:t>NASB</a:t>
            </a:r>
            <a:endParaRPr lang="en-US" sz="1400" kern="150" dirty="0">
              <a:latin typeface="Papyrus" panose="03070502060502030205" pitchFamily="66" charset="0"/>
              <a:ea typeface="SimSun" panose="02010600030101010101" pitchFamily="2" charset="-122"/>
              <a:cs typeface="Arial" panose="020B0604020202020204" pitchFamily="34" charset="0"/>
            </a:endParaRPr>
          </a:p>
        </p:txBody>
      </p:sp>
    </p:spTree>
    <p:extLst>
      <p:ext uri="{BB962C8B-B14F-4D97-AF65-F5344CB8AC3E}">
        <p14:creationId xmlns:p14="http://schemas.microsoft.com/office/powerpoint/2010/main" val="2305626355"/>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1069411"/>
            <a:ext cx="7324725" cy="471917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ts val="0"/>
              </a:spcBef>
              <a:spcAft>
                <a:spcPts val="1200"/>
              </a:spcAft>
              <a:buClr>
                <a:srgbClr val="000000"/>
              </a:buClr>
              <a:buSzPct val="70000"/>
              <a:buFont typeface="Times New Roman" panose="02020603050405020304" pitchFamily="18" charset="0"/>
              <a:buNone/>
              <a:tabLst/>
              <a:defRPr/>
            </a:pPr>
            <a:r>
              <a:rPr kumimoji="0" lang="en-US" sz="42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Arial" panose="020B0604020202020204" pitchFamily="34" charset="0"/>
              </a:rPr>
              <a:t>And the </a:t>
            </a:r>
            <a:r>
              <a:rPr kumimoji="0" lang="en-US" sz="4200" b="1" i="0" u="none" strike="noStrike" kern="150" cap="none" spc="0" normalizeH="0" baseline="0" noProof="0" dirty="0">
                <a:ln w="9525">
                  <a:solidFill>
                    <a:schemeClr val="tx1"/>
                  </a:solidFill>
                  <a:prstDash val="solid"/>
                </a:ln>
                <a:solidFill>
                  <a:srgbClr val="663300"/>
                </a:solidFill>
                <a:effectLst>
                  <a:outerShdw blurRad="38100" dist="38100" dir="2700000" algn="tl" rotWithShape="0">
                    <a:srgbClr val="000000">
                      <a:alpha val="43137"/>
                    </a:srgbClr>
                  </a:outerShdw>
                </a:effectLst>
                <a:uLnTx/>
                <a:uFillTx/>
                <a:latin typeface="Papyrus" panose="03070502060502030205" pitchFamily="66" charset="0"/>
                <a:ea typeface="SimSun" panose="02010600030101010101" pitchFamily="2" charset="-122"/>
                <a:cs typeface="Arial" panose="020B0604020202020204" pitchFamily="34" charset="0"/>
              </a:rPr>
              <a:t>ten horns … are ten kings</a:t>
            </a:r>
            <a:r>
              <a:rPr kumimoji="0" lang="en-US" sz="4200" b="0" i="0" u="none" strike="noStrike" kern="15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Arial" panose="020B0604020202020204" pitchFamily="34" charset="0"/>
              </a:rPr>
              <a:t>,</a:t>
            </a:r>
            <a:r>
              <a:rPr kumimoji="0" lang="en-US" sz="4200" b="1" i="0" u="none" strike="noStrike" kern="150" cap="none" spc="0" normalizeH="0" baseline="0" noProof="0" dirty="0">
                <a:ln w="9525">
                  <a:solidFill>
                    <a:prstClr val="black"/>
                  </a:solidFill>
                  <a:prstDash val="solid"/>
                </a:ln>
                <a:solidFill>
                  <a:prstClr val="white"/>
                </a:solidFill>
                <a:effectLst>
                  <a:outerShdw blurRad="38100" dist="38100" dir="2700000" algn="tl" rotWithShape="0">
                    <a:srgbClr val="000000">
                      <a:alpha val="43137"/>
                    </a:srgbClr>
                  </a:outerShdw>
                </a:effectLst>
                <a:uLnTx/>
                <a:uFillTx/>
                <a:latin typeface="Papyrus" panose="03070502060502030205" pitchFamily="66" charset="0"/>
                <a:ea typeface="SimSun" panose="02010600030101010101" pitchFamily="2" charset="-122"/>
                <a:cs typeface="Arial" panose="020B0604020202020204" pitchFamily="34" charset="0"/>
              </a:rPr>
              <a:t> </a:t>
            </a:r>
            <a:r>
              <a:rPr kumimoji="0" lang="en-US" sz="42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Arial" panose="020B0604020202020204" pitchFamily="34" charset="0"/>
              </a:rPr>
              <a:t>which have received no kingdom as yet; but receive power as kings one hour with the beast. These … </a:t>
            </a:r>
            <a:r>
              <a:rPr kumimoji="0" lang="en-US" sz="4200" b="1" i="0" u="none" strike="noStrike" kern="150" cap="none" spc="0" normalizeH="0" baseline="0" noProof="0" dirty="0">
                <a:ln w="9525">
                  <a:solidFill>
                    <a:schemeClr val="tx1"/>
                  </a:solidFill>
                  <a:prstDash val="solid"/>
                </a:ln>
                <a:solidFill>
                  <a:srgbClr val="663300"/>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Arial" panose="020B0604020202020204" pitchFamily="34" charset="0"/>
              </a:rPr>
              <a:t>shall give their power and strength unto the beast</a:t>
            </a:r>
            <a:r>
              <a:rPr kumimoji="0" lang="en-US" sz="4200" b="0" i="0" u="none" strike="noStrike" kern="15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SimSun" panose="02010600030101010101" pitchFamily="2" charset="-122"/>
                <a:cs typeface="Arial" panose="020B0604020202020204" pitchFamily="34" charset="0"/>
              </a:rPr>
              <a:t>... </a:t>
            </a:r>
            <a:r>
              <a:rPr kumimoji="0" lang="en-US" sz="18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Arial" panose="020B0604020202020204" pitchFamily="34" charset="0"/>
                <a:hlinkClick r:id="rId4"/>
              </a:rPr>
              <a:t>Rev. 17:4-6,12-18</a:t>
            </a:r>
            <a:r>
              <a:rPr kumimoji="0" lang="en-US" sz="18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Arial" panose="020B0604020202020204" pitchFamily="34" charset="0"/>
              </a:rPr>
              <a:t> </a:t>
            </a:r>
          </a:p>
        </p:txBody>
      </p:sp>
    </p:spTree>
    <p:extLst>
      <p:ext uri="{BB962C8B-B14F-4D97-AF65-F5344CB8AC3E}">
        <p14:creationId xmlns:p14="http://schemas.microsoft.com/office/powerpoint/2010/main" val="2063392119"/>
      </p:ext>
    </p:extLst>
  </p:cSld>
  <p:clrMapOvr>
    <a:masterClrMapping/>
  </p:clrMapOvr>
  <mc:AlternateContent xmlns:mc="http://schemas.openxmlformats.org/markup-compatibility/2006" xmlns:p15="http://schemas.microsoft.com/office/powerpoint/2012/main">
    <mc:Choice Requires="p15">
      <p:transition spd="slow" advTm="12000">
        <p15:prstTrans prst="pageCurlDouble"/>
      </p:transition>
    </mc:Choice>
    <mc:Fallback xmlns="">
      <p:transition spd="slow" advTm="1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1025650"/>
            <a:ext cx="7353300" cy="475130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black">
                  <a:lumMod val="95000"/>
                  <a:lumOff val="5000"/>
                </a:prstClr>
              </a:buClr>
              <a:buSzPct val="60000"/>
              <a:defRPr/>
            </a:pPr>
            <a:r>
              <a:rPr lang="en-US" sz="4000" dirty="0">
                <a:solidFill>
                  <a:prstClr val="black"/>
                </a:solidFill>
                <a:latin typeface="Papyrus" panose="03070502060502030205" pitchFamily="66" charset="0"/>
                <a:cs typeface="Calibri" panose="020F0502020204030204" pitchFamily="34" charset="0"/>
              </a:rPr>
              <a:t>… </a:t>
            </a:r>
            <a:r>
              <a:rPr lang="en-US" sz="4000" b="1" dirty="0">
                <a:ln w="9525">
                  <a:solidFill>
                    <a:schemeClr val="tx1"/>
                  </a:solidFill>
                  <a:prstDash val="solid"/>
                </a:ln>
                <a:solidFill>
                  <a:schemeClr val="bg1"/>
                </a:solidFill>
                <a:effectLst>
                  <a:glow rad="114300">
                    <a:srgbClr val="663300">
                      <a:alpha val="7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horn (or “beast” or 8</a:t>
            </a:r>
            <a:r>
              <a:rPr lang="en-US" sz="4000" b="1" baseline="30000" dirty="0">
                <a:ln w="9525">
                  <a:solidFill>
                    <a:schemeClr val="tx1"/>
                  </a:solidFill>
                  <a:prstDash val="solid"/>
                </a:ln>
                <a:solidFill>
                  <a:schemeClr val="bg1"/>
                </a:solidFill>
                <a:effectLst>
                  <a:glow rad="114300">
                    <a:srgbClr val="663300">
                      <a:alpha val="7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a:t>
            </a:r>
            <a:r>
              <a:rPr lang="en-US" sz="4000" b="1" dirty="0">
                <a:ln w="9525">
                  <a:solidFill>
                    <a:schemeClr val="tx1"/>
                  </a:solidFill>
                  <a:prstDash val="solid"/>
                </a:ln>
                <a:solidFill>
                  <a:schemeClr val="bg1"/>
                </a:solidFill>
                <a:effectLst>
                  <a:glow rad="114300">
                    <a:srgbClr val="663300">
                      <a:alpha val="7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King)</a:t>
            </a:r>
            <a:r>
              <a:rPr lang="en-US" sz="4000" dirty="0">
                <a:ln>
                  <a:solidFill>
                    <a:schemeClr val="tx1"/>
                  </a:solidFill>
                </a:ln>
                <a:solidFill>
                  <a:schemeClr val="bg1"/>
                </a:solidFill>
                <a:effectLst>
                  <a:glow rad="114300">
                    <a:srgbClr val="663300">
                      <a:alpha val="70000"/>
                    </a:srgbClr>
                  </a:glow>
                </a:effectLst>
                <a:latin typeface="Papyrus" panose="03070502060502030205" pitchFamily="66" charset="0"/>
                <a:cs typeface="Calibri" panose="020F0502020204030204" pitchFamily="34" charset="0"/>
              </a:rPr>
              <a:t>… </a:t>
            </a:r>
            <a:r>
              <a:rPr lang="en-US" sz="4400" b="1" dirty="0">
                <a:ln w="9525">
                  <a:solidFill>
                    <a:schemeClr val="tx1"/>
                  </a:solidFill>
                  <a:prstDash val="solid"/>
                </a:ln>
                <a:solidFill>
                  <a:schemeClr val="bg1"/>
                </a:solidFill>
                <a:effectLst>
                  <a:glow rad="114300">
                    <a:srgbClr val="663300">
                      <a:alpha val="90000"/>
                    </a:srgbClr>
                  </a:glow>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took away the daily sacrifice </a:t>
            </a:r>
            <a:r>
              <a:rPr lang="en-US" sz="4000" dirty="0">
                <a:solidFill>
                  <a:schemeClr val="tx1"/>
                </a:solidFill>
                <a:latin typeface="Papyrus" panose="03070502060502030205" pitchFamily="66" charset="0"/>
                <a:cs typeface="Calibri" panose="020F0502020204030204" pitchFamily="34" charset="0"/>
              </a:rPr>
              <a:t>from the Lord, and his </a:t>
            </a:r>
            <a:r>
              <a:rPr lang="en-US" sz="4000" b="1" dirty="0">
                <a:ln w="9525">
                  <a:solidFill>
                    <a:schemeClr val="tx1"/>
                  </a:solidFill>
                  <a:prstDash val="solid"/>
                </a:ln>
                <a:solidFill>
                  <a:schemeClr val="bg1"/>
                </a:solidFill>
                <a:effectLst>
                  <a:glow rad="114300">
                    <a:srgbClr val="663300">
                      <a:alpha val="7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sanctuary was thrown down</a:t>
            </a:r>
            <a:r>
              <a:rPr lang="en-US" sz="4000" b="1" dirty="0">
                <a:ln w="9525">
                  <a:solidFill>
                    <a:sysClr val="windowText" lastClr="000000"/>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p>
          <a:p>
            <a:pPr marL="0" lvl="0" indent="0">
              <a:lnSpc>
                <a:spcPct val="90000"/>
              </a:lnSpc>
              <a:spcAft>
                <a:spcPts val="300"/>
              </a:spcAft>
              <a:buClr>
                <a:prstClr val="black">
                  <a:lumMod val="95000"/>
                  <a:lumOff val="5000"/>
                </a:prstClr>
              </a:buClr>
              <a:buSzPct val="60000"/>
              <a:defRPr/>
            </a:pPr>
            <a:r>
              <a:rPr lang="en-US" sz="4000" dirty="0">
                <a:solidFill>
                  <a:schemeClr val="tx1"/>
                </a:solidFill>
                <a:latin typeface="Papyrus" panose="03070502060502030205" pitchFamily="66" charset="0"/>
                <a:cs typeface="Calibri" panose="020F0502020204030204" pitchFamily="34" charset="0"/>
              </a:rPr>
              <a:t>Because of rebellion, the Lord’s people and the daily sacrifice were given over to it. </a:t>
            </a:r>
          </a:p>
          <a:p>
            <a:pPr marL="0" lvl="0" indent="0">
              <a:lnSpc>
                <a:spcPct val="90000"/>
              </a:lnSpc>
              <a:spcAft>
                <a:spcPts val="300"/>
              </a:spcAft>
              <a:buClr>
                <a:prstClr val="black">
                  <a:lumMod val="95000"/>
                  <a:lumOff val="5000"/>
                </a:prstClr>
              </a:buClr>
              <a:buSzPct val="60000"/>
              <a:defRPr/>
            </a:pPr>
            <a:r>
              <a:rPr lang="nl-NL" sz="16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Dan. 8:9-14, 17-19, 26 </a:t>
            </a:r>
            <a:r>
              <a:rPr lang="nl-NL"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NIV</a:t>
            </a:r>
            <a:r>
              <a:rPr lang="nl-NL"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rPr>
              <a:t>, </a:t>
            </a:r>
            <a:r>
              <a:rPr lang="en-US"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Times New Roman" panose="02020603050405020304" pitchFamily="18" charset="0"/>
                <a:cs typeface="Calibri" panose="020F0502020204030204" pitchFamily="34" charset="0"/>
                <a:hlinkClick r:id="rId5"/>
              </a:rPr>
              <a:t>Dan. 7:7-8</a:t>
            </a:r>
            <a:r>
              <a:rPr lang="en-US"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Times New Roman" panose="02020603050405020304" pitchFamily="18" charset="0"/>
                <a:cs typeface="Calibri" panose="020F0502020204030204" pitchFamily="34" charset="0"/>
              </a:rPr>
              <a:t>, </a:t>
            </a:r>
            <a:r>
              <a:rPr lang="en-US" sz="1600"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Times New Roman" panose="02020603050405020304" pitchFamily="18" charset="0"/>
                <a:cs typeface="Arial" panose="020B0604020202020204" pitchFamily="34" charset="0"/>
                <a:hlinkClick r:id="rId6"/>
              </a:rPr>
              <a:t>Rev. 17:4-6,12-18</a:t>
            </a:r>
            <a:r>
              <a:rPr lang="en-US" sz="1600"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Times New Roman" panose="02020603050405020304" pitchFamily="18" charset="0"/>
                <a:cs typeface="Arial" panose="020B0604020202020204" pitchFamily="34" charset="0"/>
              </a:rPr>
              <a:t>,</a:t>
            </a:r>
            <a:r>
              <a:rPr lang="en-US" sz="1600"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Arial" panose="020B0604020202020204" pitchFamily="34" charset="0"/>
              </a:rPr>
              <a:t> </a:t>
            </a:r>
            <a:r>
              <a:rPr lang="en-US"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hlinkClick r:id="rId7"/>
              </a:rPr>
              <a:t>Rev. 17:9-11 NIV</a:t>
            </a:r>
            <a:endParaRPr lang="en-US"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993569394"/>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52500" y="1255581"/>
            <a:ext cx="7239000" cy="476335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0000"/>
              </a:lnSpc>
              <a:spcAft>
                <a:spcPts val="1000"/>
              </a:spcAft>
              <a:buClr>
                <a:prstClr val="black">
                  <a:lumMod val="95000"/>
                  <a:lumOff val="5000"/>
                </a:prstClr>
              </a:buClr>
              <a:buSzPct val="60000"/>
              <a:defRPr/>
            </a:pPr>
            <a:r>
              <a:rPr lang="en-US" sz="4000" dirty="0">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the </a:t>
            </a:r>
            <a:r>
              <a:rPr lang="en-US" sz="4000" dirty="0">
                <a:solidFill>
                  <a:schemeClr val="tx1">
                    <a:lumMod val="95000"/>
                    <a:lumOff val="5000"/>
                  </a:scheme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rebellion that causes desolation, the </a:t>
            </a:r>
            <a:r>
              <a:rPr lang="en-US" sz="4400" b="1"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surrender of the sanctuary and the trampling underfoot of the Lord’s people</a:t>
            </a:r>
            <a:r>
              <a:rPr lang="en-US" sz="4000" dirty="0">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t>
            </a:r>
            <a:endParaRPr lang="en-US" sz="4000" b="1"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endParaRPr>
          </a:p>
          <a:p>
            <a:pPr marL="0" lvl="0" indent="0">
              <a:lnSpc>
                <a:spcPct val="80000"/>
              </a:lnSpc>
              <a:spcAft>
                <a:spcPts val="1000"/>
              </a:spcAft>
              <a:buClr>
                <a:prstClr val="black"/>
              </a:buClr>
              <a:buSzPct val="60000"/>
              <a:tabLst/>
              <a:defRPr/>
            </a:pPr>
            <a:r>
              <a:rPr lang="en-US" sz="40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vision concerns the </a:t>
            </a:r>
            <a:r>
              <a:rPr lang="en-US" sz="4400" b="1"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time of the end</a:t>
            </a:r>
            <a:r>
              <a:rPr lang="en-US" sz="40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 “the distant future.” </a:t>
            </a:r>
            <a:r>
              <a:rPr lang="nl-NL" sz="16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Dan. 8:9-14, 17-19, 26 </a:t>
            </a:r>
            <a:r>
              <a:rPr lang="nl-NL"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NIV</a:t>
            </a:r>
            <a:endParaRPr lang="en-US"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849229884"/>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87151" y="1499593"/>
            <a:ext cx="8969697" cy="504753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100000"/>
              </a:lnSpc>
              <a:spcBef>
                <a:spcPts val="0"/>
              </a:spcBef>
              <a:spcAft>
                <a:spcPts val="12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800" dirty="0">
                <a:solidFill>
                  <a:prstClr val="black"/>
                </a:solidFill>
                <a:ea typeface="Microsoft YaHei" pitchFamily="1"/>
                <a:cs typeface="Arial" panose="020B0604020202020204" pitchFamily="34" charset="0"/>
              </a:rPr>
              <a:t>At this time, the </a:t>
            </a:r>
            <a:r>
              <a:rPr lang="en-US" sz="3000" b="1" dirty="0">
                <a:ln w="9525">
                  <a:solidFill>
                    <a:schemeClr val="bg1">
                      <a:lumMod val="95000"/>
                      <a:lumOff val="5000"/>
                    </a:schemeClr>
                  </a:solidFill>
                  <a:prstDash val="solid"/>
                </a:ln>
                <a:solidFill>
                  <a:srgbClr val="7E4A10"/>
                </a:solidFill>
                <a:effectLst>
                  <a:outerShdw blurRad="12700" dist="38100" dir="2700000" algn="tl" rotWithShape="0">
                    <a:schemeClr val="bg1">
                      <a:lumMod val="50000"/>
                    </a:schemeClr>
                  </a:outerShdw>
                </a:effectLst>
                <a:ea typeface="Microsoft YaHei" pitchFamily="1"/>
                <a:cs typeface="Arial" panose="020B0604020202020204" pitchFamily="34" charset="0"/>
              </a:rPr>
              <a:t>woman of God in Revelation (other verses describe as “people of God… faithful to Jesus”) flees into the wilderness</a:t>
            </a:r>
            <a:r>
              <a:rPr lang="en-US" sz="3000" dirty="0">
                <a:solidFill>
                  <a:prstClr val="black"/>
                </a:solidFill>
                <a:ea typeface="Microsoft YaHei" pitchFamily="1"/>
                <a:cs typeface="Arial" panose="020B0604020202020204" pitchFamily="34" charset="0"/>
              </a:rPr>
              <a:t>, to a place prepared for her by God, where she is taken care of the same amount of time as the beast rules Earth,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ea typeface="Microsoft YaHei" pitchFamily="1"/>
                <a:cs typeface="Arial" panose="020B0604020202020204" pitchFamily="34" charset="0"/>
              </a:rPr>
              <a:t>1,260 days (final 3.5 years of tribulation). </a:t>
            </a:r>
          </a:p>
          <a:p>
            <a:pPr marL="0" lvl="0" indent="0" hangingPunct="1">
              <a:lnSpc>
                <a:spcPct val="100000"/>
              </a:lnSpc>
              <a:spcBef>
                <a:spcPts val="0"/>
              </a:spcBef>
              <a:spcAft>
                <a:spcPts val="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ea typeface="Microsoft YaHei" pitchFamily="1"/>
                <a:cs typeface="Arial" panose="020B0604020202020204" pitchFamily="34" charset="0"/>
              </a:rPr>
              <a:t>She flees from a giant tsunami flood “like a river to sweep her away”. This would result from an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ea typeface="Microsoft YaHei" pitchFamily="1"/>
                <a:cs typeface="Arial" panose="020B0604020202020204" pitchFamily="34" charset="0"/>
                <a:hlinkClick r:id="rId3" action="ppaction://hlinksldjump"/>
              </a:rPr>
              <a:t>asteroid impact</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ea typeface="Microsoft YaHei" pitchFamily="1"/>
                <a:cs typeface="Arial" panose="020B0604020202020204" pitchFamily="34" charset="0"/>
              </a:rPr>
              <a:t> and large earthquakes as the Bible describes.</a:t>
            </a:r>
            <a:r>
              <a:rPr lang="en-US" sz="3000" b="1" dirty="0">
                <a:ln w="9525">
                  <a:solidFill>
                    <a:prstClr val="black"/>
                  </a:solidFill>
                  <a:prstDash val="solid"/>
                </a:ln>
                <a:solidFill>
                  <a:srgbClr val="9C5B14"/>
                </a:solidFill>
                <a:effectLst>
                  <a:outerShdw blurRad="12700" dist="38100" dir="2700000" algn="tl" rotWithShape="0">
                    <a:prstClr val="black">
                      <a:lumMod val="50000"/>
                    </a:prstClr>
                  </a:outerShdw>
                </a:effectLst>
                <a:ea typeface="Microsoft YaHei" pitchFamily="1"/>
                <a:cs typeface="Arial" panose="020B0604020202020204" pitchFamily="34" charset="0"/>
              </a:rPr>
              <a:t> </a:t>
            </a:r>
            <a:r>
              <a:rPr lang="en-US" sz="2000" dirty="0">
                <a:ln w="9525">
                  <a:solidFill>
                    <a:prstClr val="black"/>
                  </a:solidFill>
                  <a:prstDash val="solid"/>
                </a:ln>
                <a:solidFill>
                  <a:prstClr val="white"/>
                </a:solidFill>
                <a:latin typeface="Calibri" pitchFamily="34"/>
                <a:ea typeface="Microsoft YaHei" pitchFamily="1"/>
                <a:cs typeface="Times New Roman" pitchFamily="18"/>
                <a:hlinkClick r:id="rId4"/>
              </a:rPr>
              <a:t>Rev. 12:6</a:t>
            </a:r>
            <a:r>
              <a:rPr lang="en-US" sz="2000" dirty="0">
                <a:ln w="9525">
                  <a:solidFill>
                    <a:prstClr val="black"/>
                  </a:solidFill>
                  <a:prstDash val="solid"/>
                </a:ln>
                <a:solidFill>
                  <a:prstClr val="white"/>
                </a:solidFill>
                <a:latin typeface="Calibri" pitchFamily="34"/>
                <a:ea typeface="Microsoft YaHei" pitchFamily="1"/>
                <a:cs typeface="Times New Roman" pitchFamily="18"/>
              </a:rPr>
              <a:t>, </a:t>
            </a:r>
            <a:r>
              <a:rPr lang="en-US" sz="2000" dirty="0">
                <a:ln w="9525">
                  <a:solidFill>
                    <a:prstClr val="black"/>
                  </a:solidFill>
                  <a:prstDash val="solid"/>
                </a:ln>
                <a:solidFill>
                  <a:prstClr val="white"/>
                </a:solidFill>
                <a:latin typeface="Calibri" pitchFamily="34"/>
                <a:ea typeface="Microsoft YaHei" pitchFamily="1"/>
                <a:cs typeface="Times New Roman" pitchFamily="18"/>
                <a:hlinkClick r:id="rId5"/>
              </a:rPr>
              <a:t>Rev. 14:2</a:t>
            </a:r>
            <a:r>
              <a:rPr lang="en-US" sz="2000" dirty="0">
                <a:ln w="9525">
                  <a:solidFill>
                    <a:prstClr val="black"/>
                  </a:solidFill>
                  <a:prstDash val="solid"/>
                </a:ln>
                <a:solidFill>
                  <a:prstClr val="white"/>
                </a:solidFill>
                <a:latin typeface="Calibri" pitchFamily="34"/>
                <a:ea typeface="Microsoft YaHei" pitchFamily="1"/>
                <a:cs typeface="Times New Roman" pitchFamily="18"/>
              </a:rPr>
              <a:t>, </a:t>
            </a:r>
            <a:r>
              <a:rPr lang="en-US" sz="2000" dirty="0">
                <a:ln w="9525">
                  <a:solidFill>
                    <a:prstClr val="black"/>
                  </a:solidFill>
                  <a:prstDash val="solid"/>
                </a:ln>
                <a:solidFill>
                  <a:prstClr val="white"/>
                </a:solidFill>
                <a:latin typeface="Calibri" pitchFamily="34"/>
                <a:ea typeface="Microsoft YaHei" pitchFamily="1"/>
                <a:cs typeface="Times New Roman" pitchFamily="18"/>
                <a:hlinkClick r:id="rId6"/>
              </a:rPr>
              <a:t>Rev. 12:6,15-16 NIV</a:t>
            </a:r>
            <a:endParaRPr lang="en-US" sz="2000" dirty="0">
              <a:solidFill>
                <a:prstClr val="white"/>
              </a:solidFill>
              <a:latin typeface="Calibri" pitchFamily="34"/>
              <a:ea typeface="Microsoft YaHei" pitchFamily="1"/>
              <a:cs typeface="Times New Roman" pitchFamily="18"/>
              <a:hlinkClick r:id="rId4"/>
            </a:endParaRPr>
          </a:p>
        </p:txBody>
      </p:sp>
      <p:sp>
        <p:nvSpPr>
          <p:cNvPr id="6" name="Text Box 1">
            <a:extLst>
              <a:ext uri="{FF2B5EF4-FFF2-40B4-BE49-F238E27FC236}">
                <a16:creationId xmlns:a16="http://schemas.microsoft.com/office/drawing/2014/main" id="{F37C9B02-F9C1-4285-BC02-27EDDCDA4D32}"/>
              </a:ext>
            </a:extLst>
          </p:cNvPr>
          <p:cNvSpPr txBox="1">
            <a:spLocks noChangeArrowheads="1"/>
          </p:cNvSpPr>
          <p:nvPr/>
        </p:nvSpPr>
        <p:spPr bwMode="auto">
          <a:xfrm>
            <a:off x="199562" y="182880"/>
            <a:ext cx="8656203" cy="1188720"/>
          </a:xfrm>
          <a:prstGeom prst="rect">
            <a:avLst/>
          </a:prstGeom>
          <a:blipFill dpi="0" rotWithShape="0">
            <a:blip r:embed="rId7"/>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DA43DDF6-7CE6-430D-8F3E-F67CFFEAE34D}"/>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680331224"/>
      </p:ext>
    </p:extLst>
  </p:cSld>
  <p:clrMapOvr>
    <a:masterClrMapping/>
  </p:clrMapOvr>
  <mc:AlternateContent xmlns:mc="http://schemas.openxmlformats.org/markup-compatibility/2006" xmlns:p15="http://schemas.microsoft.com/office/powerpoint/2012/main">
    <mc:Choice Requires="p15">
      <p:transition spd="slow" advTm="34000">
        <p15:prstTrans prst="pageCurlDouble"/>
      </p:transition>
    </mc:Choice>
    <mc:Fallback xmlns="">
      <p:transition spd="slow" advTm="34000">
        <p:fade/>
      </p:transition>
    </mc:Fallback>
  </mc:AlternateContent>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87152" y="1586153"/>
            <a:ext cx="8969690" cy="5057795"/>
          </a:xfrm>
          <a:prstGeom prst="rect">
            <a:avLst/>
          </a:prstGeom>
          <a:gradFill>
            <a:gsLst>
              <a:gs pos="0">
                <a:srgbClr val="9C5B14"/>
              </a:gs>
              <a:gs pos="48000">
                <a:schemeClr val="tx1"/>
              </a:gs>
              <a:gs pos="100000">
                <a:srgbClr val="B56A17"/>
              </a:gs>
            </a:gsLst>
            <a:lin ang="16200000" scaled="1"/>
          </a:gradFill>
          <a:ln w="25400">
            <a:solidFill>
              <a:schemeClr val="bg1"/>
            </a:solidFill>
          </a:ln>
          <a:effectLst>
            <a:outerShdw blurRad="127000" dist="50800" dir="5400000" algn="ctr" rotWithShape="0">
              <a:schemeClr val="bg1"/>
            </a:outerShdw>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1000"/>
              </a:spcAft>
              <a:buClr>
                <a:srgbClr val="814C11"/>
              </a:buClr>
              <a:buSzPct val="65000"/>
              <a:tabLst/>
              <a:defRPr/>
            </a:pPr>
            <a:r>
              <a:rPr lang="en-US" sz="3000" dirty="0">
                <a:solidFill>
                  <a:schemeClr val="bg1"/>
                </a:solidFill>
                <a:cs typeface="Arial" panose="020B0604020202020204" pitchFamily="34" charset="0"/>
              </a:rPr>
              <a:t>In the second half of tribulation, the Bible states that the </a:t>
            </a:r>
            <a:r>
              <a:rPr lang="en-US" sz="3200" b="1" dirty="0">
                <a:ln w="9525">
                  <a:solidFill>
                    <a:schemeClr val="bg1"/>
                  </a:solidFill>
                  <a:prstDash val="solid"/>
                </a:ln>
                <a:solidFill>
                  <a:schemeClr val="tx1"/>
                </a:solidFill>
                <a:effectLst>
                  <a:glow rad="127000">
                    <a:srgbClr val="663300">
                      <a:alpha val="80000"/>
                    </a:srgbClr>
                  </a:glow>
                  <a:outerShdw blurRad="50800" dist="50800" dir="2700000" algn="tl" rotWithShape="0">
                    <a:schemeClr val="bg1">
                      <a:lumMod val="50000"/>
                    </a:schemeClr>
                  </a:outerShdw>
                </a:effectLst>
                <a:cs typeface="Arial" panose="020B0604020202020204" pitchFamily="34" charset="0"/>
              </a:rPr>
              <a:t>3 angels “in midair” will continue to proclaim the “eternal gospel” worldwide to all “people of God” in “every nation” who are “faithful to Jesus”.  </a:t>
            </a:r>
            <a:r>
              <a:rPr lang="en-US" dirty="0">
                <a:ln w="12700">
                  <a:solidFill>
                    <a:srgbClr val="000000">
                      <a:lumMod val="75000"/>
                    </a:srgbClr>
                  </a:solidFill>
                  <a:prstDash val="solid"/>
                </a:ln>
                <a:pattFill prst="dkUpDiag">
                  <a:fgClr>
                    <a:srgbClr val="000000"/>
                  </a:fgClr>
                  <a:bgClr>
                    <a:srgbClr val="000000">
                      <a:lumMod val="20000"/>
                      <a:lumOff val="80000"/>
                    </a:srgbClr>
                  </a:bgClr>
                </a:pattFill>
                <a:cs typeface="Arial" panose="020B0604020202020204" pitchFamily="34" charset="0"/>
                <a:hlinkClick r:id="rId3"/>
              </a:rPr>
              <a:t>Rev. 14:6-13 NIV</a:t>
            </a:r>
            <a:r>
              <a:rPr lang="en-US" b="1" dirty="0">
                <a:ln w="9525">
                  <a:solidFill>
                    <a:schemeClr val="bg1"/>
                  </a:solidFill>
                  <a:prstDash val="solid"/>
                </a:ln>
                <a:solidFill>
                  <a:srgbClr val="663300"/>
                </a:solidFill>
                <a:effectLst>
                  <a:outerShdw blurRad="12700" dist="38100" dir="2700000" algn="tl" rotWithShape="0">
                    <a:schemeClr val="bg1">
                      <a:lumMod val="50000"/>
                    </a:schemeClr>
                  </a:outerShdw>
                </a:effectLst>
                <a:cs typeface="Arial" panose="020B0604020202020204" pitchFamily="34" charset="0"/>
              </a:rPr>
              <a:t> </a:t>
            </a:r>
          </a:p>
          <a:p>
            <a:pPr marL="274320" lvl="0" indent="-274320">
              <a:lnSpc>
                <a:spcPct val="98000"/>
              </a:lnSpc>
              <a:spcAft>
                <a:spcPts val="1000"/>
              </a:spcAft>
              <a:buClr>
                <a:schemeClr val="bg1"/>
              </a:buClr>
              <a:buSzPct val="70000"/>
              <a:buFont typeface="Wingdings" panose="05000000000000000000" pitchFamily="2" charset="2"/>
              <a:buChar char="Ø"/>
              <a:tabLst/>
              <a:defRPr/>
            </a:pPr>
            <a:r>
              <a:rPr lang="en-US" sz="2800" dirty="0">
                <a:solidFill>
                  <a:schemeClr val="bg1">
                    <a:lumMod val="95000"/>
                    <a:lumOff val="5000"/>
                  </a:schemeClr>
                </a:solidFill>
                <a:cs typeface="Arial" panose="020B0604020202020204" pitchFamily="34" charset="0"/>
              </a:rPr>
              <a:t>These are the left behind Christians and Messianic Jews who remain alive during the second half of tribulation</a:t>
            </a:r>
            <a:r>
              <a:rPr lang="en-US" sz="2800" dirty="0">
                <a:solidFill>
                  <a:schemeClr val="bg1"/>
                </a:solidFill>
                <a:cs typeface="Arial" panose="020B0604020202020204" pitchFamily="34" charset="0"/>
              </a:rPr>
              <a:t>, </a:t>
            </a:r>
            <a:r>
              <a:rPr lang="en-US" sz="2800" dirty="0">
                <a:solidFill>
                  <a:prstClr val="black"/>
                </a:solidFill>
                <a:cs typeface="Arial" panose="020B0604020202020204" pitchFamily="34" charset="0"/>
              </a:rPr>
              <a:t>after the fall of Babylon, when the beast rules the entire Earth with the 666 mark.</a:t>
            </a:r>
            <a:endParaRPr lang="en-US" sz="2800" dirty="0">
              <a:ln w="12700">
                <a:solidFill>
                  <a:srgbClr val="000000">
                    <a:lumMod val="75000"/>
                  </a:srgbClr>
                </a:solidFill>
                <a:prstDash val="solid"/>
              </a:ln>
              <a:pattFill prst="dkUpDiag">
                <a:fgClr>
                  <a:srgbClr val="000000"/>
                </a:fgClr>
                <a:bgClr>
                  <a:srgbClr val="000000">
                    <a:lumMod val="20000"/>
                    <a:lumOff val="80000"/>
                  </a:srgbClr>
                </a:bgClr>
              </a:pattFill>
              <a:cs typeface="Arial" panose="020B0604020202020204" pitchFamily="34" charset="0"/>
            </a:endParaRPr>
          </a:p>
          <a:p>
            <a:pPr marL="274320" lvl="0" indent="-274320">
              <a:lnSpc>
                <a:spcPct val="98000"/>
              </a:lnSpc>
              <a:spcAft>
                <a:spcPts val="1000"/>
              </a:spcAft>
              <a:buClr>
                <a:schemeClr val="tx1"/>
              </a:buClr>
              <a:buSzPct val="50000"/>
              <a:buFont typeface="Wingdings" panose="05000000000000000000" pitchFamily="2" charset="2"/>
              <a:buChar char="Ø"/>
              <a:tabLst/>
              <a:defRPr/>
            </a:pPr>
            <a:r>
              <a:rPr lang="en-US" sz="3000" b="1" dirty="0">
                <a:ln w="9525">
                  <a:solidFill>
                    <a:schemeClr val="bg1">
                      <a:lumMod val="95000"/>
                      <a:lumOff val="5000"/>
                    </a:schemeClr>
                  </a:solidFill>
                  <a:prstDash val="solid"/>
                </a:ln>
                <a:solidFill>
                  <a:schemeClr val="tx1"/>
                </a:solidFill>
                <a:effectLst>
                  <a:glow rad="127000">
                    <a:srgbClr val="663300">
                      <a:alpha val="80000"/>
                    </a:srgbClr>
                  </a:glow>
                  <a:outerShdw blurRad="50800" dist="50800" dir="2700000" algn="tl" rotWithShape="0">
                    <a:prstClr val="black">
                      <a:lumMod val="50000"/>
                    </a:prstClr>
                  </a:outerShdw>
                </a:effectLst>
                <a:cs typeface="Arial" panose="020B0604020202020204" pitchFamily="34" charset="0"/>
              </a:rPr>
              <a:t>They will be martyred, but saved.</a:t>
            </a:r>
          </a:p>
        </p:txBody>
      </p:sp>
      <p:sp>
        <p:nvSpPr>
          <p:cNvPr id="6" name="Text Box 1">
            <a:extLst>
              <a:ext uri="{FF2B5EF4-FFF2-40B4-BE49-F238E27FC236}">
                <a16:creationId xmlns:a16="http://schemas.microsoft.com/office/drawing/2014/main" id="{F37C9B02-F9C1-4285-BC02-27EDDCDA4D32}"/>
              </a:ext>
            </a:extLst>
          </p:cNvPr>
          <p:cNvSpPr txBox="1">
            <a:spLocks noChangeArrowheads="1"/>
          </p:cNvSpPr>
          <p:nvPr/>
        </p:nvSpPr>
        <p:spPr bwMode="auto">
          <a:xfrm>
            <a:off x="243895" y="274320"/>
            <a:ext cx="8656203" cy="118872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0F97A9B1-AEF6-4405-A28C-4C50B6195E8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054653397"/>
      </p:ext>
    </p:extLst>
  </p:cSld>
  <p:clrMapOvr>
    <a:masterClrMapping/>
  </p:clrMapOvr>
  <mc:AlternateContent xmlns:mc="http://schemas.openxmlformats.org/markup-compatibility/2006" xmlns:p15="http://schemas.microsoft.com/office/powerpoint/2012/main">
    <mc:Choice Requires="p15">
      <p:transition spd="slow" advTm="31000">
        <p15:prstTrans prst="pageCurlDouble"/>
      </p:transition>
    </mc:Choice>
    <mc:Fallback xmlns="">
      <p:transition spd="slow" advTm="31000">
        <p:fade/>
      </p:transition>
    </mc:Fallback>
  </mc:AlternateContent>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762000" y="762000"/>
            <a:ext cx="7543800" cy="546777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8000"/>
              </a:lnSpc>
              <a:spcBef>
                <a:spcPct val="0"/>
              </a:spcBef>
              <a:spcAft>
                <a:spcPts val="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800" b="1" i="0" u="none" strike="noStrike" kern="1200" normalizeH="0" baseline="0" noProof="0" dirty="0">
                <a:ln w="12700" cmpd="sng">
                  <a:solidFill>
                    <a:schemeClr val="tx1"/>
                  </a:solidFill>
                  <a:prstDash val="solid"/>
                </a:ln>
                <a:solidFill>
                  <a:schemeClr val="bg1"/>
                </a:solidFill>
                <a:effectLst>
                  <a:glow rad="127000">
                    <a:srgbClr val="663300">
                      <a:alpha val="80000"/>
                    </a:srgbClr>
                  </a:glow>
                  <a:outerShdw blurRad="50800" dist="50800" dir="27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The Three Angels</a:t>
            </a:r>
          </a:p>
          <a:p>
            <a:pPr marL="0" lvl="0" indent="0">
              <a:lnSpc>
                <a:spcPct val="92000"/>
              </a:lnSpc>
              <a:spcAft>
                <a:spcPts val="1200"/>
              </a:spcAft>
              <a:buClr>
                <a:prstClr val="black"/>
              </a:buClr>
              <a:buSzPct val="70000"/>
              <a:defRPr/>
            </a:pPr>
            <a:r>
              <a:rPr kumimoji="0" lang="en-US" sz="3800" b="1" i="0" u="none" strike="noStrike" kern="1200" normalizeH="0" baseline="0" noProof="0" dirty="0">
                <a:ln w="12700" cmpd="sng">
                  <a:solidFill>
                    <a:schemeClr val="tx1"/>
                  </a:solidFill>
                  <a:prstDash val="solid"/>
                </a:ln>
                <a:solidFill>
                  <a:schemeClr val="bg1"/>
                </a:solidFill>
                <a:effectLst>
                  <a:glow rad="127000">
                    <a:srgbClr val="663300">
                      <a:alpha val="80000"/>
                    </a:srgbClr>
                  </a:glow>
                  <a:outerShdw blurRad="50800" dist="50800" dir="27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800" b="1" i="0" u="none" strike="noStrike" kern="1200" normalizeH="0" baseline="0" noProof="0" dirty="0">
                <a:ln w="9525">
                  <a:solidFill>
                    <a:schemeClr val="tx1"/>
                  </a:solidFill>
                  <a:prstDash val="solid"/>
                </a:ln>
                <a:solidFill>
                  <a:schemeClr val="bg1"/>
                </a:solidFill>
                <a:effectLst>
                  <a:glow rad="127000">
                    <a:srgbClr val="663300">
                      <a:alpha val="80000"/>
                    </a:srgbClr>
                  </a:glow>
                  <a:outerShdw blurRad="50800" dist="50800" dir="27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angel flying in midair… had the </a:t>
            </a:r>
            <a:r>
              <a:rPr kumimoji="0" lang="en-US" sz="3800" b="1" i="0" strike="noStrike" kern="1200" normalizeH="0" baseline="0" noProof="0" dirty="0">
                <a:ln w="9525">
                  <a:solidFill>
                    <a:schemeClr val="tx1"/>
                  </a:solidFill>
                  <a:prstDash val="solid"/>
                </a:ln>
                <a:solidFill>
                  <a:schemeClr val="bg1"/>
                </a:solidFill>
                <a:effectLst>
                  <a:glow rad="127000">
                    <a:srgbClr val="663300">
                      <a:alpha val="80000"/>
                    </a:srgbClr>
                  </a:glow>
                  <a:outerShdw blurRad="50800" dist="50800" dir="27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eternal gospel</a:t>
            </a:r>
            <a:r>
              <a:rPr kumimoji="0" lang="en-US" sz="3800" b="1" i="0" u="none" strike="noStrike" kern="1200" normalizeH="0" baseline="0" noProof="0" dirty="0">
                <a:ln w="9525">
                  <a:solidFill>
                    <a:schemeClr val="tx1"/>
                  </a:solidFill>
                  <a:prstDash val="solid"/>
                </a:ln>
                <a:solidFill>
                  <a:schemeClr val="bg1"/>
                </a:solidFill>
                <a:effectLst>
                  <a:glow rad="127000">
                    <a:srgbClr val="663300">
                      <a:alpha val="80000"/>
                    </a:srgbClr>
                  </a:glow>
                  <a:outerShdw blurRad="50800" dist="50800" dir="27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 to proclaim to those who live on the earth - </a:t>
            </a:r>
            <a:r>
              <a:rPr kumimoji="0" lang="en-US" sz="3800" b="1" i="0" u="none" strike="noStrike" kern="1200" normalizeH="0" baseline="0" noProof="0" dirty="0">
                <a:ln w="12700" cmpd="sng">
                  <a:solidFill>
                    <a:schemeClr val="tx1"/>
                  </a:solidFill>
                  <a:prstDash val="solid"/>
                </a:ln>
                <a:solidFill>
                  <a:schemeClr val="bg1"/>
                </a:solidFill>
                <a:effectLst>
                  <a:glow rad="127000">
                    <a:srgbClr val="663300">
                      <a:alpha val="80000"/>
                    </a:srgbClr>
                  </a:glow>
                  <a:outerShdw blurRad="50800" dist="50800" dir="27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to every nation</a:t>
            </a:r>
            <a:r>
              <a:rPr kumimoji="0" lang="en-US" sz="33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tribe, language and people. A</a:t>
            </a:r>
            <a:r>
              <a:rPr kumimoji="0" lang="en-US" sz="32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second angel </a:t>
            </a:r>
            <a:r>
              <a:rPr kumimoji="0" lang="en-US" sz="32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followed and said, </a:t>
            </a:r>
            <a:r>
              <a:rPr kumimoji="0" lang="en-US" sz="3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a:t>
            </a:r>
            <a:r>
              <a:rPr kumimoji="0" lang="en-US" sz="3400" b="1" i="0" u="none" strike="noStrike" kern="1200" normalizeH="0" baseline="0" noProof="0" dirty="0">
                <a:ln w="12700" cmpd="sng">
                  <a:solidFill>
                    <a:sysClr val="windowText" lastClr="000000"/>
                  </a:solidFill>
                  <a:prstDash val="solid"/>
                </a:ln>
                <a:solidFill>
                  <a:srgbClr val="663300"/>
                </a:solidFill>
                <a:uLnTx/>
                <a:uFillTx/>
                <a:latin typeface="Papyrus" panose="03070502060502030205" pitchFamily="66" charset="0"/>
                <a:ea typeface="Microsoft YaHei" panose="020B0503020204020204" pitchFamily="34" charset="-122"/>
                <a:cs typeface="Arial" panose="020B0604020202020204" pitchFamily="34" charset="0"/>
              </a:rPr>
              <a:t>Fallen! Fallen is Babylon </a:t>
            </a:r>
            <a:r>
              <a:rPr kumimoji="0" lang="en-US" sz="32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the Great"...” </a:t>
            </a:r>
            <a:r>
              <a:rPr kumimoji="0" lang="en-US" sz="3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A third angel </a:t>
            </a:r>
            <a:r>
              <a:rPr kumimoji="0" lang="en-US" sz="32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followed…  “</a:t>
            </a:r>
            <a:r>
              <a:rPr kumimoji="0" lang="en-US" sz="32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If </a:t>
            </a:r>
            <a:r>
              <a:rPr kumimoji="0" lang="en-US" sz="3200" b="1" i="0" u="none" strike="noStrike" kern="1200" normalizeH="0" baseline="0" noProof="0" dirty="0">
                <a:ln w="12700" cmpd="sng">
                  <a:solidFill>
                    <a:sysClr val="windowText" lastClr="000000"/>
                  </a:solidFill>
                  <a:prstDash val="solid"/>
                </a:ln>
                <a:solidFill>
                  <a:srgbClr val="663300"/>
                </a:solidFill>
                <a:uLnTx/>
                <a:uFillTx/>
                <a:latin typeface="Papyrus" panose="03070502060502030205" pitchFamily="66" charset="0"/>
                <a:ea typeface="Microsoft YaHei" panose="020B0503020204020204" pitchFamily="34" charset="-122"/>
                <a:cs typeface="Arial" panose="020B0604020202020204" pitchFamily="34" charset="0"/>
              </a:rPr>
              <a:t>anyone worships the beast ... they... </a:t>
            </a:r>
            <a:r>
              <a:rPr lang="en-US" sz="3600" b="1" dirty="0">
                <a:ln w="12700" cmpd="sng">
                  <a:solidFill>
                    <a:schemeClr val="tx1"/>
                  </a:solidFill>
                  <a:prstDash val="solid"/>
                </a:ln>
                <a:solidFill>
                  <a:schemeClr val="bg1"/>
                </a:solidFill>
                <a:effectLst>
                  <a:glow rad="127000">
                    <a:srgbClr val="663300">
                      <a:alpha val="80000"/>
                    </a:srgbClr>
                  </a:glow>
                  <a:outerShdw blurRad="50800" dist="50800" dir="2700000" algn="ctr" rotWithShape="0">
                    <a:schemeClr val="tx1"/>
                  </a:outerShdw>
                </a:effectLst>
                <a:latin typeface="Papyrus" panose="03070502060502030205" pitchFamily="66" charset="0"/>
                <a:cs typeface="Arial" panose="020B0604020202020204" pitchFamily="34" charset="0"/>
              </a:rPr>
              <a:t>will be tormented with burning sulfur... for ever </a:t>
            </a:r>
            <a:r>
              <a:rPr kumimoji="0" lang="en-US" sz="33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Rev. 14:6-13 </a:t>
            </a:r>
            <a:r>
              <a:rPr kumimoji="0" lang="en-US" sz="12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NIV</a:t>
            </a:r>
            <a:endParaRPr kumimoji="0" lang="en-US" sz="16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585948686"/>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02112" y="1562605"/>
            <a:ext cx="8934071" cy="510889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1200"/>
              </a:spcAft>
              <a:buClr>
                <a:schemeClr val="bg1"/>
              </a:buClr>
              <a:buSzPct val="70000"/>
              <a:tabLst/>
              <a:defRPr/>
            </a:pPr>
            <a:r>
              <a:rPr lang="en-US" sz="2800" dirty="0">
                <a:solidFill>
                  <a:schemeClr val="bg1"/>
                </a:solidFill>
                <a:cs typeface="Arial" panose="020B0604020202020204" pitchFamily="34" charset="0"/>
              </a:rPr>
              <a:t>My two books</a:t>
            </a:r>
            <a:r>
              <a:rPr lang="en-US" sz="32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 </a:t>
            </a:r>
            <a:r>
              <a:rPr lang="en-US" sz="3200" b="1" kern="150" dirty="0">
                <a:ln w="12700" cmpd="sng">
                  <a:solidFill>
                    <a:srgbClr val="000000"/>
                  </a:solidFill>
                  <a:prstDash val="solid"/>
                </a:ln>
                <a:gradFill>
                  <a:gsLst>
                    <a:gs pos="0">
                      <a:srgbClr val="000000"/>
                    </a:gs>
                    <a:gs pos="4000">
                      <a:srgbClr val="000000">
                        <a:lumMod val="60000"/>
                        <a:lumOff val="40000"/>
                      </a:srgbClr>
                    </a:gs>
                    <a:gs pos="96262">
                      <a:schemeClr val="tx1"/>
                    </a:gs>
                    <a:gs pos="96262">
                      <a:srgbClr val="000000">
                        <a:lumMod val="20000"/>
                        <a:lumOff val="80000"/>
                      </a:srgbClr>
                    </a:gs>
                    <a:gs pos="56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prove that all literal Bible verses, including all literal prophesy verses were correct</a:t>
            </a:r>
            <a:r>
              <a:rPr lang="en-US" sz="32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 </a:t>
            </a:r>
            <a:r>
              <a:rPr lang="en-US" sz="2800" kern="150" dirty="0">
                <a:solidFill>
                  <a:schemeClr val="bg1">
                    <a:lumMod val="95000"/>
                    <a:lumOff val="5000"/>
                  </a:schemeClr>
                </a:solidFill>
                <a:ea typeface="SimSun" panose="02010600030101010101" pitchFamily="2" charset="-122"/>
                <a:cs typeface="Arial" panose="020B0604020202020204" pitchFamily="34" charset="0"/>
              </a:rPr>
              <a:t>when all illegal Bible word changes, plus a few human translational errors are removed. </a:t>
            </a:r>
            <a:r>
              <a:rPr lang="en-US" sz="1600"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4"/>
              </a:rPr>
              <a:t>[914]</a:t>
            </a:r>
            <a:r>
              <a:rPr lang="en-US" sz="1600" dirty="0">
                <a:ln w="9525">
                  <a:solidFill>
                    <a:schemeClr val="bg1"/>
                  </a:solidFill>
                  <a:prstDash val="solid"/>
                </a:ln>
                <a:solidFill>
                  <a:schemeClr val="tx1"/>
                </a:solidFill>
                <a:cs typeface="Arial" panose="020B0604020202020204" pitchFamily="34" charset="0"/>
                <a:hlinkClick r:id="rId5"/>
              </a:rPr>
              <a:t>[915]</a:t>
            </a:r>
            <a:endParaRPr lang="en-US" sz="3000" dirty="0">
              <a:ln w="9525">
                <a:solidFill>
                  <a:schemeClr val="bg1"/>
                </a:solidFill>
                <a:prstDash val="solid"/>
              </a:ln>
              <a:solidFill>
                <a:schemeClr val="tx1"/>
              </a:solidFill>
              <a:cs typeface="Arial" panose="020B0604020202020204" pitchFamily="34" charset="0"/>
            </a:endParaRPr>
          </a:p>
          <a:p>
            <a:pPr marL="274320" lvl="0" indent="-274320">
              <a:lnSpc>
                <a:spcPct val="98000"/>
              </a:lnSpc>
              <a:spcAft>
                <a:spcPts val="1200"/>
              </a:spcAft>
              <a:buClr>
                <a:schemeClr val="tx1"/>
              </a:buClr>
              <a:buSzPct val="65000"/>
              <a:buFont typeface="Wingdings" panose="05000000000000000000" pitchFamily="2" charset="2"/>
              <a:buChar char="Ø"/>
              <a:tabLst/>
              <a:defRPr/>
            </a:pPr>
            <a:r>
              <a:rPr lang="en-US" sz="3200" b="1" kern="150" dirty="0">
                <a:ln w="12700" cmpd="sng">
                  <a:solidFill>
                    <a:srgbClr val="000000"/>
                  </a:solidFill>
                  <a:prstDash val="solid"/>
                </a:ln>
                <a:gradFill>
                  <a:gsLst>
                    <a:gs pos="0">
                      <a:srgbClr val="000000"/>
                    </a:gs>
                    <a:gs pos="4000">
                      <a:srgbClr val="000000">
                        <a:lumMod val="60000"/>
                        <a:lumOff val="40000"/>
                      </a:srgbClr>
                    </a:gs>
                    <a:gs pos="96262">
                      <a:schemeClr val="tx1"/>
                    </a:gs>
                    <a:gs pos="56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These illegal Bible word changes vex millions of Christians, causing them to fall away from Jesus and the church. </a:t>
            </a:r>
          </a:p>
          <a:p>
            <a:pPr marL="274320" lvl="0" indent="-274320">
              <a:lnSpc>
                <a:spcPct val="98000"/>
              </a:lnSpc>
              <a:spcAft>
                <a:spcPts val="300"/>
              </a:spcAft>
              <a:buClr>
                <a:schemeClr val="tx1"/>
              </a:buClr>
              <a:buSzPct val="65000"/>
              <a:buFont typeface="Wingdings" panose="05000000000000000000" pitchFamily="2" charset="2"/>
              <a:buChar char="Ø"/>
              <a:tabLst/>
              <a:defRPr/>
            </a:pPr>
            <a:r>
              <a:rPr lang="en-US" sz="3200" b="1" kern="150" dirty="0">
                <a:ln w="12700" cmpd="sng">
                  <a:solidFill>
                    <a:srgbClr val="000000"/>
                  </a:solidFill>
                  <a:prstDash val="solid"/>
                </a:ln>
                <a:gradFill>
                  <a:gsLst>
                    <a:gs pos="0">
                      <a:srgbClr val="000000"/>
                    </a:gs>
                    <a:gs pos="4000">
                      <a:srgbClr val="000000">
                        <a:lumMod val="60000"/>
                        <a:lumOff val="40000"/>
                      </a:srgbClr>
                    </a:gs>
                    <a:gs pos="96262">
                      <a:schemeClr val="tx1"/>
                    </a:gs>
                    <a:gs pos="56000">
                      <a:srgbClr val="000000">
                        <a:lumMod val="20000"/>
                        <a:lumOff val="80000"/>
                      </a:srgbClr>
                    </a:gs>
                  </a:gsLst>
                  <a:lin ang="5400000"/>
                </a:gradFill>
                <a:effectLst>
                  <a:outerShdw blurRad="50800" dist="50800" dir="5400000" algn="ctr" rotWithShape="0">
                    <a:srgbClr val="000000"/>
                  </a:outerShdw>
                </a:effectLst>
                <a:ea typeface="SimSun" panose="02010600030101010101" pitchFamily="2" charset="-122"/>
                <a:cs typeface="Arial" panose="020B0604020202020204" pitchFamily="34" charset="0"/>
              </a:rPr>
              <a:t>If we don’t tell the truth boldly, God said their judgement will be on our head. </a:t>
            </a:r>
            <a:r>
              <a:rPr lang="en-US" sz="1600" dirty="0">
                <a:ln w="9525">
                  <a:solidFill>
                    <a:schemeClr val="bg1"/>
                  </a:solidFill>
                  <a:prstDash val="solid"/>
                </a:ln>
                <a:solidFill>
                  <a:schemeClr val="tx1"/>
                </a:solidFill>
                <a:hlinkClick r:id="rId6"/>
              </a:rPr>
              <a:t>Ez. 3:18-21</a:t>
            </a:r>
            <a:r>
              <a:rPr lang="en-US" sz="1600" dirty="0">
                <a:ln w="9525">
                  <a:solidFill>
                    <a:schemeClr val="bg1"/>
                  </a:solidFill>
                  <a:prstDash val="solid"/>
                </a:ln>
                <a:solidFill>
                  <a:schemeClr val="tx1"/>
                </a:solidFill>
              </a:rPr>
              <a:t>, </a:t>
            </a:r>
            <a:r>
              <a:rPr lang="en-US" sz="1600" dirty="0">
                <a:ln w="9525">
                  <a:solidFill>
                    <a:schemeClr val="bg1"/>
                  </a:solidFill>
                  <a:prstDash val="solid"/>
                </a:ln>
                <a:solidFill>
                  <a:schemeClr val="tx1"/>
                </a:solidFill>
                <a:hlinkClick r:id="rId7"/>
              </a:rPr>
              <a:t>Ez. 33:4-5 NIV</a:t>
            </a:r>
            <a:endParaRPr lang="en-US" dirty="0">
              <a:solidFill>
                <a:prstClr val="black">
                  <a:lumMod val="95000"/>
                  <a:lumOff val="5000"/>
                </a:prstClr>
              </a:solidFill>
              <a:cs typeface="Arial" panose="020B0604020202020204" pitchFamily="34" charset="0"/>
            </a:endParaRPr>
          </a:p>
        </p:txBody>
      </p:sp>
      <p:sp>
        <p:nvSpPr>
          <p:cNvPr id="5" name="Text Box 1"/>
          <p:cNvSpPr txBox="1">
            <a:spLocks noChangeArrowheads="1"/>
          </p:cNvSpPr>
          <p:nvPr/>
        </p:nvSpPr>
        <p:spPr bwMode="auto">
          <a:xfrm>
            <a:off x="209920" y="609600"/>
            <a:ext cx="8718454" cy="731520"/>
          </a:xfrm>
          <a:prstGeom prst="rect">
            <a:avLst/>
          </a:prstGeom>
          <a:blipFill dpi="0" rotWithShape="0">
            <a:blip r:embed="rId8"/>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solidFill>
                  <a:schemeClr val="bg1">
                    <a:lumMod val="75000"/>
                    <a:lumOff val="25000"/>
                  </a:schemeClr>
                </a:solidFill>
                <a:latin typeface="Times New Roman" panose="02020603050405020304" pitchFamily="18" charset="0"/>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11E3AA92-9426-4902-A2D6-16789AC61C6C}"/>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9488838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3804" y="838200"/>
            <a:ext cx="7544396" cy="518533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6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600" b="1" i="0" u="none" strike="noStrike" kern="1200" cap="none" spc="0" normalizeH="0" baseline="0" noProof="0" dirty="0">
                <a:ln w="12700">
                  <a:solidFill>
                    <a:sysClr val="windowText" lastClr="000000"/>
                  </a:solidFill>
                  <a:prstDash val="solid"/>
                </a:ln>
                <a:solidFill>
                  <a:srgbClr val="663300"/>
                </a:solidFill>
                <a:effectLst>
                  <a:innerShdw blurRad="177800">
                    <a:schemeClr val="tx1"/>
                  </a:innerShdw>
                </a:effectLst>
                <a:uLnTx/>
                <a:uFillTx/>
                <a:latin typeface="Papyrus" panose="03070502060502030205" pitchFamily="66" charset="0"/>
                <a:ea typeface="Microsoft YaHei" panose="020B0503020204020204" pitchFamily="34" charset="-122"/>
                <a:cs typeface="Arial" panose="020B0604020202020204" pitchFamily="34" charset="0"/>
              </a:rPr>
              <a:t>The Three Angels</a:t>
            </a:r>
          </a:p>
          <a:p>
            <a:pPr marL="0" marR="0" lvl="0" indent="0" algn="l" defTabSz="457200" rtl="0" eaLnBrk="1" fontAlgn="base" latinLnBrk="0" hangingPunct="0">
              <a:lnSpc>
                <a:spcPct val="94000"/>
              </a:lnSpc>
              <a:spcBef>
                <a:spcPct val="0"/>
              </a:spcBef>
              <a:spcAft>
                <a:spcPts val="6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This calls for </a:t>
            </a:r>
            <a:r>
              <a:rPr kumimoji="0" lang="en-US" sz="36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patient endurance on … the </a:t>
            </a:r>
            <a:r>
              <a:rPr kumimoji="0" lang="en-US" sz="4000" b="1" i="0" u="none" strike="noStrike" kern="1200" normalizeH="0" baseline="0" noProof="0" dirty="0">
                <a:ln w="12700" cmpd="sng">
                  <a:solidFill>
                    <a:schemeClr val="tx1"/>
                  </a:solidFill>
                  <a:prstDash val="solid"/>
                </a:ln>
                <a:solidFill>
                  <a:schemeClr val="bg1"/>
                </a:solidFill>
                <a:effectLst>
                  <a:glow rad="114300">
                    <a:srgbClr val="663300">
                      <a:alpha val="70000"/>
                    </a:srgbClr>
                  </a:glow>
                  <a:outerShdw blurRad="508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people of God </a:t>
            </a:r>
            <a:r>
              <a:rPr kumimoji="0" lang="en-US" sz="36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Arial" panose="020B0604020202020204" pitchFamily="34" charset="0"/>
              </a:rPr>
              <a:t>who keep his commands and remain</a:t>
            </a:r>
            <a:r>
              <a:rPr kumimoji="0" lang="en-US" sz="3600" i="0" u="none" strike="noStrike" kern="1200" normalizeH="0" baseline="0" noProof="0" dirty="0">
                <a:solidFill>
                  <a:srgbClr val="663300"/>
                </a:solidFill>
                <a:effectLst>
                  <a:outerShdw blurRad="508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000" b="1" i="0" strike="noStrike" kern="1200" cap="none" spc="0" normalizeH="0" baseline="0" noProof="0" dirty="0">
                <a:ln w="12700">
                  <a:solidFill>
                    <a:sysClr val="windowText" lastClr="000000"/>
                  </a:solidFill>
                  <a:prstDash val="solid"/>
                </a:ln>
                <a:solidFill>
                  <a:schemeClr val="bg1"/>
                </a:solidFill>
                <a:effectLst>
                  <a:glow rad="114300">
                    <a:srgbClr val="663300">
                      <a:alpha val="70000"/>
                    </a:srgbClr>
                  </a:glow>
                  <a:outerShdw blurRad="508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faithful to Jesus. </a:t>
            </a:r>
            <a:r>
              <a:rPr kumimoji="0" lang="en-US" sz="4000" b="0" i="0" strike="noStrike" kern="1200" cap="none" spc="0" normalizeH="0" baseline="0" noProof="0" dirty="0">
                <a:ln w="12700">
                  <a:solidFill>
                    <a:sysClr val="windowText" lastClr="000000"/>
                  </a:solidFill>
                </a:ln>
                <a:solidFill>
                  <a:schemeClr val="bg1"/>
                </a:solidFill>
                <a:effectLst>
                  <a:glow rad="114300">
                    <a:srgbClr val="663300">
                      <a:alpha val="70000"/>
                    </a:srgbClr>
                  </a:glow>
                  <a:outerShdw blurRad="508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000" b="1" i="0" strike="noStrike" kern="1200" cap="none" spc="0" normalizeH="0" baseline="0" noProof="0" dirty="0">
                <a:ln w="12700">
                  <a:solidFill>
                    <a:sysClr val="windowText" lastClr="000000"/>
                  </a:solidFill>
                  <a:prstDash val="solid"/>
                </a:ln>
                <a:solidFill>
                  <a:schemeClr val="bg1"/>
                </a:solidFill>
                <a:effectLst>
                  <a:glow rad="114300">
                    <a:srgbClr val="663300">
                      <a:alpha val="70000"/>
                    </a:srgbClr>
                  </a:glow>
                  <a:outerShdw blurRad="508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Blessed are the dead who die in the Lord from now on </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they will rest from their labor, for </a:t>
            </a:r>
            <a:r>
              <a:rPr kumimoji="0" lang="en-US" sz="3600" b="1" i="0" u="none" strike="noStrike" kern="1200" normalizeH="0" baseline="0" noProof="0" dirty="0">
                <a:ln w="12700" cmpd="sng">
                  <a:solidFill>
                    <a:sysClr val="windowText" lastClr="000000"/>
                  </a:solidFill>
                  <a:prstDash val="solid"/>
                </a:ln>
                <a:solidFill>
                  <a:srgbClr val="814C11"/>
                </a:solidFill>
                <a:effectLst>
                  <a:outerShdw blurRad="50800" dist="50800" dir="5400000" algn="ctr" rotWithShape="0">
                    <a:schemeClr val="tx1"/>
                  </a:outerShdw>
                </a:effectLst>
                <a:uLnTx/>
                <a:uFillTx/>
                <a:latin typeface="Papyrus" panose="03070502060502030205" pitchFamily="66" charset="0"/>
                <a:ea typeface="Microsoft YaHei" panose="020B0503020204020204" pitchFamily="34" charset="-122"/>
                <a:cs typeface="Arial" panose="020B0604020202020204" pitchFamily="34" charset="0"/>
              </a:rPr>
              <a:t>their deeds will follow them</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a:t>
            </a:r>
          </a:p>
          <a:p>
            <a:pPr marL="0" marR="0" lvl="0" indent="0" algn="l" defTabSz="457200" rtl="0" eaLnBrk="1" fontAlgn="base" latinLnBrk="0" hangingPunct="0">
              <a:lnSpc>
                <a:spcPct val="94000"/>
              </a:lnSpc>
              <a:spcBef>
                <a:spcPct val="0"/>
              </a:spcBef>
              <a:spcAft>
                <a:spcPts val="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Rev. 14:6-13 </a:t>
            </a:r>
            <a:r>
              <a:rPr kumimoji="0" lang="en-US"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NIV</a:t>
            </a:r>
            <a:endParaRPr kumimoji="0" lang="en-US"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011384667"/>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79513" y="1515884"/>
            <a:ext cx="8984974" cy="5197833"/>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1000"/>
              </a:spcAft>
              <a:buSzPct val="70000"/>
              <a:tabLst/>
              <a:defRPr/>
            </a:pPr>
            <a:r>
              <a:rPr lang="en-US" sz="2800" kern="150" dirty="0">
                <a:ea typeface="SimSun" panose="02010600030101010101" pitchFamily="2" charset="-122"/>
                <a:cs typeface="Arial" panose="020B0604020202020204" pitchFamily="34" charset="0"/>
              </a:rPr>
              <a:t>Those left behind in this second half of tribulation rejected Jesus in first half of tribulation, fought against Israel </a:t>
            </a:r>
            <a:r>
              <a:rPr lang="en-US" sz="1600" kern="150" dirty="0">
                <a:ln w="12700">
                  <a:solidFill>
                    <a:srgbClr val="000000">
                      <a:lumMod val="75000"/>
                    </a:srgbClr>
                  </a:solidFill>
                  <a:prstDash val="solid"/>
                </a:ln>
                <a:pattFill prst="dkUpDiag">
                  <a:fgClr>
                    <a:srgbClr val="000000"/>
                  </a:fgClr>
                  <a:bgClr>
                    <a:srgbClr val="000000">
                      <a:lumMod val="20000"/>
                      <a:lumOff val="80000"/>
                    </a:srgbClr>
                  </a:bgClr>
                </a:pattFill>
                <a:ea typeface="SimSun" panose="02010600030101010101" pitchFamily="2" charset="-122"/>
                <a:cs typeface="Arial" panose="020B0604020202020204" pitchFamily="34" charset="0"/>
                <a:hlinkClick r:id="rId3"/>
              </a:rPr>
              <a:t>Zech. 14:9-11,16-17</a:t>
            </a:r>
            <a:r>
              <a:rPr lang="en-US" sz="2800" kern="150" dirty="0">
                <a:ea typeface="SimSun" panose="02010600030101010101" pitchFamily="2" charset="-122"/>
                <a:cs typeface="Arial" panose="020B0604020202020204" pitchFamily="34" charset="0"/>
              </a:rPr>
              <a:t>, or committed vile sins.</a:t>
            </a:r>
          </a:p>
          <a:p>
            <a:pPr marL="274320" lvl="0" indent="-274320">
              <a:lnSpc>
                <a:spcPct val="92000"/>
              </a:lnSpc>
              <a:spcBef>
                <a:spcPts val="0"/>
              </a:spcBef>
              <a:spcAft>
                <a:spcPts val="1000"/>
              </a:spcAft>
              <a:buSzPct val="70000"/>
              <a:buFont typeface="Wingdings" panose="05000000000000000000" pitchFamily="2" charset="2"/>
              <a:buChar char="Ø"/>
              <a:tabLst/>
              <a:defRPr/>
            </a:pPr>
            <a:r>
              <a:rPr lang="en-US" sz="2800" kern="150" dirty="0">
                <a:ea typeface="SimSun" panose="02010600030101010101" pitchFamily="2" charset="-122"/>
                <a:cs typeface="Arial" panose="020B0604020202020204" pitchFamily="34" charset="0"/>
              </a:rPr>
              <a:t>They were business leaders seeking only to get rich, or atheists and evolutionists. They were Muslims or Sikhs who were deceived and followed a fake god. They were radical liberals and </a:t>
            </a:r>
            <a:r>
              <a:rPr lang="en-US" sz="2800" kern="150" dirty="0">
                <a:solidFill>
                  <a:prstClr val="black"/>
                </a:solidFill>
                <a:ea typeface="SimSun" panose="02010600030101010101" pitchFamily="2" charset="-122"/>
                <a:cs typeface="Arial" panose="020B0604020202020204" pitchFamily="34" charset="0"/>
              </a:rPr>
              <a:t>secular</a:t>
            </a:r>
            <a:r>
              <a:rPr lang="en-US" sz="2800" kern="150" dirty="0">
                <a:ea typeface="SimSun" panose="02010600030101010101" pitchFamily="2" charset="-122"/>
                <a:cs typeface="Arial" panose="020B0604020202020204" pitchFamily="34" charset="0"/>
              </a:rPr>
              <a:t> liberal Jews.</a:t>
            </a:r>
          </a:p>
          <a:p>
            <a:pPr marL="274320" lvl="0" indent="-274320">
              <a:lnSpc>
                <a:spcPct val="92000"/>
              </a:lnSpc>
              <a:spcBef>
                <a:spcPts val="0"/>
              </a:spcBef>
              <a:spcAft>
                <a:spcPts val="1000"/>
              </a:spcAft>
              <a:buSzPct val="70000"/>
              <a:buFont typeface="Wingdings" panose="05000000000000000000" pitchFamily="2" charset="2"/>
              <a:buChar char="Ø"/>
              <a:tabLst/>
              <a:defRPr/>
            </a:pPr>
            <a:r>
              <a:rPr lang="en-US" sz="2800" b="1" kern="150" dirty="0">
                <a:ln w="9525">
                  <a:solidFill>
                    <a:sysClr val="windowText" lastClr="000000"/>
                  </a:solidFill>
                  <a:prstDash val="solid"/>
                </a:ln>
                <a:solidFill>
                  <a:srgbClr val="663300"/>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But they now reject the mark of the beast. None of them are judged until after they die. In this second half of the end times, they now repent &amp; follow Jesus. But it will be far more difficult. They must be a martyr for Jesus, in a hell on Earth.</a:t>
            </a: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8" y="182880"/>
            <a:ext cx="8656203" cy="118872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5" name="Date Placeholder 2">
            <a:extLst>
              <a:ext uri="{FF2B5EF4-FFF2-40B4-BE49-F238E27FC236}">
                <a16:creationId xmlns:a16="http://schemas.microsoft.com/office/drawing/2014/main" id="{538EE8D1-196C-4EB8-AEC2-D0F3D7ABE6F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978559197"/>
      </p:ext>
    </p:extLst>
  </p:cSld>
  <p:clrMapOvr>
    <a:masterClrMapping/>
  </p:clrMapOvr>
  <mc:AlternateContent xmlns:mc="http://schemas.openxmlformats.org/markup-compatibility/2006" xmlns:p15="http://schemas.microsoft.com/office/powerpoint/2012/main">
    <mc:Choice Requires="p15">
      <p:transition spd="slow" advTm="38000">
        <p15:prstTrans prst="pageCurlDouble"/>
      </p:transition>
    </mc:Choice>
    <mc:Fallback xmlns="">
      <p:transition spd="slow" advTm="38000">
        <p:fade/>
      </p:transition>
    </mc:Fallback>
  </mc:AlternateContent>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57250" y="838200"/>
            <a:ext cx="7429500" cy="546951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fontAlgn="auto" hangingPunct="1">
              <a:lnSpc>
                <a:spcPct val="92000"/>
              </a:lnSpc>
              <a:spcBef>
                <a:spcPts val="0"/>
              </a:spcBef>
              <a:spcAft>
                <a:spcPts val="1200"/>
              </a:spcAft>
              <a:buClrTx/>
              <a:buSzPct val="80000"/>
              <a:tabLst/>
              <a:defRPr/>
            </a:pP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...Then I saw the </a:t>
            </a:r>
            <a:r>
              <a:rPr kumimoji="0" lang="en-US" sz="4000" b="1" i="0" u="none" strike="noStrike" kern="150" cap="none" spc="0" normalizeH="0" baseline="0" noProof="0" dirty="0">
                <a:ln w="9525">
                  <a:solidFill>
                    <a:srgbClr val="000000"/>
                  </a:solidFill>
                  <a:prstDash val="solid"/>
                </a:ln>
                <a:solidFill>
                  <a:srgbClr val="FFFFFF"/>
                </a:solidFill>
                <a:effectLst>
                  <a:glow rad="114300">
                    <a:srgbClr val="C00000">
                      <a:alpha val="60000"/>
                    </a:srgbClr>
                  </a:glow>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souls</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 of those who had been </a:t>
            </a:r>
            <a:r>
              <a:rPr lang="en-US" sz="4000" b="1" kern="150" dirty="0">
                <a:ln w="9525">
                  <a:solidFill>
                    <a:srgbClr val="000000"/>
                  </a:solidFill>
                  <a:prstDash val="solid"/>
                </a:ln>
                <a:solidFill>
                  <a:srgbClr val="FFFFFF"/>
                </a:solidFill>
                <a:effectLst>
                  <a:glow rad="114300">
                    <a:srgbClr val="C00000">
                      <a:alpha val="60000"/>
                    </a:srgbClr>
                  </a:glow>
                  <a:outerShdw blurRad="12700" dist="38100" dir="2700000" algn="tl" rotWithShape="0">
                    <a:srgbClr val="FFFFFF">
                      <a:lumMod val="50000"/>
                    </a:srgbClr>
                  </a:outerShdw>
                </a:effectLst>
                <a:latin typeface="Papyrus" panose="03070502060502030205" pitchFamily="66" charset="0"/>
                <a:ea typeface="Times New Roman" panose="02020603050405020304" pitchFamily="18" charset="0"/>
                <a:cs typeface="Times New Roman" panose="02020603050405020304" pitchFamily="18" charset="0"/>
              </a:rPr>
              <a:t>beheaded for their witness to Jesus</a:t>
            </a:r>
            <a:r>
              <a:rPr kumimoji="0" lang="en-US" sz="3600" b="1" i="0" u="none" strike="noStrike" kern="150" cap="none" spc="0" normalizeH="0" baseline="0" noProof="0" dirty="0">
                <a:ln w="9525">
                  <a:solidFill>
                    <a:sysClr val="windowText" lastClr="000000"/>
                  </a:solidFill>
                  <a:prstDash val="solid"/>
                </a:ln>
                <a:solidFill>
                  <a:srgbClr val="814C11"/>
                </a:solidFill>
                <a:effectLst>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and for the word of God,</a:t>
            </a:r>
            <a:r>
              <a:rPr kumimoji="0" lang="en-US" sz="3600" b="1" i="0" u="none" strike="noStrike" kern="150" cap="none" spc="0" normalizeH="0" baseline="0" noProof="0" dirty="0">
                <a:ln w="9525">
                  <a:solidFill>
                    <a:sysClr val="windowText" lastClr="000000"/>
                  </a:solidFill>
                  <a:prstDash val="solid"/>
                </a:ln>
                <a:solidFill>
                  <a:srgbClr val="814C11"/>
                </a:solidFill>
                <a:effectLst>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4000" b="1" i="0" u="none" strike="noStrike" kern="150" cap="none" spc="0" normalizeH="0" baseline="0" noProof="0" dirty="0">
                <a:ln w="9525">
                  <a:solidFill>
                    <a:srgbClr val="000000"/>
                  </a:solidFill>
                  <a:prstDash val="solid"/>
                </a:ln>
                <a:solidFill>
                  <a:srgbClr val="FFFFFF"/>
                </a:solidFill>
                <a:effectLst>
                  <a:glow rad="101600">
                    <a:srgbClr val="C00000">
                      <a:alpha val="60000"/>
                    </a:srgbClr>
                  </a:glow>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who had not worshiped the beast</a:t>
            </a:r>
            <a:r>
              <a:rPr kumimoji="0" lang="en-US" sz="3600" b="1" i="0" u="none" strike="noStrike" kern="150" cap="none" spc="0" normalizeH="0" baseline="0" noProof="0" dirty="0">
                <a:ln w="9525">
                  <a:solidFill>
                    <a:srgbClr val="000000"/>
                  </a:solidFill>
                  <a:prstDash val="solid"/>
                </a:ln>
                <a:solidFill>
                  <a:srgbClr val="FFFFFF"/>
                </a:solidFill>
                <a:effectLst>
                  <a:glow rad="101600">
                    <a:srgbClr val="C00000">
                      <a:alpha val="60000"/>
                    </a:srgbClr>
                  </a:glow>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or his image, and had not received his mark on their foreheads or on their hands. And </a:t>
            </a:r>
            <a:r>
              <a:rPr kumimoji="0" lang="en-US" sz="3600" b="1" i="0" u="none" strike="noStrike" kern="150" cap="none" spc="0" normalizeH="0" baseline="0" noProof="0" dirty="0">
                <a:ln w="9525">
                  <a:solidFill>
                    <a:srgbClr val="000000"/>
                  </a:solidFill>
                  <a:prstDash val="solid"/>
                </a:ln>
                <a:solidFill>
                  <a:srgbClr val="FFFFFF"/>
                </a:solidFill>
                <a:effectLst>
                  <a:glow rad="101600">
                    <a:srgbClr val="C00000">
                      <a:alpha val="60000"/>
                    </a:srgbClr>
                  </a:glow>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they (“</a:t>
            </a:r>
            <a:r>
              <a:rPr kumimoji="0" lang="en-US" sz="4000" b="1" i="0" u="none" strike="noStrike" kern="150" cap="none" spc="0" normalizeH="0" baseline="0" noProof="0" dirty="0">
                <a:ln w="9525">
                  <a:solidFill>
                    <a:srgbClr val="000000"/>
                  </a:solidFill>
                  <a:prstDash val="solid"/>
                </a:ln>
                <a:solidFill>
                  <a:srgbClr val="FFFFFF"/>
                </a:solidFill>
                <a:effectLst>
                  <a:glow rad="101600">
                    <a:srgbClr val="C00000">
                      <a:alpha val="60000"/>
                    </a:srgbClr>
                  </a:glow>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came to life”</a:t>
            </a:r>
            <a:r>
              <a:rPr kumimoji="0" lang="en-US" sz="3600" b="1" i="0" u="none" strike="noStrike" kern="150" cap="none" spc="0" normalizeH="0" baseline="0" noProof="0" dirty="0">
                <a:ln w="9525">
                  <a:solidFill>
                    <a:sysClr val="windowText" lastClr="000000"/>
                  </a:solidFill>
                  <a:prstDash val="solid"/>
                </a:ln>
                <a:solidFill>
                  <a:srgbClr val="814C11"/>
                </a:solidFill>
                <a:effectLst>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NIV</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3600" b="1" i="0" u="none" strike="noStrike" kern="150" cap="none" spc="0" normalizeH="0" baseline="0" noProof="0" dirty="0">
                <a:ln w="9525">
                  <a:solidFill>
                    <a:srgbClr val="000000"/>
                  </a:solidFill>
                  <a:prstDash val="solid"/>
                </a:ln>
                <a:solidFill>
                  <a:srgbClr val="FFFFFF"/>
                </a:solidFill>
                <a:effectLst>
                  <a:glow rad="101600">
                    <a:srgbClr val="C00000">
                      <a:alpha val="60000"/>
                    </a:srgbClr>
                  </a:glow>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and reigned with Christ for a thousand years</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18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Rev. 20:4</a:t>
            </a:r>
            <a:endParaRPr kumimoji="0" lang="en-US" sz="18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2189918"/>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82878" y="1442720"/>
            <a:ext cx="8778240" cy="525272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400"/>
              </a:spcAft>
              <a:buClr>
                <a:srgbClr val="FFFFFF"/>
              </a:buClr>
              <a:buSzPct val="65000"/>
              <a:tabLst/>
              <a:defRPr/>
            </a:pPr>
            <a:r>
              <a:rPr lang="en-US" sz="2800" kern="150" dirty="0">
                <a:solidFill>
                  <a:prstClr val="black">
                    <a:lumMod val="95000"/>
                    <a:lumOff val="5000"/>
                  </a:prstClr>
                </a:solidFill>
                <a:ea typeface="SimSun" panose="02010600030101010101" pitchFamily="2" charset="-122"/>
                <a:cs typeface="Arial" panose="020B0604020202020204" pitchFamily="34" charset="0"/>
              </a:rPr>
              <a:t>When times are easy today, many arrogant people angrily ignore God. But when they are</a:t>
            </a:r>
            <a:r>
              <a:rPr lang="en-US" sz="2800" kern="150" dirty="0">
                <a:solidFill>
                  <a:schemeClr val="bg1">
                    <a:lumMod val="95000"/>
                    <a:lumOff val="5000"/>
                  </a:schemeClr>
                </a:solidFill>
                <a:ea typeface="SimSun" panose="02010600030101010101" pitchFamily="2" charset="-122"/>
                <a:cs typeface="Arial" panose="020B0604020202020204" pitchFamily="34" charset="0"/>
              </a:rPr>
              <a:t> soldiers in a war, or facing death, they finally turn to God and pray.</a:t>
            </a:r>
          </a:p>
          <a:p>
            <a:pPr marL="0" lvl="0" indent="0">
              <a:lnSpc>
                <a:spcPct val="90000"/>
              </a:lnSpc>
              <a:spcBef>
                <a:spcPts val="0"/>
              </a:spcBef>
              <a:spcAft>
                <a:spcPts val="1400"/>
              </a:spcAft>
              <a:buClr>
                <a:srgbClr val="FFFFFF"/>
              </a:buClr>
              <a:buSzPct val="65000"/>
              <a:tabLst/>
              <a:defRPr/>
            </a:pPr>
            <a:r>
              <a:rPr lang="en-US" sz="32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 dist="38100" dir="2700000" algn="ctr" rotWithShape="0">
                    <a:srgbClr val="000000"/>
                  </a:outerShdw>
                </a:effectLst>
                <a:ea typeface="SimSun" panose="02010600030101010101" pitchFamily="2" charset="-122"/>
                <a:cs typeface="Arial" panose="020B0604020202020204" pitchFamily="34" charset="0"/>
              </a:rPr>
              <a:t>Jesus doesn’t put people through the seven year tribulation because He hates them. Jesus does this because He loves them. </a:t>
            </a:r>
          </a:p>
          <a:p>
            <a:pPr marL="0" lvl="0" indent="0">
              <a:lnSpc>
                <a:spcPct val="90000"/>
              </a:lnSpc>
              <a:spcBef>
                <a:spcPts val="0"/>
              </a:spcBef>
              <a:spcAft>
                <a:spcPts val="1400"/>
              </a:spcAft>
              <a:buClr>
                <a:srgbClr val="FFFFFF"/>
              </a:buClr>
              <a:buSzPct val="65000"/>
              <a:tabLst/>
              <a:defRPr/>
            </a:pPr>
            <a:r>
              <a:rPr lang="en-US" sz="32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 dist="38100" dir="2700000" algn="ctr" rotWithShape="0">
                    <a:srgbClr val="000000"/>
                  </a:outerShdw>
                </a:effectLst>
                <a:ea typeface="SimSun" panose="02010600030101010101" pitchFamily="2" charset="-122"/>
                <a:cs typeface="Arial" panose="020B0604020202020204" pitchFamily="34" charset="0"/>
              </a:rPr>
              <a:t>Sadly, Jesus knows this may be their only chance for salvation. For a short time when they hit rock bottom, face death or see the beast from Hell, many will be saved and become worthy to enter an eternal Heaven. </a:t>
            </a: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6" y="228600"/>
            <a:ext cx="8656203" cy="109728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5" name="Date Placeholder 2">
            <a:extLst>
              <a:ext uri="{FF2B5EF4-FFF2-40B4-BE49-F238E27FC236}">
                <a16:creationId xmlns:a16="http://schemas.microsoft.com/office/drawing/2014/main" id="{538EE8D1-196C-4EB8-AEC2-D0F3D7ABE6F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980403436"/>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82880" y="1537884"/>
            <a:ext cx="8778240" cy="4945969"/>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000"/>
              </a:spcAft>
              <a:buClr>
                <a:srgbClr val="FFFFFF"/>
              </a:buClr>
              <a:buSzPct val="65000"/>
              <a:tabLst/>
              <a:defRPr/>
            </a:pPr>
            <a:r>
              <a:rPr lang="en-US" sz="32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90500" dist="50800" dir="5400000" algn="ctr" rotWithShape="0">
                    <a:srgbClr val="000000"/>
                  </a:outerShdw>
                </a:effectLst>
                <a:latin typeface="Calibri" panose="020F0502020204030204" pitchFamily="34" charset="0"/>
                <a:ea typeface="SimSun" panose="02010600030101010101" pitchFamily="2" charset="-122"/>
                <a:cs typeface="Calibri" panose="020F0502020204030204" pitchFamily="34" charset="0"/>
                <a:hlinkClick r:id="rId3" action="ppaction://hlinksldjump"/>
              </a:rPr>
              <a:t>Many evil people with hate filled hearts only turn to God when they hit rock bottom or face death.</a:t>
            </a:r>
            <a:endParaRPr lang="en-US" sz="32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90500" dist="50800" dir="5400000" algn="ctr" rotWithShape="0">
                  <a:srgbClr val="000000"/>
                </a:outerShdw>
              </a:effectLst>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90000"/>
              </a:lnSpc>
              <a:spcBef>
                <a:spcPts val="0"/>
              </a:spcBef>
              <a:spcAft>
                <a:spcPts val="1000"/>
              </a:spcAft>
              <a:buSzPct val="70000"/>
              <a:buFont typeface="Wingdings" panose="05000000000000000000" pitchFamily="2" charset="2"/>
              <a:buChar char="Ø"/>
              <a:tabLst/>
              <a:defRPr/>
            </a:pPr>
            <a:r>
              <a:rPr lang="en-US" sz="28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Examples are death row jail inmate conversions. Where a few of the most evil criminals finally turn to Jesus, ask for forgiveness and see the truth. </a:t>
            </a:r>
          </a:p>
          <a:p>
            <a:pPr marL="274320" lvl="0" indent="-274320">
              <a:lnSpc>
                <a:spcPct val="90000"/>
              </a:lnSpc>
              <a:spcBef>
                <a:spcPts val="0"/>
              </a:spcBef>
              <a:spcAft>
                <a:spcPts val="1000"/>
              </a:spcAft>
              <a:buSzPct val="70000"/>
              <a:buFont typeface="Wingdings" panose="05000000000000000000" pitchFamily="2" charset="2"/>
              <a:buChar char="Ø"/>
              <a:tabLst/>
              <a:defRPr/>
            </a:pPr>
            <a:r>
              <a:rPr lang="en-US" sz="28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One of my strongest Christian friends today from Arizona was such a man in the past. He was on death row and today decades later, he is one of the strongest Christians I know. He will enter paradise as angels rejoice. </a:t>
            </a:r>
          </a:p>
          <a:p>
            <a:pPr marL="274320" lvl="0" indent="-274320">
              <a:lnSpc>
                <a:spcPct val="90000"/>
              </a:lnSpc>
              <a:spcBef>
                <a:spcPts val="0"/>
              </a:spcBef>
              <a:spcAft>
                <a:spcPts val="1000"/>
              </a:spcAft>
              <a:buSzPct val="70000"/>
              <a:buFont typeface="Wingdings" panose="05000000000000000000" pitchFamily="2" charset="2"/>
              <a:buChar char="Ø"/>
              <a:tabLst/>
              <a:defRPr/>
            </a:pPr>
            <a:r>
              <a:rPr lang="en-US" sz="28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This includes the thief on the cross, crucified besides Jesus. Jesus said that he would be in paradise that day. </a:t>
            </a: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8" y="195371"/>
            <a:ext cx="8656203" cy="109728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5" name="Date Placeholder 2">
            <a:extLst>
              <a:ext uri="{FF2B5EF4-FFF2-40B4-BE49-F238E27FC236}">
                <a16:creationId xmlns:a16="http://schemas.microsoft.com/office/drawing/2014/main" id="{538EE8D1-196C-4EB8-AEC2-D0F3D7ABE6F6}"/>
              </a:ext>
            </a:extLst>
          </p:cNvPr>
          <p:cNvSpPr>
            <a:spLocks noGrp="1"/>
          </p:cNvSpPr>
          <p:nvPr>
            <p:ph type="dt" sz="half" idx="10"/>
          </p:nvPr>
        </p:nvSpPr>
        <p:spPr>
          <a:xfrm>
            <a:off x="5918362" y="6662629"/>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757369069"/>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Box 2">
            <a:extLst>
              <a:ext uri="{FF2B5EF4-FFF2-40B4-BE49-F238E27FC236}">
                <a16:creationId xmlns:a16="http://schemas.microsoft.com/office/drawing/2014/main" id="{04610BDD-CE6E-41EE-9B2C-B991AFA4F388}"/>
              </a:ext>
            </a:extLst>
          </p:cNvPr>
          <p:cNvSpPr txBox="1">
            <a:spLocks noChangeArrowheads="1"/>
          </p:cNvSpPr>
          <p:nvPr/>
        </p:nvSpPr>
        <p:spPr bwMode="auto">
          <a:xfrm>
            <a:off x="91440" y="192058"/>
            <a:ext cx="896112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Three Distinct Groups of Christians are Saved Out of the Tribulation Era</a:t>
            </a:r>
          </a:p>
        </p:txBody>
      </p:sp>
      <p:sp>
        <p:nvSpPr>
          <p:cNvPr id="14" name="Date Placeholder 2">
            <a:extLst>
              <a:ext uri="{FF2B5EF4-FFF2-40B4-BE49-F238E27FC236}">
                <a16:creationId xmlns:a16="http://schemas.microsoft.com/office/drawing/2014/main" id="{DF32C621-7A46-4C43-A6C7-5002A7E550EC}"/>
              </a:ext>
            </a:extLst>
          </p:cNvPr>
          <p:cNvSpPr>
            <a:spLocks noGrp="1"/>
          </p:cNvSpPr>
          <p:nvPr>
            <p:ph type="dt" sz="half" idx="10"/>
          </p:nvPr>
        </p:nvSpPr>
        <p:spPr>
          <a:xfrm>
            <a:off x="5918362" y="6662629"/>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 name="Picture 1">
            <a:extLst>
              <a:ext uri="{FF2B5EF4-FFF2-40B4-BE49-F238E27FC236}">
                <a16:creationId xmlns:a16="http://schemas.microsoft.com/office/drawing/2014/main" id="{B781FBEA-FA42-45ED-9CD4-E5B42FAF18BD}"/>
              </a:ext>
            </a:extLst>
          </p:cNvPr>
          <p:cNvPicPr>
            <a:picLocks noChangeAspect="1"/>
          </p:cNvPicPr>
          <p:nvPr/>
        </p:nvPicPr>
        <p:blipFill rotWithShape="1">
          <a:blip r:embed="rId4"/>
          <a:srcRect r="870"/>
          <a:stretch/>
        </p:blipFill>
        <p:spPr>
          <a:xfrm>
            <a:off x="7360256" y="1632155"/>
            <a:ext cx="1737360" cy="5033787"/>
          </a:xfrm>
          <a:prstGeom prst="rect">
            <a:avLst/>
          </a:prstGeom>
        </p:spPr>
      </p:pic>
      <p:sp>
        <p:nvSpPr>
          <p:cNvPr id="6" name="Rectangle 1">
            <a:extLst>
              <a:ext uri="{FF2B5EF4-FFF2-40B4-BE49-F238E27FC236}">
                <a16:creationId xmlns:a16="http://schemas.microsoft.com/office/drawing/2014/main" id="{9C560E7C-392F-4F4B-AAB6-4A9B00990411}"/>
              </a:ext>
            </a:extLst>
          </p:cNvPr>
          <p:cNvSpPr>
            <a:spLocks noChangeArrowheads="1"/>
          </p:cNvSpPr>
          <p:nvPr/>
        </p:nvSpPr>
        <p:spPr bwMode="auto">
          <a:xfrm>
            <a:off x="227334" y="1388618"/>
            <a:ext cx="7909560" cy="5212080"/>
          </a:xfrm>
          <a:prstGeom prst="rect">
            <a:avLst/>
          </a:prstGeom>
          <a:gradFill>
            <a:gsLst>
              <a:gs pos="13000">
                <a:srgbClr val="000099"/>
              </a:gs>
              <a:gs pos="47000">
                <a:srgbClr val="0A039B"/>
              </a:gs>
              <a:gs pos="9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9144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5000"/>
              </a:lnSpc>
              <a:spcBef>
                <a:spcPct val="0"/>
              </a:spcBef>
              <a:spcAft>
                <a:spcPts val="600"/>
              </a:spcAft>
              <a:buClr>
                <a:srgbClr val="002060"/>
              </a:buClr>
              <a:buSzPct val="100000"/>
              <a:buFont typeface="Times New Roman" panose="02020603050405020304" pitchFamily="18" charset="0"/>
              <a:buNone/>
              <a:tabLst/>
              <a:defRPr/>
            </a:pP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First Group Saved </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[998]</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(pg. 381)</a:t>
            </a:r>
          </a:p>
          <a:p>
            <a:pPr marL="0" marR="0" lvl="0" indent="0" algn="l" defTabSz="457200" rtl="0" eaLnBrk="1" fontAlgn="base" latinLnBrk="0" hangingPunct="0">
              <a:lnSpc>
                <a:spcPct val="105000"/>
              </a:lnSpc>
              <a:spcBef>
                <a:spcPct val="0"/>
              </a:spcBef>
              <a:spcAft>
                <a:spcPts val="800"/>
              </a:spcAft>
              <a:buClr>
                <a:srgbClr val="002060"/>
              </a:buClr>
              <a:buSzPct val="10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early tribulation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6th seal</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rising into the clouds of the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ction="ppaction://hlinksldjump"/>
              </a:rPr>
              <a:t>elect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ction="ppaction://hlinksldjump"/>
              </a:rPr>
              <a:t>worthy</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Christians,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9" action="ppaction://hlinksldjump"/>
              </a:rPr>
              <a:t>like a thief, when “everything goes on as it has since the beginning</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the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0" action="ppaction://hlinksldjump"/>
              </a:rPr>
              <a:t>voice of the archangel, and at the first "trump of God</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when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1" action="ppaction://hlinksldjump"/>
              </a:rPr>
              <a:t>every mountain</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on Earth is moved. </a:t>
            </a:r>
          </a:p>
          <a:p>
            <a:pPr marL="0" marR="0" lvl="0" indent="0" algn="l" defTabSz="457200" rtl="0" eaLnBrk="1" fontAlgn="base" latinLnBrk="0" hangingPunct="0">
              <a:lnSpc>
                <a:spcPct val="105000"/>
              </a:lnSpc>
              <a:spcBef>
                <a:spcPct val="0"/>
              </a:spcBef>
              <a:spcAft>
                <a:spcPts val="1800"/>
              </a:spcAft>
              <a:buClr>
                <a:srgbClr val="002060"/>
              </a:buClr>
              <a:buSzPct val="10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They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2" action="ppaction://hlinksldjump"/>
              </a:rPr>
              <a:t>escape all these things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of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2" action="ppaction://hlinksldjump"/>
              </a:rPr>
              <a:t>the end times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3" action="ppaction://hlinksldjump"/>
              </a:rPr>
              <a:t>in the clouds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like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4"/>
              </a:rPr>
              <a:t>lightning from the east to the west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all over the world, so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5" action="ppaction://hlinksldjump"/>
              </a:rPr>
              <a:t>numerous that no one can count, in Rev. 7.</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p>
        </p:txBody>
      </p:sp>
      <p:sp>
        <p:nvSpPr>
          <p:cNvPr id="7" name="Date Placeholder 2">
            <a:extLst>
              <a:ext uri="{FF2B5EF4-FFF2-40B4-BE49-F238E27FC236}">
                <a16:creationId xmlns:a16="http://schemas.microsoft.com/office/drawing/2014/main" id="{76B4201C-1A70-409F-88DC-610553E0FF3D}"/>
              </a:ext>
            </a:extLst>
          </p:cNvPr>
          <p:cNvSpPr txBox="1">
            <a:spLocks/>
          </p:cNvSpPr>
          <p:nvPr/>
        </p:nvSpPr>
        <p:spPr>
          <a:xfrm>
            <a:off x="253839" y="6662371"/>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1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See proof in underlined links</a:t>
            </a:r>
          </a:p>
        </p:txBody>
      </p:sp>
    </p:spTree>
    <p:extLst>
      <p:ext uri="{BB962C8B-B14F-4D97-AF65-F5344CB8AC3E}">
        <p14:creationId xmlns:p14="http://schemas.microsoft.com/office/powerpoint/2010/main" val="12293383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Box 2">
            <a:extLst>
              <a:ext uri="{FF2B5EF4-FFF2-40B4-BE49-F238E27FC236}">
                <a16:creationId xmlns:a16="http://schemas.microsoft.com/office/drawing/2014/main" id="{04610BDD-CE6E-41EE-9B2C-B991AFA4F388}"/>
              </a:ext>
            </a:extLst>
          </p:cNvPr>
          <p:cNvSpPr txBox="1">
            <a:spLocks noChangeArrowheads="1"/>
          </p:cNvSpPr>
          <p:nvPr/>
        </p:nvSpPr>
        <p:spPr bwMode="auto">
          <a:xfrm>
            <a:off x="91440" y="294009"/>
            <a:ext cx="8961120" cy="100584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Three Distinct Groups of Christians are Saved Out of the Tribulation Era</a:t>
            </a:r>
          </a:p>
        </p:txBody>
      </p:sp>
      <p:sp>
        <p:nvSpPr>
          <p:cNvPr id="14" name="Date Placeholder 2">
            <a:extLst>
              <a:ext uri="{FF2B5EF4-FFF2-40B4-BE49-F238E27FC236}">
                <a16:creationId xmlns:a16="http://schemas.microsoft.com/office/drawing/2014/main" id="{4A6A11FE-85CF-4C6F-93EA-7234B0EEAC6E}"/>
              </a:ext>
            </a:extLst>
          </p:cNvPr>
          <p:cNvSpPr>
            <a:spLocks noGrp="1"/>
          </p:cNvSpPr>
          <p:nvPr>
            <p:ph type="dt" sz="half" idx="10"/>
          </p:nvPr>
        </p:nvSpPr>
        <p:spPr>
          <a:xfrm>
            <a:off x="5918362" y="6662629"/>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 name="Picture 1">
            <a:extLst>
              <a:ext uri="{FF2B5EF4-FFF2-40B4-BE49-F238E27FC236}">
                <a16:creationId xmlns:a16="http://schemas.microsoft.com/office/drawing/2014/main" id="{DB391096-DB6E-493B-8DBB-49520240D19D}"/>
              </a:ext>
            </a:extLst>
          </p:cNvPr>
          <p:cNvPicPr>
            <a:picLocks noChangeAspect="1"/>
          </p:cNvPicPr>
          <p:nvPr/>
        </p:nvPicPr>
        <p:blipFill rotWithShape="1">
          <a:blip r:embed="rId4"/>
          <a:srcRect r="1262"/>
          <a:stretch/>
        </p:blipFill>
        <p:spPr>
          <a:xfrm>
            <a:off x="7400949" y="1479226"/>
            <a:ext cx="1737360" cy="5199710"/>
          </a:xfrm>
          <a:prstGeom prst="rect">
            <a:avLst/>
          </a:prstGeom>
        </p:spPr>
      </p:pic>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69237" y="1502417"/>
            <a:ext cx="7635240" cy="5120640"/>
          </a:xfrm>
          <a:prstGeom prst="rect">
            <a:avLst/>
          </a:prstGeom>
          <a:gradFill>
            <a:gsLst>
              <a:gs pos="13000">
                <a:srgbClr val="000099"/>
              </a:gs>
              <a:gs pos="47000">
                <a:srgbClr val="0A039B"/>
              </a:gs>
              <a:gs pos="9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91440" rIns="9144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05000"/>
              </a:lnSpc>
              <a:spcAft>
                <a:spcPts val="300"/>
              </a:spcAft>
              <a:buClr>
                <a:srgbClr val="002060"/>
              </a:buClr>
              <a:tabLst/>
              <a:defRPr/>
            </a:pP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Second Group Saved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5"/>
              </a:rPr>
              <a:t>[998]</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(pg. 381)</a:t>
            </a:r>
            <a:endPar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105000"/>
              </a:lnSpc>
              <a:spcBef>
                <a:spcPct val="0"/>
              </a:spcBef>
              <a:spcAft>
                <a:spcPts val="300"/>
              </a:spcAft>
              <a:buClr>
                <a:srgbClr val="002060"/>
              </a:buClr>
              <a:buSzPct val="100000"/>
              <a:buFont typeface="Times New Roman" panose="02020603050405020304" pitchFamily="18" charset="0"/>
              <a:buNone/>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Mid-tribulation 7</a:t>
            </a:r>
            <a:r>
              <a:rPr kumimoji="0" lang="en-US" sz="2800" b="1" i="0" u="none" strike="noStrike" kern="1200" cap="none" spc="0" normalizeH="0" baseline="3000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seal </a:t>
            </a:r>
            <a:r>
              <a:rPr kumimoji="0" lang="en-US" sz="2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(Rev. 11-14),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last trump</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ction="ppaction://hlinksldjump"/>
              </a:rPr>
              <a:t>7th trumpet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ction="ppaction://hlinksldjump"/>
              </a:rPr>
              <a:t>deliverance</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of the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9" action="ppaction://hlinksldjump"/>
              </a:rPr>
              <a:t>saints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and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0" action="ppaction://hlinksldjump"/>
              </a:rPr>
              <a:t>holy people</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The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1" action="ppaction://hlinksldjump"/>
              </a:rPr>
              <a:t>left behind</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Christians and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remnant</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2" action="ppaction://hlinksldjump"/>
              </a:rPr>
              <a:t>144,000 from all the tribes of Israel</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who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3" action="ppaction://hlinksldjump"/>
              </a:rPr>
              <a:t>follow the lamb Jesus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at the “Jerusalem”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mount Zion</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14" action="ppaction://hlinksldjump"/>
              </a:rPr>
              <a:t>Temple</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After God’s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5" action="ppaction://hlinksldjump"/>
              </a:rPr>
              <a:t>two witnesses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finish their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6" action="ppaction://hlinksldjump"/>
              </a:rPr>
              <a:t>3.5 year</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ministry, are killed by the beast,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7" action="ppaction://hlinksldjump"/>
              </a:rPr>
              <a:t>resurrected to heaven</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and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8" action="ppaction://hlinksldjump"/>
              </a:rPr>
              <a:t>Babylon falls</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as 1/3 of all humans die.</a:t>
            </a:r>
            <a:endPar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itchFamily="1"/>
              <a:cs typeface="Arial" panose="020B0604020202020204" pitchFamily="34" charset="0"/>
            </a:endParaRPr>
          </a:p>
        </p:txBody>
      </p:sp>
      <p:sp>
        <p:nvSpPr>
          <p:cNvPr id="6" name="Date Placeholder 2">
            <a:extLst>
              <a:ext uri="{FF2B5EF4-FFF2-40B4-BE49-F238E27FC236}">
                <a16:creationId xmlns:a16="http://schemas.microsoft.com/office/drawing/2014/main" id="{6E8264A3-9968-4BD8-B7EC-2D1033A77E63}"/>
              </a:ext>
            </a:extLst>
          </p:cNvPr>
          <p:cNvSpPr txBox="1">
            <a:spLocks/>
          </p:cNvSpPr>
          <p:nvPr/>
        </p:nvSpPr>
        <p:spPr>
          <a:xfrm>
            <a:off x="253839" y="6662371"/>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1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See proof in underlined links</a:t>
            </a:r>
          </a:p>
        </p:txBody>
      </p:sp>
    </p:spTree>
    <p:extLst>
      <p:ext uri="{BB962C8B-B14F-4D97-AF65-F5344CB8AC3E}">
        <p14:creationId xmlns:p14="http://schemas.microsoft.com/office/powerpoint/2010/main" val="26068401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a:extLst>
              <a:ext uri="{FF2B5EF4-FFF2-40B4-BE49-F238E27FC236}">
                <a16:creationId xmlns:a16="http://schemas.microsoft.com/office/drawing/2014/main" id="{9C560E7C-392F-4F4B-AAB6-4A9B00990411}"/>
              </a:ext>
            </a:extLst>
          </p:cNvPr>
          <p:cNvSpPr>
            <a:spLocks noChangeArrowheads="1"/>
          </p:cNvSpPr>
          <p:nvPr/>
        </p:nvSpPr>
        <p:spPr bwMode="auto">
          <a:xfrm>
            <a:off x="228601" y="1436097"/>
            <a:ext cx="8661559" cy="5239127"/>
          </a:xfrm>
          <a:prstGeom prst="rect">
            <a:avLst/>
          </a:prstGeom>
          <a:gradFill>
            <a:gsLst>
              <a:gs pos="13000">
                <a:srgbClr val="000099"/>
              </a:gs>
              <a:gs pos="47000">
                <a:srgbClr val="0A039B"/>
              </a:gs>
              <a:gs pos="9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05000"/>
              </a:lnSpc>
              <a:spcAft>
                <a:spcPts val="300"/>
              </a:spcAft>
              <a:buClr>
                <a:srgbClr val="002060"/>
              </a:buClr>
              <a:tabLst/>
              <a:defRPr/>
            </a:pP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Third Group Saved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rPr>
              <a:t>[998]</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(pg. 381)</a:t>
            </a: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p>
          <a:p>
            <a:pPr marL="0" marR="0" lvl="0" indent="0" algn="l" defTabSz="457200" rtl="0" eaLnBrk="1" fontAlgn="base" latinLnBrk="0" hangingPunct="0">
              <a:lnSpc>
                <a:spcPct val="100000"/>
              </a:lnSpc>
              <a:spcBef>
                <a:spcPct val="0"/>
              </a:spcBef>
              <a:spcAft>
                <a:spcPts val="12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Post-tribulation resurrection of the: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4" action="ppaction://hlinksldjump"/>
              </a:rPr>
              <a:t>left behind</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5" action="ppaction://hlinksldjump"/>
              </a:rPr>
              <a:t>blessed are the dead</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6" action="ppaction://hlinksldjump"/>
              </a:rPr>
              <a:t>beheaded</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7" action="ppaction://hlinksldjump"/>
              </a:rPr>
              <a:t>people of God</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5" action="ppaction://hlinksldjump"/>
              </a:rPr>
              <a:t>faithful to Jesus</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who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8" action="ppaction://hlinksldjump"/>
              </a:rPr>
              <a:t>rejected the mark of the beast</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that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9" action="ppaction://hlinksldjump"/>
              </a:rPr>
              <a:t>threw down the Temple Sanctuary</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p>
          <a:p>
            <a:pPr marL="0" marR="0" lvl="0" indent="0" algn="l" defTabSz="457200" rtl="0" eaLnBrk="1" fontAlgn="base" latinLnBrk="0" hangingPunct="0">
              <a:lnSpc>
                <a:spcPct val="100000"/>
              </a:lnSpc>
              <a:spcBef>
                <a:spcPct val="0"/>
              </a:spcBef>
              <a:spcAft>
                <a:spcPts val="3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They are from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0" action="ppaction://hlinksldjump"/>
              </a:rPr>
              <a:t>every nation</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and hear the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0" action="ppaction://hlinksldjump"/>
              </a:rPr>
              <a:t>eternal gospel</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from only the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0" action="ppaction://hlinksldjump"/>
              </a:rPr>
              <a:t>three angels</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0" action="ppaction://hlinksldjump"/>
              </a:rPr>
              <a:t>flying in midair</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only during the second half of </a:t>
            </a:r>
          </a:p>
          <a:p>
            <a:pPr marL="0" marR="0" lvl="0" indent="0" algn="l" defTabSz="457200" rtl="0" eaLnBrk="1" fontAlgn="base" latinLnBrk="0" hangingPunct="0">
              <a:lnSpc>
                <a:spcPct val="100000"/>
              </a:lnSpc>
              <a:spcBef>
                <a:spcPct val="0"/>
              </a:spcBef>
              <a:spcAft>
                <a:spcPts val="3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tribulation, when the beast rules the Earth</a:t>
            </a:r>
          </a:p>
          <a:p>
            <a:pPr marL="0" marR="0" lvl="0" indent="0" algn="l" defTabSz="457200" rtl="0" eaLnBrk="1" fontAlgn="base" latinLnBrk="0" hangingPunct="0">
              <a:lnSpc>
                <a:spcPct val="100000"/>
              </a:lnSpc>
              <a:spcBef>
                <a:spcPct val="0"/>
              </a:spcBef>
              <a:spcAft>
                <a:spcPts val="3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and all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1" action="ppaction://hlinksldjump"/>
              </a:rPr>
              <a:t>cities are leveled,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1" action="ppaction://hlinksldjump"/>
              </a:rPr>
              <a:t>and humans </a:t>
            </a:r>
          </a:p>
          <a:p>
            <a:pPr marL="0" marR="0" lvl="0" indent="0" algn="l" defTabSz="457200" rtl="0" eaLnBrk="1" fontAlgn="base" latinLnBrk="0" hangingPunct="0">
              <a:lnSpc>
                <a:spcPct val="100000"/>
              </a:lnSpc>
              <a:spcBef>
                <a:spcPct val="0"/>
              </a:spcBef>
              <a:spcAft>
                <a:spcPts val="3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1" action="ppaction://hlinksldjump"/>
              </a:rPr>
              <a:t>become as rare as gold</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worldwide.</a:t>
            </a:r>
            <a:endPar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13" name="Text Box 2">
            <a:extLst>
              <a:ext uri="{FF2B5EF4-FFF2-40B4-BE49-F238E27FC236}">
                <a16:creationId xmlns:a16="http://schemas.microsoft.com/office/drawing/2014/main" id="{04610BDD-CE6E-41EE-9B2C-B991AFA4F388}"/>
              </a:ext>
            </a:extLst>
          </p:cNvPr>
          <p:cNvSpPr txBox="1">
            <a:spLocks noChangeArrowheads="1"/>
          </p:cNvSpPr>
          <p:nvPr/>
        </p:nvSpPr>
        <p:spPr bwMode="auto">
          <a:xfrm>
            <a:off x="91440" y="228600"/>
            <a:ext cx="8961120" cy="1005840"/>
          </a:xfrm>
          <a:prstGeom prst="rect">
            <a:avLst/>
          </a:prstGeom>
          <a:blipFill dpi="0" rotWithShape="0">
            <a:blip r:embed="rId12"/>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Three Distinct Groups of Christians are Saved Out of the Tribulation Era</a:t>
            </a:r>
          </a:p>
        </p:txBody>
      </p:sp>
      <p:sp>
        <p:nvSpPr>
          <p:cNvPr id="5" name="Date Placeholder 2">
            <a:extLst>
              <a:ext uri="{FF2B5EF4-FFF2-40B4-BE49-F238E27FC236}">
                <a16:creationId xmlns:a16="http://schemas.microsoft.com/office/drawing/2014/main" id="{B3068B6B-4566-40F2-9E43-013AA5E301EA}"/>
              </a:ext>
            </a:extLst>
          </p:cNvPr>
          <p:cNvSpPr>
            <a:spLocks noGrp="1"/>
          </p:cNvSpPr>
          <p:nvPr>
            <p:ph type="dt" sz="half" idx="10"/>
          </p:nvPr>
        </p:nvSpPr>
        <p:spPr>
          <a:xfrm>
            <a:off x="5918362" y="6662629"/>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8" name="Picture 7">
            <a:extLst>
              <a:ext uri="{FF2B5EF4-FFF2-40B4-BE49-F238E27FC236}">
                <a16:creationId xmlns:a16="http://schemas.microsoft.com/office/drawing/2014/main" id="{AB26AF2C-2096-4AC9-812F-52350C24561A}"/>
              </a:ext>
            </a:extLst>
          </p:cNvPr>
          <p:cNvPicPr>
            <a:picLocks noChangeAspect="1"/>
          </p:cNvPicPr>
          <p:nvPr/>
        </p:nvPicPr>
        <p:blipFill rotWithShape="1">
          <a:blip r:embed="rId13">
            <a:extLst>
              <a:ext uri="{28A0092B-C50C-407E-A947-70E740481C1C}">
                <a14:useLocalDpi xmlns:a14="http://schemas.microsoft.com/office/drawing/2010/main" val="0"/>
              </a:ext>
            </a:extLst>
          </a:blip>
          <a:srcRect l="13676" t="2361" r="9304" b="1895"/>
          <a:stretch/>
        </p:blipFill>
        <p:spPr>
          <a:xfrm>
            <a:off x="7132320" y="4846320"/>
            <a:ext cx="2011680" cy="1877572"/>
          </a:xfrm>
          <a:prstGeom prst="rect">
            <a:avLst/>
          </a:prstGeom>
          <a:ln>
            <a:noFill/>
          </a:ln>
          <a:effectLst>
            <a:softEdge rad="112500"/>
          </a:effectLst>
        </p:spPr>
      </p:pic>
      <p:sp>
        <p:nvSpPr>
          <p:cNvPr id="7" name="Date Placeholder 2">
            <a:extLst>
              <a:ext uri="{FF2B5EF4-FFF2-40B4-BE49-F238E27FC236}">
                <a16:creationId xmlns:a16="http://schemas.microsoft.com/office/drawing/2014/main" id="{3E303809-7338-4EC2-BBFA-C8992C7B0BC7}"/>
              </a:ext>
            </a:extLst>
          </p:cNvPr>
          <p:cNvSpPr txBox="1">
            <a:spLocks/>
          </p:cNvSpPr>
          <p:nvPr/>
        </p:nvSpPr>
        <p:spPr>
          <a:xfrm>
            <a:off x="253839" y="6662371"/>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1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See proof in underlined links</a:t>
            </a:r>
          </a:p>
        </p:txBody>
      </p:sp>
    </p:spTree>
    <p:extLst>
      <p:ext uri="{BB962C8B-B14F-4D97-AF65-F5344CB8AC3E}">
        <p14:creationId xmlns:p14="http://schemas.microsoft.com/office/powerpoint/2010/main" val="4201216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82880" y="1607794"/>
            <a:ext cx="8778240" cy="5022144"/>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srgbClr val="002060"/>
              </a:buClr>
              <a:buSzPct val="8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6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Many Bible verses describe multiple living beasts in the end times, with eyes, mouths and bodies that resemble humans, yet they are an intelligent powerful demonic beast.  </a:t>
            </a:r>
          </a:p>
          <a:p>
            <a:pPr marL="365760" lvl="0" indent="-365760">
              <a:lnSpc>
                <a:spcPct val="87000"/>
              </a:lnSpc>
              <a:spcAft>
                <a:spcPts val="1800"/>
              </a:spcAft>
              <a:buClrTx/>
              <a:buSzPct val="8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dirty="0">
                <a:solidFill>
                  <a:prstClr val="black"/>
                </a:solidFill>
                <a:latin typeface="Calibri" panose="020F0502020204030204" pitchFamily="34" charset="0"/>
                <a:cs typeface="Calibri" panose="020F0502020204030204" pitchFamily="34" charset="0"/>
              </a:rPr>
              <a:t>“Then I continued to watch because of the boastful words the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horn was speaking</a:t>
            </a:r>
            <a:r>
              <a:rPr lang="en-US" sz="3400" dirty="0">
                <a:solidFill>
                  <a:prstClr val="black"/>
                </a:solidFill>
                <a:latin typeface="Calibri" panose="020F0502020204030204" pitchFamily="34" charset="0"/>
                <a:cs typeface="Calibri" panose="020F0502020204030204" pitchFamily="34" charset="0"/>
              </a:rPr>
              <a:t>.” </a:t>
            </a:r>
          </a:p>
          <a:p>
            <a:pPr marL="365760" lvl="0" indent="-365760">
              <a:lnSpc>
                <a:spcPct val="87000"/>
              </a:lnSpc>
              <a:spcAft>
                <a:spcPts val="1800"/>
              </a:spcAft>
              <a:buClrTx/>
              <a:buSzPct val="8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400" dirty="0">
                <a:solidFill>
                  <a:prstClr val="black"/>
                </a:solidFill>
                <a:latin typeface="Calibri" panose="020F0502020204030204" pitchFamily="34" charset="0"/>
                <a:cs typeface="Calibri" panose="020F0502020204030204" pitchFamily="34" charset="0"/>
              </a:rPr>
              <a:t>“I kept looking until the beast was slain and its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body</a:t>
            </a:r>
            <a:r>
              <a:rPr lang="en-US" sz="3400" dirty="0">
                <a:solidFill>
                  <a:prstClr val="black"/>
                </a:solidFill>
                <a:latin typeface="Calibri" panose="020F0502020204030204" pitchFamily="34" charset="0"/>
                <a:cs typeface="Calibri" panose="020F0502020204030204" pitchFamily="34" charset="0"/>
              </a:rPr>
              <a:t> destroyed and thrown into the blazing fire…”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Dan. 7:11-12 NIV</a:t>
            </a:r>
            <a:endParaRPr lang="en-US" sz="3200" dirty="0">
              <a:ln w="9525">
                <a:solidFill>
                  <a:prstClr val="black"/>
                </a:solidFill>
                <a:prstDash val="solid"/>
              </a:ln>
              <a:solidFill>
                <a:prstClr val="black"/>
              </a:solidFill>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06186" y="247733"/>
            <a:ext cx="8656203" cy="118872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6CF4CC87-58C9-4F3B-A243-EC66A52EB6F8}"/>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507024740"/>
      </p:ext>
    </p:extLst>
  </p:cSld>
  <p:clrMapOvr>
    <a:masterClrMapping/>
  </p:clrMapOvr>
  <mc:AlternateContent xmlns:mc="http://schemas.openxmlformats.org/markup-compatibility/2006" xmlns:p15="http://schemas.microsoft.com/office/powerpoint/2012/main">
    <mc:Choice Requires="p15">
      <p:transition spd="slow" advTm="22000">
        <p15:prstTrans prst="pageCurlDouble"/>
      </p:transition>
    </mc:Choice>
    <mc:Fallback xmlns="">
      <p:transition spd="slow" advTm="22000">
        <p:fade/>
      </p:transition>
    </mc:Fallback>
  </mc:AlternateContent>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28700" y="838200"/>
            <a:ext cx="7086600" cy="550227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Bef>
                <a:spcPts val="0"/>
              </a:spcBef>
              <a:spcAft>
                <a:spcPts val="600"/>
              </a:spcAft>
              <a:buSzPct val="80000"/>
              <a:tabLst/>
              <a:defRPr/>
            </a:pPr>
            <a:r>
              <a:rPr lang="en-US" sz="3000" kern="150" dirty="0">
                <a:solidFill>
                  <a:prstClr val="black"/>
                </a:solidFill>
                <a:latin typeface="Papyrus" panose="03070502060502030205" pitchFamily="66" charset="0"/>
                <a:ea typeface="Times New Roman" panose="02020603050405020304" pitchFamily="18" charset="0"/>
                <a:cs typeface="Calibri" panose="020F0502020204030204" pitchFamily="34" charset="0"/>
              </a:rPr>
              <a:t>... there came up among them another </a:t>
            </a:r>
            <a:r>
              <a:rPr lang="en-US" sz="3000" b="1" kern="150"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Calibri" panose="020F0502020204030204" pitchFamily="34" charset="0"/>
              </a:rPr>
              <a:t>little horn</a:t>
            </a:r>
            <a:r>
              <a:rPr lang="en-US" sz="3000" kern="150" dirty="0">
                <a:solidFill>
                  <a:prstClr val="black"/>
                </a:solidFill>
                <a:latin typeface="Papyrus" panose="03070502060502030205" pitchFamily="66" charset="0"/>
                <a:ea typeface="Times New Roman" panose="02020603050405020304" pitchFamily="18" charset="0"/>
                <a:cs typeface="Calibri" panose="020F0502020204030204" pitchFamily="34" charset="0"/>
              </a:rPr>
              <a:t> … in this horn were </a:t>
            </a:r>
            <a:r>
              <a:rPr lang="en-US" sz="3000" b="1" kern="150"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Calibri" panose="020F0502020204030204" pitchFamily="34" charset="0"/>
              </a:rPr>
              <a:t>eyes like the eyes of man</a:t>
            </a:r>
            <a:r>
              <a:rPr lang="en-US" sz="3000" kern="150" dirty="0">
                <a:solidFill>
                  <a:prstClr val="black"/>
                </a:solidFill>
                <a:latin typeface="Papyrus" panose="03070502060502030205" pitchFamily="66" charset="0"/>
                <a:ea typeface="Times New Roman" panose="02020603050405020304" pitchFamily="18" charset="0"/>
                <a:cs typeface="Calibri" panose="020F0502020204030204" pitchFamily="34" charset="0"/>
              </a:rPr>
              <a:t>, and a </a:t>
            </a:r>
            <a:r>
              <a:rPr lang="en-US" sz="3000" b="1" kern="150"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Calibri" panose="020F0502020204030204" pitchFamily="34" charset="0"/>
              </a:rPr>
              <a:t>mouth speaking </a:t>
            </a:r>
            <a:r>
              <a:rPr lang="en-US" sz="3000" kern="150" dirty="0">
                <a:solidFill>
                  <a:schemeClr val="tx1"/>
                </a:solidFill>
                <a:latin typeface="Papyrus" panose="03070502060502030205" pitchFamily="66" charset="0"/>
                <a:ea typeface="Times New Roman" panose="02020603050405020304" pitchFamily="18" charset="0"/>
                <a:cs typeface="Calibri" panose="020F0502020204030204" pitchFamily="34" charset="0"/>
              </a:rPr>
              <a:t>great things</a:t>
            </a:r>
            <a:r>
              <a:rPr lang="en-US" sz="3000" b="1" kern="150" dirty="0">
                <a:ln w="9525">
                  <a:solidFill>
                    <a:sysClr val="windowText" lastClr="000000"/>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Calibri" panose="020F0502020204030204" pitchFamily="34" charset="0"/>
              </a:rPr>
              <a:t>.</a:t>
            </a:r>
            <a:r>
              <a:rPr lang="en-US" sz="3000" kern="150" dirty="0">
                <a:solidFill>
                  <a:prstClr val="black"/>
                </a:solidFill>
                <a:latin typeface="Papyrus" panose="03070502060502030205" pitchFamily="66" charset="0"/>
                <a:ea typeface="Times New Roman" panose="02020603050405020304" pitchFamily="18" charset="0"/>
                <a:cs typeface="Calibri" panose="020F0502020204030204" pitchFamily="34" charset="0"/>
              </a:rPr>
              <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Calibri" panose="020F0502020204030204" pitchFamily="34" charset="0"/>
                <a:hlinkClick r:id="rId4"/>
              </a:rPr>
              <a:t>Dan. 7:7-8</a:t>
            </a:r>
            <a:endPar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endParaRPr>
          </a:p>
          <a:p>
            <a:pPr marL="0" lvl="0" indent="0">
              <a:lnSpc>
                <a:spcPct val="98000"/>
              </a:lnSpc>
              <a:spcAft>
                <a:spcPts val="1200"/>
              </a:spcAft>
              <a:buClr>
                <a:prstClr val="black"/>
              </a:buClr>
              <a:buSzPct val="70000"/>
              <a:tabLst/>
              <a:defRPr/>
            </a:pPr>
            <a:r>
              <a:rPr lang="en-US" sz="3000" dirty="0">
                <a:solidFill>
                  <a:prstClr val="black"/>
                </a:solidFill>
                <a:latin typeface="Papyrus" panose="03070502060502030205" pitchFamily="66" charset="0"/>
                <a:cs typeface="Calibri" panose="020F0502020204030204" pitchFamily="34" charset="0"/>
              </a:rPr>
              <a:t>One of the </a:t>
            </a:r>
            <a:r>
              <a:rPr lang="en-US" sz="3000" b="1"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heads of the beast </a:t>
            </a:r>
            <a:r>
              <a:rPr lang="en-US" sz="3000" dirty="0">
                <a:solidFill>
                  <a:prstClr val="black"/>
                </a:solidFill>
                <a:latin typeface="Papyrus" panose="03070502060502030205" pitchFamily="66" charset="0"/>
                <a:cs typeface="Calibri" panose="020F0502020204030204" pitchFamily="34" charset="0"/>
              </a:rPr>
              <a:t>seemed to have had a </a:t>
            </a:r>
            <a:r>
              <a:rPr lang="en-US" sz="3000" b="1"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fatal wound</a:t>
            </a:r>
            <a:r>
              <a:rPr lang="en-US" sz="3000" dirty="0">
                <a:solidFill>
                  <a:prstClr val="black"/>
                </a:solidFill>
                <a:latin typeface="Papyrus" panose="03070502060502030205" pitchFamily="66" charset="0"/>
                <a:cs typeface="Calibri" panose="020F0502020204030204" pitchFamily="34" charset="0"/>
              </a:rPr>
              <a:t>, but … had been healed. The whole world was filled with wonder... People worshiped the dragon because he had given authority to the beast… “</a:t>
            </a:r>
            <a:r>
              <a:rPr lang="en-US" sz="3000" b="1"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Who is like the beast</a:t>
            </a:r>
            <a:r>
              <a:rPr lang="en-US" sz="3000" dirty="0">
                <a:solidFill>
                  <a:prstClr val="black"/>
                </a:solidFill>
                <a:latin typeface="Papyrus" panose="03070502060502030205" pitchFamily="66" charset="0"/>
                <a:cs typeface="Calibri" panose="020F0502020204030204" pitchFamily="34" charset="0"/>
              </a:rPr>
              <a:t>? Who can wage war against it?” </a:t>
            </a:r>
            <a:r>
              <a:rPr lang="en-US" sz="16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5"/>
              </a:rPr>
              <a:t>Rev. 13:3-7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5"/>
              </a:rPr>
              <a:t>NIV</a:t>
            </a:r>
            <a:endParaRPr lang="en-US" sz="1600" dirty="0">
              <a:solidFill>
                <a:prstClr val="black"/>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426730810"/>
      </p:ext>
    </p:extLst>
  </p:cSld>
  <p:clrMapOvr>
    <a:masterClrMapping/>
  </p:clrMapOvr>
  <mc:AlternateContent xmlns:mc="http://schemas.openxmlformats.org/markup-compatibility/2006" xmlns:p15="http://schemas.microsoft.com/office/powerpoint/2012/main">
    <mc:Choice Requires="p15">
      <p:transition spd="slow"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28700" y="863810"/>
            <a:ext cx="7086600" cy="5472139"/>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4000"/>
              </a:lnSpc>
              <a:spcBef>
                <a:spcPct val="0"/>
              </a:spcBef>
              <a:spcAft>
                <a:spcPts val="0"/>
              </a:spcAft>
              <a:buClr>
                <a:prstClr val="white"/>
              </a:buClr>
              <a:buSzPct val="65000"/>
              <a:buFont typeface="Times New Roman" panose="02020603050405020304" pitchFamily="18" charset="0"/>
              <a:buNone/>
              <a:tabLst/>
              <a:defRPr/>
            </a:pPr>
            <a:r>
              <a:rPr kumimoji="0" lang="en-US" sz="4000" b="1" i="0" u="none" strike="noStrike" kern="1200" cap="none" spc="0" normalizeH="0" baseline="0" noProof="0" dirty="0">
                <a:ln w="9525">
                  <a:solidFill>
                    <a:prstClr val="black"/>
                  </a:solidFill>
                  <a:prstDash val="solid"/>
                </a:ln>
                <a:solidFill>
                  <a:prstClr val="white"/>
                </a:solidFill>
                <a:effectLst>
                  <a:glow rad="127000">
                    <a:schemeClr val="accent2">
                      <a:satMod val="175000"/>
                      <a:alpha val="40000"/>
                    </a:scheme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So Christ… gave </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the apostles, the prophets, the evangelists, the pastors and </a:t>
            </a:r>
            <a:r>
              <a:rPr kumimoji="0" lang="en-US" sz="4400" b="1" i="0" u="none" strike="noStrike" kern="1200" cap="none" spc="0" normalizeH="0" baseline="0" noProof="0" dirty="0">
                <a:ln w="9525">
                  <a:solidFill>
                    <a:prstClr val="black"/>
                  </a:solidFill>
                  <a:prstDash val="solid"/>
                </a:ln>
                <a:solidFill>
                  <a:prstClr val="white"/>
                </a:solidFill>
                <a:effectLst>
                  <a:glow rad="127000">
                    <a:schemeClr val="accent2">
                      <a:satMod val="175000"/>
                      <a:alpha val="40000"/>
                    </a:scheme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teachers</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 so that the body of Christ may be built up </a:t>
            </a:r>
            <a:r>
              <a:rPr kumimoji="0" lang="en-US" sz="4400" b="1" i="0" u="none" strike="noStrike" kern="1200" cap="none" spc="0" normalizeH="0" baseline="0" noProof="0" dirty="0">
                <a:ln w="9525">
                  <a:solidFill>
                    <a:prstClr val="black"/>
                  </a:solidFill>
                  <a:prstDash val="solid"/>
                </a:ln>
                <a:solidFill>
                  <a:prstClr val="white"/>
                </a:solidFill>
                <a:effectLst>
                  <a:glow rad="127000">
                    <a:schemeClr val="accent2">
                      <a:satMod val="175000"/>
                      <a:alpha val="40000"/>
                    </a:scheme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until we all reach unity in the faith </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and in the knowledge of the Son of God</a:t>
            </a:r>
            <a:r>
              <a:rPr kumimoji="0" lang="en-US" sz="34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4400" b="1" i="0" u="none" strike="noStrike" kern="1200" cap="none" spc="0" normalizeH="0" baseline="0" noProof="0" dirty="0">
                <a:ln w="9525">
                  <a:solidFill>
                    <a:prstClr val="black"/>
                  </a:solidFill>
                  <a:prstDash val="solid"/>
                </a:ln>
                <a:solidFill>
                  <a:prstClr val="white"/>
                </a:solidFill>
                <a:effectLst>
                  <a:glow rad="127000">
                    <a:schemeClr val="accent2">
                      <a:satMod val="175000"/>
                      <a:alpha val="40000"/>
                    </a:scheme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and become mature</a:t>
            </a:r>
            <a:r>
              <a:rPr kumimoji="0" 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attaining to the whole measure of the fullness of Christ. </a:t>
            </a:r>
          </a:p>
          <a:p>
            <a:pPr marL="0" marR="0" lvl="0" indent="0" algn="l" defTabSz="457200" rtl="0" eaLnBrk="1" fontAlgn="base" latinLnBrk="0" hangingPunct="0">
              <a:lnSpc>
                <a:spcPct val="86000"/>
              </a:lnSpc>
              <a:spcBef>
                <a:spcPct val="0"/>
              </a:spcBef>
              <a:spcAft>
                <a:spcPts val="600"/>
              </a:spcAft>
              <a:buClr>
                <a:prstClr val="white"/>
              </a:buClr>
              <a:buSzPct val="65000"/>
              <a:buFont typeface="Times New Roman" panose="02020603050405020304" pitchFamily="18" charset="0"/>
              <a:buNone/>
              <a:tabLst/>
              <a:defRPr/>
            </a:pPr>
            <a:r>
              <a:rPr kumimoji="0" lang="en-US" sz="18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Eph. 4:11-13 </a:t>
            </a:r>
            <a:r>
              <a:rPr kumimoji="0" lang="en-US" sz="14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NIV</a:t>
            </a:r>
            <a:endParaRPr kumimoji="0" lang="en-US" sz="32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843179804"/>
      </p:ext>
    </p:extLst>
  </p:cSld>
  <p:clrMapOvr>
    <a:masterClrMapping/>
  </p:clrMapOvr>
  <mc:AlternateContent xmlns:mc="http://schemas.openxmlformats.org/markup-compatibility/2006" xmlns:p15="http://schemas.microsoft.com/office/powerpoint/2012/main">
    <mc:Choice Requires="p15">
      <p:transition spd="slow"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304800" y="152400"/>
            <a:ext cx="8534400" cy="1366528"/>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Beast</a:t>
            </a:r>
          </a:p>
        </p:txBody>
      </p:sp>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91440" y="1716068"/>
            <a:ext cx="8961120" cy="4774769"/>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91440" marR="0" lvl="0" indent="0" algn="l" defTabSz="457200" rtl="0" eaLnBrk="1" fontAlgn="base" latinLnBrk="0" hangingPunct="0">
              <a:lnSpc>
                <a:spcPct val="85000"/>
              </a:lnSpc>
              <a:spcBef>
                <a:spcPct val="0"/>
              </a:spcBef>
              <a:spcAft>
                <a:spcPts val="1000"/>
              </a:spcAft>
              <a:buClr>
                <a:prstClr val="black"/>
              </a:buClr>
              <a:buSzPct val="80000"/>
              <a:buFont typeface="Times New Roman" panose="02020603050405020304" pitchFamily="18" charset="0"/>
              <a:buNone/>
              <a:tabLst/>
              <a:defRPr/>
            </a:pPr>
            <a:r>
              <a:rPr kumimoji="0" lang="en-US" sz="33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rPr>
              <a:t>Some churches erroneously state that all Catholic popes were the beast of the end times.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[836][837] </a:t>
            </a:r>
            <a:endParaRPr kumimoji="0" lang="en-US" sz="3200" b="1"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85000"/>
              </a:lnSpc>
              <a:spcBef>
                <a:spcPct val="0"/>
              </a:spcBef>
              <a:spcAft>
                <a:spcPts val="600"/>
              </a:spcAft>
              <a:buClr>
                <a:prstClr val="black"/>
              </a:buClr>
              <a:buSzPct val="66000"/>
              <a:buFont typeface="Wingdings" panose="05000000000000000000" pitchFamily="2" charset="2"/>
              <a:buChar char="Ø"/>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Letter numerology is used to unbiblically convert the beast’s number 666, to mean the word pope. </a:t>
            </a:r>
          </a:p>
          <a:p>
            <a:pPr marL="274320" marR="0" lvl="0" indent="-274320" algn="l" defTabSz="457200" rtl="0" eaLnBrk="1" fontAlgn="base" latinLnBrk="0" hangingPunct="0">
              <a:lnSpc>
                <a:spcPct val="85000"/>
              </a:lnSpc>
              <a:spcBef>
                <a:spcPct val="0"/>
              </a:spcBef>
              <a:spcAft>
                <a:spcPts val="600"/>
              </a:spcAft>
              <a:buClr>
                <a:prstClr val="black"/>
              </a:buClr>
              <a:buSzPct val="66000"/>
              <a:buFont typeface="Wingdings" panose="05000000000000000000" pitchFamily="2" charset="2"/>
              <a:buChar char="Ø"/>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There were many evil popes and bishops with horrible sins, including changing Christ’s words, burning Christians and promoting evil liberal gay priests, who rape many children today.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[860]</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[899]</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[900]</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rPr>
              <a:t>[960]</a:t>
            </a:r>
            <a:endParaRPr kumimoji="0" lang="en-US" sz="18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85000"/>
              </a:lnSpc>
              <a:spcBef>
                <a:spcPct val="0"/>
              </a:spcBef>
              <a:spcAft>
                <a:spcPts val="600"/>
              </a:spcAft>
              <a:buClr>
                <a:prstClr val="white"/>
              </a:buClr>
              <a:buSzPct val="65000"/>
              <a:buFont typeface="Wingdings" panose="05000000000000000000" pitchFamily="2" charset="2"/>
              <a:buChar char="Ø"/>
              <a:tabLst/>
              <a:defRPr/>
            </a:pPr>
            <a:r>
              <a:rPr kumimoji="0" lang="en-US" sz="32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the Bible described that the end time beast wouldn’t be a mortal weak human, as popes are. </a:t>
            </a:r>
          </a:p>
        </p:txBody>
      </p:sp>
      <p:sp>
        <p:nvSpPr>
          <p:cNvPr id="6" name="Date Placeholder 2">
            <a:extLst>
              <a:ext uri="{FF2B5EF4-FFF2-40B4-BE49-F238E27FC236}">
                <a16:creationId xmlns:a16="http://schemas.microsoft.com/office/drawing/2014/main" id="{35BCEC8C-D111-4BA8-B5F6-4A9CAAB2B9B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50126241"/>
      </p:ext>
    </p:extLst>
  </p:cSld>
  <p:clrMapOvr>
    <a:masterClrMapping/>
  </p:clrMapOvr>
  <mc:AlternateContent xmlns:mc="http://schemas.openxmlformats.org/markup-compatibility/2006" xmlns:p14="http://schemas.microsoft.com/office/powerpoint/2010/main">
    <mc:Choice Requires="p14">
      <p:transition p14:dur="10" advTm="26000"/>
    </mc:Choice>
    <mc:Fallback xmlns="">
      <p:transition advTm="26000"/>
    </mc:Fallback>
  </mc:AlternateContent>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304795" y="182880"/>
            <a:ext cx="8534400"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Beast</a:t>
            </a:r>
          </a:p>
        </p:txBody>
      </p:sp>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61543" y="1455229"/>
            <a:ext cx="9020903" cy="5219891"/>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ct val="0"/>
              </a:spcBef>
              <a:spcAft>
                <a:spcPts val="1200"/>
              </a:spcAft>
              <a:buClr>
                <a:prstClr val="black"/>
              </a:buClr>
              <a:buSzPct val="80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Some churches erroneously state that the beast will be a government in end times, not a person or literal beast creature, who rules the world government. </a:t>
            </a:r>
          </a:p>
          <a:p>
            <a:pPr marL="274320" marR="0" lvl="0" indent="-274320" algn="l" defTabSz="457200" rtl="0" eaLnBrk="1" fontAlgn="base" latinLnBrk="0" hangingPunct="0">
              <a:lnSpc>
                <a:spcPct val="85000"/>
              </a:lnSpc>
              <a:spcBef>
                <a:spcPct val="0"/>
              </a:spcBef>
              <a:spcAft>
                <a:spcPts val="1200"/>
              </a:spcAft>
              <a:buClr>
                <a:prstClr val="black"/>
              </a:buClr>
              <a:buSzPct val="70000"/>
              <a:buFont typeface="Wingdings" panose="05000000000000000000" pitchFamily="2" charset="2"/>
              <a:buChar char="Ø"/>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Four other beasts in the statue of Nebuchadnezzar were clarified in Daniel to be ancient empires: Babylon, Medes and Persians, Greece and Rome. </a:t>
            </a:r>
          </a:p>
          <a:p>
            <a:pPr marL="274320" marR="0" lvl="0" indent="-274320" algn="l" defTabSz="457200" rtl="0" eaLnBrk="1" fontAlgn="base" latinLnBrk="0" hangingPunct="0">
              <a:lnSpc>
                <a:spcPct val="90000"/>
              </a:lnSpc>
              <a:spcBef>
                <a:spcPct val="0"/>
              </a:spcBef>
              <a:spcAft>
                <a:spcPts val="1200"/>
              </a:spcAft>
              <a:buClr>
                <a:prstClr val="white"/>
              </a:buClr>
              <a:buSzPct val="60000"/>
              <a:buFont typeface="Wingdings" panose="05000000000000000000" pitchFamily="2" charset="2"/>
              <a:buChar char="Ø"/>
              <a:tabLst/>
              <a:defRPr/>
            </a:pPr>
            <a:r>
              <a:rPr kumimoji="0" lang="en-US" sz="32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the end time little horn in Daniel is clarified as having human features: a body, a speaking mouth and eyes. He is the </a:t>
            </a:r>
            <a:r>
              <a:rPr kumimoji="0" lang="en-US" sz="32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ction="ppaction://hlinksldjump"/>
              </a:rPr>
              <a:t>8th king</a:t>
            </a:r>
            <a:r>
              <a:rPr kumimoji="0" lang="en-US" sz="32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master of intrigue, a prince who rises from the bottomless pit realm of the dead.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Dan. 7:8,11,24</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Rev. 11:7-12</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7"/>
              </a:rPr>
              <a:t>17:9-11</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pt-BR" sz="16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rPr>
              <a:t>Is. 14:9,15, Ez. 31:16, Num. 16:30-33 NIV</a:t>
            </a:r>
            <a:endParaRPr kumimoji="0" lang="en-US" sz="1600" b="1"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7" name="Date Placeholder 2">
            <a:extLst>
              <a:ext uri="{FF2B5EF4-FFF2-40B4-BE49-F238E27FC236}">
                <a16:creationId xmlns:a16="http://schemas.microsoft.com/office/drawing/2014/main" id="{9EE2A917-2E92-40F2-8A8C-A12673D26A19}"/>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420314617"/>
      </p:ext>
    </p:extLst>
  </p:cSld>
  <p:clrMapOvr>
    <a:masterClrMapping/>
  </p:clrMapOvr>
  <mc:AlternateContent xmlns:mc="http://schemas.openxmlformats.org/markup-compatibility/2006" xmlns:p14="http://schemas.microsoft.com/office/powerpoint/2010/main">
    <mc:Choice Requires="p14">
      <p:transition p14:dur="10" advTm="32000"/>
    </mc:Choice>
    <mc:Fallback xmlns="">
      <p:transition advTm="32000"/>
    </mc:Fallback>
  </mc:AlternateContent>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82874" y="2047438"/>
            <a:ext cx="8778240" cy="432137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3000"/>
              </a:lnSpc>
              <a:spcAft>
                <a:spcPts val="1200"/>
              </a:spcAft>
              <a:buClr>
                <a:prstClr val="black"/>
              </a:buClr>
              <a:buSzPct val="80000"/>
              <a:tabLst/>
            </a:pPr>
            <a:r>
              <a:rPr lang="en-US" sz="3600" dirty="0">
                <a:solidFill>
                  <a:prstClr val="black"/>
                </a:solidFill>
                <a:latin typeface="Calibri" panose="020F0502020204030204" pitchFamily="34" charset="0"/>
                <a:cs typeface="Calibri" panose="020F0502020204030204" pitchFamily="34" charset="0"/>
              </a:rPr>
              <a:t>The Bible repeats three times that the </a:t>
            </a:r>
            <a:r>
              <a:rPr lang="en-US" sz="3800" b="1" dirty="0">
                <a:ln w="9525">
                  <a:solidFill>
                    <a:prstClr val="black"/>
                  </a:solidFill>
                  <a:prstDash val="solid"/>
                </a:ln>
                <a:solidFill>
                  <a:schemeClr val="tx1"/>
                </a:solidFill>
                <a:effectLst>
                  <a:glow rad="114300">
                    <a:srgbClr val="663300">
                      <a:alpha val="70000"/>
                    </a:srgbClr>
                  </a:glow>
                  <a:outerShdw blurRad="50800" dist="50800" dir="5400000" algn="ctr" rotWithShape="0">
                    <a:schemeClr val="bg1"/>
                  </a:outerShdw>
                </a:effectLst>
                <a:latin typeface="Calibri" panose="020F0502020204030204" pitchFamily="34" charset="0"/>
                <a:cs typeface="Calibri" panose="020F0502020204030204" pitchFamily="34" charset="0"/>
              </a:rPr>
              <a:t>beast</a:t>
            </a:r>
            <a:r>
              <a:rPr lang="en-US" sz="3800" dirty="0">
                <a:solidFill>
                  <a:schemeClr val="tx1"/>
                </a:solidFill>
                <a:effectLst>
                  <a:glow rad="114300">
                    <a:srgbClr val="663300">
                      <a:alpha val="70000"/>
                    </a:srgbClr>
                  </a:glow>
                  <a:outerShdw blurRad="50800" dist="50800" dir="5400000" algn="ctr" rotWithShape="0">
                    <a:schemeClr val="bg1"/>
                  </a:outerShdw>
                </a:effectLst>
                <a:latin typeface="Calibri" panose="020F0502020204030204" pitchFamily="34" charset="0"/>
                <a:cs typeface="Calibri" panose="020F0502020204030204" pitchFamily="34" charset="0"/>
              </a:rPr>
              <a:t> </a:t>
            </a:r>
            <a:r>
              <a:rPr lang="en-US" sz="3800" b="1" dirty="0">
                <a:ln w="9525">
                  <a:solidFill>
                    <a:prstClr val="black"/>
                  </a:solidFill>
                  <a:prstDash val="solid"/>
                </a:ln>
                <a:solidFill>
                  <a:schemeClr val="tx1"/>
                </a:solidFill>
                <a:effectLst>
                  <a:glow rad="114300">
                    <a:srgbClr val="663300">
                      <a:alpha val="70000"/>
                    </a:srgbClr>
                  </a:glow>
                  <a:outerShdw blurRad="50800" dist="50800" dir="5400000" algn="ctr" rotWithShape="0">
                    <a:schemeClr val="bg1"/>
                  </a:outerShdw>
                </a:effectLst>
                <a:latin typeface="Calibri" panose="020F0502020204030204" pitchFamily="34" charset="0"/>
                <a:cs typeface="Calibri" panose="020F0502020204030204" pitchFamily="34" charset="0"/>
              </a:rPr>
              <a:t>once was, now is not, and yet will come</a:t>
            </a:r>
            <a:r>
              <a:rPr lang="en-US" sz="3600" dirty="0">
                <a:solidFill>
                  <a:srgbClr val="814C11"/>
                </a:solidFill>
                <a:latin typeface="Calibri" panose="020F0502020204030204" pitchFamily="34" charset="0"/>
                <a:cs typeface="Calibri" panose="020F0502020204030204" pitchFamily="34" charset="0"/>
              </a:rPr>
              <a:t>. </a:t>
            </a:r>
          </a:p>
          <a:p>
            <a:pPr marL="365760" lvl="0" indent="-365760">
              <a:lnSpc>
                <a:spcPct val="83000"/>
              </a:lnSpc>
              <a:spcAft>
                <a:spcPts val="1200"/>
              </a:spcAft>
              <a:buClr>
                <a:prstClr val="white"/>
              </a:buClr>
              <a:buSzPct val="65000"/>
              <a:buFont typeface="Wingdings" panose="05000000000000000000" pitchFamily="2" charset="2"/>
              <a:buChar char="Ø"/>
              <a:tabLst/>
            </a:pPr>
            <a:r>
              <a:rPr lang="en-US" sz="3600" b="1" dirty="0">
                <a:ln w="9525">
                  <a:solidFill>
                    <a:prstClr val="black"/>
                  </a:solidFill>
                  <a:prstDash val="solid"/>
                </a:ln>
                <a:solidFill>
                  <a:schemeClr val="tx1"/>
                </a:solidFill>
                <a:effectLst>
                  <a:glow rad="114300">
                    <a:srgbClr val="663300">
                      <a:alpha val="70000"/>
                    </a:srgbClr>
                  </a:glow>
                  <a:outerShdw blurRad="50800" dist="50800" dir="5400000" algn="ctr" rotWithShape="0">
                    <a:schemeClr val="bg1">
                      <a:lumMod val="95000"/>
                      <a:lumOff val="5000"/>
                    </a:schemeClr>
                  </a:outerShdw>
                </a:effectLst>
                <a:latin typeface="Calibri" panose="020F0502020204030204" pitchFamily="34" charset="0"/>
                <a:cs typeface="Calibri" panose="020F0502020204030204" pitchFamily="34" charset="0"/>
              </a:rPr>
              <a:t>This describes a spiritual demonic beast, not a human being.</a:t>
            </a:r>
            <a:endParaRPr lang="en-US" sz="3600" dirty="0">
              <a:solidFill>
                <a:schemeClr val="tx1"/>
              </a:solidFill>
              <a:effectLst>
                <a:glow rad="114300">
                  <a:srgbClr val="663300">
                    <a:alpha val="70000"/>
                  </a:srgbClr>
                </a:glow>
                <a:outerShdw blurRad="50800" dist="50800" dir="5400000" algn="ctr" rotWithShape="0">
                  <a:schemeClr val="bg1">
                    <a:lumMod val="95000"/>
                    <a:lumOff val="5000"/>
                  </a:schemeClr>
                </a:outerShdw>
              </a:effectLst>
              <a:latin typeface="Calibri" panose="020F0502020204030204" pitchFamily="34" charset="0"/>
              <a:cs typeface="Calibri" panose="020F0502020204030204" pitchFamily="34" charset="0"/>
            </a:endParaRPr>
          </a:p>
          <a:p>
            <a:pPr marL="365760" lvl="0" indent="-365760">
              <a:lnSpc>
                <a:spcPct val="83000"/>
              </a:lnSpc>
              <a:spcAft>
                <a:spcPts val="1200"/>
              </a:spcAft>
              <a:buClr>
                <a:prstClr val="black"/>
              </a:buClr>
              <a:buSzPct val="70000"/>
              <a:buFont typeface="Wingdings" panose="05000000000000000000" pitchFamily="2" charset="2"/>
              <a:buChar char="Ø"/>
              <a:tabLst/>
            </a:pPr>
            <a:r>
              <a:rPr lang="en-US" sz="3600" dirty="0">
                <a:solidFill>
                  <a:prstClr val="black"/>
                </a:solidFill>
                <a:latin typeface="Calibri" panose="020F0502020204030204" pitchFamily="34" charset="0"/>
                <a:cs typeface="Calibri" panose="020F0502020204030204" pitchFamily="34" charset="0"/>
              </a:rPr>
              <a:t>The </a:t>
            </a:r>
            <a:r>
              <a:rPr lang="en-US" sz="3600" dirty="0">
                <a:solidFill>
                  <a:prstClr val="black">
                    <a:lumMod val="95000"/>
                    <a:lumOff val="5000"/>
                  </a:prstClr>
                </a:solidFill>
                <a:latin typeface="Calibri" panose="020F0502020204030204" pitchFamily="34" charset="0"/>
                <a:cs typeface="Calibri" panose="020F0502020204030204" pitchFamily="34" charset="0"/>
              </a:rPr>
              <a:t>two beasts will be kings from Hell, with literal half-human, half-beast physical living bodies. They are living </a:t>
            </a:r>
            <a:r>
              <a:rPr lang="en-US" sz="3600" dirty="0">
                <a:solidFill>
                  <a:prstClr val="black"/>
                </a:solidFill>
                <a:latin typeface="Calibri" panose="020F0502020204030204" pitchFamily="34" charset="0"/>
                <a:cs typeface="Calibri" panose="020F0502020204030204" pitchFamily="34" charset="0"/>
              </a:rPr>
              <a:t>creatures, yet cannot be killed by humans. </a:t>
            </a:r>
            <a:endParaRPr lang="en-US" sz="3600" b="1" dirty="0">
              <a:ln w="9525">
                <a:solidFill>
                  <a:prstClr val="black"/>
                </a:solidFill>
                <a:prstDash val="solid"/>
              </a:ln>
              <a:solidFill>
                <a:prstClr val="black"/>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2" y="152400"/>
            <a:ext cx="8656203" cy="118872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4CC6AFE3-FF0E-42A9-9163-F4387147B877}"/>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463692349"/>
      </p:ext>
    </p:extLst>
  </p:cSld>
  <p:clrMapOvr>
    <a:masterClrMapping/>
  </p:clrMapOvr>
  <mc:AlternateContent xmlns:mc="http://schemas.openxmlformats.org/markup-compatibility/2006" xmlns:p15="http://schemas.microsoft.com/office/powerpoint/2012/main">
    <mc:Choice Requires="p15">
      <p:transition spd="slow" advTm="23000">
        <p15:prstTrans prst="pageCurlDouble"/>
      </p:transition>
    </mc:Choice>
    <mc:Fallback xmlns="">
      <p:transition spd="slow" advTm="23000">
        <p:fade/>
      </p:transition>
    </mc:Fallback>
  </mc:AlternateContent>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82874" y="1568330"/>
            <a:ext cx="8778240" cy="4910062"/>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600"/>
              </a:spcAft>
              <a:buClr>
                <a:prstClr val="black"/>
              </a:buClr>
              <a:buSzPct val="80000"/>
              <a:tabLst/>
              <a:defRPr/>
            </a:pP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3" action="ppaction://hlinksldjump"/>
              </a:rPr>
              <a:t>Two beasts</a:t>
            </a:r>
            <a:r>
              <a:rPr lang="en-US" sz="3400" dirty="0">
                <a:solidFill>
                  <a:schemeClr val="bg1">
                    <a:lumMod val="95000"/>
                    <a:lumOff val="5000"/>
                  </a:schemeClr>
                </a:solidFill>
                <a:latin typeface="Calibri" panose="020F0502020204030204" pitchFamily="34" charset="0"/>
                <a:cs typeface="Calibri" panose="020F0502020204030204" pitchFamily="34" charset="0"/>
              </a:rPr>
              <a:t>,</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plus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ction="ppaction://hlinksldjump"/>
              </a:rPr>
              <a:t>8 lead</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ction="ppaction://hlinksldjump"/>
              </a:rPr>
              <a:t>demons</a:t>
            </a:r>
            <a:r>
              <a:rPr lang="en-US" sz="3400" dirty="0">
                <a:solidFill>
                  <a:schemeClr val="bg1">
                    <a:lumMod val="95000"/>
                    <a:lumOff val="5000"/>
                  </a:schemeClr>
                </a:solidFill>
                <a:latin typeface="Calibri" panose="020F0502020204030204" pitchFamily="34" charset="0"/>
                <a:cs typeface="Calibri" panose="020F0502020204030204" pitchFamily="34" charset="0"/>
              </a:rPr>
              <a:t>,</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come up from the bottomless pit, a prison deep in Earth. </a:t>
            </a:r>
          </a:p>
          <a:p>
            <a:pPr marL="0" lvl="0" indent="0">
              <a:lnSpc>
                <a:spcPct val="98000"/>
              </a:lnSpc>
              <a:spcAft>
                <a:spcPts val="1800"/>
              </a:spcAft>
              <a:buClr>
                <a:prstClr val="black"/>
              </a:buClr>
              <a:buSzPct val="80000"/>
              <a:tabLst/>
              <a:defRPr/>
            </a:pPr>
            <a:r>
              <a:rPr lang="en-US" altLang="en-US" sz="1550"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6"/>
              </a:rPr>
              <a:t>Rev. 9:14-18</a:t>
            </a:r>
            <a:r>
              <a:rPr lang="en-US" altLang="en-US" sz="1550"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pt-BR" sz="1550"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7"/>
              </a:rPr>
              <a:t>Is. 14:9,15, Ez. 31:16, Num. 16:30-33</a:t>
            </a:r>
            <a:r>
              <a:rPr lang="pt-BR" sz="1550"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sz="1550" kern="150" dirty="0">
                <a:ln w="9525">
                  <a:solidFill>
                    <a:prstClr val="black"/>
                  </a:solidFill>
                  <a:prstDash val="solid"/>
                </a:ln>
                <a:solidFill>
                  <a:prstClr val="white"/>
                </a:solidFill>
                <a:latin typeface="Calibri" panose="020F0502020204030204" pitchFamily="34" charset="0"/>
                <a:ea typeface="SimSun" panose="02010600030101010101" pitchFamily="2" charset="-122"/>
                <a:cs typeface="Calibri" panose="020F0502020204030204" pitchFamily="34" charset="0"/>
                <a:hlinkClick r:id="rId8"/>
              </a:rPr>
              <a:t>Rev. 13:11-18</a:t>
            </a:r>
            <a:r>
              <a:rPr lang="en-US" sz="1550" kern="150" dirty="0">
                <a:ln w="9525">
                  <a:solidFill>
                    <a:prstClr val="black"/>
                  </a:solidFill>
                  <a:prstDash val="solid"/>
                </a:ln>
                <a:solidFill>
                  <a:prstClr val="white"/>
                </a:solidFill>
                <a:latin typeface="Calibri" panose="020F0502020204030204" pitchFamily="34" charset="0"/>
                <a:ea typeface="SimSun" panose="02010600030101010101" pitchFamily="2" charset="-122"/>
                <a:cs typeface="Calibri" panose="020F0502020204030204" pitchFamily="34" charset="0"/>
              </a:rPr>
              <a:t>, </a:t>
            </a:r>
            <a:r>
              <a:rPr lang="en-US" altLang="en-US" sz="1550"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6"/>
              </a:rPr>
              <a:t>Rev. 9:14-18</a:t>
            </a:r>
            <a:r>
              <a:rPr lang="en-US" altLang="en-US" sz="1550"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sz="1550"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9"/>
              </a:rPr>
              <a:t>Rev. 9:1-11 NIV</a:t>
            </a:r>
            <a:r>
              <a:rPr lang="en-US" sz="1550"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sz="1550"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10"/>
              </a:rPr>
              <a:t>Rev. 16:3</a:t>
            </a:r>
            <a:endParaRPr lang="en-US" sz="1550" dirty="0">
              <a:ln w="9525">
                <a:solidFill>
                  <a:prstClr val="black"/>
                </a:solidFill>
                <a:prstDash val="solid"/>
              </a:ln>
              <a:solidFill>
                <a:prstClr val="white"/>
              </a:solidFill>
              <a:latin typeface="Calibri" panose="020F0502020204030204" pitchFamily="34" charset="0"/>
              <a:cs typeface="Calibri" panose="020F0502020204030204" pitchFamily="34" charset="0"/>
            </a:endParaRPr>
          </a:p>
          <a:p>
            <a:pPr marL="274320" lvl="0" indent="-274320">
              <a:lnSpc>
                <a:spcPct val="98000"/>
              </a:lnSpc>
              <a:spcAft>
                <a:spcPts val="1800"/>
              </a:spcAft>
              <a:buClr>
                <a:prstClr val="black"/>
              </a:buClr>
              <a:buSzPct val="60000"/>
              <a:buFont typeface="Wingdings" panose="05000000000000000000" pitchFamily="2" charset="2"/>
              <a:buChar char="Ø"/>
              <a:tabLst/>
            </a:pPr>
            <a:r>
              <a:rPr lang="en-US" sz="3000" dirty="0">
                <a:solidFill>
                  <a:prstClr val="black"/>
                </a:solidFill>
                <a:latin typeface="Calibri" panose="020F0502020204030204" pitchFamily="34" charset="0"/>
                <a:cs typeface="Calibri" panose="020F0502020204030204" pitchFamily="34" charset="0"/>
              </a:rPr>
              <a:t>“The</a:t>
            </a:r>
            <a:r>
              <a:rPr lang="en-US" sz="3200" dirty="0">
                <a:solidFill>
                  <a:prstClr val="black"/>
                </a:solidFill>
                <a:latin typeface="Calibri" panose="020F0502020204030204" pitchFamily="34" charset="0"/>
                <a:cs typeface="Calibri" panose="020F0502020204030204" pitchFamily="34" charset="0"/>
              </a:rPr>
              <a:t> </a:t>
            </a:r>
            <a:r>
              <a:rPr lang="en-US" sz="32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beast</a:t>
            </a:r>
            <a:r>
              <a:rPr lang="en-US" sz="3200" dirty="0">
                <a:solidFill>
                  <a:srgbClr val="814C11"/>
                </a:solidFill>
                <a:latin typeface="Calibri" panose="020F0502020204030204" pitchFamily="34" charset="0"/>
                <a:cs typeface="Calibri" panose="020F0502020204030204" pitchFamily="34" charset="0"/>
              </a:rPr>
              <a:t>… </a:t>
            </a:r>
            <a:r>
              <a:rPr lang="en-US" sz="32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once was, now is not, and yet will come up out of the Abyss (bottomless pit KJV)</a:t>
            </a:r>
            <a:r>
              <a:rPr lang="en-US" sz="2400" dirty="0">
                <a:solidFill>
                  <a:prstClr val="black"/>
                </a:solidFill>
                <a:latin typeface="Calibri" panose="020F0502020204030204" pitchFamily="34" charset="0"/>
                <a:cs typeface="Calibri" panose="020F0502020204030204" pitchFamily="34" charset="0"/>
              </a:rPr>
              <a:t>...”</a:t>
            </a:r>
            <a:endParaRPr lang="en-US" sz="3200" dirty="0">
              <a:solidFill>
                <a:prstClr val="black"/>
              </a:solidFill>
              <a:latin typeface="Calibri" panose="020F0502020204030204" pitchFamily="34" charset="0"/>
              <a:cs typeface="Calibri" panose="020F0502020204030204" pitchFamily="34" charset="0"/>
            </a:endParaRPr>
          </a:p>
          <a:p>
            <a:pPr marL="274320" lvl="0" indent="-274320">
              <a:lnSpc>
                <a:spcPct val="98000"/>
              </a:lnSpc>
              <a:spcAft>
                <a:spcPts val="1200"/>
              </a:spcAft>
              <a:buClr>
                <a:prstClr val="black"/>
              </a:buClr>
              <a:buSzPct val="60000"/>
              <a:buFont typeface="Wingdings" panose="05000000000000000000" pitchFamily="2" charset="2"/>
              <a:buChar char="Ø"/>
              <a:tabLst/>
            </a:pPr>
            <a:r>
              <a:rPr lang="en-US" sz="3000" dirty="0">
                <a:solidFill>
                  <a:prstClr val="black"/>
                </a:solidFill>
                <a:latin typeface="Calibri" panose="020F0502020204030204" pitchFamily="34" charset="0"/>
                <a:cs typeface="Calibri" panose="020F0502020204030204" pitchFamily="34" charset="0"/>
              </a:rPr>
              <a:t>“The inhabitants of the earth whose names have not been written in the book of life… will be astonished when they see </a:t>
            </a:r>
            <a:r>
              <a:rPr lang="en-US" sz="3000" b="1" dirty="0">
                <a:ln w="9525">
                  <a:solidFill>
                    <a:schemeClr val="bg1"/>
                  </a:solidFill>
                  <a:prstDash val="solid"/>
                </a:ln>
                <a:solidFill>
                  <a:srgbClr val="6633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a:t>
            </a:r>
            <a:r>
              <a:rPr lang="en-US" sz="3200" b="1" dirty="0">
                <a:ln w="9525">
                  <a:solidFill>
                    <a:schemeClr val="bg1"/>
                  </a:solidFill>
                  <a:prstDash val="solid"/>
                </a:ln>
                <a:solidFill>
                  <a:srgbClr val="663300"/>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beast</a:t>
            </a:r>
            <a:r>
              <a:rPr lang="en-US" sz="3200" dirty="0">
                <a:solidFill>
                  <a:schemeClr val="bg1">
                    <a:lumMod val="95000"/>
                    <a:lumOff val="5000"/>
                  </a:schemeClr>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000" dirty="0">
                <a:solidFill>
                  <a:prstClr val="black"/>
                </a:solidFill>
                <a:latin typeface="Calibri" panose="020F0502020204030204" pitchFamily="34" charset="0"/>
                <a:cs typeface="Calibri" panose="020F0502020204030204" pitchFamily="34" charset="0"/>
              </a:rPr>
              <a:t>because it </a:t>
            </a:r>
            <a:r>
              <a:rPr lang="en-US" sz="3200" b="1" dirty="0">
                <a:ln w="9525">
                  <a:solidFill>
                    <a:prstClr val="black"/>
                  </a:solidFill>
                  <a:prstDash val="solid"/>
                </a:ln>
                <a:solidFill>
                  <a:srgbClr val="663300"/>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once was, now is not, and yet will come</a:t>
            </a:r>
            <a:r>
              <a:rPr lang="en-US" sz="3200" dirty="0">
                <a:solidFill>
                  <a:prstClr val="black"/>
                </a:solidFill>
                <a:latin typeface="Calibri" panose="020F0502020204030204" pitchFamily="34" charset="0"/>
                <a:cs typeface="Calibri" panose="020F0502020204030204" pitchFamily="34" charset="0"/>
              </a:rPr>
              <a:t>.” </a:t>
            </a:r>
            <a:r>
              <a:rPr lang="en-US" sz="1400" dirty="0">
                <a:ln w="9525">
                  <a:solidFill>
                    <a:schemeClr val="bg1"/>
                  </a:solidFill>
                  <a:prstDash val="solid"/>
                </a:ln>
                <a:solidFill>
                  <a:schemeClr val="bg1"/>
                </a:solidFill>
                <a:latin typeface="Calibri" panose="020F0502020204030204" pitchFamily="34" charset="0"/>
                <a:cs typeface="Calibri" panose="020F0502020204030204" pitchFamily="34" charset="0"/>
                <a:hlinkClick r:id="rId11"/>
              </a:rPr>
              <a:t>Rev. 17: 8,11 NIV</a:t>
            </a:r>
            <a:endParaRPr lang="en-US" sz="1400" dirty="0">
              <a:ln w="9525">
                <a:solidFill>
                  <a:prstClr val="black"/>
                </a:solidFill>
                <a:prstDash val="solid"/>
              </a:ln>
              <a:solidFill>
                <a:schemeClr val="bg1"/>
              </a:solidFill>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2" y="152400"/>
            <a:ext cx="8656203" cy="1188720"/>
          </a:xfrm>
          <a:prstGeom prst="rect">
            <a:avLst/>
          </a:prstGeom>
          <a:blipFill dpi="0" rotWithShape="0">
            <a:blip r:embed="rId12"/>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1C8F9448-E5E0-4730-998C-AA0FF4F81D6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038143295"/>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82874" y="1597810"/>
            <a:ext cx="8778240" cy="5010282"/>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18288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3000"/>
              </a:lnSpc>
              <a:spcAft>
                <a:spcPts val="1200"/>
              </a:spcAft>
              <a:buClr>
                <a:prstClr val="black"/>
              </a:buClr>
              <a:buSzPct val="80000"/>
              <a:tabLst/>
            </a:pPr>
            <a:r>
              <a:rPr lang="en-US" sz="3200" dirty="0">
                <a:solidFill>
                  <a:prstClr val="black"/>
                </a:solidFill>
                <a:latin typeface="Calibri" panose="020F0502020204030204" pitchFamily="34" charset="0"/>
                <a:cs typeface="Calibri" panose="020F0502020204030204" pitchFamily="34" charset="0"/>
              </a:rPr>
              <a:t>These are the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same words used to describe Jesus, the king of Heaven</a:t>
            </a:r>
            <a:r>
              <a:rPr lang="en-US" sz="3200" dirty="0">
                <a:solidFill>
                  <a:schemeClr val="bg1"/>
                </a:solidFill>
                <a:latin typeface="Calibri" panose="020F0502020204030204" pitchFamily="34" charset="0"/>
                <a:cs typeface="Calibri" panose="020F0502020204030204" pitchFamily="34" charset="0"/>
              </a:rPr>
              <a:t>,</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200" dirty="0">
                <a:solidFill>
                  <a:prstClr val="black"/>
                </a:solidFill>
                <a:latin typeface="Calibri" panose="020F0502020204030204" pitchFamily="34" charset="0"/>
                <a:cs typeface="Calibri" panose="020F0502020204030204" pitchFamily="34" charset="0"/>
              </a:rPr>
              <a:t>who died as a man but was resurrected, proving he couldn’t be killed by humans.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3"/>
              </a:rPr>
              <a:t>John 8:23</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rPr>
              <a:t> </a:t>
            </a:r>
            <a:endParaRPr lang="en-US" dirty="0">
              <a:solidFill>
                <a:prstClr val="black"/>
              </a:solidFill>
              <a:latin typeface="Calibri" panose="020F0502020204030204" pitchFamily="34" charset="0"/>
              <a:cs typeface="Calibri" panose="020F0502020204030204" pitchFamily="34" charset="0"/>
            </a:endParaRPr>
          </a:p>
          <a:p>
            <a:pPr marL="0" lvl="0" indent="0">
              <a:lnSpc>
                <a:spcPct val="83000"/>
              </a:lnSpc>
              <a:spcAft>
                <a:spcPts val="600"/>
              </a:spcAft>
              <a:buClr>
                <a:prstClr val="black"/>
              </a:buClr>
              <a:buSzPct val="80000"/>
              <a:tabLst/>
            </a:pPr>
            <a:r>
              <a:rPr lang="en-US" sz="3200" dirty="0">
                <a:solidFill>
                  <a:prstClr val="black"/>
                </a:solidFill>
                <a:latin typeface="Calibri" panose="020F0502020204030204" pitchFamily="34" charset="0"/>
                <a:cs typeface="Calibri" panose="020F0502020204030204" pitchFamily="34" charset="0"/>
              </a:rPr>
              <a:t>These same words also describe God the Father:</a:t>
            </a:r>
          </a:p>
          <a:p>
            <a:pPr marL="365760" lvl="0" indent="-365760">
              <a:lnSpc>
                <a:spcPct val="83000"/>
              </a:lnSpc>
              <a:spcAft>
                <a:spcPts val="600"/>
              </a:spcAft>
              <a:buClr>
                <a:prstClr val="black"/>
              </a:buClr>
              <a:buSzPct val="80000"/>
              <a:buFont typeface="Wingdings" panose="05000000000000000000" pitchFamily="2" charset="2"/>
              <a:buChar char="Ø"/>
              <a:tabLst/>
            </a:pPr>
            <a:r>
              <a:rPr lang="en-US" sz="2800" dirty="0">
                <a:solidFill>
                  <a:prstClr val="black"/>
                </a:solidFill>
                <a:latin typeface="Calibri" panose="020F0502020204030204" pitchFamily="34" charset="0"/>
                <a:cs typeface="Calibri" panose="020F0502020204030204" pitchFamily="34" charset="0"/>
              </a:rPr>
              <a:t>“I am the Alpha and the Omega,” says the Lord God, </a:t>
            </a:r>
            <a:r>
              <a:rPr lang="en-US" sz="3000" dirty="0">
                <a:solidFill>
                  <a:prstClr val="black"/>
                </a:solidFill>
                <a:latin typeface="Calibri" panose="020F0502020204030204" pitchFamily="34" charset="0"/>
                <a:cs typeface="Calibri" panose="020F0502020204030204" pitchFamily="34" charset="0"/>
              </a:rPr>
              <a:t>“</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who is, and who was, and who is to come</a:t>
            </a:r>
            <a:r>
              <a:rPr lang="en-US" sz="2800" dirty="0">
                <a:solidFill>
                  <a:prstClr val="black"/>
                </a:solidFill>
                <a:latin typeface="Calibri" panose="020F0502020204030204" pitchFamily="34" charset="0"/>
                <a:cs typeface="Calibri" panose="020F0502020204030204" pitchFamily="34" charset="0"/>
              </a:rPr>
              <a:t>,</a:t>
            </a:r>
            <a:r>
              <a:rPr lang="en-US" sz="3200" dirty="0">
                <a:solidFill>
                  <a:prstClr val="black"/>
                </a:solidFill>
                <a:latin typeface="Calibri" panose="020F0502020204030204" pitchFamily="34" charset="0"/>
                <a:cs typeface="Calibri" panose="020F0502020204030204" pitchFamily="34" charset="0"/>
              </a:rPr>
              <a:t> </a:t>
            </a:r>
            <a:r>
              <a:rPr lang="en-US" sz="2800" dirty="0">
                <a:solidFill>
                  <a:prstClr val="black"/>
                </a:solidFill>
                <a:latin typeface="Calibri" panose="020F0502020204030204" pitchFamily="34" charset="0"/>
                <a:cs typeface="Calibri" panose="020F0502020204030204" pitchFamily="34" charset="0"/>
              </a:rPr>
              <a:t>the Almighty.”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4"/>
              </a:rPr>
              <a:t>Rev. 1:4,8 NIV</a:t>
            </a:r>
            <a:endParaRPr lang="en-US" sz="3200" dirty="0">
              <a:solidFill>
                <a:prstClr val="black"/>
              </a:solidFill>
              <a:latin typeface="Calibri" panose="020F0502020204030204" pitchFamily="34" charset="0"/>
              <a:cs typeface="Calibri" panose="020F0502020204030204" pitchFamily="34" charset="0"/>
            </a:endParaRPr>
          </a:p>
          <a:p>
            <a:pPr marL="365760" lvl="0" indent="-365760">
              <a:lnSpc>
                <a:spcPct val="83000"/>
              </a:lnSpc>
              <a:spcAft>
                <a:spcPts val="600"/>
              </a:spcAft>
              <a:buClr>
                <a:prstClr val="black"/>
              </a:buClr>
              <a:buSzPct val="80000"/>
              <a:buFont typeface="Wingdings" panose="05000000000000000000" pitchFamily="2" charset="2"/>
              <a:buChar char="Ø"/>
              <a:tabLst/>
            </a:pPr>
            <a:r>
              <a:rPr lang="en-US" sz="2800" dirty="0">
                <a:solidFill>
                  <a:prstClr val="black"/>
                </a:solidFill>
                <a:latin typeface="Calibri" panose="020F0502020204030204" pitchFamily="34" charset="0"/>
                <a:cs typeface="Calibri" panose="020F0502020204030204" pitchFamily="34" charset="0"/>
              </a:rPr>
              <a:t>…</a:t>
            </a:r>
            <a:r>
              <a:rPr lang="en-US" sz="2800" dirty="0">
                <a:solidFill>
                  <a:prstClr val="black">
                    <a:lumMod val="95000"/>
                    <a:lumOff val="5000"/>
                  </a:prstClr>
                </a:solidFill>
                <a:latin typeface="Calibri" panose="020F0502020204030204" pitchFamily="34" charset="0"/>
                <a:cs typeface="Calibri" panose="020F0502020204030204" pitchFamily="34" charset="0"/>
              </a:rPr>
              <a:t>Day and night they never stop saying: ‘Holy, holy, holy is the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Lord God Almighty,’ who was, and is, and is to come</a:t>
            </a:r>
            <a:r>
              <a:rPr lang="en-US" sz="3200" dirty="0">
                <a:solidFill>
                  <a:prstClr val="black">
                    <a:lumMod val="95000"/>
                    <a:lumOff val="5000"/>
                  </a:prstClr>
                </a:solidFill>
                <a:latin typeface="Calibri" panose="020F0502020204030204" pitchFamily="34" charset="0"/>
                <a:cs typeface="Calibri" panose="020F0502020204030204" pitchFamily="34" charset="0"/>
              </a:rPr>
              <a:t>.</a:t>
            </a:r>
            <a:r>
              <a:rPr lang="en-US" sz="2800" dirty="0">
                <a:solidFill>
                  <a:prstClr val="black">
                    <a:lumMod val="95000"/>
                    <a:lumOff val="5000"/>
                  </a:prstClr>
                </a:solidFill>
                <a:latin typeface="Calibri" panose="020F0502020204030204" pitchFamily="34" charset="0"/>
                <a:cs typeface="Calibri" panose="020F0502020204030204" pitchFamily="34" charset="0"/>
              </a:rPr>
              <a:t>”</a:t>
            </a:r>
            <a:r>
              <a:rPr lang="en-US" sz="3200" dirty="0">
                <a:solidFill>
                  <a:prstClr val="black">
                    <a:lumMod val="95000"/>
                    <a:lumOff val="5000"/>
                  </a:prstClr>
                </a:solidFill>
                <a:latin typeface="Calibri" panose="020F0502020204030204" pitchFamily="34" charset="0"/>
                <a:cs typeface="Calibri" panose="020F0502020204030204" pitchFamily="34" charset="0"/>
              </a:rPr>
              <a:t> </a:t>
            </a:r>
            <a:r>
              <a:rPr lang="en-US" dirty="0">
                <a:ln w="9525">
                  <a:solidFill>
                    <a:schemeClr val="bg1"/>
                  </a:solidFill>
                  <a:prstDash val="solid"/>
                </a:ln>
                <a:solidFill>
                  <a:schemeClr val="tx1"/>
                </a:solidFill>
                <a:latin typeface="Calibri" panose="020F0502020204030204" pitchFamily="34" charset="0"/>
                <a:cs typeface="Calibri" panose="020F0502020204030204" pitchFamily="34" charset="0"/>
                <a:hlinkClick r:id="rId5"/>
              </a:rPr>
              <a:t>Rev. 4:6-8</a:t>
            </a:r>
            <a:endParaRPr lang="en-US" dirty="0">
              <a:solidFill>
                <a:prstClr val="white"/>
              </a:solidFill>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2" y="249908"/>
            <a:ext cx="8656203" cy="118872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4FD13132-CD64-40A3-B2B6-B794AA598BA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492907952"/>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37158" y="1596976"/>
            <a:ext cx="8869680" cy="5032147"/>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18288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Bef>
                <a:spcPts val="0"/>
              </a:spcBef>
              <a:spcAft>
                <a:spcPts val="300"/>
              </a:spcAft>
              <a:buClr>
                <a:srgbClr val="FFFFFF"/>
              </a:buClr>
              <a:buSzPct val="70000"/>
              <a:tabLst/>
              <a:defRPr/>
            </a:pP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hlinkClick r:id="rId3" action="ppaction://hlinksldjump"/>
              </a:rPr>
              <a:t>Hell is a temporary hot dark prison in a deep pit underground</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 The Bible described that Hell is not the eternal lake of fire. Hell is located at the edge of the pit to this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hlinkClick r:id="rId4" action="ppaction://hlinksldjump"/>
              </a:rPr>
              <a:t>lake of fire</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 that is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hlinkClick r:id="rId5" action="ppaction://hlinksldjump"/>
              </a:rPr>
              <a:t>further down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in </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hlinkClick r:id="rId6" action="ppaction://hlinksldjump"/>
              </a:rPr>
              <a:t>the pit</a:t>
            </a: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 in the lowest Hell</a:t>
            </a:r>
            <a:r>
              <a:rPr lang="en-US" sz="3000" dirty="0">
                <a:solidFill>
                  <a:schemeClr val="bg1">
                    <a:lumMod val="95000"/>
                    <a:lumOff val="5000"/>
                  </a:schemeClr>
                </a:solidFill>
                <a:cs typeface="Arial" panose="020B0604020202020204" pitchFamily="34" charset="0"/>
              </a:rPr>
              <a:t>.</a:t>
            </a:r>
            <a:endParaRPr lang="en-US"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endParaRPr>
          </a:p>
          <a:p>
            <a:pPr marL="0" lvl="0" indent="0">
              <a:lnSpc>
                <a:spcPct val="100000"/>
              </a:lnSpc>
              <a:spcBef>
                <a:spcPts val="0"/>
              </a:spcBef>
              <a:spcAft>
                <a:spcPts val="1800"/>
              </a:spcAft>
              <a:buClr>
                <a:srgbClr val="FFFFFF"/>
              </a:buClr>
              <a:buSzPct val="70000"/>
              <a:tabLst/>
              <a:defRPr/>
            </a:pPr>
            <a:r>
              <a:rPr lang="en-US" dirty="0">
                <a:ln w="9525">
                  <a:solidFill>
                    <a:prstClr val="black"/>
                  </a:solidFill>
                  <a:prstDash val="solid"/>
                </a:ln>
                <a:solidFill>
                  <a:prstClr val="white"/>
                </a:solidFill>
                <a:latin typeface="Calibri" panose="020F0502020204030204" pitchFamily="34" charset="0"/>
                <a:cs typeface="Calibri" panose="020F0502020204030204" pitchFamily="34" charset="0"/>
                <a:hlinkClick r:id="rId7"/>
              </a:rPr>
              <a:t>Is. 14:4-20 NIV</a:t>
            </a:r>
            <a:r>
              <a:rPr lang="en-US" dirty="0">
                <a:ln w="9525">
                  <a:solidFill>
                    <a:prstClr val="black"/>
                  </a:solidFill>
                  <a:prstDash val="solid"/>
                </a:ln>
                <a:solidFill>
                  <a:prstClr val="white"/>
                </a:solidFill>
                <a:latin typeface="Calibri" panose="020F0502020204030204" pitchFamily="34" charset="0"/>
                <a:cs typeface="Calibri" panose="020F0502020204030204" pitchFamily="34" charset="0"/>
              </a:rPr>
              <a:t>, </a:t>
            </a:r>
            <a:r>
              <a:rPr lang="en-US" dirty="0">
                <a:ln w="12700">
                  <a:solidFill>
                    <a:srgbClr val="000000">
                      <a:lumMod val="75000"/>
                    </a:srgbClr>
                  </a:solidFill>
                  <a:prstDash val="solid"/>
                </a:ln>
                <a:pattFill prst="dkUpDiag">
                  <a:fgClr>
                    <a:srgbClr val="000000"/>
                  </a:fgClr>
                  <a:bgClr>
                    <a:srgbClr val="000000">
                      <a:lumMod val="20000"/>
                      <a:lumOff val="80000"/>
                    </a:srgbClr>
                  </a:bgClr>
                </a:pattFill>
                <a:latin typeface="Calibri" panose="020F0502020204030204" pitchFamily="34" charset="0"/>
                <a:ea typeface="SimSun" panose="02010600030101010101" pitchFamily="2" charset="-122"/>
                <a:cs typeface="Calibri" panose="020F0502020204030204" pitchFamily="34" charset="0"/>
                <a:hlinkClick r:id="rId8"/>
              </a:rPr>
              <a:t>Deut. 32:22</a:t>
            </a:r>
            <a:endParaRPr lang="en-US" dirty="0">
              <a:ln w="12700">
                <a:solidFill>
                  <a:srgbClr val="000000">
                    <a:lumMod val="75000"/>
                  </a:srgbClr>
                </a:solidFill>
                <a:prstDash val="solid"/>
              </a:ln>
              <a:pattFill prst="dkUpDiag">
                <a:fgClr>
                  <a:srgbClr val="000000"/>
                </a:fgClr>
                <a:bgClr>
                  <a:srgbClr val="000000">
                    <a:lumMod val="20000"/>
                    <a:lumOff val="80000"/>
                  </a:srgbClr>
                </a:bgClr>
              </a:pattFill>
              <a:latin typeface="Calibri" panose="020F0502020204030204" pitchFamily="34" charset="0"/>
              <a:ea typeface="SimSun" panose="02010600030101010101" pitchFamily="2" charset="-122"/>
              <a:cs typeface="Calibri" panose="020F0502020204030204" pitchFamily="34" charset="0"/>
            </a:endParaRPr>
          </a:p>
          <a:p>
            <a:pPr marL="0" lvl="0" indent="0">
              <a:lnSpc>
                <a:spcPct val="100000"/>
              </a:lnSpc>
              <a:spcAft>
                <a:spcPts val="2400"/>
              </a:spcAft>
              <a:buClr>
                <a:srgbClr val="002060"/>
              </a:buClr>
              <a:buSzPct val="80000"/>
              <a:tabLst/>
            </a:pPr>
            <a:r>
              <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Literal beasts in Hell are biblically proven because the Bible also described literal angelic Cherubim beasts in Heaven. These are the most powerful angels.</a:t>
            </a: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7" y="274320"/>
            <a:ext cx="8656203" cy="1122743"/>
          </a:xfrm>
          <a:prstGeom prst="rect">
            <a:avLst/>
          </a:prstGeom>
          <a:blipFill dpi="0" rotWithShape="0">
            <a:blip r:embed="rId9"/>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AD909BEE-8573-438D-A9B0-D423D764A1C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342337443"/>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71550" y="990600"/>
            <a:ext cx="7200900" cy="509242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black"/>
              </a:buClr>
              <a:buSzPct val="70000"/>
              <a:tabLst/>
            </a:pPr>
            <a:r>
              <a:rPr lang="en-US" sz="3600" dirty="0">
                <a:solidFill>
                  <a:prstClr val="black">
                    <a:lumMod val="95000"/>
                    <a:lumOff val="5000"/>
                  </a:prstClr>
                </a:solidFill>
                <a:latin typeface="Papyrus" panose="03070502060502030205" pitchFamily="66" charset="0"/>
                <a:cs typeface="Calibri" panose="020F0502020204030204" pitchFamily="34" charset="0"/>
              </a:rPr>
              <a:t>Also in front of the throne there was what looked like a sea of glass, clear as crystal. </a:t>
            </a:r>
            <a:r>
              <a:rPr lang="en-US"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4"/>
              </a:rPr>
              <a:t>Rev. 4:6-8 NIV</a:t>
            </a:r>
            <a:endParaRPr lang="en-US" sz="3600" b="1" dirty="0">
              <a:ln w="9525">
                <a:solidFill>
                  <a:sysClr val="windowText" lastClr="000000"/>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endParaRPr>
          </a:p>
          <a:p>
            <a:pPr marL="0" lvl="0" indent="0">
              <a:lnSpc>
                <a:spcPct val="100000"/>
              </a:lnSpc>
              <a:spcAft>
                <a:spcPts val="600"/>
              </a:spcAft>
              <a:buClr>
                <a:prstClr val="white"/>
              </a:buClr>
              <a:buSzPct val="70000"/>
              <a:tabLst/>
            </a:pPr>
            <a:r>
              <a:rPr lang="en-US" sz="3800" b="1" dirty="0">
                <a:ln w="9525">
                  <a:solidFill>
                    <a:sysClr val="windowText" lastClr="000000"/>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 first living creature was like a lion, the second was like an ox, the third had a face like a man, the fourth was like a flying eagle. </a:t>
            </a:r>
          </a:p>
          <a:p>
            <a:pPr marL="0" lvl="0" indent="0">
              <a:lnSpc>
                <a:spcPct val="92000"/>
              </a:lnSpc>
              <a:spcAft>
                <a:spcPts val="1200"/>
              </a:spcAft>
              <a:buClr>
                <a:prstClr val="white"/>
              </a:buClr>
              <a:buSzPct val="70000"/>
              <a:tabLst/>
            </a:pPr>
            <a:r>
              <a:rPr lang="en-US"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4"/>
              </a:rPr>
              <a:t>Rev. 4:6-8 </a:t>
            </a:r>
            <a:r>
              <a:rPr lang="en-US" sz="1400"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4"/>
              </a:rPr>
              <a:t>NIV</a:t>
            </a:r>
            <a:endParaRPr lang="en-US" sz="1200" dirty="0">
              <a:ln w="9525">
                <a:solidFill>
                  <a:prstClr val="black"/>
                </a:solidFill>
                <a:prstDash val="solid"/>
              </a:ln>
              <a:solidFill>
                <a:prstClr val="white"/>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855039386"/>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914400"/>
            <a:ext cx="7200900" cy="537038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80000"/>
              <a:tabLst/>
            </a:pPr>
            <a:r>
              <a:rPr lang="en-US" sz="3600" dirty="0">
                <a:solidFill>
                  <a:prstClr val="black">
                    <a:lumMod val="95000"/>
                    <a:lumOff val="5000"/>
                  </a:prstClr>
                </a:solidFill>
                <a:latin typeface="Papyrus" panose="03070502060502030205" pitchFamily="66" charset="0"/>
                <a:cs typeface="Calibri" panose="020F0502020204030204" pitchFamily="34" charset="0"/>
              </a:rPr>
              <a:t>Each of the </a:t>
            </a:r>
            <a:r>
              <a:rPr lang="en-US" sz="3800" b="1" dirty="0">
                <a:ln w="9525">
                  <a:solidFill>
                    <a:sysClr val="windowText" lastClr="000000"/>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four living creatures had six wings and was covered with eyes all around</a:t>
            </a:r>
            <a:r>
              <a:rPr lang="en-US" sz="3600" dirty="0">
                <a:solidFill>
                  <a:prstClr val="black">
                    <a:lumMod val="95000"/>
                    <a:lumOff val="5000"/>
                  </a:prstClr>
                </a:solidFill>
                <a:latin typeface="Papyrus" panose="03070502060502030205" pitchFamily="66" charset="0"/>
                <a:cs typeface="Calibri" panose="020F0502020204030204" pitchFamily="34" charset="0"/>
              </a:rPr>
              <a:t>, even under its wings...” </a:t>
            </a:r>
            <a:r>
              <a:rPr lang="en-US" sz="2000"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4"/>
              </a:rPr>
              <a:t>Rev. 4:6-8 </a:t>
            </a:r>
            <a:r>
              <a:rPr lang="en-US" sz="1600"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4"/>
              </a:rPr>
              <a:t>NIV</a:t>
            </a:r>
            <a:endParaRPr lang="en-US" sz="2000" dirty="0">
              <a:ln w="9525">
                <a:solidFill>
                  <a:prstClr val="black"/>
                </a:solidFill>
                <a:prstDash val="solid"/>
              </a:ln>
              <a:solidFill>
                <a:prstClr val="white"/>
              </a:solidFill>
              <a:latin typeface="Papyrus" panose="03070502060502030205" pitchFamily="66" charset="0"/>
              <a:cs typeface="Calibri" panose="020F0502020204030204" pitchFamily="34" charset="0"/>
            </a:endParaRPr>
          </a:p>
          <a:p>
            <a:pPr marL="0" lvl="0" indent="0">
              <a:lnSpc>
                <a:spcPct val="94000"/>
              </a:lnSpc>
              <a:spcAft>
                <a:spcPts val="0"/>
              </a:spcAft>
              <a:buClr>
                <a:prstClr val="black"/>
              </a:buClr>
              <a:buSzPct val="80000"/>
              <a:tabLst/>
            </a:pPr>
            <a:r>
              <a:rPr lang="en-US" sz="3600" dirty="0">
                <a:solidFill>
                  <a:prstClr val="black">
                    <a:lumMod val="95000"/>
                    <a:lumOff val="5000"/>
                  </a:prstClr>
                </a:solidFill>
                <a:latin typeface="Papyrus" panose="03070502060502030205" pitchFamily="66" charset="0"/>
                <a:cs typeface="Calibri" panose="020F0502020204030204" pitchFamily="34" charset="0"/>
              </a:rPr>
              <a:t>And one of the </a:t>
            </a:r>
            <a:r>
              <a:rPr lang="en-US" sz="3800" b="1" dirty="0">
                <a:ln w="9525">
                  <a:solidFill>
                    <a:sysClr val="windowText" lastClr="000000"/>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four beasts (Cherubim in heaven)</a:t>
            </a:r>
            <a:r>
              <a:rPr lang="en-US" sz="3600" b="1" dirty="0">
                <a:ln w="9525">
                  <a:solidFill>
                    <a:sysClr val="windowText" lastClr="000000"/>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sz="3600" dirty="0">
                <a:solidFill>
                  <a:prstClr val="black">
                    <a:lumMod val="95000"/>
                    <a:lumOff val="5000"/>
                  </a:prstClr>
                </a:solidFill>
                <a:latin typeface="Papyrus" panose="03070502060502030205" pitchFamily="66" charset="0"/>
                <a:cs typeface="Calibri" panose="020F0502020204030204" pitchFamily="34" charset="0"/>
              </a:rPr>
              <a:t>gave unto the seven angels seven golden vials full of the wrath of God… </a:t>
            </a:r>
          </a:p>
          <a:p>
            <a:pPr marL="0" lvl="0" indent="0">
              <a:lnSpc>
                <a:spcPct val="85000"/>
              </a:lnSpc>
              <a:spcAft>
                <a:spcPts val="1200"/>
              </a:spcAft>
              <a:buClr>
                <a:prstClr val="black"/>
              </a:buClr>
              <a:buSzPct val="80000"/>
              <a:tabLst/>
            </a:pPr>
            <a:r>
              <a:rPr lang="en-US"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5"/>
              </a:rPr>
              <a:t>Rev:15:6-7 </a:t>
            </a:r>
            <a:r>
              <a:rPr lang="en-US" dirty="0">
                <a:ln w="9525">
                  <a:solidFill>
                    <a:prstClr val="black"/>
                  </a:solidFill>
                  <a:prstDash val="solid"/>
                </a:ln>
                <a:solidFill>
                  <a:prstClr val="white"/>
                </a:solidFill>
                <a:latin typeface="Papyrus" panose="03070502060502030205" pitchFamily="66" charset="0"/>
                <a:cs typeface="Calibri" panose="020F0502020204030204" pitchFamily="34" charset="0"/>
              </a:rPr>
              <a:t> also </a:t>
            </a:r>
            <a:r>
              <a:rPr lang="en-US"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6"/>
              </a:rPr>
              <a:t>Rev. 14:3</a:t>
            </a:r>
            <a:endParaRPr lang="en-US" sz="2800" dirty="0">
              <a:solidFill>
                <a:prstClr val="black">
                  <a:lumMod val="95000"/>
                  <a:lumOff val="5000"/>
                </a:prstClr>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919554660"/>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82874" y="1828800"/>
            <a:ext cx="8778240" cy="457200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18288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black"/>
              </a:buClr>
              <a:buSzPct val="70000"/>
              <a:tabLst/>
            </a:pPr>
            <a:r>
              <a:rPr lang="en-US" sz="36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Adam &amp; Eve, Ezekiel and the Apostle John all witnessed these holy half-human, half-beast Cherubims while on Earth.</a:t>
            </a:r>
            <a:r>
              <a:rPr lang="en-US" sz="3600" dirty="0">
                <a:solidFill>
                  <a:srgbClr val="814C11"/>
                </a:solidFill>
                <a:latin typeface="Calibri" panose="020F0502020204030204" pitchFamily="34" charset="0"/>
                <a:cs typeface="Calibri" panose="020F0502020204030204" pitchFamily="34" charset="0"/>
              </a:rPr>
              <a:t> </a:t>
            </a:r>
          </a:p>
          <a:p>
            <a:pPr marL="365760" lvl="0" indent="-365760">
              <a:lnSpc>
                <a:spcPct val="90000"/>
              </a:lnSpc>
              <a:spcAft>
                <a:spcPts val="1200"/>
              </a:spcAft>
              <a:buClr>
                <a:prstClr val="black"/>
              </a:buClr>
              <a:buSzPct val="70000"/>
              <a:buFont typeface="Wingdings" panose="05000000000000000000" pitchFamily="2" charset="2"/>
              <a:buChar char="Ø"/>
              <a:tabLst/>
            </a:pPr>
            <a:r>
              <a:rPr lang="en-US" sz="3200" dirty="0">
                <a:solidFill>
                  <a:prstClr val="black"/>
                </a:solidFill>
                <a:latin typeface="Calibri" panose="020F0502020204030204" pitchFamily="34" charset="0"/>
                <a:cs typeface="Calibri" panose="020F0502020204030204" pitchFamily="34" charset="0"/>
              </a:rPr>
              <a:t>They were described as powerful angels with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living bodies</a:t>
            </a:r>
            <a:r>
              <a:rPr lang="en-US" sz="3400" dirty="0">
                <a:solidFill>
                  <a:srgbClr val="814C11"/>
                </a:solidFill>
                <a:latin typeface="Calibri" panose="020F0502020204030204" pitchFamily="34" charset="0"/>
                <a:cs typeface="Calibri" panose="020F0502020204030204" pitchFamily="34" charset="0"/>
              </a:rPr>
              <a:t> </a:t>
            </a:r>
            <a:r>
              <a:rPr lang="en-US" sz="3200" dirty="0">
                <a:solidFill>
                  <a:prstClr val="black"/>
                </a:solidFill>
                <a:latin typeface="Calibri" panose="020F0502020204030204" pitchFamily="34" charset="0"/>
                <a:cs typeface="Calibri" panose="020F0502020204030204" pitchFamily="34" charset="0"/>
              </a:rPr>
              <a:t>that guard God’s throne in heaven. </a:t>
            </a:r>
          </a:p>
          <a:p>
            <a:pPr marL="365760" lvl="0" indent="-365760">
              <a:lnSpc>
                <a:spcPct val="90000"/>
              </a:lnSpc>
              <a:spcAft>
                <a:spcPts val="1200"/>
              </a:spcAft>
              <a:buClr>
                <a:prstClr val="black"/>
              </a:buClr>
              <a:buSzPct val="70000"/>
              <a:buFont typeface="Wingdings" panose="05000000000000000000" pitchFamily="2" charset="2"/>
              <a:buChar char="Ø"/>
              <a:tabLst/>
            </a:pPr>
            <a:r>
              <a:rPr lang="en-US" sz="3200" dirty="0">
                <a:solidFill>
                  <a:prstClr val="black"/>
                </a:solidFill>
                <a:latin typeface="Calibri" panose="020F0502020204030204" pitchFamily="34" charset="0"/>
                <a:cs typeface="Calibri" panose="020F0502020204030204" pitchFamily="34" charset="0"/>
              </a:rPr>
              <a:t>They are</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part animal and part human, a beast, exactly as the Bible literally described.</a:t>
            </a: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2" y="381000"/>
            <a:ext cx="8656203" cy="118872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A720BB4A-E9F6-4DF2-90B5-FD03A1FAE15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16660248"/>
      </p:ext>
    </p:extLst>
  </p:cSld>
  <p:clrMapOvr>
    <a:masterClrMapping/>
  </p:clrMapOvr>
  <mc:AlternateContent xmlns:mc="http://schemas.openxmlformats.org/markup-compatibility/2006" xmlns:p15="http://schemas.microsoft.com/office/powerpoint/2012/main">
    <mc:Choice Requires="p15">
      <p:transition spd="slow" advTm="19000">
        <p15:prstTrans prst="pageCurlDouble"/>
      </p:transition>
    </mc:Choice>
    <mc:Fallback xmlns="">
      <p:transition spd="slow" advTm="19000">
        <p:fade/>
      </p:transition>
    </mc:Fallback>
  </mc:AlternateContent>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333500" y="1208901"/>
            <a:ext cx="6477000" cy="424731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0"/>
              </a:spcAft>
              <a:buSzPct val="70000"/>
              <a:tabLst/>
              <a:defRPr/>
            </a:pPr>
            <a:r>
              <a:rPr lang="en-US" sz="3600" kern="150" dirty="0">
                <a:solidFill>
                  <a:prstClr val="black"/>
                </a:solidFill>
                <a:latin typeface="Papyrus" panose="03070502060502030205" pitchFamily="66" charset="0"/>
                <a:ea typeface="SimSun" panose="02010600030101010101" pitchFamily="2" charset="-122"/>
                <a:cs typeface="Calibri" panose="020F0502020204030204" pitchFamily="34" charset="0"/>
              </a:rPr>
              <a:t>… </a:t>
            </a:r>
            <a:r>
              <a:rPr lang="en-US" sz="4400" b="1" kern="150"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Calibri" panose="020F0502020204030204" pitchFamily="34" charset="0"/>
              </a:rPr>
              <a:t>he placed on the east side of the Garden of Eden cherubim</a:t>
            </a:r>
            <a:r>
              <a:rPr lang="en-US" sz="4400" kern="150" dirty="0">
                <a:ln>
                  <a:solidFill>
                    <a:sysClr val="windowText" lastClr="000000"/>
                  </a:solidFill>
                </a:ln>
                <a:solidFill>
                  <a:srgbClr val="814C11"/>
                </a:solidFill>
                <a:latin typeface="Papyrus" panose="03070502060502030205" pitchFamily="66" charset="0"/>
                <a:ea typeface="SimSun" panose="02010600030101010101" pitchFamily="2" charset="-122"/>
                <a:cs typeface="Calibri" panose="020F0502020204030204" pitchFamily="34" charset="0"/>
              </a:rPr>
              <a:t> </a:t>
            </a:r>
            <a:r>
              <a:rPr lang="en-US" sz="4000" kern="150" dirty="0">
                <a:solidFill>
                  <a:schemeClr val="tx1">
                    <a:lumMod val="95000"/>
                    <a:lumOff val="5000"/>
                  </a:schemeClr>
                </a:solidFill>
                <a:latin typeface="Papyrus" panose="03070502060502030205" pitchFamily="66" charset="0"/>
                <a:ea typeface="SimSun" panose="02010600030101010101" pitchFamily="2" charset="-122"/>
                <a:cs typeface="Calibri" panose="020F0502020204030204" pitchFamily="34" charset="0"/>
              </a:rPr>
              <a:t>and a flaming sword flashing back and forth to guard the way to the tree of life.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Gen. 3:22-24 NIV</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rPr>
              <a:t> </a:t>
            </a:r>
          </a:p>
        </p:txBody>
      </p:sp>
    </p:spTree>
    <p:extLst>
      <p:ext uri="{BB962C8B-B14F-4D97-AF65-F5344CB8AC3E}">
        <p14:creationId xmlns:p14="http://schemas.microsoft.com/office/powerpoint/2010/main" val="2636081273"/>
      </p:ext>
    </p:extLst>
  </p:cSld>
  <p:clrMapOvr>
    <a:masterClrMapping/>
  </p:clrMapOvr>
  <mc:AlternateContent xmlns:mc="http://schemas.openxmlformats.org/markup-compatibility/2006" xmlns:p15="http://schemas.microsoft.com/office/powerpoint/2012/main">
    <mc:Choice Requires="p15">
      <p:transition spd="slow" advTm="12000">
        <p15:prstTrans prst="pageCurlDouble"/>
      </p:transition>
    </mc:Choice>
    <mc:Fallback xmlns="">
      <p:transition spd="slow" advTm="1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52399" y="1143000"/>
            <a:ext cx="8839201" cy="5521512"/>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black"/>
              </a:buClr>
              <a:buSzPct val="70000"/>
              <a:tabLst/>
              <a:defRPr/>
            </a:pPr>
            <a:r>
              <a:rPr kumimoji="0" 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cs typeface="Arial" panose="020B0604020202020204" pitchFamily="34" charset="0"/>
              </a:rPr>
              <a:t>The Bible stated that there are seven spirits in heaven, with seven lampstands that represent seven different faithful church</a:t>
            </a:r>
            <a:r>
              <a:rPr kumimoji="0" lang="en-US" sz="3000" b="1" i="0" u="none" strike="noStrike" kern="1200" cap="none" spc="0" normalizeH="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cs typeface="Arial" panose="020B0604020202020204" pitchFamily="34" charset="0"/>
              </a:rPr>
              <a:t> denominations</a:t>
            </a:r>
            <a:r>
              <a:rPr kumimoji="0" 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cs typeface="Arial" panose="020B0604020202020204" pitchFamily="34" charset="0"/>
              </a:rPr>
              <a:t> </a:t>
            </a:r>
            <a:r>
              <a:rPr lang="en-US" sz="3000" b="1" dirty="0">
                <a:ln w="9525">
                  <a:solidFill>
                    <a:prstClr val="black"/>
                  </a:solidFill>
                  <a:prstDash val="solid"/>
                </a:ln>
                <a:solidFill>
                  <a:srgbClr val="00FF00"/>
                </a:solidFill>
                <a:effectLst>
                  <a:outerShdw blurRad="12700" dist="38100" dir="2700000" algn="tl" rotWithShape="0">
                    <a:prstClr val="black">
                      <a:lumMod val="50000"/>
                    </a:prstClr>
                  </a:outerShdw>
                </a:effectLst>
                <a:cs typeface="Arial" panose="020B0604020202020204" pitchFamily="34" charset="0"/>
              </a:rPr>
              <a:t>on Earth, each follow the resurrected Jesus Christ, the Son of God. </a:t>
            </a:r>
            <a:r>
              <a:rPr lang="en-US" sz="1600" b="1" dirty="0">
                <a:ln w="9525">
                  <a:solidFill>
                    <a:prstClr val="black"/>
                  </a:solidFill>
                  <a:prstDash val="solid"/>
                </a:ln>
                <a:solidFill>
                  <a:prstClr val="white"/>
                </a:solidFill>
                <a:cs typeface="Arial" panose="020B0604020202020204" pitchFamily="34" charset="0"/>
                <a:hlinkClick r:id="rId3"/>
              </a:rPr>
              <a:t>Rev 1:4, 3:1, 4:5, 5:6 NIV</a:t>
            </a:r>
            <a:r>
              <a:rPr lang="en-US" sz="3000" b="1" dirty="0">
                <a:ln w="9525">
                  <a:solidFill>
                    <a:prstClr val="black"/>
                  </a:solidFill>
                  <a:prstDash val="solid"/>
                </a:ln>
                <a:solidFill>
                  <a:srgbClr val="00FF00"/>
                </a:solidFill>
                <a:effectLst>
                  <a:outerShdw blurRad="12700" dist="38100" dir="2700000" algn="tl" rotWithShape="0">
                    <a:prstClr val="black">
                      <a:lumMod val="50000"/>
                    </a:prstClr>
                  </a:outerShdw>
                </a:effectLst>
                <a:cs typeface="Arial" panose="020B0604020202020204" pitchFamily="34" charset="0"/>
              </a:rPr>
              <a:t> </a:t>
            </a:r>
            <a:endParaRPr kumimoji="0" 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cs typeface="Arial" panose="020B0604020202020204" pitchFamily="34" charset="0"/>
            </a:endParaRPr>
          </a:p>
          <a:p>
            <a:pPr marL="274320" marR="0" lvl="0" indent="-274320" algn="l" defTabSz="457200" rtl="0" eaLnBrk="1" fontAlgn="base" latinLnBrk="0" hangingPunct="0">
              <a:lnSpc>
                <a:spcPct val="90000"/>
              </a:lnSpc>
              <a:spcBef>
                <a:spcPct val="0"/>
              </a:spcBef>
              <a:spcAft>
                <a:spcPts val="600"/>
              </a:spcAft>
              <a:buClr>
                <a:prstClr val="black"/>
              </a:buClr>
              <a:buSzPct val="70000"/>
              <a:buFont typeface="Wingdings" panose="05000000000000000000" pitchFamily="2" charset="2"/>
              <a:buChar char="Ø"/>
              <a:tabLst/>
              <a:defRPr/>
            </a:pPr>
            <a:r>
              <a:rPr kumimoji="0" lang="en-US" sz="26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There is not only one faithful church for </a:t>
            </a:r>
            <a:r>
              <a:rPr lang="en-US" sz="2600" dirty="0">
                <a:solidFill>
                  <a:prstClr val="black">
                    <a:lumMod val="95000"/>
                    <a:lumOff val="5000"/>
                  </a:prstClr>
                </a:solidFill>
                <a:cs typeface="Arial" panose="020B0604020202020204" pitchFamily="34" charset="0"/>
              </a:rPr>
              <a:t>Jesus</a:t>
            </a:r>
            <a:r>
              <a:rPr kumimoji="0" lang="en-US" sz="26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 on Earth as some erroneously claim. </a:t>
            </a:r>
          </a:p>
          <a:p>
            <a:pPr marL="274320" lvl="0" indent="-274320">
              <a:lnSpc>
                <a:spcPct val="90000"/>
              </a:lnSpc>
              <a:spcAft>
                <a:spcPts val="600"/>
              </a:spcAft>
              <a:buClr>
                <a:prstClr val="black"/>
              </a:buClr>
              <a:buSzPct val="70000"/>
              <a:buFont typeface="Wingdings" panose="05000000000000000000" pitchFamily="2" charset="2"/>
              <a:buChar char="Ø"/>
              <a:tabLst/>
              <a:defRPr/>
            </a:pPr>
            <a:r>
              <a:rPr kumimoji="0" lang="en-US" sz="26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I have proved this by </a:t>
            </a:r>
            <a:r>
              <a:rPr lang="en-US" sz="2600" dirty="0">
                <a:solidFill>
                  <a:prstClr val="black">
                    <a:lumMod val="95000"/>
                    <a:lumOff val="5000"/>
                  </a:prstClr>
                </a:solidFill>
                <a:cs typeface="Arial" panose="020B0604020202020204" pitchFamily="34" charset="0"/>
              </a:rPr>
              <a:t>attending five conservative full immersion baptism, faithful Protestant Christian </a:t>
            </a:r>
            <a:r>
              <a:rPr kumimoji="0" lang="en-US" sz="26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denominations over</a:t>
            </a:r>
            <a:r>
              <a:rPr kumimoji="0" lang="en-US" sz="2600" b="0" i="0" u="none" strike="noStrike" kern="1200" cap="none" spc="0" normalizeH="0" noProof="0" dirty="0">
                <a:ln>
                  <a:noFill/>
                </a:ln>
                <a:solidFill>
                  <a:prstClr val="black">
                    <a:lumMod val="95000"/>
                    <a:lumOff val="5000"/>
                  </a:prstClr>
                </a:solidFill>
                <a:effectLst/>
                <a:uLnTx/>
                <a:uFillTx/>
                <a:cs typeface="Arial" panose="020B0604020202020204" pitchFamily="34" charset="0"/>
              </a:rPr>
              <a:t> 50 years, that each followed the </a:t>
            </a:r>
            <a:r>
              <a:rPr lang="en-US" sz="2600" dirty="0">
                <a:solidFill>
                  <a:prstClr val="black">
                    <a:lumMod val="95000"/>
                    <a:lumOff val="5000"/>
                  </a:prstClr>
                </a:solidFill>
                <a:cs typeface="Arial" panose="020B0604020202020204" pitchFamily="34" charset="0"/>
              </a:rPr>
              <a:t>KJV, NIV &amp; NASB most accurate modern Bibles.</a:t>
            </a:r>
            <a:endParaRPr kumimoji="0" lang="en-US" sz="26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endParaRPr>
          </a:p>
          <a:p>
            <a:pPr marL="274320" lvl="0" indent="-274320">
              <a:lnSpc>
                <a:spcPct val="90000"/>
              </a:lnSpc>
              <a:spcAft>
                <a:spcPts val="600"/>
              </a:spcAft>
              <a:buClr>
                <a:schemeClr val="tx1"/>
              </a:buClr>
              <a:buSzPct val="65000"/>
              <a:buFont typeface="Wingdings" panose="05000000000000000000" pitchFamily="2" charset="2"/>
              <a:buChar char="Ø"/>
              <a:tabLst/>
              <a:defRPr/>
            </a:pPr>
            <a:r>
              <a:rPr lang="en-US" sz="2800" b="1" dirty="0">
                <a:ln w="9525">
                  <a:solidFill>
                    <a:prstClr val="black"/>
                  </a:solidFill>
                  <a:prstDash val="solid"/>
                </a:ln>
                <a:solidFill>
                  <a:srgbClr val="00FF00"/>
                </a:solidFill>
                <a:effectLst>
                  <a:outerShdw blurRad="12700" dist="38100" dir="2700000" algn="tl" rotWithShape="0">
                    <a:prstClr val="black">
                      <a:lumMod val="50000"/>
                    </a:prstClr>
                  </a:outerShdw>
                </a:effectLst>
                <a:cs typeface="Arial" panose="020B0604020202020204" pitchFamily="34" charset="0"/>
              </a:rPr>
              <a:t>I found the same amount of miracles, Holy Spirit, and strong Christians in each church.</a:t>
            </a:r>
            <a:endParaRPr lang="en-US" sz="2600" dirty="0">
              <a:solidFill>
                <a:prstClr val="black">
                  <a:lumMod val="95000"/>
                  <a:lumOff val="5000"/>
                </a:prstClr>
              </a:solidFill>
              <a:cs typeface="Arial" panose="020B0604020202020204" pitchFamily="34" charset="0"/>
            </a:endParaRPr>
          </a:p>
        </p:txBody>
      </p:sp>
      <p:sp>
        <p:nvSpPr>
          <p:cNvPr id="6" name="Date Placeholder 2">
            <a:extLst>
              <a:ext uri="{FF2B5EF4-FFF2-40B4-BE49-F238E27FC236}">
                <a16:creationId xmlns:a16="http://schemas.microsoft.com/office/drawing/2014/main" id="{F9CB3239-74B9-4289-8D79-D799FB5B6957}"/>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dirty="0">
                <a:solidFill>
                  <a:prstClr val="white">
                    <a:tint val="75000"/>
                  </a:prstClr>
                </a:solidFill>
              </a:rPr>
              <a:t>End Time Events, Heaven &amp; Hell, Jeff Woodward</a:t>
            </a:r>
          </a:p>
        </p:txBody>
      </p:sp>
      <p:sp>
        <p:nvSpPr>
          <p:cNvPr id="7" name="Rectangle 2">
            <a:extLst>
              <a:ext uri="{FF2B5EF4-FFF2-40B4-BE49-F238E27FC236}">
                <a16:creationId xmlns:a16="http://schemas.microsoft.com/office/drawing/2014/main" id="{4E680731-0735-4FBC-88C6-4B85F3E70A06}"/>
              </a:ext>
            </a:extLst>
          </p:cNvPr>
          <p:cNvSpPr>
            <a:spLocks noChangeArrowheads="1"/>
          </p:cNvSpPr>
          <p:nvPr/>
        </p:nvSpPr>
        <p:spPr bwMode="auto">
          <a:xfrm>
            <a:off x="304800" y="169598"/>
            <a:ext cx="8534400" cy="82296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2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Errors</a:t>
            </a:r>
          </a:p>
        </p:txBody>
      </p:sp>
    </p:spTree>
    <p:extLst>
      <p:ext uri="{BB962C8B-B14F-4D97-AF65-F5344CB8AC3E}">
        <p14:creationId xmlns:p14="http://schemas.microsoft.com/office/powerpoint/2010/main" val="27209017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6500"/>
                                  </p:stCondLst>
                                  <p:childTnLst>
                                    <p:animEffect transition="out" filter="fade">
                                      <p:cBhvr>
                                        <p:cTn id="6" dur="1500" tmFilter="0, 0; .2, .5; .8, .5; 1, 0"/>
                                        <p:tgtEl>
                                          <p:spTgt spid="5">
                                            <p:txEl>
                                              <p:pRg st="0" end="0"/>
                                            </p:txEl>
                                          </p:spTgt>
                                        </p:tgtEl>
                                      </p:cBhvr>
                                    </p:animEffect>
                                    <p:animScale>
                                      <p:cBhvr>
                                        <p:cTn id="7" dur="750" autoRev="1" fill="hold"/>
                                        <p:tgtEl>
                                          <p:spTgt spid="5">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91440" y="1508760"/>
            <a:ext cx="8961120" cy="521208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37160" tIns="13716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white"/>
              </a:buClr>
              <a:buSzPct val="65000"/>
              <a:tabLst/>
            </a:pP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Cherubims biblically disprove that God used random accidental Theistic Evolution for creation as many Catholics erroneously propose. </a:t>
            </a:r>
          </a:p>
          <a:p>
            <a:pPr marL="0" lvl="0" indent="0">
              <a:lnSpc>
                <a:spcPct val="90000"/>
              </a:lnSpc>
              <a:spcAft>
                <a:spcPts val="1200"/>
              </a:spcAft>
              <a:buClr>
                <a:prstClr val="white"/>
              </a:buClr>
              <a:buSzPct val="65000"/>
              <a:tabLst/>
            </a:pP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Bible stated that living forms of a lion, ox, eagle and man existed in Heaven long before the universe was created.</a:t>
            </a:r>
            <a:endParaRPr lang="en-US" sz="3400" dirty="0">
              <a:solidFill>
                <a:srgbClr val="814C11"/>
              </a:solidFill>
              <a:latin typeface="Calibri" panose="020F0502020204030204" pitchFamily="34" charset="0"/>
              <a:cs typeface="Calibri" panose="020F0502020204030204" pitchFamily="34" charset="0"/>
            </a:endParaRPr>
          </a:p>
          <a:p>
            <a:pPr marL="274320" lvl="0" indent="-274320">
              <a:lnSpc>
                <a:spcPct val="90000"/>
              </a:lnSpc>
              <a:spcAft>
                <a:spcPts val="1200"/>
              </a:spcAft>
              <a:buClr>
                <a:prstClr val="black"/>
              </a:buClr>
              <a:buSzPct val="70000"/>
              <a:buFont typeface="Wingdings" panose="05000000000000000000" pitchFamily="2" charset="2"/>
              <a:buChar char="Ø"/>
              <a:tabLst/>
            </a:pPr>
            <a:r>
              <a:rPr lang="en-US" sz="3400" dirty="0">
                <a:solidFill>
                  <a:prstClr val="black"/>
                </a:solidFill>
                <a:latin typeface="Calibri" panose="020F0502020204030204" pitchFamily="34" charset="0"/>
                <a:cs typeface="Calibri" panose="020F0502020204030204" pitchFamily="34" charset="0"/>
              </a:rPr>
              <a:t>This is further proven by tens of thousands of people on Earth who have observed regular angels, with full human images, as scientifically analyzed in the book </a:t>
            </a:r>
            <a:r>
              <a:rPr lang="en-US" sz="3200" dirty="0">
                <a:solidFill>
                  <a:prstClr val="black"/>
                </a:solidFill>
                <a:latin typeface="Calibri" panose="020F0502020204030204" pitchFamily="34" charset="0"/>
                <a:cs typeface="Calibri" panose="020F0502020204030204" pitchFamily="34" charset="0"/>
              </a:rPr>
              <a:t>“</a:t>
            </a:r>
            <a:r>
              <a:rPr lang="en-US" sz="3200" b="1" i="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3"/>
              </a:rPr>
              <a:t>Evolution is not Science</a:t>
            </a:r>
            <a:r>
              <a:rPr lang="en-US" sz="3200" dirty="0">
                <a:solidFill>
                  <a:prstClr val="black"/>
                </a:solidFill>
                <a:latin typeface="Calibri" panose="020F0502020204030204" pitchFamily="34" charset="0"/>
                <a:cs typeface="Calibri" panose="020F0502020204030204" pitchFamily="34" charset="0"/>
              </a:rPr>
              <a:t>”.</a:t>
            </a:r>
            <a:endParaRPr lang="en-US" sz="3300" dirty="0">
              <a:solidFill>
                <a:prstClr val="black"/>
              </a:solidFill>
              <a:latin typeface="Calibri" panose="020F0502020204030204" pitchFamily="34" charset="0"/>
              <a:cs typeface="Calibri" panose="020F0502020204030204" pitchFamily="34" charset="0"/>
            </a:endParaRP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8" y="171954"/>
            <a:ext cx="8656203" cy="118872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E380B4DA-CFD1-496A-BCDD-AD52C1D5F75B}"/>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214987714"/>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06684" y="1788554"/>
            <a:ext cx="8930618" cy="4861652"/>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1800"/>
              </a:spcAft>
              <a:buClr>
                <a:prstClr val="black"/>
              </a:buClr>
              <a:buSzPct val="70000"/>
              <a:tabLst/>
            </a:pPr>
            <a:r>
              <a:rPr lang="en-US" sz="2800" dirty="0">
                <a:solidFill>
                  <a:prstClr val="black">
                    <a:lumMod val="95000"/>
                    <a:lumOff val="5000"/>
                  </a:prstClr>
                </a:solidFill>
                <a:cs typeface="Arial" panose="020B0604020202020204" pitchFamily="34" charset="0"/>
              </a:rPr>
              <a:t>B</a:t>
            </a:r>
            <a:r>
              <a:rPr lang="en-US" sz="2800" dirty="0">
                <a:solidFill>
                  <a:prstClr val="black"/>
                </a:solidFill>
                <a:cs typeface="Arial" panose="020B0604020202020204" pitchFamily="34" charset="0"/>
              </a:rPr>
              <a:t>efore his turn to evil and fall from Heaven to Earth, </a:t>
            </a:r>
            <a:r>
              <a:rPr lang="en-US" sz="3000" b="1" dirty="0">
                <a:ln w="9525">
                  <a:solidFill>
                    <a:prstClr val="black"/>
                  </a:solidFill>
                  <a:prstDash val="solid"/>
                </a:ln>
                <a:solidFill>
                  <a:srgbClr val="663300"/>
                </a:solidFill>
                <a:effectLst>
                  <a:outerShdw blurRad="12700" dist="38100" dir="2700000" algn="tl" rotWithShape="0">
                    <a:prstClr val="black">
                      <a:lumMod val="50000"/>
                    </a:prstClr>
                  </a:outerShdw>
                </a:effectLst>
                <a:cs typeface="Arial" panose="020B0604020202020204" pitchFamily="34" charset="0"/>
                <a:hlinkClick r:id="rId3"/>
              </a:rPr>
              <a:t>Satan was one of these cherubim beasts.</a:t>
            </a:r>
            <a:r>
              <a:rPr lang="en-US" sz="3000" b="1" dirty="0">
                <a:ln w="9525">
                  <a:solidFill>
                    <a:prstClr val="black"/>
                  </a:solidFill>
                  <a:prstDash val="solid"/>
                </a:ln>
                <a:solidFill>
                  <a:srgbClr val="663300"/>
                </a:solidFill>
                <a:effectLst>
                  <a:outerShdw blurRad="12700" dist="38100" dir="2700000" algn="tl" rotWithShape="0">
                    <a:prstClr val="black">
                      <a:lumMod val="50000"/>
                    </a:prstClr>
                  </a:outerShdw>
                </a:effectLst>
                <a:cs typeface="Arial" panose="020B0604020202020204" pitchFamily="34" charset="0"/>
              </a:rPr>
              <a:t> </a:t>
            </a:r>
          </a:p>
          <a:p>
            <a:pPr marL="274320" lvl="0" indent="-274320">
              <a:lnSpc>
                <a:spcPct val="94000"/>
              </a:lnSpc>
              <a:spcAft>
                <a:spcPts val="1800"/>
              </a:spcAft>
              <a:buClr>
                <a:prstClr val="black"/>
              </a:buClr>
              <a:buSzPct val="70000"/>
              <a:buFont typeface="Wingdings" panose="05000000000000000000" pitchFamily="2" charset="2"/>
              <a:buChar char="Ø"/>
              <a:tabLst/>
            </a:pPr>
            <a:r>
              <a:rPr lang="en-US" sz="2700" dirty="0">
                <a:solidFill>
                  <a:prstClr val="black"/>
                </a:solidFill>
                <a:cs typeface="Arial" panose="020B0604020202020204" pitchFamily="34" charset="0"/>
              </a:rPr>
              <a:t>The devil can also spiritually possess humans,</a:t>
            </a:r>
            <a:r>
              <a:rPr lang="en-US" sz="2700" kern="150" dirty="0">
                <a:ln w="9525">
                  <a:solidFill>
                    <a:prstClr val="black"/>
                  </a:solidFill>
                  <a:prstDash val="solid"/>
                </a:ln>
                <a:solidFill>
                  <a:prstClr val="white"/>
                </a:solidFill>
                <a:ea typeface="SimSun" panose="02010600030101010101" pitchFamily="2" charset="-122"/>
                <a:cs typeface="Arial" panose="020B0604020202020204" pitchFamily="34" charset="0"/>
              </a:rPr>
              <a:t> </a:t>
            </a:r>
            <a:r>
              <a:rPr lang="en-US" sz="2700" kern="150" dirty="0">
                <a:solidFill>
                  <a:schemeClr val="bg1"/>
                </a:solidFill>
                <a:ea typeface="SimSun" panose="02010600030101010101" pitchFamily="2" charset="-122"/>
                <a:cs typeface="Arial" panose="020B0604020202020204" pitchFamily="34" charset="0"/>
              </a:rPr>
              <a:t>as </a:t>
            </a:r>
            <a:r>
              <a:rPr lang="en-US" sz="2800" b="1" kern="150" dirty="0">
                <a:ln w="9525">
                  <a:solidFill>
                    <a:prstClr val="black"/>
                  </a:solidFill>
                  <a:prstDash val="solid"/>
                </a:ln>
                <a:solidFill>
                  <a:srgbClr val="9C5B14"/>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witnessed by ex-Satan worshipper, now Christian evangelist and leader </a:t>
            </a:r>
            <a:r>
              <a:rPr lang="en-US" sz="2800"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rPr>
              <a:t>John Ramirez. </a:t>
            </a:r>
            <a:r>
              <a:rPr lang="en-US"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4"/>
              </a:rPr>
              <a:t>[940]</a:t>
            </a:r>
            <a:endParaRPr lang="en-US" sz="30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endParaRPr>
          </a:p>
          <a:p>
            <a:pPr marL="274320" lvl="0" indent="-274320">
              <a:lnSpc>
                <a:spcPct val="94000"/>
              </a:lnSpc>
              <a:spcAft>
                <a:spcPts val="1800"/>
              </a:spcAft>
              <a:buClr>
                <a:schemeClr val="tx1"/>
              </a:buClr>
              <a:buSzPct val="64000"/>
              <a:buFont typeface="Wingdings" panose="05000000000000000000" pitchFamily="2" charset="2"/>
              <a:buChar char="Ø"/>
              <a:tabLst/>
            </a:pPr>
            <a:r>
              <a:rPr lang="en-US" sz="28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In his real form, the Bible states that Satan is an “enormous red dragon” and “flames stream from its mouth”. </a:t>
            </a:r>
            <a:r>
              <a:rPr lang="en-US" sz="1400" dirty="0">
                <a:ln w="9525">
                  <a:solidFill>
                    <a:schemeClr val="bg1"/>
                  </a:solidFill>
                  <a:prstDash val="solid"/>
                </a:ln>
                <a:solidFill>
                  <a:schemeClr val="tx1"/>
                </a:solidFill>
                <a:cs typeface="Arial" panose="020B0604020202020204" pitchFamily="34" charset="0"/>
                <a:hlinkClick r:id="rId5"/>
              </a:rPr>
              <a:t>Job. 41:14,19-25,31-34</a:t>
            </a:r>
            <a:r>
              <a:rPr lang="en-US" sz="1400" dirty="0">
                <a:ln w="9525">
                  <a:solidFill>
                    <a:schemeClr val="bg1"/>
                  </a:solidFill>
                  <a:prstDash val="solid"/>
                </a:ln>
                <a:solidFill>
                  <a:schemeClr val="tx1"/>
                </a:solidFill>
                <a:cs typeface="Arial" panose="020B0604020202020204" pitchFamily="34" charset="0"/>
              </a:rPr>
              <a:t>, </a:t>
            </a:r>
            <a:r>
              <a:rPr lang="en-US" sz="1400" dirty="0">
                <a:ln w="9525">
                  <a:solidFill>
                    <a:schemeClr val="bg1"/>
                  </a:solidFill>
                  <a:prstDash val="solid"/>
                </a:ln>
                <a:solidFill>
                  <a:schemeClr val="tx1"/>
                </a:solidFill>
                <a:cs typeface="Arial" panose="020B0604020202020204" pitchFamily="34" charset="0"/>
                <a:hlinkClick r:id="rId6"/>
              </a:rPr>
              <a:t>Rev. 12:3 NIV</a:t>
            </a:r>
            <a:r>
              <a:rPr lang="en-US" sz="1400" dirty="0">
                <a:ln w="9525">
                  <a:solidFill>
                    <a:schemeClr val="bg1"/>
                  </a:solidFill>
                  <a:prstDash val="solid"/>
                </a:ln>
                <a:solidFill>
                  <a:schemeClr val="tx1"/>
                </a:solidFill>
                <a:cs typeface="Arial" panose="020B0604020202020204" pitchFamily="34" charset="0"/>
              </a:rPr>
              <a:t>, </a:t>
            </a:r>
            <a:r>
              <a:rPr lang="en-US" sz="1400" dirty="0">
                <a:ln w="9525">
                  <a:solidFill>
                    <a:schemeClr val="bg1"/>
                  </a:solidFill>
                  <a:prstDash val="solid"/>
                </a:ln>
                <a:solidFill>
                  <a:schemeClr val="tx1"/>
                </a:solidFill>
                <a:cs typeface="Arial" panose="020B0604020202020204" pitchFamily="34" charset="0"/>
                <a:hlinkClick r:id="rId7"/>
              </a:rPr>
              <a:t>Ez. 28:1-19</a:t>
            </a:r>
            <a:endParaRPr lang="en-US" sz="1600" dirty="0">
              <a:solidFill>
                <a:prstClr val="white"/>
              </a:solidFill>
              <a:cs typeface="Arial" panose="020B0604020202020204" pitchFamily="34" charset="0"/>
            </a:endParaRPr>
          </a:p>
          <a:p>
            <a:pPr marL="274320" lvl="0" indent="-274320">
              <a:lnSpc>
                <a:spcPct val="94000"/>
              </a:lnSpc>
              <a:spcAft>
                <a:spcPts val="1200"/>
              </a:spcAft>
              <a:buClr>
                <a:prstClr val="black"/>
              </a:buClr>
              <a:buSzPct val="70000"/>
              <a:buFont typeface="Wingdings" panose="05000000000000000000" pitchFamily="2" charset="2"/>
              <a:buChar char="Ø"/>
              <a:tabLst/>
            </a:pPr>
            <a:r>
              <a:rPr lang="en-US" sz="2700" dirty="0">
                <a:solidFill>
                  <a:prstClr val="black"/>
                </a:solidFill>
                <a:cs typeface="Arial" panose="020B0604020202020204" pitchFamily="34" charset="0"/>
              </a:rPr>
              <a:t>Satan is also described as a “serpentine” “monster” “leviathan”, that God punishes in the end times. </a:t>
            </a:r>
            <a:r>
              <a:rPr lang="en-US" sz="1600" dirty="0">
                <a:ln w="9525">
                  <a:solidFill>
                    <a:schemeClr val="bg1"/>
                  </a:solidFill>
                  <a:prstDash val="solid"/>
                </a:ln>
                <a:solidFill>
                  <a:schemeClr val="tx1"/>
                </a:solidFill>
                <a:cs typeface="Arial" panose="020B0604020202020204" pitchFamily="34" charset="0"/>
                <a:hlinkClick r:id="rId8"/>
              </a:rPr>
              <a:t>Is. 27:1 </a:t>
            </a:r>
            <a:r>
              <a:rPr lang="en-US" sz="1400" dirty="0">
                <a:ln w="9525">
                  <a:solidFill>
                    <a:schemeClr val="bg1"/>
                  </a:solidFill>
                  <a:prstDash val="solid"/>
                </a:ln>
                <a:solidFill>
                  <a:schemeClr val="tx1"/>
                </a:solidFill>
                <a:cs typeface="Arial" panose="020B0604020202020204" pitchFamily="34" charset="0"/>
                <a:hlinkClick r:id="rId8"/>
              </a:rPr>
              <a:t>NIV</a:t>
            </a:r>
            <a:r>
              <a:rPr lang="en-US" sz="1400" dirty="0">
                <a:ln w="9525">
                  <a:solidFill>
                    <a:schemeClr val="bg1"/>
                  </a:solidFill>
                  <a:prstDash val="solid"/>
                </a:ln>
                <a:solidFill>
                  <a:schemeClr val="tx1"/>
                </a:solidFill>
                <a:cs typeface="Arial" panose="020B0604020202020204" pitchFamily="34" charset="0"/>
              </a:rPr>
              <a:t> </a:t>
            </a:r>
            <a:endParaRPr lang="en-US" sz="1600" dirty="0">
              <a:ln w="9525">
                <a:solidFill>
                  <a:schemeClr val="bg1"/>
                </a:solidFill>
                <a:prstDash val="solid"/>
              </a:ln>
              <a:solidFill>
                <a:schemeClr val="tx1"/>
              </a:solidFill>
              <a:cs typeface="Arial" panose="020B0604020202020204" pitchFamily="34" charset="0"/>
            </a:endParaRP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1" y="381000"/>
            <a:ext cx="8656203" cy="1188720"/>
          </a:xfrm>
          <a:prstGeom prst="rect">
            <a:avLst/>
          </a:prstGeom>
          <a:blipFill dpi="0" rotWithShape="0">
            <a:blip r:embed="rId9"/>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5" name="Date Placeholder 2">
            <a:extLst>
              <a:ext uri="{FF2B5EF4-FFF2-40B4-BE49-F238E27FC236}">
                <a16:creationId xmlns:a16="http://schemas.microsoft.com/office/drawing/2014/main" id="{01C14807-116E-4866-AACC-E1BB454C06B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039558056"/>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21929" y="1330123"/>
            <a:ext cx="8900113" cy="5386475"/>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000"/>
              </a:spcAft>
              <a:buClr>
                <a:prstClr val="black"/>
              </a:buClr>
              <a:buSzPct val="70000"/>
              <a:tabLst/>
            </a:pPr>
            <a:r>
              <a:rPr lang="en-US" sz="2800" dirty="0">
                <a:solidFill>
                  <a:prstClr val="black"/>
                </a:solidFill>
                <a:cs typeface="Arial" panose="020B0604020202020204" pitchFamily="34" charset="0"/>
              </a:rPr>
              <a:t>The book of Job describes Satan with details of a leviathan that resembles a </a:t>
            </a:r>
            <a:r>
              <a:rPr lang="en-US" sz="2900" b="1" dirty="0">
                <a:ln w="9525">
                  <a:solidFill>
                    <a:prstClr val="black"/>
                  </a:solidFill>
                  <a:prstDash val="solid"/>
                </a:ln>
                <a:solidFill>
                  <a:srgbClr val="663300"/>
                </a:solidFill>
                <a:effectLst>
                  <a:outerShdw blurRad="12700" dist="38100" dir="2700000" algn="tl" rotWithShape="0">
                    <a:prstClr val="black">
                      <a:lumMod val="50000"/>
                    </a:prstClr>
                  </a:outerShdw>
                </a:effectLst>
                <a:cs typeface="Arial" panose="020B0604020202020204" pitchFamily="34" charset="0"/>
                <a:hlinkClick r:id="rId3"/>
              </a:rPr>
              <a:t>T-Rex dinosaur</a:t>
            </a:r>
            <a:r>
              <a:rPr lang="en-US" sz="3000" dirty="0">
                <a:solidFill>
                  <a:schemeClr val="bg1"/>
                </a:solidFill>
                <a:cs typeface="Arial" panose="020B0604020202020204" pitchFamily="34" charset="0"/>
              </a:rPr>
              <a:t>.</a:t>
            </a:r>
            <a:r>
              <a:rPr lang="en-US" sz="3000" b="1" dirty="0">
                <a:ln w="9525">
                  <a:solidFill>
                    <a:prstClr val="black"/>
                  </a:solidFill>
                  <a:prstDash val="solid"/>
                </a:ln>
                <a:solidFill>
                  <a:srgbClr val="663300"/>
                </a:solidFill>
                <a:effectLst>
                  <a:outerShdw blurRad="12700" dist="38100" dir="2700000" algn="tl" rotWithShape="0">
                    <a:prstClr val="black">
                      <a:lumMod val="50000"/>
                    </a:prstClr>
                  </a:outerShdw>
                </a:effectLst>
                <a:cs typeface="Arial" panose="020B0604020202020204" pitchFamily="34" charset="0"/>
              </a:rPr>
              <a:t> </a:t>
            </a:r>
          </a:p>
          <a:p>
            <a:pPr marL="0" lvl="0" indent="0">
              <a:lnSpc>
                <a:spcPct val="94000"/>
              </a:lnSpc>
              <a:spcAft>
                <a:spcPts val="1000"/>
              </a:spcAft>
              <a:buClr>
                <a:prstClr val="black"/>
              </a:buClr>
              <a:buSzPct val="70000"/>
              <a:tabLst/>
            </a:pPr>
            <a:r>
              <a:rPr lang="en-US" sz="2900"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rPr>
              <a:t>But Satan also has additional features as an enormous fire breathing demonic red dragon beast, that can’t be killed. </a:t>
            </a:r>
            <a:r>
              <a:rPr lang="en-US" sz="1400" dirty="0">
                <a:ln w="9525">
                  <a:solidFill>
                    <a:prstClr val="black"/>
                  </a:solidFill>
                  <a:prstDash val="solid"/>
                </a:ln>
                <a:solidFill>
                  <a:prstClr val="white"/>
                </a:solidFill>
                <a:cs typeface="Arial" panose="020B0604020202020204" pitchFamily="34" charset="0"/>
                <a:hlinkClick r:id="rId4"/>
              </a:rPr>
              <a:t>Job. 41:14,19-25,31-34</a:t>
            </a:r>
            <a:r>
              <a:rPr lang="en-US" sz="1400" dirty="0">
                <a:ln w="9525">
                  <a:solidFill>
                    <a:prstClr val="black"/>
                  </a:solidFill>
                  <a:prstDash val="solid"/>
                </a:ln>
                <a:solidFill>
                  <a:prstClr val="white"/>
                </a:solidFill>
                <a:cs typeface="Arial" panose="020B0604020202020204" pitchFamily="34" charset="0"/>
              </a:rPr>
              <a:t>, </a:t>
            </a:r>
            <a:r>
              <a:rPr lang="en-US" sz="1400" dirty="0">
                <a:ln w="9525">
                  <a:solidFill>
                    <a:prstClr val="black"/>
                  </a:solidFill>
                  <a:prstDash val="solid"/>
                </a:ln>
                <a:solidFill>
                  <a:prstClr val="white"/>
                </a:solidFill>
                <a:cs typeface="Arial" panose="020B0604020202020204" pitchFamily="34" charset="0"/>
                <a:hlinkClick r:id="rId5"/>
              </a:rPr>
              <a:t>Rev. 12:3 NIV</a:t>
            </a:r>
            <a:r>
              <a:rPr lang="en-US" sz="1400" dirty="0">
                <a:ln w="9525">
                  <a:solidFill>
                    <a:prstClr val="black"/>
                  </a:solidFill>
                  <a:prstDash val="solid"/>
                </a:ln>
                <a:solidFill>
                  <a:prstClr val="white"/>
                </a:solidFill>
                <a:cs typeface="Arial" panose="020B0604020202020204" pitchFamily="34" charset="0"/>
              </a:rPr>
              <a:t>, </a:t>
            </a:r>
            <a:r>
              <a:rPr lang="en-US" sz="1400" dirty="0">
                <a:ln w="9525">
                  <a:solidFill>
                    <a:prstClr val="black"/>
                  </a:solidFill>
                  <a:prstDash val="solid"/>
                </a:ln>
                <a:solidFill>
                  <a:prstClr val="white"/>
                </a:solidFill>
                <a:cs typeface="Arial" panose="020B0604020202020204" pitchFamily="34" charset="0"/>
                <a:hlinkClick r:id="rId6"/>
              </a:rPr>
              <a:t>Ez. 28:1-19</a:t>
            </a:r>
            <a:endParaRPr lang="en-US" sz="3000"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endParaRPr>
          </a:p>
          <a:p>
            <a:pPr marL="274320" lvl="0" indent="-274320">
              <a:lnSpc>
                <a:spcPct val="94000"/>
              </a:lnSpc>
              <a:spcAft>
                <a:spcPts val="0"/>
              </a:spcAft>
              <a:buClr>
                <a:schemeClr val="tx1"/>
              </a:buClr>
              <a:buSzPct val="65000"/>
              <a:buFont typeface="Wingdings" panose="05000000000000000000" pitchFamily="2" charset="2"/>
              <a:buChar char="Ø"/>
              <a:tabLst/>
            </a:pPr>
            <a:r>
              <a:rPr lang="en-US" sz="2800"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rPr>
              <a:t>A fire breathing </a:t>
            </a:r>
            <a:r>
              <a:rPr lang="en-US" sz="2800" b="1" dirty="0">
                <a:ln w="9525">
                  <a:solidFill>
                    <a:prstClr val="black"/>
                  </a:solidFill>
                  <a:prstDash val="solid"/>
                </a:ln>
                <a:solidFill>
                  <a:srgbClr val="663300"/>
                </a:solidFill>
                <a:effectLst>
                  <a:outerShdw blurRad="12700" dist="38100" dir="2700000" algn="tl" rotWithShape="0">
                    <a:prstClr val="black">
                      <a:lumMod val="50000"/>
                    </a:prstClr>
                  </a:outerShdw>
                </a:effectLst>
                <a:cs typeface="Arial" panose="020B0604020202020204" pitchFamily="34" charset="0"/>
                <a:hlinkClick r:id="rId7"/>
              </a:rPr>
              <a:t>red dragon is the national symbol in China</a:t>
            </a:r>
            <a:r>
              <a:rPr lang="en-US" b="1" dirty="0">
                <a:ln w="9525">
                  <a:solidFill>
                    <a:prstClr val="black"/>
                  </a:solidFill>
                  <a:prstDash val="solid"/>
                </a:ln>
                <a:solidFill>
                  <a:srgbClr val="663300"/>
                </a:solidFill>
                <a:effectLst>
                  <a:outerShdw blurRad="12700" dist="38100" dir="2700000" algn="tl" rotWithShape="0">
                    <a:prstClr val="black">
                      <a:lumMod val="50000"/>
                    </a:prstClr>
                  </a:outerShdw>
                </a:effectLst>
                <a:cs typeface="Arial" panose="020B0604020202020204" pitchFamily="34" charset="0"/>
              </a:rPr>
              <a:t>  </a:t>
            </a:r>
            <a:r>
              <a:rPr lang="en-US" sz="2800"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rPr>
              <a:t>and part of their religion</a:t>
            </a:r>
            <a:r>
              <a:rPr lang="en-US"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rPr>
              <a:t>. </a:t>
            </a:r>
          </a:p>
          <a:p>
            <a:pPr marL="274320" lvl="0" indent="0">
              <a:lnSpc>
                <a:spcPct val="94000"/>
              </a:lnSpc>
              <a:spcAft>
                <a:spcPts val="1000"/>
              </a:spcAft>
              <a:buClr>
                <a:schemeClr val="tx1"/>
              </a:buClr>
              <a:buSzPct val="65000"/>
              <a:tabLst/>
            </a:pPr>
            <a:r>
              <a:rPr lang="en-US" dirty="0">
                <a:solidFill>
                  <a:schemeClr val="bg1"/>
                </a:solidFill>
                <a:cs typeface="Arial" panose="020B0604020202020204" pitchFamily="34" charset="0"/>
              </a:rPr>
              <a:t>(China Cry </a:t>
            </a:r>
            <a:r>
              <a:rPr lang="en-US" sz="1200" dirty="0">
                <a:solidFill>
                  <a:schemeClr val="bg1"/>
                </a:solidFill>
                <a:cs typeface="Arial" panose="020B0604020202020204" pitchFamily="34" charset="0"/>
              </a:rPr>
              <a:t>©</a:t>
            </a:r>
            <a:r>
              <a:rPr lang="en-US" dirty="0">
                <a:solidFill>
                  <a:schemeClr val="bg1"/>
                </a:solidFill>
                <a:cs typeface="Arial" panose="020B0604020202020204" pitchFamily="34" charset="0"/>
              </a:rPr>
              <a:t>, time 6:30) </a:t>
            </a:r>
          </a:p>
          <a:p>
            <a:pPr marL="274320" lvl="0" indent="-274320">
              <a:lnSpc>
                <a:spcPct val="94000"/>
              </a:lnSpc>
              <a:spcAft>
                <a:spcPts val="1200"/>
              </a:spcAft>
              <a:buClr>
                <a:schemeClr val="bg1"/>
              </a:buClr>
              <a:buSzPct val="70000"/>
              <a:buFont typeface="Wingdings" panose="05000000000000000000" pitchFamily="2" charset="2"/>
              <a:buChar char="Ø"/>
              <a:tabLst/>
            </a:pPr>
            <a:r>
              <a:rPr lang="en-US" sz="2600" dirty="0">
                <a:solidFill>
                  <a:schemeClr val="bg1"/>
                </a:solidFill>
                <a:cs typeface="Arial" panose="020B0604020202020204" pitchFamily="34" charset="0"/>
              </a:rPr>
              <a:t>Chinese keep small dragon replicas in most homes. They believe they are real spiritual tiny dragons that bring luck. But, these are real literal satanic symbols that don’t bring luck, instead they bring mass death.</a:t>
            </a: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85" y="182880"/>
            <a:ext cx="8656203" cy="1051560"/>
          </a:xfrm>
          <a:prstGeom prst="rect">
            <a:avLst/>
          </a:prstGeom>
          <a:blipFill dpi="0" rotWithShape="0">
            <a:blip r:embed="rId8"/>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75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5690C8C7-453A-4308-8896-AAF05C8EB8A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390002389"/>
      </p:ext>
    </p:extLst>
  </p:cSld>
  <p:clrMapOvr>
    <a:masterClrMapping/>
  </p:clrMapOvr>
  <mc:AlternateContent xmlns:mc="http://schemas.openxmlformats.org/markup-compatibility/2006" xmlns:p15="http://schemas.microsoft.com/office/powerpoint/2012/main">
    <mc:Choice Requires="p15">
      <p:transition spd="slow" advTm="25000">
        <p15:prstTrans prst="pageCurlDouble"/>
      </p:transition>
    </mc:Choice>
    <mc:Fallback xmlns="">
      <p:transition spd="slow" advTm="25000">
        <p:fade/>
      </p:transition>
    </mc:Fallback>
  </mc:AlternateContent>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243896" y="2261205"/>
            <a:ext cx="8656203" cy="3978461"/>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274320" tIns="182880" rIns="91440" bIns="18288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Aft>
                <a:spcPts val="1200"/>
              </a:spcAft>
              <a:buClr>
                <a:schemeClr val="bg1"/>
              </a:buClr>
              <a:buSzPct val="70000"/>
              <a:tabLst/>
            </a:pPr>
            <a:r>
              <a:rPr lang="en-US" sz="3600" dirty="0">
                <a:solidFill>
                  <a:schemeClr val="bg1"/>
                </a:solidFill>
                <a:cs typeface="Arial" panose="020B0604020202020204" pitchFamily="34" charset="0"/>
              </a:rPr>
              <a:t>The satanic communist Asian leaders, the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kings of the East</a:t>
            </a:r>
            <a:r>
              <a:rPr lang="en-US" sz="3600" dirty="0">
                <a:solidFill>
                  <a:schemeClr val="bg1"/>
                </a:solidFill>
                <a:cs typeface="Arial" panose="020B0604020202020204" pitchFamily="34" charset="0"/>
              </a:rPr>
              <a:t>, today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4"/>
              </a:rPr>
              <a:t>kidnap</a:t>
            </a:r>
            <a:r>
              <a:rPr lang="en-US" sz="3600" dirty="0">
                <a:solidFill>
                  <a:schemeClr val="bg1"/>
                </a:solidFill>
                <a:cs typeface="Arial" panose="020B0604020202020204" pitchFamily="34" charset="0"/>
              </a:rPr>
              <a:t>,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rPr>
              <a:t>murder</a:t>
            </a:r>
            <a:r>
              <a:rPr lang="en-US" sz="3600" dirty="0">
                <a:solidFill>
                  <a:schemeClr val="bg1"/>
                </a:solidFill>
                <a:cs typeface="Arial" panose="020B0604020202020204" pitchFamily="34" charset="0"/>
              </a:rPr>
              <a:t>,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rPr>
              <a:t>imprison</a:t>
            </a:r>
            <a:r>
              <a:rPr lang="en-US" sz="3600" dirty="0">
                <a:solidFill>
                  <a:schemeClr val="bg1"/>
                </a:solidFill>
                <a:cs typeface="Arial" panose="020B0604020202020204" pitchFamily="34" charset="0"/>
              </a:rPr>
              <a:t>,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7"/>
              </a:rPr>
              <a:t>censor</a:t>
            </a:r>
            <a:r>
              <a:rPr lang="en-US" sz="3600" dirty="0">
                <a:solidFill>
                  <a:schemeClr val="bg1"/>
                </a:solidFill>
                <a:cs typeface="Arial" panose="020B0604020202020204" pitchFamily="34" charset="0"/>
              </a:rPr>
              <a:t>,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8"/>
              </a:rPr>
              <a:t>torture</a:t>
            </a:r>
            <a:r>
              <a:rPr lang="en-US" sz="3600" dirty="0">
                <a:solidFill>
                  <a:schemeClr val="bg1"/>
                </a:solidFill>
                <a:cs typeface="Arial" panose="020B0604020202020204" pitchFamily="34" charset="0"/>
              </a:rPr>
              <a:t>,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8"/>
              </a:rPr>
              <a:t>sterilize</a:t>
            </a:r>
            <a:r>
              <a:rPr lang="en-US" sz="3600" dirty="0">
                <a:solidFill>
                  <a:schemeClr val="bg1"/>
                </a:solidFill>
                <a:cs typeface="Arial" panose="020B0604020202020204" pitchFamily="34" charset="0"/>
              </a:rPr>
              <a:t> and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9"/>
              </a:rPr>
              <a:t>persecute</a:t>
            </a:r>
            <a:r>
              <a:rPr lang="en-US" sz="3600" dirty="0">
                <a:solidFill>
                  <a:schemeClr val="bg1"/>
                </a:solidFill>
                <a:cs typeface="Arial" panose="020B0604020202020204" pitchFamily="34" charset="0"/>
              </a:rPr>
              <a:t> millions of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rPr>
              <a:t>wonderful Chinese</a:t>
            </a:r>
            <a:r>
              <a:rPr lang="en-US" sz="3600" dirty="0">
                <a:solidFill>
                  <a:schemeClr val="bg1"/>
                </a:solidFill>
                <a:cs typeface="Arial" panose="020B0604020202020204" pitchFamily="34" charset="0"/>
              </a:rPr>
              <a:t>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0"/>
              </a:rPr>
              <a:t>Christians</a:t>
            </a:r>
            <a:r>
              <a:rPr lang="en-US" sz="3600" b="1" dirty="0">
                <a:ln w="9525">
                  <a:solidFill>
                    <a:schemeClr val="bg1"/>
                  </a:solidFill>
                  <a:prstDash val="solid"/>
                </a:ln>
                <a:solidFill>
                  <a:schemeClr val="bg1"/>
                </a:solidFill>
                <a:effectLst>
                  <a:outerShdw blurRad="12700" dist="38100" dir="2700000" algn="tl" rotWithShape="0">
                    <a:schemeClr val="bg1">
                      <a:lumMod val="50000"/>
                    </a:schemeClr>
                  </a:outerShdw>
                </a:effectLst>
                <a:cs typeface="Arial" panose="020B0604020202020204" pitchFamily="34" charset="0"/>
              </a:rPr>
              <a:t> </a:t>
            </a:r>
            <a:r>
              <a:rPr lang="en-US" sz="3600" dirty="0">
                <a:solidFill>
                  <a:schemeClr val="bg1"/>
                </a:solidFill>
                <a:cs typeface="Arial" panose="020B0604020202020204" pitchFamily="34" charset="0"/>
              </a:rPr>
              <a:t>and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1"/>
              </a:rPr>
              <a:t>North Korean Christians</a:t>
            </a:r>
            <a:r>
              <a:rPr lang="en-US" sz="3600" dirty="0">
                <a:solidFill>
                  <a:schemeClr val="bg1">
                    <a:lumMod val="95000"/>
                    <a:lumOff val="5000"/>
                  </a:schemeClr>
                </a:solidFill>
                <a:cs typeface="Arial" panose="020B0604020202020204" pitchFamily="34" charset="0"/>
              </a:rPr>
              <a:t>. </a:t>
            </a: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6" y="838200"/>
            <a:ext cx="8656203" cy="1005840"/>
          </a:xfrm>
          <a:prstGeom prst="rect">
            <a:avLst/>
          </a:prstGeom>
          <a:blipFill dpi="0" rotWithShape="0">
            <a:blip r:embed="rId12"/>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7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5690C8C7-453A-4308-8896-AAF05C8EB8A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Date Placeholder 2">
            <a:extLst>
              <a:ext uri="{FF2B5EF4-FFF2-40B4-BE49-F238E27FC236}">
                <a16:creationId xmlns:a16="http://schemas.microsoft.com/office/drawing/2014/main" id="{F8049C84-A2EF-45F8-AE39-6D93046CF2A0}"/>
              </a:ext>
            </a:extLst>
          </p:cNvPr>
          <p:cNvSpPr txBox="1">
            <a:spLocks/>
          </p:cNvSpPr>
          <p:nvPr/>
        </p:nvSpPr>
        <p:spPr>
          <a:xfrm>
            <a:off x="304800" y="6656831"/>
            <a:ext cx="3276599" cy="211107"/>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400" dirty="0">
                <a:solidFill>
                  <a:prstClr val="white"/>
                </a:solidFill>
              </a:rPr>
              <a:t>See extensive proof in underlined links</a:t>
            </a:r>
          </a:p>
        </p:txBody>
      </p:sp>
    </p:spTree>
    <p:extLst>
      <p:ext uri="{BB962C8B-B14F-4D97-AF65-F5344CB8AC3E}">
        <p14:creationId xmlns:p14="http://schemas.microsoft.com/office/powerpoint/2010/main" val="1434435419"/>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76199" y="1463040"/>
            <a:ext cx="8991600" cy="5109091"/>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schemeClr val="bg1"/>
              </a:buClr>
              <a:buSzPct val="65000"/>
              <a:tabLst/>
            </a:pPr>
            <a:r>
              <a:rPr lang="en-US" sz="3000" dirty="0">
                <a:solidFill>
                  <a:schemeClr val="bg1">
                    <a:lumMod val="95000"/>
                    <a:lumOff val="5000"/>
                  </a:schemeClr>
                </a:solidFill>
                <a:cs typeface="Arial" panose="020B0604020202020204" pitchFamily="34" charset="0"/>
              </a:rPr>
              <a:t>China also mass murders, imprisons &amp; oppresses millions of</a:t>
            </a:r>
            <a:r>
              <a:rPr lang="en-US" sz="3000" b="1" dirty="0">
                <a:ln w="9525">
                  <a:solidFill>
                    <a:schemeClr val="bg1"/>
                  </a:solidFill>
                  <a:prstDash val="solid"/>
                </a:ln>
                <a:solidFill>
                  <a:schemeClr val="bg1"/>
                </a:solidFill>
                <a:effectLst>
                  <a:outerShdw blurRad="12700" dist="38100" dir="2700000" algn="tl" rotWithShape="0">
                    <a:schemeClr val="bg1">
                      <a:lumMod val="50000"/>
                    </a:schemeClr>
                  </a:outerShdw>
                </a:effectLst>
                <a:cs typeface="Arial" panose="020B0604020202020204" pitchFamily="34" charset="0"/>
              </a:rPr>
              <a:t>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Muslims</a:t>
            </a:r>
            <a:r>
              <a:rPr lang="en-US" sz="3000" dirty="0">
                <a:solidFill>
                  <a:schemeClr val="bg1"/>
                </a:solidFill>
                <a:cs typeface="Arial" panose="020B0604020202020204" pitchFamily="34" charset="0"/>
              </a:rPr>
              <a:t>, Tibetans and anti-communists. </a:t>
            </a:r>
          </a:p>
          <a:p>
            <a:pPr marL="274320" lvl="0" indent="-274320">
              <a:lnSpc>
                <a:spcPct val="100000"/>
              </a:lnSpc>
              <a:spcAft>
                <a:spcPts val="1800"/>
              </a:spcAft>
              <a:buClr>
                <a:schemeClr val="bg1"/>
              </a:buClr>
              <a:buSzPct val="65000"/>
              <a:buFont typeface="Wingdings" panose="05000000000000000000" pitchFamily="2" charset="2"/>
              <a:buChar char="Ø"/>
              <a:tabLst/>
            </a:pPr>
            <a:r>
              <a:rPr lang="en-US" sz="2800" dirty="0">
                <a:solidFill>
                  <a:schemeClr val="bg1"/>
                </a:solidFill>
                <a:cs typeface="Arial" panose="020B0604020202020204" pitchFamily="34" charset="0"/>
              </a:rPr>
              <a:t>They hide this by violently controlling the press, and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4"/>
              </a:rPr>
              <a:t>surveillance of every detail</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rPr>
              <a:t>of their citizens</a:t>
            </a:r>
            <a:r>
              <a:rPr lang="en-US" sz="2800" dirty="0">
                <a:solidFill>
                  <a:schemeClr val="bg1"/>
                </a:solidFill>
                <a:cs typeface="Arial" panose="020B0604020202020204" pitchFamily="34" charset="0"/>
              </a:rPr>
              <a:t>, in a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rPr>
              <a:t>deadly police state</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7"/>
              </a:rPr>
              <a:t>that murders protestors</a:t>
            </a:r>
            <a:r>
              <a:rPr lang="en-US" sz="2800" dirty="0">
                <a:solidFill>
                  <a:schemeClr val="bg1"/>
                </a:solidFill>
                <a:cs typeface="Arial" panose="020B0604020202020204" pitchFamily="34" charset="0"/>
              </a:rPr>
              <a:t>. </a:t>
            </a:r>
          </a:p>
          <a:p>
            <a:pPr marL="274320" lvl="0" indent="-274320">
              <a:lnSpc>
                <a:spcPct val="100000"/>
              </a:lnSpc>
              <a:spcAft>
                <a:spcPts val="1800"/>
              </a:spcAft>
              <a:buClr>
                <a:schemeClr val="bg1"/>
              </a:buClr>
              <a:buSzPct val="65000"/>
              <a:buFont typeface="Wingdings" panose="05000000000000000000" pitchFamily="2" charset="2"/>
              <a:buChar char="Ø"/>
              <a:tabLst/>
            </a:pPr>
            <a:r>
              <a:rPr lang="en-US" sz="2800" dirty="0">
                <a:solidFill>
                  <a:schemeClr val="bg1"/>
                </a:solidFill>
                <a:cs typeface="Arial" panose="020B0604020202020204" pitchFamily="34" charset="0"/>
              </a:rPr>
              <a:t>China gave</a:t>
            </a:r>
            <a:r>
              <a:rPr lang="en-US" sz="2800" dirty="0">
                <a:solidFill>
                  <a:prstClr val="black"/>
                </a:solidFill>
                <a:cs typeface="Arial" panose="020B0604020202020204" pitchFamily="34" charset="0"/>
              </a:rPr>
              <a:t> tens of millions of dollars in </a:t>
            </a:r>
            <a:r>
              <a:rPr lang="en-US" sz="2800" dirty="0">
                <a:solidFill>
                  <a:schemeClr val="bg1"/>
                </a:solidFill>
                <a:cs typeface="Arial" panose="020B0604020202020204" pitchFamily="34" charset="0"/>
              </a:rPr>
              <a:t>illegal foreign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8"/>
              </a:rPr>
              <a:t>kickback bribes</a:t>
            </a:r>
            <a:r>
              <a:rPr lang="en-US" sz="2800" dirty="0">
                <a:solidFill>
                  <a:schemeClr val="bg1"/>
                </a:solidFill>
                <a:cs typeface="Arial" panose="020B0604020202020204" pitchFamily="34" charset="0"/>
              </a:rPr>
              <a:t>, to hypocrite liberal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9"/>
              </a:rPr>
              <a:t>democrat US government mafia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0"/>
              </a:rPr>
              <a:t>leaders, including</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1"/>
              </a:rPr>
              <a:t>Bill</a:t>
            </a:r>
            <a:r>
              <a:rPr lang="en-US" sz="2800" dirty="0">
                <a:solidFill>
                  <a:schemeClr val="bg1"/>
                </a:solidFill>
                <a:cs typeface="Arial" panose="020B0604020202020204" pitchFamily="34" charset="0"/>
              </a:rPr>
              <a:t> &amp;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2"/>
              </a:rPr>
              <a:t>Hillary</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3"/>
              </a:rPr>
              <a:t>Clinton</a:t>
            </a:r>
            <a:r>
              <a:rPr lang="en-US" sz="2800" dirty="0">
                <a:solidFill>
                  <a:schemeClr val="bg1">
                    <a:lumMod val="95000"/>
                    <a:lumOff val="5000"/>
                  </a:schemeClr>
                </a:solidFill>
                <a:cs typeface="Arial" panose="020B0604020202020204" pitchFamily="34" charset="0"/>
              </a:rPr>
              <a:t> and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4"/>
              </a:rPr>
              <a:t>Barack Obama</a:t>
            </a:r>
            <a:r>
              <a:rPr lang="en-US" sz="2800" dirty="0">
                <a:solidFill>
                  <a:schemeClr val="bg1"/>
                </a:solidFill>
                <a:cs typeface="Arial" panose="020B0604020202020204" pitchFamily="34" charset="0"/>
              </a:rPr>
              <a:t>, to ignore China’s racist and religious genocide, and inhumane persecutions. </a:t>
            </a: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7" y="274320"/>
            <a:ext cx="8656203" cy="1005840"/>
          </a:xfrm>
          <a:prstGeom prst="rect">
            <a:avLst/>
          </a:prstGeom>
          <a:blipFill dpi="0" rotWithShape="0">
            <a:blip r:embed="rId1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7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5690C8C7-453A-4308-8896-AAF05C8EB8A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Date Placeholder 2">
            <a:extLst>
              <a:ext uri="{FF2B5EF4-FFF2-40B4-BE49-F238E27FC236}">
                <a16:creationId xmlns:a16="http://schemas.microsoft.com/office/drawing/2014/main" id="{4CFAC622-0C22-4696-9BF7-D99CD8F8E07D}"/>
              </a:ext>
            </a:extLst>
          </p:cNvPr>
          <p:cNvSpPr txBox="1">
            <a:spLocks/>
          </p:cNvSpPr>
          <p:nvPr/>
        </p:nvSpPr>
        <p:spPr>
          <a:xfrm>
            <a:off x="304800" y="6656832"/>
            <a:ext cx="3276599" cy="211107"/>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400" dirty="0">
                <a:solidFill>
                  <a:prstClr val="white"/>
                </a:solidFill>
              </a:rPr>
              <a:t>See extensive proof in underlined links</a:t>
            </a:r>
          </a:p>
        </p:txBody>
      </p:sp>
    </p:spTree>
    <p:extLst>
      <p:ext uri="{BB962C8B-B14F-4D97-AF65-F5344CB8AC3E}">
        <p14:creationId xmlns:p14="http://schemas.microsoft.com/office/powerpoint/2010/main" val="92375979"/>
      </p:ext>
    </p:extLst>
  </p:cSld>
  <p:clrMapOvr>
    <a:masterClrMapping/>
  </p:clrMapOvr>
  <mc:AlternateContent xmlns:mc="http://schemas.openxmlformats.org/markup-compatibility/2006" xmlns:p15="http://schemas.microsoft.com/office/powerpoint/2012/main">
    <mc:Choice Requires="p15">
      <p:transition spd="slow" advTm="34000">
        <p15:prstTrans prst="pageCurlDouble"/>
      </p:transition>
    </mc:Choice>
    <mc:Fallback xmlns="">
      <p:transition spd="slow" advTm="34000">
        <p:fade/>
      </p:transition>
    </mc:Fallback>
  </mc:AlternateContent>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78392" y="1502025"/>
            <a:ext cx="8987211" cy="5113195"/>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37160" tIns="91440" rIns="4572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400"/>
              </a:spcAft>
              <a:buClr>
                <a:schemeClr val="bg1"/>
              </a:buClr>
              <a:buSzPct val="70000"/>
              <a:tabLst/>
            </a:pPr>
            <a:r>
              <a:rPr lang="en-US" sz="3200" dirty="0">
                <a:solidFill>
                  <a:schemeClr val="bg1"/>
                </a:solidFill>
                <a:cs typeface="Arial" panose="020B0604020202020204" pitchFamily="34" charset="0"/>
              </a:rPr>
              <a:t>Chinese and North Korean communist leaders murdered 415 million of their own people the last 70 years in: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Chinese re-education camps today</a:t>
            </a:r>
            <a:r>
              <a:rPr lang="en-US" sz="3200" dirty="0">
                <a:solidFill>
                  <a:schemeClr val="bg1"/>
                </a:solidFill>
                <a:cs typeface="Arial" panose="020B060402020202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4"/>
              </a:rPr>
              <a:t>Mao's Cultural Revolution</a:t>
            </a:r>
            <a:r>
              <a:rPr lang="en-US" sz="3200" dirty="0">
                <a:solidFill>
                  <a:schemeClr val="bg1"/>
                </a:solidFill>
                <a:cs typeface="Arial" panose="020B0604020202020204" pitchFamily="34" charset="0"/>
              </a:rPr>
              <a:t>, the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rPr>
              <a:t>Great Leap Forward</a:t>
            </a:r>
            <a:r>
              <a:rPr lang="en-US" sz="3200" dirty="0">
                <a:solidFill>
                  <a:schemeClr val="bg1"/>
                </a:solidFill>
                <a:cs typeface="Arial" panose="020B060402020202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rPr>
              <a:t>North Korean prisons</a:t>
            </a:r>
            <a:r>
              <a:rPr lang="en-US" sz="3200" dirty="0">
                <a:solidFill>
                  <a:schemeClr val="bg1"/>
                </a:solidFill>
                <a:cs typeface="Arial" panose="020B0604020202020204" pitchFamily="34" charset="0"/>
              </a:rPr>
              <a:t> and</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7"/>
              </a:rPr>
              <a:t>350 million</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8"/>
              </a:rPr>
              <a:t>forced</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9"/>
              </a:rPr>
              <a:t>abortions</a:t>
            </a:r>
            <a:r>
              <a:rPr lang="en-US" sz="3200" dirty="0">
                <a:solidFill>
                  <a:schemeClr val="bg1"/>
                </a:solidFill>
                <a:cs typeface="Arial" panose="020B0604020202020204" pitchFamily="34" charset="0"/>
              </a:rPr>
              <a:t>. They have murdered more people than any group in modern history.</a:t>
            </a:r>
          </a:p>
          <a:p>
            <a:pPr marL="274320" lvl="0" indent="-274320">
              <a:lnSpc>
                <a:spcPct val="94000"/>
              </a:lnSpc>
              <a:spcAft>
                <a:spcPts val="1000"/>
              </a:spcAft>
              <a:buClr>
                <a:schemeClr val="bg1"/>
              </a:buClr>
              <a:buSzPct val="70000"/>
              <a:buFont typeface="Wingdings" panose="05000000000000000000" pitchFamily="2" charset="2"/>
              <a:buChar char="Ø"/>
              <a:tabLst/>
            </a:pPr>
            <a:r>
              <a:rPr lang="en-US" sz="3000" dirty="0">
                <a:solidFill>
                  <a:schemeClr val="bg1"/>
                </a:solidFill>
                <a:cs typeface="Arial" panose="020B0604020202020204" pitchFamily="34" charset="0"/>
              </a:rPr>
              <a:t>The kings of the East will be defeated by Jesus in the final end time battle, at the end of the 7 year tribulation. They will live through a hell on Earth. </a:t>
            </a:r>
          </a:p>
        </p:txBody>
      </p:sp>
      <p:sp>
        <p:nvSpPr>
          <p:cNvPr id="6" name="Text Box 1">
            <a:extLst>
              <a:ext uri="{FF2B5EF4-FFF2-40B4-BE49-F238E27FC236}">
                <a16:creationId xmlns:a16="http://schemas.microsoft.com/office/drawing/2014/main" id="{BDAA0700-AEB4-46A0-B648-8D44EB473A13}"/>
              </a:ext>
            </a:extLst>
          </p:cNvPr>
          <p:cNvSpPr txBox="1">
            <a:spLocks noChangeArrowheads="1"/>
          </p:cNvSpPr>
          <p:nvPr/>
        </p:nvSpPr>
        <p:spPr bwMode="auto">
          <a:xfrm>
            <a:off x="243897" y="287308"/>
            <a:ext cx="8656203" cy="1005840"/>
          </a:xfrm>
          <a:prstGeom prst="rect">
            <a:avLst/>
          </a:prstGeom>
          <a:blipFill dpi="0" rotWithShape="0">
            <a:blip r:embed="rId10"/>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70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5690C8C7-453A-4308-8896-AAF05C8EB8A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Date Placeholder 2">
            <a:extLst>
              <a:ext uri="{FF2B5EF4-FFF2-40B4-BE49-F238E27FC236}">
                <a16:creationId xmlns:a16="http://schemas.microsoft.com/office/drawing/2014/main" id="{10F708CA-7385-43AC-BD02-AD86EB36B1DD}"/>
              </a:ext>
            </a:extLst>
          </p:cNvPr>
          <p:cNvSpPr txBox="1">
            <a:spLocks/>
          </p:cNvSpPr>
          <p:nvPr/>
        </p:nvSpPr>
        <p:spPr>
          <a:xfrm>
            <a:off x="304800" y="6656831"/>
            <a:ext cx="3276599" cy="211107"/>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400" dirty="0">
                <a:solidFill>
                  <a:prstClr val="white"/>
                </a:solidFill>
              </a:rPr>
              <a:t>See extensive proof in underlined links</a:t>
            </a:r>
          </a:p>
        </p:txBody>
      </p:sp>
    </p:spTree>
    <p:extLst>
      <p:ext uri="{BB962C8B-B14F-4D97-AF65-F5344CB8AC3E}">
        <p14:creationId xmlns:p14="http://schemas.microsoft.com/office/powerpoint/2010/main" val="3473872277"/>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04210EC-F63A-440F-82C4-0784E0BC6575}"/>
              </a:ext>
            </a:extLst>
          </p:cNvPr>
          <p:cNvPicPr>
            <a:picLocks noChangeAspect="1"/>
          </p:cNvPicPr>
          <p:nvPr/>
        </p:nvPicPr>
        <p:blipFill rotWithShape="1">
          <a:blip r:embed="rId3"/>
          <a:srcRect r="300" b="398"/>
          <a:stretch/>
        </p:blipFill>
        <p:spPr>
          <a:xfrm>
            <a:off x="-1" y="-1"/>
            <a:ext cx="9144000" cy="6858000"/>
          </a:xfrm>
          <a:prstGeom prst="rect">
            <a:avLst/>
          </a:prstGeom>
        </p:spPr>
      </p:pic>
      <p:sp>
        <p:nvSpPr>
          <p:cNvPr id="6" name="Isosceles Triangle 5">
            <a:extLst>
              <a:ext uri="{FF2B5EF4-FFF2-40B4-BE49-F238E27FC236}">
                <a16:creationId xmlns:a16="http://schemas.microsoft.com/office/drawing/2014/main" id="{7F7BE4F0-92A5-4D7D-9758-557570E22EF5}"/>
              </a:ext>
            </a:extLst>
          </p:cNvPr>
          <p:cNvSpPr>
            <a:spLocks noChangeAspect="1"/>
          </p:cNvSpPr>
          <p:nvPr/>
        </p:nvSpPr>
        <p:spPr bwMode="auto">
          <a:xfrm rot="10800000">
            <a:off x="5598825"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173806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ppt_x</p:attrName>
                                        </p:attrNameLst>
                                      </p:cBhvr>
                                      <p:tavLst>
                                        <p:tav tm="0">
                                          <p:val>
                                            <p:strVal val="#ppt_x"/>
                                          </p:val>
                                        </p:tav>
                                        <p:tav tm="100000">
                                          <p:val>
                                            <p:strVal val="#ppt_x"/>
                                          </p:val>
                                        </p:tav>
                                      </p:tavLst>
                                    </p:anim>
                                    <p:anim calcmode="lin" valueType="num">
                                      <p:cBhvr>
                                        <p:cTn id="9" dur="2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CE4984B-00D8-4E2F-ABA9-0F6BF0D0661D}"/>
              </a:ext>
            </a:extLst>
          </p:cNvPr>
          <p:cNvPicPr>
            <a:picLocks noChangeAspect="1"/>
          </p:cNvPicPr>
          <p:nvPr/>
        </p:nvPicPr>
        <p:blipFill>
          <a:blip r:embed="rId3"/>
          <a:stretch>
            <a:fillRect/>
          </a:stretch>
        </p:blipFill>
        <p:spPr>
          <a:xfrm>
            <a:off x="0" y="3312"/>
            <a:ext cx="9144000" cy="6858000"/>
          </a:xfrm>
          <a:prstGeom prst="rect">
            <a:avLst/>
          </a:prstGeom>
        </p:spPr>
      </p:pic>
      <p:sp>
        <p:nvSpPr>
          <p:cNvPr id="40" name="TextBox 39">
            <a:extLst>
              <a:ext uri="{FF2B5EF4-FFF2-40B4-BE49-F238E27FC236}">
                <a16:creationId xmlns:a16="http://schemas.microsoft.com/office/drawing/2014/main" id="{35013964-F243-4776-900D-EC41C5C6DE20}"/>
              </a:ext>
            </a:extLst>
          </p:cNvPr>
          <p:cNvSpPr txBox="1"/>
          <p:nvPr/>
        </p:nvSpPr>
        <p:spPr bwMode="auto">
          <a:xfrm>
            <a:off x="3320582" y="983091"/>
            <a:ext cx="2286000" cy="1360950"/>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nSpc>
                <a:spcPct val="70000"/>
              </a:lnSpc>
              <a:spcBef>
                <a:spcPts val="0"/>
              </a:spcBef>
              <a:spcAft>
                <a:spcPts val="0"/>
              </a:spcAft>
              <a:defRPr/>
            </a:pPr>
            <a:r>
              <a:rPr kumimoji="0" lang="en-US" sz="2700" b="1" i="0" u="none" strike="noStrike" kern="150" cap="none" spc="0" normalizeH="0" baseline="0" noProof="0" dirty="0">
                <a:ln w="9525">
                  <a:solidFill>
                    <a:srgbClr val="C00000"/>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Beast, 8</a:t>
            </a:r>
            <a:r>
              <a:rPr kumimoji="0" lang="en-US" sz="2700" b="1" i="0" u="none" strike="noStrike" kern="150" cap="none" spc="0" normalizeH="0" baseline="30000" noProof="0" dirty="0">
                <a:ln w="9525">
                  <a:solidFill>
                    <a:srgbClr val="C00000"/>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th</a:t>
            </a:r>
            <a:r>
              <a:rPr kumimoji="0" lang="en-US" sz="2700" b="1" i="0" u="none" strike="noStrike" kern="150" cap="none" spc="0" normalizeH="0" baseline="0" noProof="0" dirty="0">
                <a:ln w="9525">
                  <a:solidFill>
                    <a:srgbClr val="C00000"/>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King, or Little Horn</a:t>
            </a:r>
          </a:p>
          <a:p>
            <a:pPr lvl="0">
              <a:lnSpc>
                <a:spcPct val="70000"/>
              </a:lnSpc>
              <a:spcBef>
                <a:spcPts val="0"/>
              </a:spcBef>
              <a:spcAft>
                <a:spcPts val="300"/>
              </a:spcAft>
              <a:defRPr/>
            </a:pPr>
            <a:r>
              <a:rPr kumimoji="0" lang="en-US" sz="2700" b="1" i="0" u="none" strike="noStrike" kern="150" cap="none" spc="0" normalizeH="0" baseline="0" noProof="0" dirty="0">
                <a:ln w="9525">
                  <a:solidFill>
                    <a:srgbClr val="C00000"/>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Claims He’s god in 3</a:t>
            </a:r>
            <a:r>
              <a:rPr kumimoji="0" lang="en-US" sz="2700" b="1" i="0" u="none" strike="noStrike" kern="150" cap="none" spc="0" normalizeH="0" baseline="30000" noProof="0" dirty="0">
                <a:ln w="9525">
                  <a:solidFill>
                    <a:srgbClr val="C00000"/>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rd</a:t>
            </a:r>
            <a:r>
              <a:rPr kumimoji="0" lang="en-US" sz="2700" b="1" i="0" u="none" strike="noStrike" kern="150" cap="none" spc="0" normalizeH="0" baseline="0" noProof="0" dirty="0">
                <a:ln w="9525">
                  <a:solidFill>
                    <a:srgbClr val="C00000"/>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Temple</a:t>
            </a:r>
          </a:p>
          <a:p>
            <a:pPr lvl="0">
              <a:lnSpc>
                <a:spcPct val="70000"/>
              </a:lnSpc>
              <a:spcBef>
                <a:spcPts val="0"/>
              </a:spcBef>
              <a:spcAft>
                <a:spcPts val="0"/>
              </a:spcAft>
              <a:defRPr/>
            </a:pPr>
            <a:r>
              <a:rPr lang="en-US" sz="1400" kern="150" dirty="0">
                <a:solidFill>
                  <a:schemeClr val="tx1"/>
                </a:solidFill>
                <a:latin typeface="Calibri" panose="020F0502020204030204" pitchFamily="34" charset="0"/>
                <a:ea typeface="SimSun" panose="02010600030101010101" pitchFamily="2" charset="-122"/>
                <a:cs typeface="Calibri" panose="020F0502020204030204" pitchFamily="34" charset="0"/>
              </a:rPr>
              <a:t>Rev. 17:11, </a:t>
            </a:r>
            <a:r>
              <a:rPr lang="en-US" sz="1400" dirty="0">
                <a:solidFill>
                  <a:schemeClr val="tx1"/>
                </a:solidFill>
                <a:latin typeface="Calibri" panose="020F0502020204030204" pitchFamily="34" charset="0"/>
                <a:cs typeface="Calibri" panose="020F0502020204030204" pitchFamily="34" charset="0"/>
              </a:rPr>
              <a:t>Dan. 7:8, 8:11</a:t>
            </a:r>
            <a:endParaRPr kumimoji="0" lang="en-US" sz="12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endParaRPr>
          </a:p>
        </p:txBody>
      </p:sp>
      <p:sp>
        <p:nvSpPr>
          <p:cNvPr id="58" name="TextBox 57">
            <a:extLst>
              <a:ext uri="{FF2B5EF4-FFF2-40B4-BE49-F238E27FC236}">
                <a16:creationId xmlns:a16="http://schemas.microsoft.com/office/drawing/2014/main" id="{4283E419-8D76-4C02-B82A-C94A58EC1C0C}"/>
              </a:ext>
            </a:extLst>
          </p:cNvPr>
          <p:cNvSpPr txBox="1"/>
          <p:nvPr/>
        </p:nvSpPr>
        <p:spPr bwMode="auto">
          <a:xfrm>
            <a:off x="2922818" y="5472887"/>
            <a:ext cx="2201083" cy="1276183"/>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marL="0" marR="0" lvl="0" indent="0" defTabSz="457200" rtl="0" eaLnBrk="1" fontAlgn="base" latinLnBrk="0" hangingPunct="0">
              <a:lnSpc>
                <a:spcPct val="70000"/>
              </a:lnSpc>
              <a:spcBef>
                <a:spcPts val="0"/>
              </a:spcBef>
              <a:spcAft>
                <a:spcPts val="300"/>
              </a:spcAft>
              <a:buClr>
                <a:srgbClr val="000000"/>
              </a:buClr>
              <a:buSzPct val="100000"/>
              <a:buFont typeface="Times New Roman" panose="02020603050405020304" pitchFamily="18" charset="0"/>
              <a:buNone/>
              <a:tabLst/>
              <a:defRPr/>
            </a:pPr>
            <a:r>
              <a:rPr kumimoji="0" lang="en-US" sz="2500" b="1" i="0" u="none" strike="noStrike" kern="150" cap="none" spc="0" normalizeH="0" baseline="0" noProof="0" dirty="0">
                <a:ln w="9525">
                  <a:solidFill>
                    <a:srgbClr val="C00000"/>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2</a:t>
            </a:r>
            <a:r>
              <a:rPr kumimoji="0" lang="en-US" sz="2500" b="1" i="0" u="none" strike="noStrike" kern="150" cap="none" spc="0" normalizeH="0" baseline="30000" noProof="0" dirty="0">
                <a:ln w="9525">
                  <a:solidFill>
                    <a:srgbClr val="C00000"/>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nd</a:t>
            </a:r>
            <a:r>
              <a:rPr kumimoji="0" lang="en-US" sz="2500" b="1" i="0" u="none" strike="noStrike" kern="150" cap="none" spc="0" normalizeH="0" baseline="0" noProof="0" dirty="0">
                <a:ln w="9525">
                  <a:solidFill>
                    <a:srgbClr val="C00000"/>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Beast Brings Idol of 1st Beast To Life, 666 Mark of Beast</a:t>
            </a:r>
          </a:p>
          <a:p>
            <a:pPr marL="0" marR="0" lvl="0" indent="0" defTabSz="457200" rtl="0" eaLnBrk="1" fontAlgn="base" latinLnBrk="0" hangingPunct="0">
              <a:lnSpc>
                <a:spcPct val="70000"/>
              </a:lnSpc>
              <a:spcBef>
                <a:spcPts val="0"/>
              </a:spcBef>
              <a:spcAft>
                <a:spcPts val="300"/>
              </a:spcAft>
              <a:buClr>
                <a:srgbClr val="000000"/>
              </a:buClr>
              <a:buSzPct val="100000"/>
              <a:buFont typeface="Times New Roman" panose="02020603050405020304" pitchFamily="18" charset="0"/>
              <a:buNone/>
              <a:tabLst/>
              <a:defRPr/>
            </a:pPr>
            <a:r>
              <a:rPr kumimoji="0" lang="en-US" sz="14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Rev 13:11-18 NIV</a:t>
            </a:r>
            <a:endParaRPr kumimoji="0" lang="en-US" sz="1600" b="1" i="0" u="none" strike="noStrike" kern="150" cap="none" spc="0" normalizeH="0" baseline="0" noProof="0" dirty="0">
              <a:ln w="9525">
                <a:solidFill>
                  <a:schemeClr val="bg1"/>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26453719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grpId="0" nodeType="afterEffect">
                                  <p:stCondLst>
                                    <p:cond delay="4000"/>
                                  </p:stCondLst>
                                  <p:childTnLst>
                                    <p:animClr clrSpc="rgb" dir="cw">
                                      <p:cBhvr override="childStyle">
                                        <p:cTn id="6" dur="1000" autoRev="1" fill="remove"/>
                                        <p:tgtEl>
                                          <p:spTgt spid="40"/>
                                        </p:tgtEl>
                                        <p:attrNameLst>
                                          <p:attrName>style.color</p:attrName>
                                        </p:attrNameLst>
                                      </p:cBhvr>
                                      <p:to>
                                        <a:schemeClr val="bg1"/>
                                      </p:to>
                                    </p:animClr>
                                    <p:animClr clrSpc="rgb" dir="cw">
                                      <p:cBhvr>
                                        <p:cTn id="7" dur="1000" autoRev="1" fill="remove"/>
                                        <p:tgtEl>
                                          <p:spTgt spid="40"/>
                                        </p:tgtEl>
                                        <p:attrNameLst>
                                          <p:attrName>fillcolor</p:attrName>
                                        </p:attrNameLst>
                                      </p:cBhvr>
                                      <p:to>
                                        <a:schemeClr val="bg1"/>
                                      </p:to>
                                    </p:animClr>
                                    <p:set>
                                      <p:cBhvr>
                                        <p:cTn id="8" dur="1000" autoRev="1" fill="remove"/>
                                        <p:tgtEl>
                                          <p:spTgt spid="40"/>
                                        </p:tgtEl>
                                        <p:attrNameLst>
                                          <p:attrName>fill.type</p:attrName>
                                        </p:attrNameLst>
                                      </p:cBhvr>
                                      <p:to>
                                        <p:strVal val="solid"/>
                                      </p:to>
                                    </p:set>
                                    <p:set>
                                      <p:cBhvr>
                                        <p:cTn id="9" dur="1000" autoRev="1" fill="remove"/>
                                        <p:tgtEl>
                                          <p:spTgt spid="40"/>
                                        </p:tgtEl>
                                        <p:attrNameLst>
                                          <p:attrName>fill.on</p:attrName>
                                        </p:attrNameLst>
                                      </p:cBhvr>
                                      <p:to>
                                        <p:strVal val="true"/>
                                      </p:to>
                                    </p:set>
                                  </p:childTnLst>
                                </p:cTn>
                              </p:par>
                            </p:childTnLst>
                          </p:cTn>
                        </p:par>
                        <p:par>
                          <p:cTn id="10" fill="hold">
                            <p:stCondLst>
                              <p:cond delay="6000"/>
                            </p:stCondLst>
                            <p:childTnLst>
                              <p:par>
                                <p:cTn id="11" presetID="27" presetClass="emph" presetSubtype="0" fill="remove" grpId="0" nodeType="afterEffect">
                                  <p:stCondLst>
                                    <p:cond delay="4000"/>
                                  </p:stCondLst>
                                  <p:childTnLst>
                                    <p:animClr clrSpc="rgb" dir="cw">
                                      <p:cBhvr override="childStyle">
                                        <p:cTn id="12" dur="1000" autoRev="1" fill="remove"/>
                                        <p:tgtEl>
                                          <p:spTgt spid="58"/>
                                        </p:tgtEl>
                                        <p:attrNameLst>
                                          <p:attrName>style.color</p:attrName>
                                        </p:attrNameLst>
                                      </p:cBhvr>
                                      <p:to>
                                        <a:schemeClr val="bg1"/>
                                      </p:to>
                                    </p:animClr>
                                    <p:animClr clrSpc="rgb" dir="cw">
                                      <p:cBhvr>
                                        <p:cTn id="13" dur="1000" autoRev="1" fill="remove"/>
                                        <p:tgtEl>
                                          <p:spTgt spid="58"/>
                                        </p:tgtEl>
                                        <p:attrNameLst>
                                          <p:attrName>fillcolor</p:attrName>
                                        </p:attrNameLst>
                                      </p:cBhvr>
                                      <p:to>
                                        <a:schemeClr val="bg1"/>
                                      </p:to>
                                    </p:animClr>
                                    <p:set>
                                      <p:cBhvr>
                                        <p:cTn id="14" dur="1000" autoRev="1" fill="remove"/>
                                        <p:tgtEl>
                                          <p:spTgt spid="58"/>
                                        </p:tgtEl>
                                        <p:attrNameLst>
                                          <p:attrName>fill.type</p:attrName>
                                        </p:attrNameLst>
                                      </p:cBhvr>
                                      <p:to>
                                        <p:strVal val="solid"/>
                                      </p:to>
                                    </p:set>
                                    <p:set>
                                      <p:cBhvr>
                                        <p:cTn id="15" dur="1000" autoRev="1" fill="remove"/>
                                        <p:tgtEl>
                                          <p:spTgt spid="58"/>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58"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104900" y="944217"/>
            <a:ext cx="6934200" cy="505106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spcAft>
                <a:spcPts val="1200"/>
              </a:spcAft>
              <a:defRPr/>
            </a:pPr>
            <a:r>
              <a:rPr lang="en-US" sz="3600" b="1" dirty="0">
                <a:ln w="9525">
                  <a:solidFill>
                    <a:sysClr val="windowText" lastClr="000000"/>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 Beast out of the Earth</a:t>
            </a:r>
          </a:p>
          <a:p>
            <a:pPr marL="0" lvl="0" indent="0">
              <a:lnSpc>
                <a:spcPct val="95000"/>
              </a:lnSpc>
              <a:spcAft>
                <a:spcPts val="1200"/>
              </a:spcAft>
              <a:buSzPct val="80000"/>
              <a:defRPr/>
            </a:pPr>
            <a:r>
              <a:rPr lang="en-US" sz="3400" b="1" dirty="0">
                <a:ln w="9525">
                  <a:solidFill>
                    <a:sysClr val="windowText" lastClr="000000"/>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Then I saw a second beast, coming out of the earth. It had two horns like a lamb, but it spoke like a dragon</a:t>
            </a:r>
            <a:r>
              <a:rPr lang="en-US" sz="3400" dirty="0">
                <a:latin typeface="Papyrus" panose="03070502060502030205" pitchFamily="66" charset="0"/>
                <a:cs typeface="Calibri" panose="020F0502020204030204" pitchFamily="34" charset="0"/>
              </a:rPr>
              <a:t>.</a:t>
            </a:r>
            <a:r>
              <a:rPr lang="en-US" sz="3400" baseline="30000" dirty="0">
                <a:latin typeface="Papyrus" panose="03070502060502030205" pitchFamily="66" charset="0"/>
                <a:cs typeface="Calibri" panose="020F0502020204030204" pitchFamily="34" charset="0"/>
              </a:rPr>
              <a:t> </a:t>
            </a:r>
            <a:r>
              <a:rPr lang="en-US" sz="3400" dirty="0">
                <a:latin typeface="Papyrus" panose="03070502060502030205" pitchFamily="66" charset="0"/>
                <a:cs typeface="Calibri" panose="020F0502020204030204" pitchFamily="34" charset="0"/>
              </a:rPr>
              <a:t>It exercised all the authority of the first beast on its behalf, and </a:t>
            </a:r>
            <a:r>
              <a:rPr lang="en-US" sz="3400" b="1" dirty="0">
                <a:ln w="9525">
                  <a:solidFill>
                    <a:sysClr val="windowText" lastClr="000000"/>
                  </a:solidFill>
                  <a:prstDash val="solid"/>
                </a:ln>
                <a:solidFill>
                  <a:srgbClr val="0A039B"/>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made the earth and its inhabitants worship the first beast</a:t>
            </a:r>
            <a:r>
              <a:rPr lang="en-US" sz="3400" dirty="0">
                <a:latin typeface="Papyrus" panose="03070502060502030205" pitchFamily="66" charset="0"/>
                <a:cs typeface="Calibri" panose="020F0502020204030204" pitchFamily="34" charset="0"/>
              </a:rPr>
              <a:t>, whose fatal wound had been healed</a:t>
            </a:r>
            <a:r>
              <a:rPr lang="en-US" sz="3600" dirty="0">
                <a:latin typeface="Papyrus" panose="03070502060502030205" pitchFamily="66" charset="0"/>
                <a:cs typeface="Calibri" panose="020F0502020204030204" pitchFamily="34" charset="0"/>
              </a:rPr>
              <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Rev. 13:11-18 </a:t>
            </a:r>
            <a:r>
              <a:rPr lang="en-US" sz="16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NIV</a:t>
            </a:r>
            <a:endParaRPr lang="en-US" sz="2400" kern="150" dirty="0">
              <a:solidFill>
                <a:prstClr val="black"/>
              </a:solidFill>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512071066"/>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33450" y="855194"/>
            <a:ext cx="7277100" cy="552305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Bef>
                <a:spcPts val="0"/>
              </a:spcBef>
              <a:spcAft>
                <a:spcPts val="1200"/>
              </a:spcAft>
              <a:buSzPct val="80000"/>
              <a:tabLst/>
              <a:defRPr/>
            </a:pPr>
            <a:r>
              <a:rPr lang="en-US" sz="3600" kern="150" dirty="0">
                <a:solidFill>
                  <a:prstClr val="black"/>
                </a:solidFill>
                <a:latin typeface="Papyrus" panose="03070502060502030205" pitchFamily="66" charset="0"/>
                <a:ea typeface="SimSun" panose="02010600030101010101" pitchFamily="2" charset="-122"/>
                <a:cs typeface="Calibri" panose="020F0502020204030204" pitchFamily="34" charset="0"/>
              </a:rPr>
              <a:t>And it performed great signs, even </a:t>
            </a:r>
            <a:r>
              <a:rPr lang="en-US" sz="3600" b="1" kern="150" dirty="0">
                <a:ln w="9525">
                  <a:solidFill>
                    <a:sysClr val="windowText" lastClr="000000"/>
                  </a:solidFill>
                  <a:prstDash val="solid"/>
                </a:ln>
                <a:solidFill>
                  <a:srgbClr val="0A039B"/>
                </a:solidFill>
                <a:effectLst>
                  <a:outerShdw blurRad="12700" dist="38100" dir="2700000" algn="tl" rotWithShape="0">
                    <a:prstClr val="black">
                      <a:lumMod val="50000"/>
                    </a:prstClr>
                  </a:outerShdw>
                </a:effectLst>
                <a:latin typeface="Papyrus" panose="03070502060502030205" pitchFamily="66" charset="0"/>
                <a:ea typeface="SimSun" panose="02010600030101010101" pitchFamily="2" charset="-122"/>
                <a:cs typeface="Calibri" panose="020F0502020204030204" pitchFamily="34" charset="0"/>
              </a:rPr>
              <a:t>causing fire to come down from heaven </a:t>
            </a:r>
            <a:r>
              <a:rPr lang="en-US" sz="3600" kern="150" dirty="0">
                <a:solidFill>
                  <a:prstClr val="black"/>
                </a:solidFill>
                <a:latin typeface="Papyrus" panose="03070502060502030205" pitchFamily="66" charset="0"/>
                <a:ea typeface="SimSun" panose="02010600030101010101" pitchFamily="2" charset="-122"/>
                <a:cs typeface="Calibri" panose="020F0502020204030204" pitchFamily="34" charset="0"/>
              </a:rPr>
              <a:t>to the earth in full view of the people… it was given power… on behalf of the first beast, it deceived the inhabitants of the earth. </a:t>
            </a:r>
          </a:p>
          <a:p>
            <a:pPr marL="0" lvl="0" indent="0">
              <a:lnSpc>
                <a:spcPct val="88000"/>
              </a:lnSpc>
              <a:spcBef>
                <a:spcPts val="0"/>
              </a:spcBef>
              <a:spcAft>
                <a:spcPts val="1000"/>
              </a:spcAft>
              <a:buSzPct val="80000"/>
              <a:tabLst/>
              <a:defRPr/>
            </a:pPr>
            <a:r>
              <a:rPr lang="en-US" sz="3600" kern="150" dirty="0">
                <a:solidFill>
                  <a:prstClr val="black"/>
                </a:solidFill>
                <a:latin typeface="Papyrus" panose="03070502060502030205" pitchFamily="66" charset="0"/>
                <a:ea typeface="SimSun" panose="02010600030101010101" pitchFamily="2" charset="-122"/>
                <a:cs typeface="Calibri" panose="020F0502020204030204" pitchFamily="34" charset="0"/>
              </a:rPr>
              <a:t>It ordered them to set up an image in honor of the beast who was wounded by the sword and yet lived.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Rev. 13:11-18 NIV</a:t>
            </a:r>
            <a:endParaRPr lang="en-US" sz="2400" kern="150" dirty="0">
              <a:solidFill>
                <a:prstClr val="black"/>
              </a:solidFill>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664211397"/>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F5EBB183-B42E-4187-83C6-809DF07BC77B}"/>
              </a:ext>
            </a:extLst>
          </p:cNvPr>
          <p:cNvSpPr>
            <a:spLocks noChangeArrowheads="1"/>
          </p:cNvSpPr>
          <p:nvPr/>
        </p:nvSpPr>
        <p:spPr bwMode="auto">
          <a:xfrm>
            <a:off x="177869" y="1468892"/>
            <a:ext cx="8788262" cy="5160772"/>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4000"/>
              </a:lnSpc>
              <a:spcBef>
                <a:spcPts val="0"/>
              </a:spcBef>
              <a:spcAft>
                <a:spcPts val="300"/>
              </a:spcAft>
              <a:buClr>
                <a:srgbClr val="000000"/>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300" b="0" i="0" u="none" strike="noStrike" kern="1200" cap="none" spc="0" normalizeH="0" baseline="0" noProof="0" dirty="0">
                <a:ln>
                  <a:noFill/>
                </a:ln>
                <a:solidFill>
                  <a:prstClr val="black">
                    <a:lumMod val="95000"/>
                    <a:lumOff val="5000"/>
                  </a:prstClr>
                </a:solidFill>
                <a:effectLst/>
                <a:uLnTx/>
                <a:uFillTx/>
                <a:latin typeface="Calibri" pitchFamily="34"/>
                <a:ea typeface="Microsoft YaHei" pitchFamily="1"/>
                <a:cs typeface="Times New Roman" pitchFamily="18"/>
              </a:rPr>
              <a:t>Several church denominations </a:t>
            </a:r>
            <a:r>
              <a:rPr kumimoji="0" lang="en-US" sz="3300" i="0" u="none" strike="noStrike" kern="1200" normalizeH="0" baseline="0" noProof="0" dirty="0">
                <a:solidFill>
                  <a:schemeClr val="bg1"/>
                </a:solidFill>
                <a:uLnTx/>
                <a:uFillTx/>
                <a:latin typeface="Calibri" pitchFamily="34"/>
                <a:ea typeface="Microsoft YaHei" pitchFamily="1"/>
                <a:cs typeface="Times New Roman" pitchFamily="18"/>
              </a:rPr>
              <a:t>justify </a:t>
            </a:r>
            <a:r>
              <a:rPr kumimoji="0" lang="en-US" sz="34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Calibri" pitchFamily="34"/>
                <a:ea typeface="Microsoft YaHei" pitchFamily="1"/>
                <a:cs typeface="Times New Roman" pitchFamily="18"/>
              </a:rPr>
              <a:t>changing words of the Bible using the illegal principle of “interpretations” or “Sola Scriptura”, that originated from the Catholic pope’s envoy</a:t>
            </a:r>
            <a:r>
              <a:rPr kumimoji="0" lang="en-US" sz="3300" b="0" i="0" u="none" strike="noStrike" kern="1200" cap="none" spc="0" normalizeH="0" baseline="0" noProof="0" dirty="0">
                <a:ln>
                  <a:noFill/>
                </a:ln>
                <a:solidFill>
                  <a:prstClr val="black">
                    <a:lumMod val="95000"/>
                    <a:lumOff val="5000"/>
                  </a:prstClr>
                </a:solidFill>
                <a:effectLst/>
                <a:uLnTx/>
                <a:uFillTx/>
                <a:latin typeface="Calibri" pitchFamily="34"/>
                <a:ea typeface="Microsoft YaHei" pitchFamily="1"/>
                <a:cs typeface="Times New Roman" pitchFamily="18"/>
              </a:rPr>
              <a:t>, Cardinal Nicholas of Suza in 1440 AD. </a:t>
            </a:r>
          </a:p>
          <a:p>
            <a:pPr marL="0" marR="0" lvl="0" indent="0" algn="l" defTabSz="457200" rtl="0" eaLnBrk="1" fontAlgn="base" latinLnBrk="0" hangingPunct="1">
              <a:lnSpc>
                <a:spcPct val="94000"/>
              </a:lnSpc>
              <a:spcBef>
                <a:spcPts val="0"/>
              </a:spcBef>
              <a:spcAft>
                <a:spcPts val="1800"/>
              </a:spcAft>
              <a:buClr>
                <a:srgbClr val="000000"/>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b="1"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DengXian"/>
                <a:cs typeface="Calibri" panose="020F0502020204030204" pitchFamily="34" charset="0"/>
                <a:hlinkClick r:id="rId3"/>
              </a:rPr>
              <a:t>[836]</a:t>
            </a:r>
            <a:r>
              <a:rPr kumimoji="0" lang="en-US" b="1"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DengXian"/>
                <a:cs typeface="Calibri" panose="020F0502020204030204" pitchFamily="34" charset="0"/>
              </a:rPr>
              <a:t>(pgs. 204-206) </a:t>
            </a:r>
            <a:r>
              <a:rPr kumimoji="0" lang="en-US" b="1" i="0" u="none" strike="noStrike" kern="1200" normalizeH="0" baseline="0" noProof="0" dirty="0">
                <a:ln w="9525">
                  <a:solidFill>
                    <a:schemeClr val="bg1"/>
                  </a:solidFill>
                  <a:prstDash val="solid"/>
                </a:ln>
                <a:solidFill>
                  <a:schemeClr val="tx1"/>
                </a:solidFill>
                <a:uLnTx/>
                <a:uFillTx/>
                <a:latin typeface="Calibri" panose="020F0502020204030204" pitchFamily="34" charset="0"/>
                <a:cs typeface="Calibri" panose="020F0502020204030204" pitchFamily="34" charset="0"/>
                <a:hlinkClick r:id="rId4"/>
              </a:rPr>
              <a:t>[855]</a:t>
            </a:r>
            <a:r>
              <a:rPr kumimoji="0" lang="en-US" b="1" i="0" u="none" strike="noStrike" kern="1200" normalizeH="0" baseline="0" noProof="0" dirty="0">
                <a:ln w="9525">
                  <a:solidFill>
                    <a:schemeClr val="bg1"/>
                  </a:solidFill>
                  <a:prstDash val="solid"/>
                </a:ln>
                <a:solidFill>
                  <a:schemeClr val="tx1"/>
                </a:solidFill>
                <a:uLnTx/>
                <a:uFillTx/>
                <a:latin typeface="Calibri" panose="020F0502020204030204" pitchFamily="34" charset="0"/>
                <a:cs typeface="Calibri" panose="020F0502020204030204" pitchFamily="34" charset="0"/>
              </a:rPr>
              <a:t> </a:t>
            </a:r>
            <a:endParaRPr kumimoji="0" lang="en-US" sz="3400" b="1" i="0" u="none" strike="noStrike" kern="1200" normalizeH="0" baseline="0" noProof="0" dirty="0">
              <a:ln w="9525">
                <a:solidFill>
                  <a:schemeClr val="bg1"/>
                </a:solidFill>
                <a:prstDash val="solid"/>
              </a:ln>
              <a:solidFill>
                <a:schemeClr val="tx1"/>
              </a:solidFill>
              <a:uLnTx/>
              <a:uFillTx/>
              <a:latin typeface="Calibri" pitchFamily="34"/>
              <a:ea typeface="Microsoft YaHei" pitchFamily="1"/>
              <a:cs typeface="Times New Roman" pitchFamily="18"/>
            </a:endParaRPr>
          </a:p>
          <a:p>
            <a:pPr marL="274320" lvl="0" indent="-274320" hangingPunct="1">
              <a:lnSpc>
                <a:spcPct val="94000"/>
              </a:lnSpc>
              <a:spcBef>
                <a:spcPts val="0"/>
              </a:spcBef>
              <a:spcAft>
                <a:spcPts val="6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3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50000"/>
                    </a:schemeClr>
                  </a:outerShdw>
                </a:effectLst>
                <a:uLnTx/>
                <a:uFillTx/>
                <a:latin typeface="Calibri" pitchFamily="34"/>
                <a:ea typeface="Microsoft YaHei" pitchFamily="1"/>
                <a:cs typeface="Times New Roman" pitchFamily="18"/>
              </a:rPr>
              <a:t>“Sola Scriptura” illegally permits replacing the words of Christ </a:t>
            </a:r>
            <a:r>
              <a:rPr lang="en-US" sz="3300" b="1" dirty="0">
                <a:ln w="9525">
                  <a:solidFill>
                    <a:schemeClr val="bg1"/>
                  </a:solidFill>
                  <a:prstDash val="solid"/>
                </a:ln>
                <a:solidFill>
                  <a:srgbClr val="00FF00"/>
                </a:solidFill>
                <a:effectLst>
                  <a:outerShdw blurRad="50800" dist="50800" dir="2700000" algn="tl" rotWithShape="0">
                    <a:schemeClr val="bg1">
                      <a:lumMod val="50000"/>
                    </a:schemeClr>
                  </a:outerShdw>
                </a:effectLst>
                <a:latin typeface="Calibri" pitchFamily="34"/>
                <a:ea typeface="Microsoft YaHei" pitchFamily="1"/>
                <a:cs typeface="Times New Roman" pitchFamily="18"/>
              </a:rPr>
              <a:t>with</a:t>
            </a:r>
            <a:r>
              <a:rPr kumimoji="0" lang="en-US" sz="33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50000"/>
                    </a:schemeClr>
                  </a:outerShdw>
                </a:effectLst>
                <a:uLnTx/>
                <a:uFillTx/>
                <a:latin typeface="Calibri" pitchFamily="34"/>
                <a:ea typeface="Microsoft YaHei" pitchFamily="1"/>
                <a:cs typeface="Times New Roman" pitchFamily="18"/>
              </a:rPr>
              <a:t> </a:t>
            </a:r>
            <a:r>
              <a:rPr lang="en-US" sz="3300" b="1" dirty="0">
                <a:ln w="9525">
                  <a:solidFill>
                    <a:schemeClr val="bg1"/>
                  </a:solidFill>
                  <a:prstDash val="solid"/>
                </a:ln>
                <a:solidFill>
                  <a:srgbClr val="00FF00"/>
                </a:solidFill>
                <a:effectLst>
                  <a:outerShdw blurRad="50800" dist="50800" dir="2700000" algn="tl" rotWithShape="0">
                    <a:schemeClr val="bg1">
                      <a:lumMod val="50000"/>
                    </a:schemeClr>
                  </a:outerShdw>
                </a:effectLst>
                <a:latin typeface="Calibri" pitchFamily="34"/>
                <a:ea typeface="Microsoft YaHei" pitchFamily="1"/>
                <a:cs typeface="Times New Roman" pitchFamily="18"/>
              </a:rPr>
              <a:t>illogical, completely different word meanings, or </a:t>
            </a:r>
            <a:r>
              <a:rPr kumimoji="0" lang="en-US" sz="33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50000"/>
                    </a:schemeClr>
                  </a:outerShdw>
                </a:effectLst>
                <a:uLnTx/>
                <a:uFillTx/>
                <a:latin typeface="Calibri" pitchFamily="34"/>
                <a:ea typeface="Microsoft YaHei" pitchFamily="1"/>
                <a:cs typeface="Times New Roman" pitchFamily="18"/>
              </a:rPr>
              <a:t>“interpretations” that people choose. </a:t>
            </a:r>
            <a:r>
              <a:rPr kumimoji="0" lang="en-US" b="1" i="0" u="none" strike="noStrike" kern="1200" normalizeH="0" baseline="0" noProof="0" dirty="0">
                <a:ln w="9525">
                  <a:solidFill>
                    <a:schemeClr val="bg1"/>
                  </a:solidFill>
                  <a:prstDash val="solid"/>
                </a:ln>
                <a:solidFill>
                  <a:schemeClr val="tx1"/>
                </a:solidFill>
                <a:uLnTx/>
                <a:uFillTx/>
                <a:latin typeface="Calibri" panose="020F0502020204030204" pitchFamily="34" charset="0"/>
                <a:cs typeface="Calibri" panose="020F0502020204030204" pitchFamily="34" charset="0"/>
                <a:hlinkClick r:id="rId4"/>
              </a:rPr>
              <a:t>[855]</a:t>
            </a:r>
            <a:r>
              <a:rPr kumimoji="0" lang="en-US" b="1" i="0" u="none" strike="noStrike" kern="1200" normalizeH="0" baseline="0" noProof="0" dirty="0">
                <a:ln w="9525">
                  <a:solidFill>
                    <a:schemeClr val="bg1"/>
                  </a:solidFill>
                  <a:prstDash val="solid"/>
                </a:ln>
                <a:solidFill>
                  <a:schemeClr val="tx1"/>
                </a:solidFill>
                <a:uLnTx/>
                <a:uFillTx/>
                <a:latin typeface="Calibri" panose="020F0502020204030204" pitchFamily="34" charset="0"/>
                <a:cs typeface="Calibri" panose="020F0502020204030204" pitchFamily="34" charset="0"/>
              </a:rPr>
              <a:t> </a:t>
            </a:r>
            <a:endParaRPr kumimoji="0" lang="en-US" b="0" i="0" u="none" strike="noStrike" kern="1200" cap="none" spc="0" normalizeH="0" baseline="0" noProof="0" dirty="0">
              <a:ln>
                <a:noFill/>
              </a:ln>
              <a:solidFill>
                <a:prstClr val="white"/>
              </a:solidFill>
              <a:uLnTx/>
              <a:uFillTx/>
              <a:latin typeface="Calibri" panose="020F0502020204030204" pitchFamily="34" charset="0"/>
              <a:cs typeface="Calibri" panose="020F0502020204030204" pitchFamily="34" charset="0"/>
            </a:endParaRPr>
          </a:p>
        </p:txBody>
      </p:sp>
      <p:sp>
        <p:nvSpPr>
          <p:cNvPr id="9" name="Rectangle 2">
            <a:extLst>
              <a:ext uri="{FF2B5EF4-FFF2-40B4-BE49-F238E27FC236}">
                <a16:creationId xmlns:a16="http://schemas.microsoft.com/office/drawing/2014/main" id="{2E236CEB-6915-44BE-A9EC-365DFD8C70AF}"/>
              </a:ext>
            </a:extLst>
          </p:cNvPr>
          <p:cNvSpPr>
            <a:spLocks noChangeArrowheads="1"/>
          </p:cNvSpPr>
          <p:nvPr/>
        </p:nvSpPr>
        <p:spPr bwMode="auto">
          <a:xfrm>
            <a:off x="177869" y="228336"/>
            <a:ext cx="8788262" cy="109728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Illegal Bible Word Changes</a:t>
            </a:r>
          </a:p>
        </p:txBody>
      </p:sp>
      <p:sp>
        <p:nvSpPr>
          <p:cNvPr id="4" name="Date Placeholder 2">
            <a:extLst>
              <a:ext uri="{FF2B5EF4-FFF2-40B4-BE49-F238E27FC236}">
                <a16:creationId xmlns:a16="http://schemas.microsoft.com/office/drawing/2014/main" id="{96B3FF17-6FAB-4591-8004-4C1651CD7A0B}"/>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546590368"/>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208218" y="2137129"/>
            <a:ext cx="8764942" cy="411480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800"/>
              </a:spcAft>
              <a:buClrTx/>
              <a:buSzPct val="70000"/>
              <a:tabLst/>
              <a:defRPr/>
            </a:pP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rPr>
              <a:t>“The second beast was given power to give breath (or life </a:t>
            </a:r>
            <a:r>
              <a:rPr kumimoji="0" lang="en-US"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rPr>
              <a:t>KJV</a:t>
            </a:r>
            <a:r>
              <a:rPr kumimoji="0" lang="en-US" sz="32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rPr>
              <a:t>) to the image of the first beast, so that the image could speak and cause all who refused </a:t>
            </a:r>
            <a:r>
              <a:rPr kumimoji="0" lang="en-US" sz="32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rPr>
              <a:t>to worship the image to be killed.” </a:t>
            </a:r>
            <a:r>
              <a:rPr kumimoji="0" lang="en-US" i="0" u="none" strike="noStrike" kern="150" normalizeH="0" baseline="0" noProof="0" dirty="0">
                <a:ln w="9525">
                  <a:solidFill>
                    <a:schemeClr val="bg1"/>
                  </a:solidFill>
                  <a:prstDash val="solid"/>
                </a:ln>
                <a:solidFill>
                  <a:schemeClr val="tx1"/>
                </a:solidFill>
                <a:uLnTx/>
                <a:uFillTx/>
                <a:ea typeface="SimSun" panose="02010600030101010101" pitchFamily="2" charset="-122"/>
                <a:cs typeface="Arial" panose="020B0604020202020204" pitchFamily="34" charset="0"/>
                <a:hlinkClick r:id="rId3"/>
              </a:rPr>
              <a:t>Rev. 13:11-18 </a:t>
            </a:r>
            <a:r>
              <a:rPr kumimoji="0" lang="en-US" sz="1600" i="0" u="none" strike="noStrike" kern="150" normalizeH="0" baseline="0" noProof="0" dirty="0">
                <a:ln w="9525">
                  <a:solidFill>
                    <a:schemeClr val="bg1"/>
                  </a:solidFill>
                  <a:prstDash val="solid"/>
                </a:ln>
                <a:solidFill>
                  <a:schemeClr val="tx1"/>
                </a:solidFill>
                <a:uLnTx/>
                <a:uFillTx/>
                <a:ea typeface="SimSun" panose="02010600030101010101" pitchFamily="2" charset="-122"/>
                <a:cs typeface="Arial" panose="020B0604020202020204" pitchFamily="34" charset="0"/>
                <a:hlinkClick r:id="rId3"/>
              </a:rPr>
              <a:t>NIV</a:t>
            </a:r>
            <a:r>
              <a:rPr kumimoji="0" lang="en-US" sz="1600" i="0" u="none" strike="noStrike" kern="150" normalizeH="0" baseline="0" noProof="0" dirty="0">
                <a:ln w="9525">
                  <a:solidFill>
                    <a:schemeClr val="bg1"/>
                  </a:solidFill>
                  <a:prstDash val="solid"/>
                </a:ln>
                <a:solidFill>
                  <a:schemeClr val="tx1"/>
                </a:solidFill>
                <a:uLnTx/>
                <a:uFillTx/>
                <a:ea typeface="SimSun" panose="02010600030101010101" pitchFamily="2" charset="-122"/>
                <a:cs typeface="Arial" panose="020B0604020202020204" pitchFamily="34" charset="0"/>
              </a:rPr>
              <a:t>,</a:t>
            </a:r>
            <a:r>
              <a:rPr kumimoji="0" lang="en-US" i="0" u="none" strike="noStrike" kern="150" normalizeH="0" baseline="0" noProof="0" dirty="0">
                <a:ln w="9525">
                  <a:solidFill>
                    <a:schemeClr val="bg1"/>
                  </a:solidFill>
                  <a:prstDash val="solid"/>
                </a:ln>
                <a:solidFill>
                  <a:schemeClr val="tx1"/>
                </a:solidFill>
                <a:uLnTx/>
                <a:uFillTx/>
                <a:ea typeface="SimSun" panose="02010600030101010101" pitchFamily="2" charset="-122"/>
                <a:cs typeface="Arial" panose="020B0604020202020204" pitchFamily="34" charset="0"/>
              </a:rPr>
              <a:t> </a:t>
            </a:r>
            <a:r>
              <a:rPr lang="en-US" dirty="0">
                <a:ln w="9525">
                  <a:solidFill>
                    <a:schemeClr val="bg1"/>
                  </a:solidFill>
                  <a:prstDash val="solid"/>
                </a:ln>
                <a:solidFill>
                  <a:schemeClr val="tx1"/>
                </a:solidFill>
                <a:cs typeface="Arial" panose="020B0604020202020204" pitchFamily="34" charset="0"/>
                <a:hlinkClick r:id="rId4"/>
              </a:rPr>
              <a:t>[889]</a:t>
            </a:r>
            <a:endParaRPr kumimoji="0" lang="en-US" sz="2000" i="0" u="none" strike="noStrike" kern="150" normalizeH="0" baseline="0" noProof="0" dirty="0">
              <a:ln w="9525">
                <a:solidFill>
                  <a:schemeClr val="bg1"/>
                </a:solidFill>
                <a:prstDash val="solid"/>
              </a:ln>
              <a:solidFill>
                <a:schemeClr val="tx1"/>
              </a:solidFill>
              <a:uLnTx/>
              <a:uFillTx/>
              <a:ea typeface="SimSun" panose="02010600030101010101" pitchFamily="2" charset="-122"/>
              <a:cs typeface="Arial" panose="020B0604020202020204" pitchFamily="34" charset="0"/>
            </a:endParaRPr>
          </a:p>
          <a:p>
            <a:pPr marL="365760" marR="0" lvl="0" indent="-365760" algn="l" defTabSz="457200" rtl="0" eaLnBrk="1" fontAlgn="base" latinLnBrk="0" hangingPunct="0">
              <a:lnSpc>
                <a:spcPct val="94000"/>
              </a:lnSpc>
              <a:spcBef>
                <a:spcPts val="0"/>
              </a:spcBef>
              <a:spcAft>
                <a:spcPts val="1200"/>
              </a:spcAft>
              <a:buClr>
                <a:schemeClr val="bg1"/>
              </a:buClr>
              <a:buSzPct val="70000"/>
              <a:buFont typeface="Wingdings" panose="05000000000000000000" pitchFamily="2" charset="2"/>
              <a:buChar char="Ø"/>
              <a:tabLst/>
              <a:defRPr/>
            </a:pPr>
            <a:r>
              <a:rPr kumimoji="0" lang="en-US" sz="2800" i="0" u="none" strike="noStrike" kern="150" normalizeH="0" baseline="0" noProof="0" dirty="0">
                <a:solidFill>
                  <a:schemeClr val="bg1">
                    <a:lumMod val="95000"/>
                    <a:lumOff val="5000"/>
                  </a:schemeClr>
                </a:solidFill>
                <a:uLnTx/>
                <a:uFillTx/>
                <a:ea typeface="SimSun" panose="02010600030101010101" pitchFamily="2" charset="-122"/>
                <a:cs typeface="Arial" panose="020B0604020202020204" pitchFamily="34" charset="0"/>
              </a:rPr>
              <a:t>The </a:t>
            </a:r>
            <a:r>
              <a:rPr lang="en-US" sz="2800" kern="150" dirty="0">
                <a:solidFill>
                  <a:schemeClr val="bg1">
                    <a:lumMod val="95000"/>
                    <a:lumOff val="5000"/>
                  </a:schemeClr>
                </a:solidFill>
                <a:ea typeface="SimSun" panose="02010600030101010101" pitchFamily="2" charset="-122"/>
                <a:cs typeface="Arial" panose="020B0604020202020204" pitchFamily="34" charset="0"/>
              </a:rPr>
              <a:t>Bible describes that everyone, including a</a:t>
            </a:r>
            <a:r>
              <a:rPr kumimoji="0" lang="en-US" sz="2800" i="0" u="none" strike="noStrike" kern="150" normalizeH="0" baseline="0" noProof="0" dirty="0">
                <a:solidFill>
                  <a:schemeClr val="bg1">
                    <a:lumMod val="95000"/>
                    <a:lumOff val="5000"/>
                  </a:schemeClr>
                </a:solidFill>
                <a:uLnTx/>
                <a:uFillTx/>
                <a:ea typeface="SimSun" panose="02010600030101010101" pitchFamily="2" charset="-122"/>
                <a:cs typeface="Arial" panose="020B0604020202020204" pitchFamily="34" charset="0"/>
              </a:rPr>
              <a:t>theists, who do not worship this beast as god, will be killed.</a:t>
            </a:r>
          </a:p>
        </p:txBody>
      </p:sp>
      <p:sp>
        <p:nvSpPr>
          <p:cNvPr id="6" name="Text Box 1">
            <a:extLst>
              <a:ext uri="{FF2B5EF4-FFF2-40B4-BE49-F238E27FC236}">
                <a16:creationId xmlns:a16="http://schemas.microsoft.com/office/drawing/2014/main" id="{3EA847C4-4644-4642-AD1D-765535C89576}"/>
              </a:ext>
            </a:extLst>
          </p:cNvPr>
          <p:cNvSpPr txBox="1">
            <a:spLocks noChangeArrowheads="1"/>
          </p:cNvSpPr>
          <p:nvPr/>
        </p:nvSpPr>
        <p:spPr bwMode="auto">
          <a:xfrm>
            <a:off x="262588" y="517150"/>
            <a:ext cx="8656203" cy="1215076"/>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C7492E43-7B78-46DC-A116-81D2179252F3}"/>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93210367"/>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247210" y="2073199"/>
            <a:ext cx="8656204" cy="4370427"/>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SzPct val="70000"/>
              <a:tabLst/>
            </a:pPr>
            <a:r>
              <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rPr>
              <a:t>How ironic that atheist evolutionists who don’t believe in God or the devil, will soon see this intelligent living beast from the devil.</a:t>
            </a:r>
          </a:p>
          <a:p>
            <a:pPr marL="274320" lvl="0" indent="-274320">
              <a:lnSpc>
                <a:spcPct val="100000"/>
              </a:lnSpc>
              <a:spcBef>
                <a:spcPts val="0"/>
              </a:spcBef>
              <a:spcAft>
                <a:spcPts val="1200"/>
              </a:spcAft>
              <a:buClr>
                <a:schemeClr val="tx1"/>
              </a:buClr>
              <a:buSzPct val="70000"/>
              <a:buFont typeface="Wingdings" panose="05000000000000000000" pitchFamily="2" charset="2"/>
              <a:buChar char="Ø"/>
              <a:tabLst/>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Atheist evolutionists, who believe in intelligent beast Neanderthals that talked, will be killed by this extremely intelligent demonic beast from Hell, that talks like a dragon</a:t>
            </a:r>
            <a:r>
              <a:rPr lang="en-US" sz="30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 </a:t>
            </a:r>
            <a:r>
              <a:rPr lang="en-US" sz="3200" kern="150" dirty="0">
                <a:solidFill>
                  <a:schemeClr val="bg1">
                    <a:lumMod val="95000"/>
                    <a:lumOff val="5000"/>
                  </a:schemeClr>
                </a:solidFill>
                <a:latin typeface="Calibri" panose="020F0502020204030204" pitchFamily="34" charset="0"/>
                <a:ea typeface="SimSun" panose="02010600030101010101" pitchFamily="2" charset="-122"/>
                <a:cs typeface="Calibri" panose="020F0502020204030204" pitchFamily="34" charset="0"/>
              </a:rPr>
              <a:t>creates life from a statue idol, and heals itself from mortal injury.</a:t>
            </a:r>
            <a:endParaRPr lang="en-US" sz="3200" b="1" kern="150" dirty="0">
              <a:ln w="9525">
                <a:solidFill>
                  <a:schemeClr val="bg1"/>
                </a:solidFill>
                <a:prstDash val="solid"/>
              </a:ln>
              <a:solidFill>
                <a:schemeClr val="bg1">
                  <a:lumMod val="95000"/>
                  <a:lumOff val="5000"/>
                </a:schemeClr>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endParaRPr>
          </a:p>
        </p:txBody>
      </p:sp>
      <p:sp>
        <p:nvSpPr>
          <p:cNvPr id="6" name="Text Box 1">
            <a:extLst>
              <a:ext uri="{FF2B5EF4-FFF2-40B4-BE49-F238E27FC236}">
                <a16:creationId xmlns:a16="http://schemas.microsoft.com/office/drawing/2014/main" id="{3EA847C4-4644-4642-AD1D-765535C89576}"/>
              </a:ext>
            </a:extLst>
          </p:cNvPr>
          <p:cNvSpPr txBox="1">
            <a:spLocks noChangeArrowheads="1"/>
          </p:cNvSpPr>
          <p:nvPr/>
        </p:nvSpPr>
        <p:spPr bwMode="auto">
          <a:xfrm>
            <a:off x="243897" y="572668"/>
            <a:ext cx="8656203" cy="1215076"/>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spcAft>
                <a:spcPts val="0"/>
              </a:spcAft>
              <a:buClr>
                <a:srgbClr val="0000FF"/>
              </a:buClr>
            </a:pPr>
            <a:r>
              <a:rPr lang="en-US" sz="3600" b="1" dirty="0">
                <a:ln w="9525">
                  <a:solidFill>
                    <a:schemeClr val="bg1"/>
                  </a:solidFill>
                  <a:prstDash val="solid"/>
                </a:ln>
                <a:solidFill>
                  <a:srgbClr val="814C11"/>
                </a:solidFill>
                <a:effectLst>
                  <a:outerShdw blurRad="12700" dist="38100" dir="2700000" algn="tl" rotWithShape="0">
                    <a:schemeClr val="bg1">
                      <a:lumMod val="50000"/>
                    </a:schemeClr>
                  </a:outerShdw>
                </a:effectLst>
              </a:rPr>
              <a:t>Second Half of Tribulation: </a:t>
            </a:r>
          </a:p>
          <a:p>
            <a:pPr marL="0" lvl="0" indent="0" algn="ctr">
              <a:spcAft>
                <a:spcPts val="0"/>
              </a:spcAft>
              <a:buClr>
                <a:srgbClr val="0000FF"/>
              </a:buClr>
            </a:pPr>
            <a:r>
              <a:rPr lang="en-US" sz="3600" b="1" dirty="0">
                <a:ln w="9525">
                  <a:solidFill>
                    <a:schemeClr val="bg1"/>
                  </a:solidFill>
                  <a:prstDash val="solid"/>
                </a:ln>
                <a:solidFill>
                  <a:srgbClr val="814C11"/>
                </a:solidFill>
                <a:effectLst>
                  <a:outerShdw blurRad="12700" dist="38100" dir="2700000" algn="tl" rotWithShape="0">
                    <a:schemeClr val="bg1">
                      <a:lumMod val="50000"/>
                    </a:schemeClr>
                  </a:outerShdw>
                </a:effectLst>
              </a:rPr>
              <a:t>Beast &amp; False Prophet From Pit of Hell</a:t>
            </a:r>
          </a:p>
        </p:txBody>
      </p:sp>
      <p:sp>
        <p:nvSpPr>
          <p:cNvPr id="4" name="Date Placeholder 2">
            <a:extLst>
              <a:ext uri="{FF2B5EF4-FFF2-40B4-BE49-F238E27FC236}">
                <a16:creationId xmlns:a16="http://schemas.microsoft.com/office/drawing/2014/main" id="{6A985F01-627D-4B10-AB5D-DFCD1D2BBCC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780097327"/>
      </p:ext>
    </p:extLst>
  </p:cSld>
  <p:clrMapOvr>
    <a:masterClrMapping/>
  </p:clrMapOvr>
  <mc:AlternateContent xmlns:mc="http://schemas.openxmlformats.org/markup-compatibility/2006" xmlns:p15="http://schemas.microsoft.com/office/powerpoint/2012/main">
    <mc:Choice Requires="p15">
      <p:transition spd="slow" advTm="23000">
        <p15:prstTrans prst="pageCurlDouble"/>
      </p:transition>
    </mc:Choice>
    <mc:Fallback xmlns="">
      <p:transition spd="slow" advTm="23000">
        <p:fade/>
      </p:transition>
    </mc:Fallback>
  </mc:AlternateContent>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243896" y="1318876"/>
            <a:ext cx="8656203" cy="539032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black"/>
              </a:buClr>
              <a:buSzPct val="70000"/>
              <a:tabLst/>
              <a:defRPr/>
            </a:pPr>
            <a:r>
              <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When this beast rules the world, left behind Christians worldwide will</a:t>
            </a:r>
            <a:r>
              <a:rPr kumimoji="0" lang="en-US" sz="3300" b="1" i="0" u="none" strike="noStrike" kern="1200" cap="none" spc="0" normalizeH="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not</a:t>
            </a:r>
            <a:r>
              <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be able to </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buy or sell anything: </a:t>
            </a:r>
            <a:r>
              <a:rPr lang="en-US" sz="3000" dirty="0">
                <a:solidFill>
                  <a:prstClr val="black">
                    <a:lumMod val="95000"/>
                    <a:lumOff val="5000"/>
                  </a:prstClr>
                </a:solidFill>
                <a:latin typeface="Calibri" panose="020F0502020204030204" pitchFamily="34" charset="0"/>
                <a:cs typeface="Calibri" panose="020F0502020204030204" pitchFamily="34" charset="0"/>
              </a:rPr>
              <a:t>food, water, gas, electric or medicine. </a:t>
            </a:r>
          </a:p>
          <a:p>
            <a:pPr marL="365760" lvl="0" indent="-365760">
              <a:lnSpc>
                <a:spcPct val="92000"/>
              </a:lnSpc>
              <a:spcAft>
                <a:spcPts val="1200"/>
              </a:spcAft>
              <a:buClr>
                <a:prstClr val="black"/>
              </a:buClr>
              <a:buSzPct val="70000"/>
              <a:buFont typeface="Wingdings" panose="05000000000000000000" pitchFamily="2" charset="2"/>
              <a:buChar char="Ø"/>
              <a:tabLst/>
              <a:defRPr/>
            </a:pPr>
            <a:r>
              <a:rPr lang="en-US" sz="3000" dirty="0">
                <a:solidFill>
                  <a:prstClr val="black">
                    <a:lumMod val="95000"/>
                    <a:lumOff val="5000"/>
                  </a:prstClr>
                </a:solidFill>
                <a:latin typeface="Calibri" panose="020F0502020204030204" pitchFamily="34" charset="0"/>
                <a:cs typeface="Calibri" panose="020F0502020204030204" pitchFamily="34" charset="0"/>
              </a:rPr>
              <a:t>They will not be able to </a:t>
            </a:r>
            <a:r>
              <a:rPr lang="en-US" sz="3000" dirty="0">
                <a:solidFill>
                  <a:schemeClr val="bg1">
                    <a:lumMod val="95000"/>
                    <a:lumOff val="5000"/>
                  </a:schemeClr>
                </a:solidFill>
                <a:latin typeface="Calibri" panose="020F0502020204030204" pitchFamily="34" charset="0"/>
                <a:cs typeface="Calibri" panose="020F0502020204030204" pitchFamily="34" charset="0"/>
              </a:rPr>
              <a:t>log onto computers or phones, open badged doors, get a drivers license or receive a </a:t>
            </a:r>
            <a:r>
              <a:rPr kumimoji="0" lang="en-US" sz="3000" i="0" u="none" strike="noStrike" kern="1200" normalizeH="0" baseline="0" noProof="0" dirty="0">
                <a:solidFill>
                  <a:schemeClr val="bg1">
                    <a:lumMod val="95000"/>
                    <a:lumOff val="5000"/>
                  </a:schemeClr>
                </a:solidFill>
                <a:uLnTx/>
                <a:uFillTx/>
                <a:latin typeface="Calibri" panose="020F0502020204030204" pitchFamily="34" charset="0"/>
                <a:cs typeface="Calibri" panose="020F0502020204030204" pitchFamily="34" charset="0"/>
              </a:rPr>
              <a:t>paycheck, </a:t>
            </a:r>
            <a:r>
              <a:rPr kumimoji="0" lang="en-US" sz="33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without a 666 “</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number”, “name of the beast” or “mark” </a:t>
            </a:r>
            <a:r>
              <a:rPr kumimoji="0" lang="en-US" sz="30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of the beast, on their forehead or right hand. </a:t>
            </a:r>
            <a:r>
              <a:rPr kumimoji="0" lang="en-US" sz="16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rPr>
              <a:t>Rev 13:16-18</a:t>
            </a:r>
            <a:endPar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94000"/>
              </a:lnSpc>
              <a:spcBef>
                <a:spcPct val="0"/>
              </a:spcBef>
              <a:spcAft>
                <a:spcPts val="600"/>
              </a:spcAft>
              <a:buClr>
                <a:schemeClr val="bg1"/>
              </a:buClr>
              <a:buSzPct val="65000"/>
              <a:buFont typeface="Wingdings" panose="05000000000000000000" pitchFamily="2" charset="2"/>
              <a:buChar char="Ø"/>
              <a:tabLst/>
              <a:defRPr/>
            </a:pPr>
            <a:r>
              <a:rPr kumimoji="0" lang="en-US" altLang="en-US" sz="30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This has never happened worldwide in human history. But today the technology is now in widespread use, waiting</a:t>
            </a:r>
            <a:r>
              <a:rPr kumimoji="0" lang="en-US" altLang="en-US" sz="3000" i="0" u="none" strike="noStrike" kern="1200" normalizeH="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 for the beast</a:t>
            </a:r>
            <a:r>
              <a:rPr kumimoji="0" lang="en-US" altLang="en-US" sz="3000" i="0" u="none" strike="noStrike" kern="1200" normalizeH="0" baseline="0" noProof="0" dirty="0">
                <a:solidFill>
                  <a:schemeClr val="bg1">
                    <a:lumMod val="95000"/>
                    <a:lumOff val="5000"/>
                  </a:schemeClr>
                </a:solidFill>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6" name="Text Box 1">
            <a:extLst>
              <a:ext uri="{FF2B5EF4-FFF2-40B4-BE49-F238E27FC236}">
                <a16:creationId xmlns:a16="http://schemas.microsoft.com/office/drawing/2014/main" id="{BF15832A-2AFE-40BE-AF0A-1B2A3D913BCB}"/>
              </a:ext>
            </a:extLst>
          </p:cNvPr>
          <p:cNvSpPr txBox="1">
            <a:spLocks noChangeArrowheads="1"/>
          </p:cNvSpPr>
          <p:nvPr/>
        </p:nvSpPr>
        <p:spPr bwMode="auto">
          <a:xfrm>
            <a:off x="243896" y="182880"/>
            <a:ext cx="8656203" cy="103041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0" rIns="91440" bIns="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cap="none" spc="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Beast &amp; False Prophet From Pit of Hell</a:t>
            </a:r>
          </a:p>
        </p:txBody>
      </p:sp>
      <p:sp>
        <p:nvSpPr>
          <p:cNvPr id="4" name="Date Placeholder 2">
            <a:extLst>
              <a:ext uri="{FF2B5EF4-FFF2-40B4-BE49-F238E27FC236}">
                <a16:creationId xmlns:a16="http://schemas.microsoft.com/office/drawing/2014/main" id="{4D98397C-354C-4EE9-AA4D-D3D0B63DA74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300117216"/>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sld>
</file>

<file path=ppt/slides/slide45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243894" y="1760705"/>
            <a:ext cx="8656203" cy="4739759"/>
          </a:xfrm>
          <a:prstGeom prst="rect">
            <a:avLst/>
          </a:prstGeom>
          <a:solidFill>
            <a:srgbClr val="000000">
              <a:alpha val="70000"/>
            </a:srgbClr>
          </a:solidFill>
          <a:ln w="25400">
            <a:no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black"/>
              </a:buClr>
              <a:buSzPct val="70000"/>
              <a:tabLst/>
              <a:defRPr/>
            </a:pPr>
            <a:r>
              <a:rPr lang="en-US" sz="3400" dirty="0">
                <a:solidFill>
                  <a:schemeClr val="bg1"/>
                </a:solidFill>
                <a:latin typeface="Calibri" panose="020F0502020204030204" pitchFamily="34" charset="0"/>
                <a:cs typeface="Calibri" panose="020F0502020204030204" pitchFamily="34" charset="0"/>
              </a:rPr>
              <a:t>A large percentage of Americans have implanted metal objects, cuttings and tattoos all over their body. The Bible tells us not to mark or cut our body.</a:t>
            </a:r>
            <a:r>
              <a:rPr lang="en-US" sz="3200" dirty="0">
                <a:solidFill>
                  <a:schemeClr val="bg1"/>
                </a:solidFill>
                <a:latin typeface="Calibri" panose="020F0502020204030204" pitchFamily="34" charset="0"/>
                <a:cs typeface="Calibri" panose="020F0502020204030204" pitchFamily="34" charset="0"/>
              </a:rPr>
              <a:t> </a:t>
            </a:r>
            <a:r>
              <a:rPr lang="en-US" dirty="0">
                <a:solidFill>
                  <a:prstClr val="black"/>
                </a:solidFill>
                <a:latin typeface="Calibri" panose="020F0502020204030204" pitchFamily="34" charset="0"/>
                <a:cs typeface="Calibri" panose="020F0502020204030204" pitchFamily="34" charset="0"/>
                <a:hlinkClick r:id="rId4"/>
              </a:rPr>
              <a:t>Lev. 19:28 NIV</a:t>
            </a:r>
            <a:endParaRPr lang="en-US" dirty="0">
              <a:solidFill>
                <a:prstClr val="black"/>
              </a:solidFill>
              <a:latin typeface="Calibri" panose="020F0502020204030204" pitchFamily="34" charset="0"/>
              <a:cs typeface="Calibri" panose="020F0502020204030204" pitchFamily="34" charset="0"/>
            </a:endParaRPr>
          </a:p>
          <a:p>
            <a:pPr marL="274320" lvl="0" indent="-274320">
              <a:lnSpc>
                <a:spcPct val="100000"/>
              </a:lnSpc>
              <a:spcAft>
                <a:spcPts val="1200"/>
              </a:spcAft>
              <a:buClr>
                <a:prstClr val="white"/>
              </a:buClr>
              <a:buSzPct val="65000"/>
              <a:buFont typeface="Wingdings" panose="05000000000000000000" pitchFamily="2" charset="2"/>
              <a:buChar char="Ø"/>
              <a:tabLst/>
              <a:defRPr/>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It will be easy for them to soon get a tiny digital chip or tattoo number that will be the “mark of the beast” on their right hand or forehead.</a:t>
            </a:r>
          </a:p>
        </p:txBody>
      </p:sp>
      <p:sp>
        <p:nvSpPr>
          <p:cNvPr id="7" name="Text Box 1">
            <a:extLst>
              <a:ext uri="{FF2B5EF4-FFF2-40B4-BE49-F238E27FC236}">
                <a16:creationId xmlns:a16="http://schemas.microsoft.com/office/drawing/2014/main" id="{E6D04702-E2FB-4528-9F6B-F1960B2DDB2F}"/>
              </a:ext>
            </a:extLst>
          </p:cNvPr>
          <p:cNvSpPr txBox="1">
            <a:spLocks noChangeArrowheads="1"/>
          </p:cNvSpPr>
          <p:nvPr/>
        </p:nvSpPr>
        <p:spPr bwMode="auto">
          <a:xfrm>
            <a:off x="243894" y="389262"/>
            <a:ext cx="8656203" cy="1215076"/>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normalizeH="0" baseline="0" noProof="0" dirty="0">
                <a:ln w="9525">
                  <a:solidFill>
                    <a:prstClr val="black"/>
                  </a:solidFill>
                  <a:prstDash val="solid"/>
                </a:ln>
                <a:solidFill>
                  <a:srgbClr val="0000FF"/>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Second Half of Tribulation: </a:t>
            </a:r>
          </a:p>
          <a:p>
            <a:pPr marL="0" marR="0" lvl="0" indent="0" algn="ctr" defTabSz="457200" rtl="0" eaLnBrk="1" fontAlgn="base" latinLnBrk="0" hangingPunct="0">
              <a:lnSpc>
                <a:spcPct val="93000"/>
              </a:lnSpc>
              <a:spcBef>
                <a:spcPct val="0"/>
              </a:spcBef>
              <a:spcAft>
                <a:spcPts val="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600" b="1" i="0" u="none" strike="noStrike" kern="1200" normalizeH="0" baseline="0" noProof="0" dirty="0">
                <a:ln w="9525">
                  <a:solidFill>
                    <a:prstClr val="black"/>
                  </a:solidFill>
                  <a:prstDash val="solid"/>
                </a:ln>
                <a:solidFill>
                  <a:srgbClr val="0000FF"/>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Mark of the Beast</a:t>
            </a:r>
          </a:p>
        </p:txBody>
      </p:sp>
      <p:sp>
        <p:nvSpPr>
          <p:cNvPr id="5" name="Date Placeholder 2">
            <a:extLst>
              <a:ext uri="{FF2B5EF4-FFF2-40B4-BE49-F238E27FC236}">
                <a16:creationId xmlns:a16="http://schemas.microsoft.com/office/drawing/2014/main" id="{F0A83396-D671-4BEB-8FEB-6FA84B33E78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6575022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4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7" name="Text Box 1">
            <a:extLst>
              <a:ext uri="{FF2B5EF4-FFF2-40B4-BE49-F238E27FC236}">
                <a16:creationId xmlns:a16="http://schemas.microsoft.com/office/drawing/2014/main" id="{E6D04702-E2FB-4528-9F6B-F1960B2DDB2F}"/>
              </a:ext>
            </a:extLst>
          </p:cNvPr>
          <p:cNvSpPr txBox="1">
            <a:spLocks noChangeArrowheads="1"/>
          </p:cNvSpPr>
          <p:nvPr/>
        </p:nvSpPr>
        <p:spPr bwMode="auto">
          <a:xfrm>
            <a:off x="243898" y="237982"/>
            <a:ext cx="8656203" cy="1215076"/>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Second Half of Tribulation: </a:t>
            </a:r>
          </a:p>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Mark of the Beast</a:t>
            </a:r>
          </a:p>
        </p:txBody>
      </p:sp>
      <p:sp>
        <p:nvSpPr>
          <p:cNvPr id="5" name="Date Placeholder 2">
            <a:extLst>
              <a:ext uri="{FF2B5EF4-FFF2-40B4-BE49-F238E27FC236}">
                <a16:creationId xmlns:a16="http://schemas.microsoft.com/office/drawing/2014/main" id="{F0A83396-D671-4BEB-8FEB-6FA84B33E78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3" name="Picture 2">
            <a:extLst>
              <a:ext uri="{FF2B5EF4-FFF2-40B4-BE49-F238E27FC236}">
                <a16:creationId xmlns:a16="http://schemas.microsoft.com/office/drawing/2014/main" id="{236536EE-7052-4C3D-9FFE-865E0245ECF8}"/>
              </a:ext>
            </a:extLst>
          </p:cNvPr>
          <p:cNvPicPr>
            <a:picLocks noChangeAspect="1"/>
          </p:cNvPicPr>
          <p:nvPr/>
        </p:nvPicPr>
        <p:blipFill rotWithShape="1">
          <a:blip r:embed="rId5">
            <a:extLst>
              <a:ext uri="{28A0092B-C50C-407E-A947-70E740481C1C}">
                <a14:useLocalDpi xmlns:a14="http://schemas.microsoft.com/office/drawing/2010/main" val="0"/>
              </a:ext>
            </a:extLst>
          </a:blip>
          <a:srcRect l="31337" t="8330" r="32600" b="9297"/>
          <a:stretch/>
        </p:blipFill>
        <p:spPr>
          <a:xfrm>
            <a:off x="5120640" y="1660487"/>
            <a:ext cx="3840480" cy="4937760"/>
          </a:xfrm>
          <a:prstGeom prst="rect">
            <a:avLst/>
          </a:prstGeom>
        </p:spPr>
      </p:pic>
      <p:sp>
        <p:nvSpPr>
          <p:cNvPr id="8" name="Rectangle 1">
            <a:extLst>
              <a:ext uri="{FF2B5EF4-FFF2-40B4-BE49-F238E27FC236}">
                <a16:creationId xmlns:a16="http://schemas.microsoft.com/office/drawing/2014/main" id="{4843A0A4-0CCB-4C3B-9877-05A0465B7E7B}"/>
              </a:ext>
            </a:extLst>
          </p:cNvPr>
          <p:cNvSpPr>
            <a:spLocks noChangeArrowheads="1"/>
          </p:cNvSpPr>
          <p:nvPr/>
        </p:nvSpPr>
        <p:spPr bwMode="auto">
          <a:xfrm>
            <a:off x="182880" y="1629229"/>
            <a:ext cx="4754880" cy="4937760"/>
          </a:xfrm>
          <a:prstGeom prst="rect">
            <a:avLst/>
          </a:prstGeom>
          <a:solidFill>
            <a:srgbClr val="000000">
              <a:alpha val="70000"/>
            </a:srgbClr>
          </a:solidFill>
          <a:ln w="25400">
            <a:no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black"/>
              </a:buClr>
              <a:buSzPct val="70000"/>
              <a:tabLst/>
              <a:defRPr/>
            </a:pPr>
            <a:r>
              <a:rPr lang="en-US" sz="3200" b="1" dirty="0">
                <a:ln w="9525">
                  <a:solidFill>
                    <a:schemeClr val="tx1"/>
                  </a:solidFill>
                  <a:prstDash val="solid"/>
                </a:ln>
                <a:solidFill>
                  <a:schemeClr val="bg1"/>
                </a:solidFill>
                <a:effectLst>
                  <a:outerShdw blurRad="50800" dist="38100" algn="l" rotWithShape="0">
                    <a:prstClr val="black">
                      <a:alpha val="40000"/>
                    </a:prstClr>
                  </a:outerShdw>
                </a:effectLst>
                <a:cs typeface="Arial" panose="020B0604020202020204" pitchFamily="34" charset="0"/>
              </a:rPr>
              <a:t>“Are you ready for a chip implant?”</a:t>
            </a:r>
          </a:p>
          <a:p>
            <a:pPr marL="0" lvl="0" indent="0">
              <a:lnSpc>
                <a:spcPct val="94000"/>
              </a:lnSpc>
              <a:spcAft>
                <a:spcPts val="1800"/>
              </a:spcAft>
              <a:buClr>
                <a:prstClr val="black"/>
              </a:buClr>
              <a:buSzPct val="70000"/>
              <a:tabLst/>
              <a:defRPr/>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(Jan. 2018) A man gets a chip implant in his (non-beast) left hand during a chip implant event in a high-tech hub in Stockholm Sweden, in the European Union (EU).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6"/>
              </a:rPr>
              <a:t>[942] </a:t>
            </a:r>
            <a:endPar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a:p>
            <a:pPr marL="0" lvl="0" indent="0">
              <a:lnSpc>
                <a:spcPct val="90000"/>
              </a:lnSpc>
              <a:spcAft>
                <a:spcPts val="600"/>
              </a:spcAft>
              <a:buClr>
                <a:prstClr val="black"/>
              </a:buClr>
              <a:buSzPct val="70000"/>
              <a:tabLst/>
              <a:defRPr/>
            </a:pPr>
            <a:r>
              <a:rPr 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Photo Credit: Jonathan Nackstrand, AFP, Getty Images.</a:t>
            </a:r>
            <a:endParaRPr lang="en-US" sz="24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p:txBody>
      </p:sp>
      <p:sp>
        <p:nvSpPr>
          <p:cNvPr id="4" name="TextBox 3">
            <a:extLst>
              <a:ext uri="{FF2B5EF4-FFF2-40B4-BE49-F238E27FC236}">
                <a16:creationId xmlns:a16="http://schemas.microsoft.com/office/drawing/2014/main" id="{E4154B4B-1E6D-4D45-8E14-D2F3B995C18C}"/>
              </a:ext>
            </a:extLst>
          </p:cNvPr>
          <p:cNvSpPr txBox="1"/>
          <p:nvPr/>
        </p:nvSpPr>
        <p:spPr>
          <a:xfrm flipH="1">
            <a:off x="8310516" y="6217021"/>
            <a:ext cx="780289" cy="349968"/>
          </a:xfrm>
          <a:prstGeom prst="rect">
            <a:avLst/>
          </a:prstGeom>
          <a:noFill/>
        </p:spPr>
        <p:txBody>
          <a:bodyPr wrap="square" rtlCol="0">
            <a:spAutoFit/>
          </a:bodyPr>
          <a:lstStyle/>
          <a:p>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6"/>
              </a:rPr>
              <a:t>[942]</a:t>
            </a:r>
            <a:endParaRPr lang="en-US" dirty="0"/>
          </a:p>
        </p:txBody>
      </p:sp>
    </p:spTree>
    <p:extLst>
      <p:ext uri="{BB962C8B-B14F-4D97-AF65-F5344CB8AC3E}">
        <p14:creationId xmlns:p14="http://schemas.microsoft.com/office/powerpoint/2010/main" val="9994764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45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175704" y="1234440"/>
            <a:ext cx="8792584" cy="5440680"/>
          </a:xfrm>
          <a:prstGeom prst="rect">
            <a:avLst/>
          </a:prstGeom>
          <a:solidFill>
            <a:srgbClr val="000000">
              <a:alpha val="70000"/>
            </a:srgbClr>
          </a:solidFill>
          <a:ln w="25400">
            <a:noFill/>
          </a:ln>
          <a:effectLst/>
          <a:scene3d>
            <a:camera prst="orthographicFront"/>
            <a:lightRig rig="threePt" dir="t"/>
          </a:scene3d>
          <a:sp3d>
            <a:bevelT w="165100" prst="coolSlant"/>
          </a:sp3d>
          <a:extLst/>
        </p:spPr>
        <p:txBody>
          <a:bodyPr wrap="square" lIns="182880" tIns="91440" rIns="91440" bIns="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0000"/>
              </a:lnSpc>
              <a:spcAft>
                <a:spcPts val="300"/>
              </a:spcAft>
              <a:buClr>
                <a:prstClr val="white"/>
              </a:buClr>
              <a:buSzPct val="65000"/>
              <a:tabLst/>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For the first time in human history, all of this is now quietly in widespread use today.</a:t>
            </a:r>
            <a:endParaRPr lang="en-US" sz="3200" dirty="0">
              <a:solidFill>
                <a:prstClr val="black">
                  <a:lumMod val="95000"/>
                  <a:lumOff val="5000"/>
                </a:prstClr>
              </a:solidFill>
              <a:cs typeface="Arial" panose="020B0604020202020204" pitchFamily="34" charset="0"/>
            </a:endParaRPr>
          </a:p>
          <a:p>
            <a:pPr marL="365760" lvl="0" indent="-365760">
              <a:lnSpc>
                <a:spcPct val="94000"/>
              </a:lnSpc>
              <a:spcAft>
                <a:spcPts val="600"/>
              </a:spcAft>
              <a:buClr>
                <a:schemeClr val="bg1"/>
              </a:buClr>
              <a:buSzPct val="65000"/>
              <a:buFont typeface="Wingdings" panose="05000000000000000000" pitchFamily="2" charset="2"/>
              <a:buChar char="Ø"/>
              <a:tabLst/>
              <a:defRPr/>
            </a:pPr>
            <a:r>
              <a:rPr lang="en-US" sz="2800" dirty="0">
                <a:solidFill>
                  <a:schemeClr val="bg1"/>
                </a:solidFill>
                <a:cs typeface="Arial" panose="020B0604020202020204" pitchFamily="34" charset="0"/>
              </a:rPr>
              <a:t>It will </a:t>
            </a:r>
            <a:r>
              <a:rPr lang="en-US" sz="3000" dirty="0">
                <a:solidFill>
                  <a:schemeClr val="bg1"/>
                </a:solidFill>
                <a:cs typeface="Arial" panose="020B0604020202020204" pitchFamily="34" charset="0"/>
                <a:hlinkClick r:id="rId4"/>
              </a:rPr>
              <a:t>use AI</a:t>
            </a:r>
            <a:r>
              <a:rPr lang="en-US" sz="3000" dirty="0">
                <a:solidFill>
                  <a:schemeClr val="bg1"/>
                </a:solidFill>
                <a:cs typeface="Arial" panose="020B0604020202020204" pitchFamily="34" charset="0"/>
              </a:rPr>
              <a:t> </a:t>
            </a:r>
            <a:r>
              <a:rPr lang="en-US" sz="2800" dirty="0">
                <a:solidFill>
                  <a:schemeClr val="bg1"/>
                </a:solidFill>
                <a:cs typeface="Arial" panose="020B0604020202020204" pitchFamily="34" charset="0"/>
              </a:rPr>
              <a:t>to </a:t>
            </a:r>
            <a:r>
              <a:rPr lang="en-US" sz="3000" dirty="0">
                <a:solidFill>
                  <a:schemeClr val="bg1"/>
                </a:solidFill>
                <a:cs typeface="Arial" panose="020B0604020202020204" pitchFamily="34" charset="0"/>
                <a:hlinkClick r:id="rId5"/>
              </a:rPr>
              <a:t>monitor your personality</a:t>
            </a:r>
            <a:r>
              <a:rPr lang="en-US" sz="3000" dirty="0">
                <a:solidFill>
                  <a:schemeClr val="bg1"/>
                </a:solidFill>
                <a:cs typeface="Arial" panose="020B0604020202020204" pitchFamily="34" charset="0"/>
              </a:rPr>
              <a:t>, </a:t>
            </a:r>
            <a:r>
              <a:rPr lang="en-US" sz="3000" dirty="0">
                <a:solidFill>
                  <a:schemeClr val="bg1"/>
                </a:solidFill>
                <a:cs typeface="Arial" panose="020B0604020202020204" pitchFamily="34" charset="0"/>
                <a:hlinkClick r:id="rId6"/>
              </a:rPr>
              <a:t>predict your actions</a:t>
            </a:r>
            <a:r>
              <a:rPr lang="en-US" sz="3000" dirty="0">
                <a:solidFill>
                  <a:schemeClr val="bg1"/>
                </a:solidFill>
                <a:cs typeface="Arial" panose="020B0604020202020204" pitchFamily="34" charset="0"/>
              </a:rPr>
              <a:t>, </a:t>
            </a:r>
            <a:r>
              <a:rPr lang="en-US" sz="3000" dirty="0">
                <a:solidFill>
                  <a:schemeClr val="bg1"/>
                </a:solidFill>
                <a:cs typeface="Arial" panose="020B0604020202020204" pitchFamily="34" charset="0"/>
                <a:hlinkClick r:id="rId7"/>
              </a:rPr>
              <a:t>command and indoctrinate you</a:t>
            </a:r>
            <a:r>
              <a:rPr lang="en-US" sz="2800" dirty="0">
                <a:solidFill>
                  <a:schemeClr val="bg1"/>
                </a:solidFill>
                <a:cs typeface="Arial" panose="020B0604020202020204" pitchFamily="34" charset="0"/>
              </a:rPr>
              <a:t>. </a:t>
            </a:r>
          </a:p>
          <a:p>
            <a:pPr marL="365760" lvl="0" indent="-365760">
              <a:lnSpc>
                <a:spcPct val="94000"/>
              </a:lnSpc>
              <a:spcAft>
                <a:spcPts val="600"/>
              </a:spcAft>
              <a:buClr>
                <a:schemeClr val="bg1"/>
              </a:buClr>
              <a:buSzPct val="65000"/>
              <a:buFont typeface="Wingdings" panose="05000000000000000000" pitchFamily="2" charset="2"/>
              <a:buChar char="Ø"/>
              <a:tabLst/>
              <a:defRPr/>
            </a:pPr>
            <a:r>
              <a:rPr lang="en-US" sz="2800" dirty="0">
                <a:solidFill>
                  <a:schemeClr val="bg1"/>
                </a:solidFill>
                <a:cs typeface="Arial" panose="020B0604020202020204" pitchFamily="34" charset="0"/>
              </a:rPr>
              <a:t>It will </a:t>
            </a:r>
            <a:r>
              <a:rPr lang="en-US" sz="3000" dirty="0">
                <a:solidFill>
                  <a:schemeClr val="bg1"/>
                </a:solidFill>
                <a:cs typeface="Arial" panose="020B0604020202020204" pitchFamily="34" charset="0"/>
                <a:hlinkClick r:id="rId8"/>
              </a:rPr>
              <a:t>suppress all Christian information</a:t>
            </a:r>
            <a:r>
              <a:rPr lang="en-US" sz="2800" dirty="0">
                <a:solidFill>
                  <a:schemeClr val="bg1"/>
                </a:solidFill>
                <a:cs typeface="Arial" panose="020B0604020202020204" pitchFamily="34" charset="0"/>
              </a:rPr>
              <a:t>.</a:t>
            </a:r>
          </a:p>
          <a:p>
            <a:pPr marL="365760" lvl="0" indent="-365760">
              <a:lnSpc>
                <a:spcPct val="94000"/>
              </a:lnSpc>
              <a:spcAft>
                <a:spcPts val="600"/>
              </a:spcAft>
              <a:buClr>
                <a:schemeClr val="bg1"/>
              </a:buClr>
              <a:buSzPct val="65000"/>
              <a:buFont typeface="Wingdings" panose="05000000000000000000" pitchFamily="2" charset="2"/>
              <a:buChar char="Ø"/>
              <a:tabLst/>
              <a:defRPr/>
            </a:pPr>
            <a:r>
              <a:rPr lang="en-US" sz="2800" dirty="0">
                <a:solidFill>
                  <a:schemeClr val="bg1"/>
                </a:solidFill>
                <a:cs typeface="Arial" panose="020B0604020202020204" pitchFamily="34" charset="0"/>
              </a:rPr>
              <a:t>This networked system will </a:t>
            </a:r>
            <a:r>
              <a:rPr lang="en-US" sz="3000" dirty="0">
                <a:solidFill>
                  <a:schemeClr val="bg1"/>
                </a:solidFill>
                <a:cs typeface="Arial" panose="020B0604020202020204" pitchFamily="34" charset="0"/>
                <a:hlinkClick r:id="rId9"/>
              </a:rPr>
              <a:t>identify faces of everyone around you, in all photos and video</a:t>
            </a:r>
            <a:r>
              <a:rPr lang="en-US" sz="3000" dirty="0">
                <a:solidFill>
                  <a:schemeClr val="bg1"/>
                </a:solidFill>
                <a:cs typeface="Arial" panose="020B0604020202020204" pitchFamily="34" charset="0"/>
              </a:rPr>
              <a:t>. </a:t>
            </a:r>
          </a:p>
          <a:p>
            <a:pPr marL="365760" lvl="0" indent="-365760">
              <a:lnSpc>
                <a:spcPct val="94000"/>
              </a:lnSpc>
              <a:spcAft>
                <a:spcPts val="600"/>
              </a:spcAft>
              <a:buClr>
                <a:schemeClr val="bg1"/>
              </a:buClr>
              <a:buSzPct val="65000"/>
              <a:buFont typeface="Wingdings" panose="05000000000000000000" pitchFamily="2" charset="2"/>
              <a:buChar char="Ø"/>
              <a:tabLst/>
              <a:defRPr/>
            </a:pPr>
            <a:r>
              <a:rPr lang="en-US" sz="3000" dirty="0">
                <a:solidFill>
                  <a:schemeClr val="bg1"/>
                </a:solidFill>
                <a:cs typeface="Arial" panose="020B0604020202020204" pitchFamily="34" charset="0"/>
                <a:hlinkClick r:id="rId10"/>
              </a:rPr>
              <a:t>It will</a:t>
            </a:r>
            <a:r>
              <a:rPr lang="en-US" sz="3000" dirty="0">
                <a:solidFill>
                  <a:schemeClr val="bg1"/>
                </a:solidFill>
                <a:cs typeface="Arial" panose="020B0604020202020204" pitchFamily="34" charset="0"/>
              </a:rPr>
              <a:t> </a:t>
            </a:r>
            <a:r>
              <a:rPr lang="en-US" sz="3000" dirty="0">
                <a:solidFill>
                  <a:schemeClr val="bg1"/>
                </a:solidFill>
                <a:cs typeface="Arial" panose="020B0604020202020204" pitchFamily="34" charset="0"/>
                <a:hlinkClick r:id="rId11"/>
              </a:rPr>
              <a:t>map all travel</a:t>
            </a:r>
            <a:r>
              <a:rPr lang="en-US" sz="3000" dirty="0">
                <a:solidFill>
                  <a:schemeClr val="bg1"/>
                </a:solidFill>
                <a:cs typeface="Arial" panose="020B0604020202020204" pitchFamily="34" charset="0"/>
              </a:rPr>
              <a:t>, </a:t>
            </a:r>
            <a:r>
              <a:rPr lang="en-US" sz="3000" dirty="0">
                <a:solidFill>
                  <a:schemeClr val="bg1"/>
                </a:solidFill>
                <a:cs typeface="Arial" panose="020B0604020202020204" pitchFamily="34" charset="0"/>
                <a:hlinkClick r:id="rId12"/>
              </a:rPr>
              <a:t>record all purchases</a:t>
            </a:r>
            <a:r>
              <a:rPr lang="en-US" sz="3000" dirty="0">
                <a:solidFill>
                  <a:schemeClr val="bg1"/>
                </a:solidFill>
                <a:cs typeface="Arial" panose="020B0604020202020204" pitchFamily="34" charset="0"/>
              </a:rPr>
              <a:t>, </a:t>
            </a:r>
            <a:r>
              <a:rPr lang="en-US" sz="3000" dirty="0">
                <a:solidFill>
                  <a:schemeClr val="bg1"/>
                </a:solidFill>
                <a:cs typeface="Arial" panose="020B0604020202020204" pitchFamily="34" charset="0"/>
                <a:hlinkClick r:id="rId13"/>
              </a:rPr>
              <a:t>monitor all spoken words</a:t>
            </a:r>
            <a:r>
              <a:rPr lang="en-US" sz="2800" dirty="0">
                <a:solidFill>
                  <a:schemeClr val="bg1"/>
                </a:solidFill>
                <a:cs typeface="Arial" panose="020B0604020202020204" pitchFamily="34" charset="0"/>
              </a:rPr>
              <a:t>, </a:t>
            </a:r>
            <a:r>
              <a:rPr lang="en-US" sz="2800" dirty="0">
                <a:solidFill>
                  <a:schemeClr val="bg1"/>
                </a:solidFill>
                <a:cs typeface="Arial" panose="020B0604020202020204" pitchFamily="34" charset="0"/>
                <a:hlinkClick r:id="rId14"/>
              </a:rPr>
              <a:t>watch livestream video in your home</a:t>
            </a:r>
            <a:r>
              <a:rPr lang="en-US" sz="2800" dirty="0">
                <a:solidFill>
                  <a:schemeClr val="bg1"/>
                </a:solidFill>
                <a:cs typeface="Arial" panose="020B0604020202020204" pitchFamily="34" charset="0"/>
              </a:rPr>
              <a:t>, secure your identity, and pay all your bills using wireless chip reader scanners, already common in many stores today. </a:t>
            </a:r>
            <a:r>
              <a:rPr lang="en-US" dirty="0">
                <a:solidFill>
                  <a:schemeClr val="bg1"/>
                </a:solidFill>
                <a:cs typeface="Arial" panose="020B0604020202020204" pitchFamily="34" charset="0"/>
              </a:rPr>
              <a:t>(See proof in underlined links).</a:t>
            </a:r>
          </a:p>
        </p:txBody>
      </p:sp>
      <p:sp>
        <p:nvSpPr>
          <p:cNvPr id="7" name="Text Box 1">
            <a:extLst>
              <a:ext uri="{FF2B5EF4-FFF2-40B4-BE49-F238E27FC236}">
                <a16:creationId xmlns:a16="http://schemas.microsoft.com/office/drawing/2014/main" id="{E6D04702-E2FB-4528-9F6B-F1960B2DDB2F}"/>
              </a:ext>
            </a:extLst>
          </p:cNvPr>
          <p:cNvSpPr txBox="1">
            <a:spLocks noChangeArrowheads="1"/>
          </p:cNvSpPr>
          <p:nvPr/>
        </p:nvSpPr>
        <p:spPr bwMode="auto">
          <a:xfrm>
            <a:off x="243895" y="175706"/>
            <a:ext cx="8656203" cy="1034129"/>
          </a:xfrm>
          <a:prstGeom prst="rect">
            <a:avLst/>
          </a:prstGeom>
          <a:blipFill dpi="0" rotWithShape="0">
            <a:blip r:embed="rId1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Second Half of Tribulation: </a:t>
            </a:r>
          </a:p>
          <a:p>
            <a:pPr lvl="0" algn="ctr">
              <a:lnSpc>
                <a:spcPct val="85000"/>
              </a:lnSpc>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Mark of the Beast</a:t>
            </a:r>
          </a:p>
        </p:txBody>
      </p:sp>
      <p:sp>
        <p:nvSpPr>
          <p:cNvPr id="5" name="Date Placeholder 2">
            <a:extLst>
              <a:ext uri="{FF2B5EF4-FFF2-40B4-BE49-F238E27FC236}">
                <a16:creationId xmlns:a16="http://schemas.microsoft.com/office/drawing/2014/main" id="{CCF86E7F-14F0-4240-8571-1FA65C83F2C7}"/>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1879806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45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106684" y="1394750"/>
            <a:ext cx="8930622" cy="5187830"/>
          </a:xfrm>
          <a:prstGeom prst="rect">
            <a:avLst/>
          </a:prstGeom>
          <a:solidFill>
            <a:srgbClr val="000000">
              <a:alpha val="70000"/>
            </a:srgbClr>
          </a:solidFill>
          <a:ln w="25400">
            <a:no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black"/>
              </a:buClr>
              <a:buSzPct val="70000"/>
              <a:tabLst/>
              <a:defRPr/>
            </a:pPr>
            <a:r>
              <a:rPr lang="en-US" sz="3000" dirty="0">
                <a:solidFill>
                  <a:schemeClr val="bg1"/>
                </a:solidFill>
                <a:cs typeface="Arial" panose="020B0604020202020204" pitchFamily="34" charset="0"/>
              </a:rPr>
              <a:t>This cloud linked encrypted ID system will replace: wallets, insurance cards, passwords, auto licenses, passports, paper tickets, paper medical records, work badges, credit cards, bank cards, library cards, membership cards, paper receipts, paper title documents, coins and paper money, manual application forms and shopping lists. </a:t>
            </a:r>
          </a:p>
          <a:p>
            <a:pPr marL="274320" lvl="0" indent="-274320">
              <a:lnSpc>
                <a:spcPct val="96000"/>
              </a:lnSpc>
              <a:spcAft>
                <a:spcPts val="1200"/>
              </a:spcAft>
              <a:buClr>
                <a:schemeClr val="bg1"/>
              </a:buClr>
              <a:buSzPct val="65000"/>
              <a:buFont typeface="Wingdings" panose="05000000000000000000" pitchFamily="2" charset="2"/>
              <a:buChar char="Ø"/>
              <a:tabLst/>
              <a:defRPr/>
            </a:pPr>
            <a:r>
              <a:rPr lang="en-US" sz="2800" dirty="0">
                <a:solidFill>
                  <a:schemeClr val="bg1"/>
                </a:solidFill>
                <a:cs typeface="Arial" panose="020B0604020202020204" pitchFamily="34" charset="0"/>
              </a:rPr>
              <a:t>It will save hundreds of billions of dollars, prevent crime and terrorism, lost IDs, undocumented aliens, improve efficiency, reduce paper, provide instant electronic currency exchange and a secure identity.</a:t>
            </a:r>
          </a:p>
        </p:txBody>
      </p:sp>
      <p:sp>
        <p:nvSpPr>
          <p:cNvPr id="7" name="Text Box 1">
            <a:extLst>
              <a:ext uri="{FF2B5EF4-FFF2-40B4-BE49-F238E27FC236}">
                <a16:creationId xmlns:a16="http://schemas.microsoft.com/office/drawing/2014/main" id="{E6D04702-E2FB-4528-9F6B-F1960B2DDB2F}"/>
              </a:ext>
            </a:extLst>
          </p:cNvPr>
          <p:cNvSpPr txBox="1">
            <a:spLocks noChangeArrowheads="1"/>
          </p:cNvSpPr>
          <p:nvPr/>
        </p:nvSpPr>
        <p:spPr bwMode="auto">
          <a:xfrm>
            <a:off x="243894" y="223219"/>
            <a:ext cx="8656203" cy="109728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Second Half of Tribulation: </a:t>
            </a:r>
          </a:p>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Mark of the Beast</a:t>
            </a:r>
          </a:p>
        </p:txBody>
      </p:sp>
      <p:sp>
        <p:nvSpPr>
          <p:cNvPr id="5" name="Date Placeholder 2">
            <a:extLst>
              <a:ext uri="{FF2B5EF4-FFF2-40B4-BE49-F238E27FC236}">
                <a16:creationId xmlns:a16="http://schemas.microsoft.com/office/drawing/2014/main" id="{833F3E93-98D7-4B22-89BC-701B54A17EE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8105879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45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7" name="Text Box 1">
            <a:extLst>
              <a:ext uri="{FF2B5EF4-FFF2-40B4-BE49-F238E27FC236}">
                <a16:creationId xmlns:a16="http://schemas.microsoft.com/office/drawing/2014/main" id="{E6D04702-E2FB-4528-9F6B-F1960B2DDB2F}"/>
              </a:ext>
            </a:extLst>
          </p:cNvPr>
          <p:cNvSpPr txBox="1">
            <a:spLocks noChangeArrowheads="1"/>
          </p:cNvSpPr>
          <p:nvPr/>
        </p:nvSpPr>
        <p:spPr bwMode="auto">
          <a:xfrm>
            <a:off x="243895" y="274320"/>
            <a:ext cx="8656203" cy="1215076"/>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Second Half of Tribulation: </a:t>
            </a:r>
          </a:p>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Mark of the Beast</a:t>
            </a:r>
          </a:p>
        </p:txBody>
      </p:sp>
      <p:sp>
        <p:nvSpPr>
          <p:cNvPr id="13" name="Rectangle 2">
            <a:extLst>
              <a:ext uri="{FF2B5EF4-FFF2-40B4-BE49-F238E27FC236}">
                <a16:creationId xmlns:a16="http://schemas.microsoft.com/office/drawing/2014/main" id="{1826B74F-0DD7-4025-B5DD-B6654BE4A542}"/>
              </a:ext>
            </a:extLst>
          </p:cNvPr>
          <p:cNvSpPr>
            <a:spLocks noChangeArrowheads="1"/>
          </p:cNvSpPr>
          <p:nvPr/>
        </p:nvSpPr>
        <p:spPr bwMode="auto">
          <a:xfrm>
            <a:off x="182880" y="1635601"/>
            <a:ext cx="5029200" cy="512064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black"/>
              </a:buClr>
              <a:buSzPct val="70000"/>
              <a:tabLst/>
              <a:defRPr/>
            </a:pPr>
            <a:r>
              <a:rPr lang="en-US" sz="2800" dirty="0"/>
              <a:t>“Wisconsin based Three Square Market is now calling it’s employee microchipping program a success one year after employees began the chipping process which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rPr>
              <a:t>allows them access to the workplace, signing in to their computers and even purchasing snacks after having a small microchip implanted in their hand</a:t>
            </a:r>
            <a:r>
              <a:rPr lang="en-US" sz="2800" dirty="0"/>
              <a:t>.” </a:t>
            </a:r>
            <a:r>
              <a:rPr lang="en-US" sz="1600" dirty="0">
                <a:hlinkClick r:id="rId5"/>
              </a:rPr>
              <a:t>[893]</a:t>
            </a:r>
            <a:endParaRPr kumimoji="0" lang="en-US"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endParaRPr>
          </a:p>
        </p:txBody>
      </p:sp>
      <p:pic>
        <p:nvPicPr>
          <p:cNvPr id="14" name="Picture 13">
            <a:hlinkClick r:id="rId5"/>
            <a:extLst>
              <a:ext uri="{FF2B5EF4-FFF2-40B4-BE49-F238E27FC236}">
                <a16:creationId xmlns:a16="http://schemas.microsoft.com/office/drawing/2014/main" id="{2B7EDD0A-5AE1-408C-95AC-7998130BC1BF}"/>
              </a:ext>
            </a:extLst>
          </p:cNvPr>
          <p:cNvPicPr>
            <a:picLocks noChangeAspect="1"/>
          </p:cNvPicPr>
          <p:nvPr/>
        </p:nvPicPr>
        <p:blipFill rotWithShape="1">
          <a:blip r:embed="rId6">
            <a:extLst>
              <a:ext uri="{28A0092B-C50C-407E-A947-70E740481C1C}">
                <a14:useLocalDpi xmlns:a14="http://schemas.microsoft.com/office/drawing/2010/main" val="0"/>
              </a:ext>
            </a:extLst>
          </a:blip>
          <a:srcRect t="14444" r="16427" b="14945"/>
          <a:stretch/>
        </p:blipFill>
        <p:spPr>
          <a:xfrm>
            <a:off x="5387015" y="1981200"/>
            <a:ext cx="3190774" cy="1554480"/>
          </a:xfrm>
          <a:prstGeom prst="rect">
            <a:avLst/>
          </a:prstGeom>
        </p:spPr>
      </p:pic>
      <p:pic>
        <p:nvPicPr>
          <p:cNvPr id="16" name="Picture 15">
            <a:extLst>
              <a:ext uri="{FF2B5EF4-FFF2-40B4-BE49-F238E27FC236}">
                <a16:creationId xmlns:a16="http://schemas.microsoft.com/office/drawing/2014/main" id="{5E1E74C0-FFC4-4811-B167-8A491A773007}"/>
              </a:ext>
            </a:extLst>
          </p:cNvPr>
          <p:cNvPicPr>
            <a:picLocks noChangeAspect="1"/>
          </p:cNvPicPr>
          <p:nvPr/>
        </p:nvPicPr>
        <p:blipFill rotWithShape="1">
          <a:blip r:embed="rId7"/>
          <a:srcRect t="6275" r="311" b="5920"/>
          <a:stretch/>
        </p:blipFill>
        <p:spPr>
          <a:xfrm>
            <a:off x="5377389" y="3556159"/>
            <a:ext cx="3200400" cy="3017520"/>
          </a:xfrm>
          <a:prstGeom prst="rect">
            <a:avLst/>
          </a:prstGeom>
        </p:spPr>
      </p:pic>
      <p:sp>
        <p:nvSpPr>
          <p:cNvPr id="17" name="Flowchart: Connector 16">
            <a:extLst>
              <a:ext uri="{FF2B5EF4-FFF2-40B4-BE49-F238E27FC236}">
                <a16:creationId xmlns:a16="http://schemas.microsoft.com/office/drawing/2014/main" id="{AF21B2F5-2AF2-49F1-906D-20A91E542262}"/>
              </a:ext>
            </a:extLst>
          </p:cNvPr>
          <p:cNvSpPr/>
          <p:nvPr/>
        </p:nvSpPr>
        <p:spPr bwMode="auto">
          <a:xfrm>
            <a:off x="7162800" y="5064919"/>
            <a:ext cx="1066800" cy="1066800"/>
          </a:xfrm>
          <a:prstGeom prst="flowChartConnector">
            <a:avLst/>
          </a:prstGeom>
          <a:noFill/>
          <a:ln w="107950">
            <a:gradFill flip="none" rotWithShape="1">
              <a:gsLst>
                <a:gs pos="42000">
                  <a:srgbClr val="0A039B"/>
                </a:gs>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indent="-342900" algn="ctr">
              <a:lnSpc>
                <a:spcPct val="90000"/>
              </a:lnSpc>
              <a:spcBef>
                <a:spcPts val="0"/>
              </a:spcBef>
              <a:spcAft>
                <a:spcPts val="600"/>
              </a:spcAft>
              <a:buClr>
                <a:schemeClr val="bg1"/>
              </a:buClr>
              <a:buSzPct val="80000"/>
              <a:buFont typeface="Wingdings" panose="05000000000000000000" pitchFamily="2" charset="2"/>
              <a:buChar char="Ø"/>
              <a:tabLst/>
            </a:pPr>
            <a:endParaRPr lang="en-US" sz="34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5" name="Down Arrow 1">
            <a:extLst>
              <a:ext uri="{FF2B5EF4-FFF2-40B4-BE49-F238E27FC236}">
                <a16:creationId xmlns:a16="http://schemas.microsoft.com/office/drawing/2014/main" id="{FAC09455-43F7-4205-94B0-8977CEDCE1DD}"/>
              </a:ext>
            </a:extLst>
          </p:cNvPr>
          <p:cNvSpPr/>
          <p:nvPr/>
        </p:nvSpPr>
        <p:spPr bwMode="auto">
          <a:xfrm>
            <a:off x="7391400" y="2947935"/>
            <a:ext cx="609600" cy="1752600"/>
          </a:xfrm>
          <a:prstGeom prst="downArrow">
            <a:avLst/>
          </a:prstGeom>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indent="-342900" algn="ctr">
              <a:lnSpc>
                <a:spcPct val="90000"/>
              </a:lnSpc>
              <a:spcBef>
                <a:spcPts val="0"/>
              </a:spcBef>
              <a:spcAft>
                <a:spcPts val="600"/>
              </a:spcAft>
              <a:buClr>
                <a:schemeClr val="bg1"/>
              </a:buClr>
              <a:buSzPct val="80000"/>
              <a:buFont typeface="Wingdings" panose="05000000000000000000" pitchFamily="2" charset="2"/>
              <a:buChar char="Ø"/>
              <a:tabLst/>
            </a:pPr>
            <a:endParaRPr lang="en-US" sz="34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Date Placeholder 2">
            <a:extLst>
              <a:ext uri="{FF2B5EF4-FFF2-40B4-BE49-F238E27FC236}">
                <a16:creationId xmlns:a16="http://schemas.microsoft.com/office/drawing/2014/main" id="{FCCCD08F-6D67-4BEC-9060-89352E2C77B8}"/>
              </a:ext>
            </a:extLst>
          </p:cNvPr>
          <p:cNvSpPr>
            <a:spLocks noGrp="1"/>
          </p:cNvSpPr>
          <p:nvPr>
            <p:ph type="dt" sz="half" idx="10"/>
          </p:nvPr>
        </p:nvSpPr>
        <p:spPr>
          <a:xfrm>
            <a:off x="5524314" y="6619081"/>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1160724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45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7" name="Text Box 1">
            <a:extLst>
              <a:ext uri="{FF2B5EF4-FFF2-40B4-BE49-F238E27FC236}">
                <a16:creationId xmlns:a16="http://schemas.microsoft.com/office/drawing/2014/main" id="{E6D04702-E2FB-4528-9F6B-F1960B2DDB2F}"/>
              </a:ext>
            </a:extLst>
          </p:cNvPr>
          <p:cNvSpPr txBox="1">
            <a:spLocks noChangeArrowheads="1"/>
          </p:cNvSpPr>
          <p:nvPr/>
        </p:nvSpPr>
        <p:spPr bwMode="auto">
          <a:xfrm>
            <a:off x="243895" y="353510"/>
            <a:ext cx="8656203" cy="1215076"/>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Second Half of Tribulation: </a:t>
            </a:r>
          </a:p>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Mark of the Beast</a:t>
            </a:r>
          </a:p>
        </p:txBody>
      </p:sp>
      <p:pic>
        <p:nvPicPr>
          <p:cNvPr id="8" name="Picture 7">
            <a:hlinkClick r:id="rId5"/>
            <a:extLst>
              <a:ext uri="{FF2B5EF4-FFF2-40B4-BE49-F238E27FC236}">
                <a16:creationId xmlns:a16="http://schemas.microsoft.com/office/drawing/2014/main" id="{6047553F-420C-4B38-BEF8-8D2682D19720}"/>
              </a:ext>
            </a:extLst>
          </p:cNvPr>
          <p:cNvPicPr>
            <a:picLocks noChangeAspect="1"/>
          </p:cNvPicPr>
          <p:nvPr/>
        </p:nvPicPr>
        <p:blipFill rotWithShape="1">
          <a:blip r:embed="rId6"/>
          <a:srcRect b="2390"/>
          <a:stretch/>
        </p:blipFill>
        <p:spPr>
          <a:xfrm>
            <a:off x="1245247" y="2572570"/>
            <a:ext cx="6653497" cy="3931920"/>
          </a:xfrm>
          <a:prstGeom prst="rect">
            <a:avLst/>
          </a:prstGeom>
        </p:spPr>
      </p:pic>
      <p:sp>
        <p:nvSpPr>
          <p:cNvPr id="9" name="Flowchart: Connector 8">
            <a:extLst>
              <a:ext uri="{FF2B5EF4-FFF2-40B4-BE49-F238E27FC236}">
                <a16:creationId xmlns:a16="http://schemas.microsoft.com/office/drawing/2014/main" id="{6D58315A-C102-4F60-A78E-5D73B07B6D95}"/>
              </a:ext>
            </a:extLst>
          </p:cNvPr>
          <p:cNvSpPr/>
          <p:nvPr/>
        </p:nvSpPr>
        <p:spPr bwMode="auto">
          <a:xfrm>
            <a:off x="5334000" y="4846320"/>
            <a:ext cx="1066800" cy="1066800"/>
          </a:xfrm>
          <a:prstGeom prst="flowChartConnector">
            <a:avLst/>
          </a:prstGeom>
          <a:noFill/>
          <a:ln w="107950">
            <a:gradFill flip="none" rotWithShape="1">
              <a:gsLst>
                <a:gs pos="42000">
                  <a:srgbClr val="0A039B"/>
                </a:gs>
                <a:gs pos="0">
                  <a:schemeClr val="accent5">
                    <a:lumMod val="0"/>
                    <a:lumOff val="100000"/>
                  </a:schemeClr>
                </a:gs>
                <a:gs pos="35000">
                  <a:schemeClr val="accent5">
                    <a:lumMod val="0"/>
                    <a:lumOff val="100000"/>
                  </a:schemeClr>
                </a:gs>
                <a:gs pos="100000">
                  <a:schemeClr val="accent5">
                    <a:lumMod val="100000"/>
                  </a:schemeClr>
                </a:gs>
              </a:gsLst>
              <a:path path="circle">
                <a:fillToRect l="50000" t="-80000" r="50000" b="180000"/>
              </a:path>
              <a:tileRect/>
            </a:gra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indent="-342900" algn="ctr">
              <a:lnSpc>
                <a:spcPct val="90000"/>
              </a:lnSpc>
              <a:spcBef>
                <a:spcPts val="0"/>
              </a:spcBef>
              <a:spcAft>
                <a:spcPts val="600"/>
              </a:spcAft>
              <a:buClr>
                <a:schemeClr val="bg1"/>
              </a:buClr>
              <a:buSzPct val="80000"/>
              <a:buFont typeface="Wingdings" panose="05000000000000000000" pitchFamily="2" charset="2"/>
              <a:buChar char="Ø"/>
              <a:tabLst/>
            </a:pPr>
            <a:endParaRPr lang="en-US" sz="3400" b="1" u="sng"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61D046BE-2A4E-4BE1-981B-0A2710AAEFF4}"/>
              </a:ext>
            </a:extLst>
          </p:cNvPr>
          <p:cNvSpPr txBox="1"/>
          <p:nvPr/>
        </p:nvSpPr>
        <p:spPr bwMode="auto">
          <a:xfrm>
            <a:off x="182997" y="1741775"/>
            <a:ext cx="8656203" cy="770083"/>
          </a:xfrm>
          <a:prstGeom prst="rect">
            <a:avLst/>
          </a:prstGeom>
          <a:noFill/>
          <a:ln w="25400">
            <a:noFill/>
            <a:round/>
            <a:headEnd/>
            <a:tailEnd/>
          </a:ln>
          <a:effectLst>
            <a:outerShdw dist="25965" dir="2700000" algn="ctr" rotWithShape="0">
              <a:schemeClr val="tx1"/>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2800" b="1" kern="150" dirty="0">
                <a:ln w="19050">
                  <a:solidFill>
                    <a:schemeClr val="tx1">
                      <a:lumMod val="95000"/>
                      <a:lumOff val="5000"/>
                    </a:schemeClr>
                  </a:solidFill>
                  <a:prstDash val="solid"/>
                </a:ln>
                <a:solidFill>
                  <a:schemeClr val="tx1"/>
                </a:solidFill>
                <a:ea typeface="SimSun" panose="02010600030101010101" pitchFamily="2" charset="-122"/>
                <a:cs typeface="Arial" panose="020B0604020202020204" pitchFamily="34" charset="0"/>
                <a:hlinkClick r:id="rId5"/>
              </a:rPr>
              <a:t>Video – Chip Implants In Humans In Sweden Today</a:t>
            </a:r>
            <a:endParaRPr lang="en-US" sz="2800" b="1" kern="150" dirty="0">
              <a:ln w="19050">
                <a:solidFill>
                  <a:schemeClr val="tx1">
                    <a:lumMod val="95000"/>
                    <a:lumOff val="5000"/>
                  </a:schemeClr>
                </a:solidFill>
                <a:prstDash val="solid"/>
              </a:ln>
              <a:solidFill>
                <a:schemeClr val="tx1"/>
              </a:solidFill>
              <a:ea typeface="SimSun" panose="02010600030101010101" pitchFamily="2" charset="-122"/>
              <a:cs typeface="Arial" panose="020B0604020202020204" pitchFamily="34" charset="0"/>
            </a:endParaRPr>
          </a:p>
        </p:txBody>
      </p:sp>
      <p:sp>
        <p:nvSpPr>
          <p:cNvPr id="12" name="TextBox 11">
            <a:extLst>
              <a:ext uri="{FF2B5EF4-FFF2-40B4-BE49-F238E27FC236}">
                <a16:creationId xmlns:a16="http://schemas.microsoft.com/office/drawing/2014/main" id="{F28B0FCA-52BB-42B7-9E32-409022380DCB}"/>
              </a:ext>
            </a:extLst>
          </p:cNvPr>
          <p:cNvSpPr txBox="1"/>
          <p:nvPr/>
        </p:nvSpPr>
        <p:spPr bwMode="auto">
          <a:xfrm>
            <a:off x="8114383" y="6129274"/>
            <a:ext cx="699417" cy="626967"/>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hlinkClick r:id="rId5"/>
              </a:rPr>
              <a:t>[894]</a:t>
            </a:r>
            <a:endParaRPr lang="en-US"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10" name="Date Placeholder 2">
            <a:extLst>
              <a:ext uri="{FF2B5EF4-FFF2-40B4-BE49-F238E27FC236}">
                <a16:creationId xmlns:a16="http://schemas.microsoft.com/office/drawing/2014/main" id="{7B41D8F4-3BF3-4295-BB5B-473DDE322D1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0449562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4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243895" y="1724778"/>
            <a:ext cx="8656204" cy="4831131"/>
          </a:xfrm>
          <a:prstGeom prst="rect">
            <a:avLst/>
          </a:prstGeom>
          <a:solidFill>
            <a:srgbClr val="000000">
              <a:alpha val="70000"/>
            </a:srgbClr>
          </a:solidFill>
          <a:ln w="25400">
            <a:no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000"/>
              </a:spcAft>
              <a:buClr>
                <a:prstClr val="black"/>
              </a:buClr>
              <a:buSzPct val="70000"/>
              <a:tabLst/>
              <a:defRPr/>
            </a:pPr>
            <a:r>
              <a:rPr lang="en-US" sz="3200" dirty="0">
                <a:solidFill>
                  <a:schemeClr val="bg1"/>
                </a:solidFill>
              </a:rPr>
              <a:t>“Most Christians recognize that current (left hand) chip implants are not the actual "mark of the beast“… (but) such technology is conditioning people for when the real one does come along.” </a:t>
            </a:r>
            <a:r>
              <a:rPr lang="en-US" sz="1600" dirty="0">
                <a:solidFill>
                  <a:prstClr val="black"/>
                </a:solidFill>
                <a:hlinkClick r:id="rId4"/>
              </a:rPr>
              <a:t>[893]</a:t>
            </a:r>
            <a:endParaRPr lang="en-US" sz="2800" dirty="0">
              <a:solidFill>
                <a:schemeClr val="bg1"/>
              </a:solidFill>
            </a:endParaRPr>
          </a:p>
          <a:p>
            <a:pPr marL="274320" lvl="0" indent="-274320">
              <a:lnSpc>
                <a:spcPct val="98000"/>
              </a:lnSpc>
              <a:spcAft>
                <a:spcPts val="600"/>
              </a:spcAft>
              <a:buClr>
                <a:schemeClr val="bg1"/>
              </a:buClr>
              <a:buSzPct val="65000"/>
              <a:buFont typeface="Wingdings" panose="05000000000000000000" pitchFamily="2" charset="2"/>
              <a:buChar char="Ø"/>
              <a:tabLst/>
              <a:defRPr/>
            </a:pPr>
            <a:r>
              <a:rPr lang="en-US" sz="2800" dirty="0">
                <a:solidFill>
                  <a:schemeClr val="bg1"/>
                </a:solidFill>
              </a:rPr>
              <a:t>“What often starts off as voluntary can … easily become mandatory and </a:t>
            </a:r>
            <a:r>
              <a:rPr lang="en-US" sz="2800" dirty="0">
                <a:solidFill>
                  <a:schemeClr val="bg1"/>
                </a:solidFill>
                <a:hlinkClick r:id="rId5" action="ppaction://hlinksldjump"/>
              </a:rPr>
              <a:t>whereas tech itself may be neutral</a:t>
            </a:r>
            <a:r>
              <a:rPr lang="en-US" sz="2800" dirty="0">
                <a:solidFill>
                  <a:schemeClr val="bg1"/>
                </a:solidFill>
              </a:rPr>
              <a:t>, in the hands of the wrong person it could be extremely dangerous. Imagine the technology of today in the hands of Hitler.” </a:t>
            </a:r>
            <a:r>
              <a:rPr lang="en-US" sz="1600" dirty="0">
                <a:solidFill>
                  <a:prstClr val="black"/>
                </a:solidFill>
                <a:hlinkClick r:id="rId4"/>
              </a:rPr>
              <a:t>[893]</a:t>
            </a:r>
            <a:endParaRPr lang="en-US" sz="1600" dirty="0">
              <a:solidFill>
                <a:prstClr val="black"/>
              </a:solidFill>
            </a:endParaRPr>
          </a:p>
        </p:txBody>
      </p:sp>
      <p:sp>
        <p:nvSpPr>
          <p:cNvPr id="7" name="Text Box 1">
            <a:extLst>
              <a:ext uri="{FF2B5EF4-FFF2-40B4-BE49-F238E27FC236}">
                <a16:creationId xmlns:a16="http://schemas.microsoft.com/office/drawing/2014/main" id="{E6D04702-E2FB-4528-9F6B-F1960B2DDB2F}"/>
              </a:ext>
            </a:extLst>
          </p:cNvPr>
          <p:cNvSpPr txBox="1">
            <a:spLocks noChangeArrowheads="1"/>
          </p:cNvSpPr>
          <p:nvPr/>
        </p:nvSpPr>
        <p:spPr bwMode="auto">
          <a:xfrm>
            <a:off x="243895" y="253713"/>
            <a:ext cx="8656203" cy="1215076"/>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Second Half of Tribulation: </a:t>
            </a:r>
          </a:p>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Mark of the Beast</a:t>
            </a:r>
          </a:p>
        </p:txBody>
      </p:sp>
      <p:sp>
        <p:nvSpPr>
          <p:cNvPr id="5" name="Date Placeholder 2">
            <a:extLst>
              <a:ext uri="{FF2B5EF4-FFF2-40B4-BE49-F238E27FC236}">
                <a16:creationId xmlns:a16="http://schemas.microsoft.com/office/drawing/2014/main" id="{8ED9EFD5-5B75-42D2-9DEC-E7A78862D08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2643358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F5EBB183-B42E-4187-83C6-809DF07BC77B}"/>
              </a:ext>
            </a:extLst>
          </p:cNvPr>
          <p:cNvSpPr>
            <a:spLocks noChangeArrowheads="1"/>
          </p:cNvSpPr>
          <p:nvPr/>
        </p:nvSpPr>
        <p:spPr bwMode="auto">
          <a:xfrm>
            <a:off x="88931" y="1524567"/>
            <a:ext cx="8966131" cy="5155066"/>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88000"/>
              </a:lnSpc>
              <a:spcBef>
                <a:spcPts val="0"/>
              </a:spcBef>
              <a:spcAft>
                <a:spcPts val="600"/>
              </a:spcAft>
              <a:buClr>
                <a:schemeClr val="bg1"/>
              </a:buClr>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solidFill>
                  <a:schemeClr val="bg1"/>
                </a:solidFill>
                <a:latin typeface="Calibri" pitchFamily="34"/>
                <a:ea typeface="Microsoft YaHei" pitchFamily="1"/>
                <a:cs typeface="Times New Roman" pitchFamily="18"/>
              </a:rPr>
              <a:t>This principle is used to justify hundreds of illegal Bible word changes in the Catholic Catechism </a:t>
            </a:r>
            <a:r>
              <a:rPr lang="en-US" sz="1600" dirty="0">
                <a:solidFill>
                  <a:schemeClr val="tx1"/>
                </a:solidFill>
                <a:latin typeface="Calibri" pitchFamily="34"/>
                <a:ea typeface="Microsoft YaHei" pitchFamily="1"/>
                <a:cs typeface="Times New Roman" pitchFamily="18"/>
                <a:hlinkClick r:id="rId3"/>
              </a:rPr>
              <a:t>[982]</a:t>
            </a:r>
            <a:r>
              <a:rPr lang="en-US" sz="1600" dirty="0">
                <a:solidFill>
                  <a:schemeClr val="tx1"/>
                </a:solidFill>
                <a:latin typeface="Calibri" pitchFamily="34"/>
                <a:ea typeface="Microsoft YaHei" pitchFamily="1"/>
                <a:cs typeface="Times New Roman" pitchFamily="18"/>
              </a:rPr>
              <a:t> </a:t>
            </a:r>
            <a:r>
              <a:rPr lang="en-US" sz="3200" dirty="0">
                <a:solidFill>
                  <a:schemeClr val="bg1"/>
                </a:solidFill>
                <a:latin typeface="Calibri" pitchFamily="34"/>
                <a:ea typeface="Microsoft YaHei" pitchFamily="1"/>
                <a:cs typeface="Times New Roman" pitchFamily="18"/>
              </a:rPr>
              <a:t>and in the altered Catholic Bible, that are not found in the ancient Dead Sea Scrolls or ancient Greek Bibles. </a:t>
            </a:r>
          </a:p>
          <a:p>
            <a:pPr marL="274320" lvl="0" indent="-274320" hangingPunct="1">
              <a:lnSpc>
                <a:spcPct val="88000"/>
              </a:lnSpc>
              <a:spcBef>
                <a:spcPts val="0"/>
              </a:spcBef>
              <a:spcAft>
                <a:spcPts val="6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b="1" dirty="0">
                <a:ln w="9525">
                  <a:solidFill>
                    <a:schemeClr val="bg1"/>
                  </a:solidFill>
                  <a:prstDash val="solid"/>
                </a:ln>
                <a:solidFill>
                  <a:srgbClr val="00FF00"/>
                </a:solidFill>
                <a:effectLst>
                  <a:outerShdw blurRad="50800" dist="50800" dir="2700000" algn="tl" rotWithShape="0">
                    <a:schemeClr val="bg1">
                      <a:lumMod val="50000"/>
                    </a:schemeClr>
                  </a:outerShdw>
                </a:effectLst>
                <a:latin typeface="Calibri" pitchFamily="34"/>
                <a:ea typeface="Microsoft YaHei" pitchFamily="1"/>
                <a:cs typeface="Times New Roman" pitchFamily="18"/>
              </a:rPr>
              <a:t>Catholic leaders state that we can’t trust scripture alone. The Catholic Church must define it. </a:t>
            </a:r>
            <a:r>
              <a:rPr lang="en-US" sz="1600" dirty="0">
                <a:solidFill>
                  <a:prstClr val="white"/>
                </a:solidFill>
                <a:latin typeface="Calibri" pitchFamily="34"/>
                <a:ea typeface="Microsoft YaHei" pitchFamily="1"/>
                <a:cs typeface="Times New Roman" pitchFamily="18"/>
              </a:rPr>
              <a:t>[981]</a:t>
            </a:r>
            <a:r>
              <a:rPr lang="en-US" sz="3000" b="1" dirty="0">
                <a:ln w="9525">
                  <a:solidFill>
                    <a:schemeClr val="bg1"/>
                  </a:solidFill>
                  <a:prstDash val="solid"/>
                </a:ln>
                <a:solidFill>
                  <a:srgbClr val="00FF00"/>
                </a:solidFill>
                <a:effectLst>
                  <a:outerShdw blurRad="50800" dist="50800" dir="2700000" algn="tl" rotWithShape="0">
                    <a:schemeClr val="bg1">
                      <a:lumMod val="50000"/>
                    </a:schemeClr>
                  </a:outerShdw>
                </a:effectLst>
                <a:latin typeface="Calibri" pitchFamily="34"/>
                <a:ea typeface="Microsoft YaHei" pitchFamily="1"/>
                <a:cs typeface="Times New Roman" pitchFamily="18"/>
              </a:rPr>
              <a:t> </a:t>
            </a:r>
          </a:p>
          <a:p>
            <a:pPr marL="274320" lvl="0" indent="-274320" hangingPunct="1">
              <a:lnSpc>
                <a:spcPct val="88000"/>
              </a:lnSpc>
              <a:spcBef>
                <a:spcPts val="0"/>
              </a:spcBef>
              <a:spcAft>
                <a:spcPts val="6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100" b="1" dirty="0">
                <a:ln w="9525">
                  <a:solidFill>
                    <a:schemeClr val="bg1"/>
                  </a:solidFill>
                  <a:prstDash val="solid"/>
                </a:ln>
                <a:solidFill>
                  <a:srgbClr val="00FF00"/>
                </a:solidFill>
                <a:effectLst>
                  <a:outerShdw blurRad="50800" dist="50800" dir="2700000" algn="tl" rotWithShape="0">
                    <a:schemeClr val="bg1">
                      <a:lumMod val="50000"/>
                    </a:schemeClr>
                  </a:outerShdw>
                </a:effectLst>
                <a:latin typeface="Calibri" pitchFamily="34"/>
                <a:ea typeface="Microsoft YaHei" pitchFamily="1"/>
                <a:cs typeface="Times New Roman" pitchFamily="18"/>
              </a:rPr>
              <a:t>This is because they claim the Bible is only parable not literal. </a:t>
            </a:r>
            <a:r>
              <a:rPr lang="en-US" sz="1600" dirty="0">
                <a:solidFill>
                  <a:prstClr val="white"/>
                </a:solidFill>
                <a:latin typeface="Calibri" pitchFamily="34"/>
                <a:ea typeface="Microsoft YaHei" pitchFamily="1"/>
                <a:cs typeface="Times New Roman" pitchFamily="18"/>
              </a:rPr>
              <a:t>[981] </a:t>
            </a:r>
            <a:r>
              <a:rPr lang="en-US" sz="3100" b="1" dirty="0">
                <a:ln w="9525">
                  <a:solidFill>
                    <a:schemeClr val="bg1"/>
                  </a:solidFill>
                  <a:prstDash val="solid"/>
                </a:ln>
                <a:solidFill>
                  <a:srgbClr val="00FF00"/>
                </a:solidFill>
                <a:effectLst>
                  <a:outerShdw blurRad="50800" dist="50800" dir="2700000" algn="tl" rotWithShape="0">
                    <a:schemeClr val="bg1">
                      <a:lumMod val="50000"/>
                    </a:schemeClr>
                  </a:outerShdw>
                </a:effectLst>
                <a:latin typeface="Calibri" pitchFamily="34"/>
                <a:ea typeface="Microsoft YaHei" pitchFamily="1"/>
                <a:cs typeface="Times New Roman" pitchFamily="18"/>
              </a:rPr>
              <a:t>My books prove the Bible is literal.</a:t>
            </a:r>
          </a:p>
          <a:p>
            <a:pPr marL="274320" lvl="0" indent="-274320" hangingPunct="1">
              <a:lnSpc>
                <a:spcPct val="88000"/>
              </a:lnSpc>
              <a:spcBef>
                <a:spcPts val="0"/>
              </a:spcBef>
              <a:spcAft>
                <a:spcPts val="6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b="1" dirty="0">
                <a:ln w="9525">
                  <a:solidFill>
                    <a:schemeClr val="bg1"/>
                  </a:solidFill>
                  <a:prstDash val="solid"/>
                </a:ln>
                <a:solidFill>
                  <a:srgbClr val="00FF00"/>
                </a:solidFill>
                <a:effectLst>
                  <a:outerShdw blurRad="50800" dist="50800" dir="2700000" algn="tl" rotWithShape="0">
                    <a:schemeClr val="bg1">
                      <a:lumMod val="50000"/>
                    </a:schemeClr>
                  </a:outerShdw>
                </a:effectLst>
                <a:latin typeface="Calibri" pitchFamily="34"/>
                <a:ea typeface="Microsoft YaHei" pitchFamily="1"/>
                <a:cs typeface="Times New Roman" pitchFamily="18"/>
              </a:rPr>
              <a:t>These Catholic errors cause millions to fall away from the Catholic Church. </a:t>
            </a:r>
            <a:r>
              <a:rPr lang="en-US" sz="3200" b="1" dirty="0">
                <a:ln w="9525">
                  <a:solidFill>
                    <a:prstClr val="black"/>
                  </a:solidFill>
                  <a:prstDash val="solid"/>
                </a:ln>
                <a:solidFill>
                  <a:srgbClr val="00FF00"/>
                </a:solidFill>
                <a:effectLst>
                  <a:outerShdw blurRad="50800" dist="50800" dir="2700000" algn="tl" rotWithShape="0">
                    <a:prstClr val="black">
                      <a:lumMod val="50000"/>
                    </a:prstClr>
                  </a:outerShdw>
                </a:effectLst>
                <a:latin typeface="Calibri" pitchFamily="34"/>
                <a:ea typeface="Microsoft YaHei" pitchFamily="1"/>
                <a:cs typeface="Times New Roman" pitchFamily="18"/>
              </a:rPr>
              <a:t>Millions more could miss the Lord’s return due to prophesy error.</a:t>
            </a:r>
            <a:endParaRPr lang="en-US" sz="3200" dirty="0">
              <a:solidFill>
                <a:prstClr val="black"/>
              </a:solidFill>
              <a:latin typeface="Calibri" panose="020F0502020204030204" pitchFamily="34" charset="0"/>
              <a:cs typeface="Calibri" panose="020F0502020204030204" pitchFamily="34" charset="0"/>
            </a:endParaRPr>
          </a:p>
        </p:txBody>
      </p:sp>
      <p:sp>
        <p:nvSpPr>
          <p:cNvPr id="9" name="Rectangle 2">
            <a:extLst>
              <a:ext uri="{FF2B5EF4-FFF2-40B4-BE49-F238E27FC236}">
                <a16:creationId xmlns:a16="http://schemas.microsoft.com/office/drawing/2014/main" id="{2E236CEB-6915-44BE-A9EC-365DFD8C70AF}"/>
              </a:ext>
            </a:extLst>
          </p:cNvPr>
          <p:cNvSpPr>
            <a:spLocks noChangeArrowheads="1"/>
          </p:cNvSpPr>
          <p:nvPr/>
        </p:nvSpPr>
        <p:spPr bwMode="auto">
          <a:xfrm>
            <a:off x="177865" y="274320"/>
            <a:ext cx="8788262"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Illegal Bible Word Changes</a:t>
            </a:r>
          </a:p>
        </p:txBody>
      </p:sp>
      <p:sp>
        <p:nvSpPr>
          <p:cNvPr id="4" name="Date Placeholder 2">
            <a:extLst>
              <a:ext uri="{FF2B5EF4-FFF2-40B4-BE49-F238E27FC236}">
                <a16:creationId xmlns:a16="http://schemas.microsoft.com/office/drawing/2014/main" id="{96B3FF17-6FAB-4591-8004-4C1651CD7A0B}"/>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4214100208"/>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46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3000" r="-3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6" name="Rectangle 1"/>
          <p:cNvSpPr>
            <a:spLocks noChangeArrowheads="1"/>
          </p:cNvSpPr>
          <p:nvPr/>
        </p:nvSpPr>
        <p:spPr bwMode="auto">
          <a:xfrm>
            <a:off x="243895" y="2778474"/>
            <a:ext cx="8656203" cy="2672655"/>
          </a:xfrm>
          <a:prstGeom prst="rect">
            <a:avLst/>
          </a:prstGeom>
          <a:solidFill>
            <a:srgbClr val="000000">
              <a:alpha val="70000"/>
            </a:srgbClr>
          </a:solidFill>
          <a:ln w="25400">
            <a:no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800"/>
              </a:spcAft>
              <a:buClr>
                <a:prstClr val="black"/>
              </a:buClr>
              <a:buSzPct val="70000"/>
              <a:tabLst/>
              <a:defRPr/>
            </a:pPr>
            <a:r>
              <a:rPr lang="en-US" sz="3400" b="1" dirty="0">
                <a:ln w="9525">
                  <a:solidFill>
                    <a:prstClr val="black"/>
                  </a:solidFill>
                  <a:prstDash val="solid"/>
                </a:ln>
                <a:solidFill>
                  <a:prstClr val="white"/>
                </a:solidFill>
                <a:effectLst>
                  <a:glow rad="114300">
                    <a:srgbClr val="0000FF">
                      <a:alpha val="80000"/>
                    </a:srgbClr>
                  </a:glow>
                  <a:outerShdw blurRad="12700" dist="38100" dir="2700000" algn="tl" rotWithShape="0">
                    <a:prstClr val="black">
                      <a:lumMod val="50000"/>
                    </a:prstClr>
                  </a:outerShdw>
                </a:effectLst>
              </a:rPr>
              <a:t>Christians have long debated the meaning of the "mark of the beast". Our generation</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rPr>
              <a:t>…</a:t>
            </a:r>
            <a:r>
              <a:rPr lang="en-US" sz="3400" b="1" dirty="0">
                <a:ln w="9525">
                  <a:solidFill>
                    <a:prstClr val="black"/>
                  </a:solidFill>
                  <a:prstDash val="solid"/>
                </a:ln>
                <a:solidFill>
                  <a:prstClr val="white"/>
                </a:solidFill>
                <a:effectLst>
                  <a:glow rad="114300">
                    <a:srgbClr val="0000FF">
                      <a:alpha val="80000"/>
                    </a:srgbClr>
                  </a:glow>
                  <a:outerShdw blurRad="12700" dist="38100" dir="2700000" algn="tl" rotWithShape="0">
                    <a:prstClr val="black">
                      <a:lumMod val="50000"/>
                    </a:prstClr>
                  </a:outerShdw>
                </a:effectLst>
              </a:rPr>
              <a:t> appears to be the first to have the technology to fulfill this prophecy.”</a:t>
            </a:r>
            <a:r>
              <a:rPr lang="en-US" sz="3600" b="1" dirty="0">
                <a:ln w="9525">
                  <a:solidFill>
                    <a:prstClr val="black"/>
                  </a:solidFill>
                  <a:prstDash val="solid"/>
                </a:ln>
                <a:solidFill>
                  <a:prstClr val="white"/>
                </a:solidFill>
                <a:effectLst>
                  <a:glow rad="114300">
                    <a:srgbClr val="0000FF">
                      <a:alpha val="80000"/>
                    </a:srgbClr>
                  </a:glow>
                  <a:outerShdw blurRad="12700" dist="38100" dir="2700000" algn="tl" rotWithShape="0">
                    <a:prstClr val="black">
                      <a:lumMod val="50000"/>
                    </a:prstClr>
                  </a:outerShdw>
                </a:effectLst>
              </a:rPr>
              <a:t> </a:t>
            </a:r>
            <a:r>
              <a:rPr lang="en-US" sz="1600" dirty="0">
                <a:solidFill>
                  <a:prstClr val="black"/>
                </a:solidFill>
                <a:hlinkClick r:id="rId4"/>
              </a:rPr>
              <a:t>[893]</a:t>
            </a:r>
            <a:endParaRPr lang="en-US" sz="1600" dirty="0">
              <a:solidFill>
                <a:prstClr val="black"/>
              </a:solidFill>
            </a:endParaRPr>
          </a:p>
        </p:txBody>
      </p:sp>
      <p:sp>
        <p:nvSpPr>
          <p:cNvPr id="7" name="Text Box 1">
            <a:extLst>
              <a:ext uri="{FF2B5EF4-FFF2-40B4-BE49-F238E27FC236}">
                <a16:creationId xmlns:a16="http://schemas.microsoft.com/office/drawing/2014/main" id="{E6D04702-E2FB-4528-9F6B-F1960B2DDB2F}"/>
              </a:ext>
            </a:extLst>
          </p:cNvPr>
          <p:cNvSpPr txBox="1">
            <a:spLocks noChangeArrowheads="1"/>
          </p:cNvSpPr>
          <p:nvPr/>
        </p:nvSpPr>
        <p:spPr bwMode="auto">
          <a:xfrm>
            <a:off x="264677" y="1083277"/>
            <a:ext cx="8656203" cy="1215076"/>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Second Half of Tribulation: </a:t>
            </a:r>
          </a:p>
          <a:p>
            <a:pPr lvl="0" algn="ctr">
              <a:spcAft>
                <a:spcPts val="0"/>
              </a:spcAft>
              <a:buClr>
                <a:srgbClr val="0000FF"/>
              </a:buClr>
              <a:defRPr/>
            </a:pPr>
            <a:r>
              <a:rPr lang="en-US" sz="3600" b="1" dirty="0">
                <a:ln w="9525">
                  <a:solidFill>
                    <a:prstClr val="black"/>
                  </a:solidFill>
                  <a:prstDash val="solid"/>
                </a:ln>
                <a:solidFill>
                  <a:srgbClr val="0000FF"/>
                </a:solidFill>
                <a:effectLst>
                  <a:outerShdw blurRad="12700" dist="38100" dir="2700000" algn="tl" rotWithShape="0">
                    <a:prstClr val="black">
                      <a:lumMod val="50000"/>
                    </a:prstClr>
                  </a:outerShdw>
                </a:effectLst>
              </a:rPr>
              <a:t>Mark of the Beast</a:t>
            </a:r>
          </a:p>
        </p:txBody>
      </p:sp>
      <p:sp>
        <p:nvSpPr>
          <p:cNvPr id="5" name="Date Placeholder 2">
            <a:extLst>
              <a:ext uri="{FF2B5EF4-FFF2-40B4-BE49-F238E27FC236}">
                <a16:creationId xmlns:a16="http://schemas.microsoft.com/office/drawing/2014/main" id="{8ED9EFD5-5B75-42D2-9DEC-E7A78862D08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2781730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000">
        <p15:prstTrans prst="pageCurlDouble"/>
      </p:transition>
    </mc:Choice>
    <mc:Fallback xmlns="">
      <p:transition spd="slow" advTm="12000">
        <p:fade/>
      </p:transition>
    </mc:Fallback>
  </mc:AlternateContent>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E8630ED7-4B6B-4669-9D96-2B64EA518909}"/>
              </a:ext>
            </a:extLst>
          </p:cNvPr>
          <p:cNvSpPr>
            <a:spLocks noChangeArrowheads="1"/>
          </p:cNvSpPr>
          <p:nvPr/>
        </p:nvSpPr>
        <p:spPr bwMode="auto">
          <a:xfrm>
            <a:off x="147099" y="1645920"/>
            <a:ext cx="8869680" cy="4954177"/>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3000"/>
              </a:lnSpc>
              <a:spcBef>
                <a:spcPct val="0"/>
              </a:spcBef>
              <a:spcAft>
                <a:spcPts val="1000"/>
              </a:spcAft>
              <a:buClr>
                <a:prstClr val="black"/>
              </a:buClr>
              <a:buSzPct val="70000"/>
              <a:buFont typeface="Times New Roman" panose="02020603050405020304" pitchFamily="18" charset="0"/>
              <a:buNone/>
              <a:tabLst/>
              <a:defRPr/>
            </a:pPr>
            <a:r>
              <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Some people claim robot machines and artificial intelligence will rule the world. They claim this will be the unstoppable beast of the end times. </a:t>
            </a:r>
          </a:p>
          <a:p>
            <a:pPr marL="274320" lvl="0" indent="-274320">
              <a:lnSpc>
                <a:spcPct val="86000"/>
              </a:lnSpc>
              <a:spcAft>
                <a:spcPts val="1000"/>
              </a:spcAft>
              <a:buClr>
                <a:prstClr val="black"/>
              </a:buClr>
              <a:buSzPct val="70000"/>
              <a:buFont typeface="Wingdings" panose="05000000000000000000" pitchFamily="2" charset="2"/>
              <a:buChar char="Ø"/>
              <a:tabLst/>
              <a:defRPr/>
            </a:pP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But human designed and built robots,</a:t>
            </a:r>
            <a:r>
              <a:rPr kumimoji="0" lang="en-US" sz="3100" b="0" i="0" u="none" strike="noStrike" kern="1200" cap="none" spc="0" normalizeH="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computers</a:t>
            </a: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and AI always eventually: crash, </a:t>
            </a:r>
            <a:r>
              <a:rPr lang="en-US" sz="3100" dirty="0">
                <a:solidFill>
                  <a:prstClr val="black">
                    <a:lumMod val="95000"/>
                    <a:lumOff val="5000"/>
                  </a:prstClr>
                </a:solidFill>
                <a:latin typeface="Calibri" panose="020F0502020204030204" pitchFamily="34" charset="0"/>
                <a:cs typeface="Calibri" panose="020F0502020204030204" pitchFamily="34" charset="0"/>
              </a:rPr>
              <a:t>glitch, freeze, are hacked, </a:t>
            </a: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error prone, physically break, software drivers </a:t>
            </a:r>
            <a:r>
              <a:rPr lang="en-US" sz="3100" dirty="0">
                <a:solidFill>
                  <a:prstClr val="black">
                    <a:lumMod val="95000"/>
                    <a:lumOff val="5000"/>
                  </a:prstClr>
                </a:solidFill>
                <a:latin typeface="Calibri" panose="020F0502020204030204" pitchFamily="34" charset="0"/>
                <a:cs typeface="Calibri" panose="020F0502020204030204" pitchFamily="34" charset="0"/>
              </a:rPr>
              <a:t>&amp;</a:t>
            </a: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apps become</a:t>
            </a:r>
            <a:r>
              <a:rPr kumimoji="0" lang="en-US" sz="3100" b="0" i="0" u="none" strike="noStrike" kern="1200" cap="none" spc="0" normalizeH="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3100" dirty="0">
                <a:solidFill>
                  <a:prstClr val="black">
                    <a:lumMod val="95000"/>
                    <a:lumOff val="5000"/>
                  </a:prstClr>
                </a:solidFill>
                <a:latin typeface="Calibri" panose="020F0502020204030204" pitchFamily="34" charset="0"/>
                <a:cs typeface="Calibri" panose="020F0502020204030204" pitchFamily="34" charset="0"/>
              </a:rPr>
              <a:t>corrupted or </a:t>
            </a: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incompatible, </a:t>
            </a:r>
            <a:r>
              <a:rPr lang="en-US" sz="3100" dirty="0">
                <a:solidFill>
                  <a:prstClr val="black">
                    <a:lumMod val="95000"/>
                    <a:lumOff val="5000"/>
                  </a:prstClr>
                </a:solidFill>
                <a:latin typeface="Calibri" panose="020F0502020204030204" pitchFamily="34" charset="0"/>
                <a:cs typeface="Calibri" panose="020F0502020204030204" pitchFamily="34" charset="0"/>
              </a:rPr>
              <a:t>moisture damages</a:t>
            </a: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they run out of memory, slow</a:t>
            </a:r>
            <a:r>
              <a:rPr kumimoji="0" lang="en-US" sz="3100" b="0" i="0" u="none" strike="noStrike" kern="1200" cap="none" spc="0" normalizeH="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down</a:t>
            </a: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viruses </a:t>
            </a:r>
            <a:r>
              <a:rPr lang="en-US" sz="3100" dirty="0">
                <a:solidFill>
                  <a:prstClr val="black">
                    <a:lumMod val="95000"/>
                    <a:lumOff val="5000"/>
                  </a:prstClr>
                </a:solidFill>
                <a:latin typeface="Calibri" panose="020F0502020204030204" pitchFamily="34" charset="0"/>
                <a:cs typeface="Calibri" panose="020F0502020204030204" pitchFamily="34" charset="0"/>
              </a:rPr>
              <a:t>damage</a:t>
            </a: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solar panels crack</a:t>
            </a:r>
            <a:r>
              <a:rPr lang="en-US" sz="3100" dirty="0">
                <a:solidFill>
                  <a:prstClr val="black">
                    <a:lumMod val="95000"/>
                    <a:lumOff val="5000"/>
                  </a:prstClr>
                </a:solidFill>
                <a:latin typeface="Calibri" panose="020F0502020204030204" pitchFamily="34" charset="0"/>
                <a:cs typeface="Calibri" panose="020F0502020204030204" pitchFamily="34" charset="0"/>
              </a:rPr>
              <a:t>, motors overheat and burn out, </a:t>
            </a: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batteries wear out, chip ICs are damaged by lightning,</a:t>
            </a:r>
            <a:r>
              <a:rPr lang="en-US" sz="3100" dirty="0">
                <a:solidFill>
                  <a:prstClr val="black">
                    <a:lumMod val="95000"/>
                    <a:lumOff val="5000"/>
                  </a:prstClr>
                </a:solidFill>
                <a:latin typeface="Calibri" panose="020F0502020204030204" pitchFamily="34" charset="0"/>
                <a:cs typeface="Calibri" panose="020F0502020204030204" pitchFamily="34" charset="0"/>
              </a:rPr>
              <a:t> ESD, heat &amp; humidity</a:t>
            </a:r>
            <a:r>
              <a:rPr kumimoji="0" lang="en-US" sz="31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p>
        </p:txBody>
      </p:sp>
      <p:sp>
        <p:nvSpPr>
          <p:cNvPr id="9" name="Rectangle 2">
            <a:extLst>
              <a:ext uri="{FF2B5EF4-FFF2-40B4-BE49-F238E27FC236}">
                <a16:creationId xmlns:a16="http://schemas.microsoft.com/office/drawing/2014/main" id="{AA1EEF51-B6EB-439B-8FC4-CC1F6C3ED45E}"/>
              </a:ext>
            </a:extLst>
          </p:cNvPr>
          <p:cNvSpPr>
            <a:spLocks noChangeArrowheads="1"/>
          </p:cNvSpPr>
          <p:nvPr/>
        </p:nvSpPr>
        <p:spPr bwMode="auto">
          <a:xfrm>
            <a:off x="314739" y="274320"/>
            <a:ext cx="8534400"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Beast</a:t>
            </a:r>
          </a:p>
        </p:txBody>
      </p:sp>
      <p:sp>
        <p:nvSpPr>
          <p:cNvPr id="4" name="Date Placeholder 2">
            <a:extLst>
              <a:ext uri="{FF2B5EF4-FFF2-40B4-BE49-F238E27FC236}">
                <a16:creationId xmlns:a16="http://schemas.microsoft.com/office/drawing/2014/main" id="{111FC91C-76D8-423E-BC21-B27B5CB2B8A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023856215"/>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E8630ED7-4B6B-4669-9D96-2B64EA518909}"/>
              </a:ext>
            </a:extLst>
          </p:cNvPr>
          <p:cNvSpPr>
            <a:spLocks noChangeArrowheads="1"/>
          </p:cNvSpPr>
          <p:nvPr/>
        </p:nvSpPr>
        <p:spPr bwMode="auto">
          <a:xfrm>
            <a:off x="105355" y="1508760"/>
            <a:ext cx="8933290" cy="5161413"/>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black"/>
              </a:buClr>
              <a:buSzPct val="70000"/>
              <a:tabLst/>
              <a:defRPr/>
            </a:pPr>
            <a:r>
              <a:rPr kumimoji="0" lang="en-US" sz="2800" i="0" u="none" strike="noStrike" kern="1200" normalizeH="0" baseline="0" noProof="0" dirty="0">
                <a:solidFill>
                  <a:schemeClr val="bg1">
                    <a:lumMod val="95000"/>
                    <a:lumOff val="5000"/>
                  </a:schemeClr>
                </a:solidFill>
                <a:uLnTx/>
                <a:uFillTx/>
                <a:cs typeface="Arial" panose="020B0604020202020204" pitchFamily="34" charset="0"/>
              </a:rPr>
              <a:t>The human form is the most advanced as a spiritual angelic </a:t>
            </a:r>
            <a:r>
              <a:rPr lang="en-US" sz="2800" dirty="0">
                <a:solidFill>
                  <a:schemeClr val="bg1">
                    <a:lumMod val="95000"/>
                    <a:lumOff val="5000"/>
                  </a:schemeClr>
                </a:solidFill>
                <a:cs typeface="Arial" panose="020B0604020202020204" pitchFamily="34" charset="0"/>
              </a:rPr>
              <a:t>being, not as a clunky robot. </a:t>
            </a:r>
          </a:p>
          <a:p>
            <a:pPr marL="0" lvl="0" indent="0">
              <a:lnSpc>
                <a:spcPct val="90000"/>
              </a:lnSpc>
              <a:spcAft>
                <a:spcPts val="600"/>
              </a:spcAft>
              <a:buClr>
                <a:schemeClr val="tx1"/>
              </a:buClr>
              <a:buSzPct val="65000"/>
              <a:tabLst/>
              <a:defRPr/>
            </a:pPr>
            <a:r>
              <a:rPr lang="en-US" sz="2800" dirty="0">
                <a:solidFill>
                  <a:schemeClr val="bg1">
                    <a:lumMod val="95000"/>
                    <a:lumOff val="5000"/>
                  </a:schemeClr>
                </a:solidFill>
                <a:cs typeface="Arial" panose="020B0604020202020204" pitchFamily="34" charset="0"/>
              </a:rPr>
              <a:t>God had a spiritual form with a human image in Heaven, before the universe was created. Because we were created in the image of God. </a:t>
            </a:r>
            <a:r>
              <a:rPr lang="en-US" sz="1600" dirty="0">
                <a:ln w="9525">
                  <a:solidFill>
                    <a:prstClr val="black"/>
                  </a:solidFill>
                  <a:prstDash val="solid"/>
                </a:ln>
                <a:solidFill>
                  <a:prstClr val="white"/>
                </a:solidFill>
                <a:cs typeface="Arial" panose="020B0604020202020204" pitchFamily="34" charset="0"/>
                <a:hlinkClick r:id="rId3"/>
              </a:rPr>
              <a:t>Gen. 1:27</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endPar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endParaRPr>
          </a:p>
          <a:p>
            <a:pPr marL="274320" marR="0" lvl="0" indent="-274320" algn="l" defTabSz="457200" rtl="0" eaLnBrk="1" fontAlgn="base" latinLnBrk="0" hangingPunct="0">
              <a:lnSpc>
                <a:spcPct val="90000"/>
              </a:lnSpc>
              <a:spcBef>
                <a:spcPct val="0"/>
              </a:spcBef>
              <a:spcAft>
                <a:spcPts val="600"/>
              </a:spcAft>
              <a:buClr>
                <a:schemeClr val="bg1"/>
              </a:buClr>
              <a:buSzPct val="70000"/>
              <a:buFont typeface="Wingdings" panose="05000000000000000000" pitchFamily="2" charset="2"/>
              <a:buChar char="Ø"/>
              <a:tabLst/>
              <a:defRPr/>
            </a:pPr>
            <a:r>
              <a:rPr kumimoji="0" lang="en-US" sz="2600" i="0" u="none" strike="noStrike" kern="1200" normalizeH="0" baseline="0" noProof="0" dirty="0">
                <a:solidFill>
                  <a:schemeClr val="bg1">
                    <a:lumMod val="95000"/>
                    <a:lumOff val="5000"/>
                  </a:schemeClr>
                </a:solidFill>
                <a:uLnTx/>
                <a:uFillTx/>
                <a:cs typeface="Arial" panose="020B0604020202020204" pitchFamily="34" charset="0"/>
              </a:rPr>
              <a:t>From my 20 year engineering career with the most advanced computers and robotics, I can verify that </a:t>
            </a:r>
            <a:r>
              <a:rPr kumimoji="0" lang="en-US" sz="28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cs typeface="Arial" panose="020B0604020202020204" pitchFamily="34" charset="0"/>
              </a:rPr>
              <a:t>angels with human forms are exponentially more advanced then clunky, error prone,</a:t>
            </a:r>
            <a:r>
              <a:rPr kumimoji="0" lang="en-US" sz="2800" b="1" i="0" u="none" strike="noStrike" kern="1200" cap="none" spc="0" normalizeH="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cs typeface="Arial" panose="020B0604020202020204" pitchFamily="34" charset="0"/>
              </a:rPr>
              <a:t> glitchy, limited power, breakable </a:t>
            </a:r>
            <a:r>
              <a:rPr kumimoji="0" lang="en-US" sz="28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cs typeface="Arial" panose="020B0604020202020204" pitchFamily="34" charset="0"/>
              </a:rPr>
              <a:t>human made AI</a:t>
            </a:r>
            <a:r>
              <a:rPr kumimoji="0" lang="en-US" sz="2800" b="1" i="0" u="none" strike="noStrike" kern="1200" cap="none" spc="0" normalizeH="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cs typeface="Arial" panose="020B0604020202020204" pitchFamily="34" charset="0"/>
              </a:rPr>
              <a:t>robots.</a:t>
            </a:r>
          </a:p>
          <a:p>
            <a:pPr marL="274320" marR="0" lvl="0" indent="-274320" algn="l" defTabSz="457200" rtl="0" eaLnBrk="1" fontAlgn="base" latinLnBrk="0" hangingPunct="0">
              <a:lnSpc>
                <a:spcPct val="90000"/>
              </a:lnSpc>
              <a:spcBef>
                <a:spcPct val="0"/>
              </a:spcBef>
              <a:spcAft>
                <a:spcPts val="600"/>
              </a:spcAft>
              <a:buClr>
                <a:schemeClr val="tx1"/>
              </a:buClr>
              <a:buSzPct val="70000"/>
              <a:buFont typeface="Wingdings" panose="05000000000000000000" pitchFamily="2" charset="2"/>
              <a:buChar char="Ø"/>
              <a:tabLst/>
              <a:defRPr/>
            </a:pPr>
            <a:r>
              <a:rPr kumimoji="0" lang="en-US" sz="2800" b="1" i="0" u="none" strike="noStrike" kern="1200" normalizeH="0" baseline="0" noProof="0" dirty="0">
                <a:ln w="9525">
                  <a:solidFill>
                    <a:schemeClr val="bg1"/>
                  </a:solidFill>
                  <a:prstDash val="solid"/>
                </a:ln>
                <a:solidFill>
                  <a:srgbClr val="00FF00"/>
                </a:solidFill>
                <a:effectLst>
                  <a:outerShdw blurRad="12700" dist="38100" dir="2700000" algn="tl" rotWithShape="0">
                    <a:schemeClr val="bg1">
                      <a:lumMod val="50000"/>
                    </a:schemeClr>
                  </a:outerShdw>
                </a:effectLst>
                <a:uLnTx/>
                <a:uFillTx/>
                <a:cs typeface="Arial" panose="020B0604020202020204" pitchFamily="34" charset="0"/>
              </a:rPr>
              <a:t>Robots are useful tools, but are not eternal. They are replaced like an old vehicle or old computer.</a:t>
            </a:r>
          </a:p>
        </p:txBody>
      </p:sp>
      <p:sp>
        <p:nvSpPr>
          <p:cNvPr id="9" name="Rectangle 2">
            <a:extLst>
              <a:ext uri="{FF2B5EF4-FFF2-40B4-BE49-F238E27FC236}">
                <a16:creationId xmlns:a16="http://schemas.microsoft.com/office/drawing/2014/main" id="{AA1EEF51-B6EB-439B-8FC4-CC1F6C3ED45E}"/>
              </a:ext>
            </a:extLst>
          </p:cNvPr>
          <p:cNvSpPr>
            <a:spLocks noChangeArrowheads="1"/>
          </p:cNvSpPr>
          <p:nvPr/>
        </p:nvSpPr>
        <p:spPr bwMode="auto">
          <a:xfrm>
            <a:off x="304800" y="182880"/>
            <a:ext cx="8534400" cy="118872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8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Beast</a:t>
            </a:r>
          </a:p>
        </p:txBody>
      </p:sp>
      <p:sp>
        <p:nvSpPr>
          <p:cNvPr id="4" name="Date Placeholder 2">
            <a:extLst>
              <a:ext uri="{FF2B5EF4-FFF2-40B4-BE49-F238E27FC236}">
                <a16:creationId xmlns:a16="http://schemas.microsoft.com/office/drawing/2014/main" id="{663361DC-D812-462F-9F57-A570E0B8B0F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35846698"/>
      </p:ext>
    </p:extLst>
  </p:cSld>
  <p:clrMapOvr>
    <a:masterClrMapping/>
  </p:clrMapOvr>
  <mc:AlternateContent xmlns:mc="http://schemas.openxmlformats.org/markup-compatibility/2006" xmlns:p15="http://schemas.microsoft.com/office/powerpoint/2012/main">
    <mc:Choice Requires="p15">
      <p:transition spd="slow" advTm="36000">
        <p15:prstTrans prst="pageCurlDouble"/>
      </p:transition>
    </mc:Choice>
    <mc:Fallback xmlns="">
      <p:transition spd="slow" advTm="36000">
        <p:fade/>
      </p:transition>
    </mc:Fallback>
  </mc:AlternateContent>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E8630ED7-4B6B-4669-9D96-2B64EA518909}"/>
              </a:ext>
            </a:extLst>
          </p:cNvPr>
          <p:cNvSpPr>
            <a:spLocks noChangeArrowheads="1"/>
          </p:cNvSpPr>
          <p:nvPr/>
        </p:nvSpPr>
        <p:spPr bwMode="auto">
          <a:xfrm>
            <a:off x="123084" y="1737360"/>
            <a:ext cx="8897817" cy="4860305"/>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200"/>
              </a:spcAft>
              <a:buClr>
                <a:prstClr val="black"/>
              </a:buClr>
              <a:buSzPct val="70000"/>
              <a:buFont typeface="Times New Roman" panose="02020603050405020304" pitchFamily="18" charset="0"/>
              <a:buNone/>
              <a:tabLst/>
              <a:defRPr/>
            </a:pPr>
            <a:r>
              <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Artificial intelligence is also quickly corrupted using data bases full of human </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&amp;</a:t>
            </a:r>
            <a:r>
              <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machine error</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t>
            </a:r>
            <a:endPar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lvl="0" indent="-274320">
              <a:lnSpc>
                <a:spcPct val="92000"/>
              </a:lnSpc>
              <a:spcAft>
                <a:spcPts val="1200"/>
              </a:spcAft>
              <a:buClr>
                <a:prstClr val="black"/>
              </a:buClr>
              <a:buSzPct val="70000"/>
              <a:buFont typeface="Wingdings" panose="05000000000000000000" pitchFamily="2" charset="2"/>
              <a:buChar char="Ø"/>
              <a:tabLst/>
              <a:defRPr/>
            </a:pPr>
            <a:r>
              <a:rPr lang="en-US" sz="2800" dirty="0">
                <a:solidFill>
                  <a:prstClr val="black">
                    <a:lumMod val="95000"/>
                    <a:lumOff val="5000"/>
                  </a:prstClr>
                </a:solidFill>
                <a:latin typeface="Calibri" panose="020F0502020204030204" pitchFamily="34" charset="0"/>
                <a:cs typeface="Calibri" panose="020F0502020204030204" pitchFamily="34" charset="0"/>
              </a:rPr>
              <a:t>Gossip</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rPr>
              <a:t>, propaganda from dictators, liberal junk science, fake news, fake religions, error filled machine generated reports (for</a:t>
            </a:r>
            <a:r>
              <a:rPr kumimoji="0" lang="en-US" sz="2800" b="0" i="0" u="none" strike="noStrike" kern="1200" cap="none" spc="0" normalizeH="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rPr>
              <a:t> example </a:t>
            </a:r>
            <a:r>
              <a:rPr kumimoji="0" lang="en-US" sz="2800" b="1" i="0" u="none" strike="noStrike" kern="1200" normalizeH="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hlinkClick r:id="rId3"/>
              </a:rPr>
              <a:t>disproven global warming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rPr>
              <a:t>model</a:t>
            </a:r>
            <a:r>
              <a:rPr kumimoji="0" lang="en-US" sz="2800" b="1" i="0" u="none" strike="noStrike" kern="1200" normalizeH="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cs typeface="Calibri" panose="020F0502020204030204" pitchFamily="34" charset="0"/>
                <a:hlinkClick r:id="rId3"/>
              </a:rPr>
              <a:t>s</a:t>
            </a:r>
            <a:r>
              <a:rPr kumimoji="0" lang="en-US" sz="2800" b="0" i="0" u="none" strike="noStrike" kern="1200" cap="none" spc="0" normalizeH="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rPr>
              <a:t>)</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cs typeface="Calibri" panose="020F0502020204030204" pitchFamily="34" charset="0"/>
              </a:rPr>
              <a:t>, plus anger, violence, and outdated human personal data. </a:t>
            </a:r>
            <a:endPar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92000"/>
              </a:lnSpc>
              <a:spcBef>
                <a:spcPct val="0"/>
              </a:spcBef>
              <a:spcAft>
                <a:spcPts val="1200"/>
              </a:spcAft>
              <a:buClr>
                <a:schemeClr val="tx1"/>
              </a:buClr>
              <a:buSzPct val="65000"/>
              <a:tabLst/>
              <a:defRPr/>
            </a:pPr>
            <a:r>
              <a:rPr 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Artificial</a:t>
            </a:r>
            <a:r>
              <a:rPr kumimoji="0" 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intelligence also has no eternal soul capable of surviving the end times tribulation, that includes the destruction of all: cities, power grids, factories and all homes. </a:t>
            </a:r>
            <a:r>
              <a:rPr 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a:t>
            </a:r>
            <a:r>
              <a:rPr kumimoji="0" 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here will be no Sun for </a:t>
            </a:r>
            <a:r>
              <a:rPr 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solar power</a:t>
            </a:r>
            <a:r>
              <a:rPr kumimoji="0" lang="en-US" sz="31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p:txBody>
      </p:sp>
      <p:sp>
        <p:nvSpPr>
          <p:cNvPr id="9" name="Rectangle 2">
            <a:extLst>
              <a:ext uri="{FF2B5EF4-FFF2-40B4-BE49-F238E27FC236}">
                <a16:creationId xmlns:a16="http://schemas.microsoft.com/office/drawing/2014/main" id="{AA1EEF51-B6EB-439B-8FC4-CC1F6C3ED45E}"/>
              </a:ext>
            </a:extLst>
          </p:cNvPr>
          <p:cNvSpPr>
            <a:spLocks noChangeArrowheads="1"/>
          </p:cNvSpPr>
          <p:nvPr/>
        </p:nvSpPr>
        <p:spPr bwMode="auto">
          <a:xfrm>
            <a:off x="304800" y="365760"/>
            <a:ext cx="8534400" cy="118872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Beast</a:t>
            </a:r>
          </a:p>
        </p:txBody>
      </p:sp>
      <p:sp>
        <p:nvSpPr>
          <p:cNvPr id="4" name="Date Placeholder 2">
            <a:extLst>
              <a:ext uri="{FF2B5EF4-FFF2-40B4-BE49-F238E27FC236}">
                <a16:creationId xmlns:a16="http://schemas.microsoft.com/office/drawing/2014/main" id="{23A81ED5-F542-469A-9C51-A2535729C603}"/>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042224907"/>
      </p:ext>
    </p:extLst>
  </p:cSld>
  <p:clrMapOvr>
    <a:masterClrMapping/>
  </p:clrMapOvr>
  <mc:AlternateContent xmlns:mc="http://schemas.openxmlformats.org/markup-compatibility/2006" xmlns:p15="http://schemas.microsoft.com/office/powerpoint/2012/main">
    <mc:Choice Requires="p15">
      <p:transition spd="slow" advTm="38000">
        <p15:prstTrans prst="pageCurlDouble"/>
      </p:transition>
    </mc:Choice>
    <mc:Fallback xmlns="">
      <p:transition spd="slow" advTm="38000">
        <p:fade/>
      </p:transition>
    </mc:Fallback>
  </mc:AlternateContent>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8776" y="1512451"/>
            <a:ext cx="8489823" cy="5303520"/>
          </a:xfrm>
          <a:prstGeom prst="rect">
            <a:avLst/>
          </a:prstGeom>
        </p:spPr>
      </p:pic>
      <p:sp>
        <p:nvSpPr>
          <p:cNvPr id="4" name="TextBox 3">
            <a:extLst>
              <a:ext uri="{FF2B5EF4-FFF2-40B4-BE49-F238E27FC236}">
                <a16:creationId xmlns:a16="http://schemas.microsoft.com/office/drawing/2014/main" id="{29ED026C-C5F9-4EEA-9B8F-640E7135CCF9}"/>
              </a:ext>
            </a:extLst>
          </p:cNvPr>
          <p:cNvSpPr txBox="1"/>
          <p:nvPr/>
        </p:nvSpPr>
        <p:spPr bwMode="auto">
          <a:xfrm>
            <a:off x="7785651" y="6492240"/>
            <a:ext cx="1219200" cy="274320"/>
          </a:xfrm>
          <a:prstGeom prst="rect">
            <a:avLst/>
          </a:prstGeom>
          <a:noFill/>
          <a:ln w="25400">
            <a:noFill/>
            <a:round/>
            <a:headEnd/>
            <a:tailEnd/>
          </a:ln>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1000" kern="150" dirty="0">
                <a:solidFill>
                  <a:schemeClr val="bg1">
                    <a:lumMod val="85000"/>
                    <a:lumOff val="15000"/>
                  </a:schemeClr>
                </a:solidFill>
                <a:latin typeface="Times New Roman" panose="02020603050405020304" pitchFamily="18" charset="0"/>
                <a:ea typeface="SimSun" panose="02010600030101010101" pitchFamily="2" charset="-122"/>
                <a:cs typeface="Times New Roman" panose="02020603050405020304" pitchFamily="18" charset="0"/>
              </a:rPr>
              <a:t>Credit: Wallchan.com</a:t>
            </a:r>
          </a:p>
        </p:txBody>
      </p:sp>
      <p:sp>
        <p:nvSpPr>
          <p:cNvPr id="5" name="Rectangle 1">
            <a:extLst>
              <a:ext uri="{FF2B5EF4-FFF2-40B4-BE49-F238E27FC236}">
                <a16:creationId xmlns:a16="http://schemas.microsoft.com/office/drawing/2014/main" id="{609D2A86-8F85-4B6C-BE3C-D990BF877D74}"/>
              </a:ext>
            </a:extLst>
          </p:cNvPr>
          <p:cNvSpPr>
            <a:spLocks noChangeArrowheads="1"/>
          </p:cNvSpPr>
          <p:nvPr/>
        </p:nvSpPr>
        <p:spPr bwMode="auto">
          <a:xfrm>
            <a:off x="164150" y="6071647"/>
            <a:ext cx="8815699" cy="691600"/>
          </a:xfrm>
          <a:prstGeom prst="rect">
            <a:avLst/>
          </a:prstGeom>
          <a:noFill/>
          <a:ln w="25400">
            <a:noFill/>
          </a:ln>
          <a:effectLst/>
          <a:scene3d>
            <a:camera prst="orthographicFront"/>
            <a:lightRig rig="threePt" dir="t"/>
          </a:scene3d>
          <a:sp3d>
            <a:bevelT w="165100" prst="coolSlant"/>
          </a:sp3d>
          <a:extLst/>
        </p:spPr>
        <p:txBody>
          <a:bodyPr wrap="square" lIns="182880" tIns="182880" rIns="182880" bIns="18288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algn="ctr" hangingPunct="1">
              <a:lnSpc>
                <a:spcPct val="87000"/>
              </a:lnSpc>
              <a:spcBef>
                <a:spcPts val="0"/>
              </a:spcBef>
              <a:spcAft>
                <a:spcPts val="1800"/>
              </a:spcAft>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400" dirty="0">
                <a:solidFill>
                  <a:schemeClr val="tx1"/>
                </a:solidFill>
                <a:latin typeface="Calibri" pitchFamily="34"/>
                <a:ea typeface="Microsoft YaHei" pitchFamily="1"/>
                <a:cs typeface="Times New Roman" pitchFamily="18"/>
              </a:rPr>
              <a:t>The Bible said blessed are the dead from this point on. </a:t>
            </a:r>
            <a:r>
              <a:rPr 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itchFamily="34"/>
                <a:ea typeface="Microsoft YaHei" pitchFamily="1"/>
                <a:cs typeface="Times New Roman" pitchFamily="18"/>
                <a:hlinkClick r:id="rId4"/>
              </a:rPr>
              <a:t>Rev. 14:13 NIV</a:t>
            </a:r>
            <a:endParaRPr lang="en-US" dirty="0">
              <a:ln w="9525">
                <a:noFill/>
                <a:prstDash val="solid"/>
              </a:ln>
              <a:solidFill>
                <a:schemeClr val="bg1"/>
              </a:solidFill>
              <a:ea typeface="Microsoft YaHei" pitchFamily="1"/>
              <a:cs typeface="Arial" panose="020B0604020202020204" pitchFamily="34" charset="0"/>
            </a:endParaRPr>
          </a:p>
        </p:txBody>
      </p:sp>
      <p:sp>
        <p:nvSpPr>
          <p:cNvPr id="9" name="Rectangle 2"/>
          <p:cNvSpPr>
            <a:spLocks noChangeArrowheads="1"/>
          </p:cNvSpPr>
          <p:nvPr/>
        </p:nvSpPr>
        <p:spPr bwMode="auto">
          <a:xfrm>
            <a:off x="164150" y="91440"/>
            <a:ext cx="8815700" cy="182880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7 Vial Plagues: All Water Worldwide is Blood, All Cities Flattened, Sun Dark, No Mountains, Humans Rare</a:t>
            </a:r>
          </a:p>
        </p:txBody>
      </p:sp>
    </p:spTree>
    <p:extLst>
      <p:ext uri="{BB962C8B-B14F-4D97-AF65-F5344CB8AC3E}">
        <p14:creationId xmlns:p14="http://schemas.microsoft.com/office/powerpoint/2010/main" val="2302622968"/>
      </p:ext>
    </p:extLst>
  </p:cSld>
  <p:clrMapOvr>
    <a:masterClrMapping/>
  </p:clrMapOvr>
  <mc:AlternateContent xmlns:mc="http://schemas.openxmlformats.org/markup-compatibility/2006" xmlns:p15="http://schemas.microsoft.com/office/powerpoint/2012/main">
    <mc:Choice Requires="p15">
      <p:transition spd="slow" advTm="15000">
        <p15:prstTrans prst="pageCurlDouble"/>
      </p:transition>
    </mc:Choice>
    <mc:Fallback xmlns="">
      <p:transition spd="slow" advTm="15000">
        <p:fade/>
      </p:transition>
    </mc:Fallback>
  </mc:AlternateContent>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95E4025-02FB-4366-B19B-4B1C0036D89B}"/>
              </a:ext>
            </a:extLst>
          </p:cNvPr>
          <p:cNvPicPr>
            <a:picLocks noChangeAspect="1"/>
          </p:cNvPicPr>
          <p:nvPr/>
        </p:nvPicPr>
        <p:blipFill rotWithShape="1">
          <a:blip r:embed="rId3"/>
          <a:srcRect b="400"/>
          <a:stretch/>
        </p:blipFill>
        <p:spPr>
          <a:xfrm>
            <a:off x="-1" y="0"/>
            <a:ext cx="9144000" cy="6830568"/>
          </a:xfrm>
          <a:prstGeom prst="rect">
            <a:avLst/>
          </a:prstGeom>
        </p:spPr>
      </p:pic>
      <p:sp>
        <p:nvSpPr>
          <p:cNvPr id="6" name="Isosceles Triangle 5">
            <a:extLst>
              <a:ext uri="{FF2B5EF4-FFF2-40B4-BE49-F238E27FC236}">
                <a16:creationId xmlns:a16="http://schemas.microsoft.com/office/drawing/2014/main" id="{7F7BE4F0-92A5-4D7D-9758-557570E22EF5}"/>
              </a:ext>
            </a:extLst>
          </p:cNvPr>
          <p:cNvSpPr>
            <a:spLocks noChangeAspect="1"/>
          </p:cNvSpPr>
          <p:nvPr/>
        </p:nvSpPr>
        <p:spPr bwMode="auto">
          <a:xfrm rot="10800000">
            <a:off x="6552781"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594236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250"/>
                                        <p:tgtEl>
                                          <p:spTgt spid="6"/>
                                        </p:tgtEl>
                                      </p:cBhvr>
                                    </p:animEffect>
                                    <p:anim calcmode="lin" valueType="num">
                                      <p:cBhvr>
                                        <p:cTn id="8" dur="2250" fill="hold"/>
                                        <p:tgtEl>
                                          <p:spTgt spid="6"/>
                                        </p:tgtEl>
                                        <p:attrNameLst>
                                          <p:attrName>ppt_x</p:attrName>
                                        </p:attrNameLst>
                                      </p:cBhvr>
                                      <p:tavLst>
                                        <p:tav tm="0">
                                          <p:val>
                                            <p:strVal val="#ppt_x"/>
                                          </p:val>
                                        </p:tav>
                                        <p:tav tm="100000">
                                          <p:val>
                                            <p:strVal val="#ppt_x"/>
                                          </p:val>
                                        </p:tav>
                                      </p:tavLst>
                                    </p:anim>
                                    <p:anim calcmode="lin" valueType="num">
                                      <p:cBhvr>
                                        <p:cTn id="9" dur="225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9435371-D40C-406C-BD14-89B4681C55D6}"/>
              </a:ext>
            </a:extLst>
          </p:cNvPr>
          <p:cNvPicPr>
            <a:picLocks/>
          </p:cNvPicPr>
          <p:nvPr/>
        </p:nvPicPr>
        <p:blipFill>
          <a:blip r:embed="rId3"/>
          <a:stretch>
            <a:fillRect/>
          </a:stretch>
        </p:blipFill>
        <p:spPr>
          <a:xfrm>
            <a:off x="0" y="0"/>
            <a:ext cx="9144000" cy="6858000"/>
          </a:xfrm>
          <a:prstGeom prst="rect">
            <a:avLst/>
          </a:prstGeom>
        </p:spPr>
      </p:pic>
      <p:sp>
        <p:nvSpPr>
          <p:cNvPr id="34" name="TextBox 33">
            <a:extLst>
              <a:ext uri="{FF2B5EF4-FFF2-40B4-BE49-F238E27FC236}">
                <a16:creationId xmlns:a16="http://schemas.microsoft.com/office/drawing/2014/main" id="{7BBF3AD2-C873-4CAA-8246-61B507E1BA5F}"/>
              </a:ext>
            </a:extLst>
          </p:cNvPr>
          <p:cNvSpPr txBox="1"/>
          <p:nvPr/>
        </p:nvSpPr>
        <p:spPr bwMode="auto">
          <a:xfrm>
            <a:off x="5297806" y="5469465"/>
            <a:ext cx="3652638" cy="1194622"/>
          </a:xfrm>
          <a:prstGeom prst="rect">
            <a:avLst/>
          </a:prstGeom>
          <a:noFill/>
          <a:ln w="635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nSpc>
                <a:spcPct val="70000"/>
              </a:lnSpc>
              <a:spcBef>
                <a:spcPts val="0"/>
              </a:spcBef>
              <a:spcAft>
                <a:spcPts val="0"/>
              </a:spcAft>
              <a:defRPr/>
            </a:pPr>
            <a:r>
              <a:rPr kumimoji="0" lang="en-US" sz="2400" b="1" i="0" u="none" strike="noStrike" kern="1200" cap="none" spc="0" normalizeH="0" baseline="0" noProof="0" dirty="0">
                <a:ln w="9525">
                  <a:solidFill>
                    <a:srgbClr val="C00000"/>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7 Vial Plagues: All Water Worldwide is Blood</a:t>
            </a:r>
            <a:r>
              <a:rPr lang="en-US" sz="2400" b="1" dirty="0">
                <a:ln w="9525">
                  <a:solidFill>
                    <a:srgbClr val="C00000"/>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rPr>
              <a:t>,</a:t>
            </a:r>
            <a:r>
              <a:rPr kumimoji="0" lang="en-US" sz="2400" b="1" i="0" u="none" strike="noStrike" kern="1200" cap="none" spc="0" normalizeH="0" baseline="0" noProof="0" dirty="0">
                <a:ln w="9525">
                  <a:solidFill>
                    <a:srgbClr val="C00000"/>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lang="en-US" sz="2400" b="1" dirty="0">
                <a:ln w="9525">
                  <a:solidFill>
                    <a:srgbClr val="C00000"/>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rPr>
              <a:t>All</a:t>
            </a:r>
            <a:r>
              <a:rPr kumimoji="0" lang="en-US" sz="2400" b="1" i="0" u="none" strike="noStrike" kern="1200" cap="none" spc="0" normalizeH="0" baseline="0" noProof="0" dirty="0">
                <a:ln w="9525">
                  <a:solidFill>
                    <a:srgbClr val="C00000"/>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Cities Flattened, </a:t>
            </a:r>
            <a:r>
              <a:rPr lang="en-US" sz="2400" b="1" dirty="0">
                <a:ln w="9525">
                  <a:solidFill>
                    <a:srgbClr val="C00000"/>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rPr>
              <a:t>Sun is Dark, No Mountains, Humans Rare </a:t>
            </a:r>
            <a:r>
              <a:rPr lang="en-US" sz="1400" dirty="0">
                <a:solidFill>
                  <a:schemeClr val="tx1"/>
                </a:solidFill>
                <a:latin typeface="Calibri" panose="020F0502020204030204" pitchFamily="34" charset="0"/>
                <a:ea typeface="Microsoft YaHei" pitchFamily="1"/>
                <a:cs typeface="Calibri" panose="020F0502020204030204" pitchFamily="34" charset="0"/>
                <a:hlinkClick r:id="rId4"/>
              </a:rPr>
              <a:t>Is. 13:4-13</a:t>
            </a:r>
            <a:r>
              <a:rPr lang="en-US" sz="1400" dirty="0">
                <a:solidFill>
                  <a:schemeClr val="tx1"/>
                </a:solidFill>
                <a:latin typeface="Calibri" panose="020F0502020204030204" pitchFamily="34" charset="0"/>
                <a:cs typeface="Calibri" panose="020F0502020204030204" pitchFamily="34" charset="0"/>
              </a:rPr>
              <a:t>, </a:t>
            </a:r>
            <a:r>
              <a:rPr lang="en-US" sz="1400" dirty="0">
                <a:solidFill>
                  <a:schemeClr val="tx1"/>
                </a:solidFill>
                <a:latin typeface="Calibri" panose="020F0502020204030204" pitchFamily="34" charset="0"/>
                <a:cs typeface="Calibri" panose="020F0502020204030204" pitchFamily="34" charset="0"/>
                <a:hlinkClick r:id="rId5"/>
              </a:rPr>
              <a:t>Is. 24:10-12</a:t>
            </a:r>
            <a:r>
              <a:rPr lang="en-US" sz="1400" dirty="0">
                <a:solidFill>
                  <a:schemeClr val="tx1"/>
                </a:solidFill>
                <a:latin typeface="Calibri" pitchFamily="34"/>
                <a:ea typeface="Microsoft YaHei" pitchFamily="1"/>
                <a:cs typeface="Times New Roman" pitchFamily="18"/>
              </a:rPr>
              <a:t>, </a:t>
            </a:r>
            <a:r>
              <a:rPr lang="en-US" sz="1400" dirty="0">
                <a:solidFill>
                  <a:schemeClr val="tx1"/>
                </a:solidFill>
                <a:latin typeface="Calibri" panose="020F0502020204030204" pitchFamily="34" charset="0"/>
                <a:ea typeface="Microsoft YaHei" pitchFamily="1"/>
                <a:cs typeface="Calibri" panose="020F0502020204030204" pitchFamily="34" charset="0"/>
                <a:hlinkClick r:id="rId6"/>
              </a:rPr>
              <a:t>Rev. 16: 3-21 NIV</a:t>
            </a:r>
            <a:endParaRPr kumimoji="0" lang="en-US" sz="1400" b="1" i="0" u="none" strike="noStrike" kern="1200" cap="none" spc="0" normalizeH="0" baseline="0" noProof="0" dirty="0">
              <a:ln w="9525">
                <a:solidFill>
                  <a:prstClr val="black"/>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ndParaRPr>
          </a:p>
        </p:txBody>
      </p:sp>
    </p:spTree>
    <p:extLst>
      <p:ext uri="{BB962C8B-B14F-4D97-AF65-F5344CB8AC3E}">
        <p14:creationId xmlns:p14="http://schemas.microsoft.com/office/powerpoint/2010/main" val="3544352081"/>
      </p:ext>
    </p:extLst>
  </p:cSld>
  <p:clrMapOvr>
    <a:masterClrMapping/>
  </p:clrMapOvr>
  <mc:AlternateContent xmlns:mc="http://schemas.openxmlformats.org/markup-compatibility/2006" xmlns:p15="http://schemas.microsoft.com/office/powerpoint/2012/main">
    <mc:Choice Requires="p15">
      <p:transition spd="slow"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grpId="0" nodeType="afterEffect">
                                  <p:stCondLst>
                                    <p:cond delay="5000"/>
                                  </p:stCondLst>
                                  <p:childTnLst>
                                    <p:animClr clrSpc="rgb" dir="cw">
                                      <p:cBhvr override="childStyle">
                                        <p:cTn id="6" dur="1000" autoRev="1" fill="remove"/>
                                        <p:tgtEl>
                                          <p:spTgt spid="34"/>
                                        </p:tgtEl>
                                        <p:attrNameLst>
                                          <p:attrName>style.color</p:attrName>
                                        </p:attrNameLst>
                                      </p:cBhvr>
                                      <p:to>
                                        <a:schemeClr val="bg1"/>
                                      </p:to>
                                    </p:animClr>
                                    <p:animClr clrSpc="rgb" dir="cw">
                                      <p:cBhvr>
                                        <p:cTn id="7" dur="1000" autoRev="1" fill="remove"/>
                                        <p:tgtEl>
                                          <p:spTgt spid="34"/>
                                        </p:tgtEl>
                                        <p:attrNameLst>
                                          <p:attrName>fillcolor</p:attrName>
                                        </p:attrNameLst>
                                      </p:cBhvr>
                                      <p:to>
                                        <a:schemeClr val="bg1"/>
                                      </p:to>
                                    </p:animClr>
                                    <p:set>
                                      <p:cBhvr>
                                        <p:cTn id="8" dur="1000" autoRev="1" fill="remove"/>
                                        <p:tgtEl>
                                          <p:spTgt spid="34"/>
                                        </p:tgtEl>
                                        <p:attrNameLst>
                                          <p:attrName>fill.type</p:attrName>
                                        </p:attrNameLst>
                                      </p:cBhvr>
                                      <p:to>
                                        <p:strVal val="solid"/>
                                      </p:to>
                                    </p:set>
                                    <p:set>
                                      <p:cBhvr>
                                        <p:cTn id="9" dur="1000" autoRev="1" fill="remove"/>
                                        <p:tgtEl>
                                          <p:spTgt spid="3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46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0" r="-10000"/>
          </a:stretch>
        </a:blip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82880" y="1769903"/>
            <a:ext cx="8869680" cy="4846320"/>
          </a:xfrm>
          <a:prstGeom prst="rect">
            <a:avLst/>
          </a:prstGeom>
          <a:gradFill flip="none" rotWithShape="1">
            <a:gsLst>
              <a:gs pos="100000">
                <a:srgbClr val="B56A17"/>
              </a:gs>
              <a:gs pos="0">
                <a:srgbClr val="9C5B14"/>
              </a:gs>
              <a:gs pos="54000">
                <a:schemeClr val="tx1"/>
              </a:gs>
              <a:gs pos="0">
                <a:srgbClr val="9C5B14"/>
              </a:gs>
            </a:gsLst>
            <a:lin ang="16200000" scaled="0"/>
            <a:tileRect/>
          </a:gradFill>
          <a:ln w="25400">
            <a:solidFill>
              <a:schemeClr val="bg1"/>
            </a:solidFill>
          </a:ln>
          <a:effectLst/>
          <a:scene3d>
            <a:camera prst="orthographicFront"/>
            <a:lightRig rig="threePt" dir="t"/>
          </a:scene3d>
          <a:sp3d>
            <a:bevelT w="165100" prst="coolSlant"/>
          </a:sp3d>
          <a:extLst/>
        </p:spPr>
        <p:txBody>
          <a:bodyPr wrap="square" lIns="182880" tIns="91440" rIns="91440" bIns="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5000"/>
              </a:lnSpc>
              <a:spcBef>
                <a:spcPct val="0"/>
              </a:spcBef>
              <a:spcAft>
                <a:spcPts val="900"/>
              </a:spcAft>
              <a:buClr>
                <a:prstClr val="black"/>
              </a:buClr>
              <a:buSzPct val="90000"/>
              <a:buFont typeface="Times New Roman" panose="02020603050405020304" pitchFamily="18" charset="0"/>
              <a:buNone/>
              <a:tabLst/>
              <a:defRPr/>
            </a:pPr>
            <a:endPar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14" name="Rectangle 2">
            <a:extLst>
              <a:ext uri="{FF2B5EF4-FFF2-40B4-BE49-F238E27FC236}">
                <a16:creationId xmlns:a16="http://schemas.microsoft.com/office/drawing/2014/main" id="{ABA7B1FD-9B86-40E5-9279-AD5AC0B7BD68}"/>
              </a:ext>
            </a:extLst>
          </p:cNvPr>
          <p:cNvSpPr>
            <a:spLocks noChangeArrowheads="1"/>
          </p:cNvSpPr>
          <p:nvPr/>
        </p:nvSpPr>
        <p:spPr bwMode="auto">
          <a:xfrm>
            <a:off x="235954" y="1898514"/>
            <a:ext cx="8816606" cy="906402"/>
          </a:xfrm>
          <a:prstGeom prst="rect">
            <a:avLst/>
          </a:prstGeom>
          <a:noFill/>
          <a:ln w="25400">
            <a:no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0"/>
              </a:spcAft>
              <a:buClr>
                <a:schemeClr val="tx1"/>
              </a:buClr>
              <a:buSzPct val="65000"/>
              <a:buFont typeface="Wingdings" panose="05000000000000000000" pitchFamily="2" charset="2"/>
              <a:buChar char="Ø"/>
              <a:tabLst/>
              <a:defRPr/>
            </a:pPr>
            <a:r>
              <a:rPr kumimoji="0" lang="en-US" sz="35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Marriage and eating meat will be outlawed. </a:t>
            </a:r>
          </a:p>
          <a:p>
            <a:pPr marL="365760" marR="0" lvl="0" indent="0" algn="l" defTabSz="457200" rtl="0" eaLnBrk="1" fontAlgn="base" latinLnBrk="0" hangingPunct="0">
              <a:lnSpc>
                <a:spcPct val="85000"/>
              </a:lnSpc>
              <a:spcBef>
                <a:spcPct val="0"/>
              </a:spcBef>
              <a:spcAft>
                <a:spcPts val="0"/>
              </a:spcAft>
              <a:buClr>
                <a:prstClr val="black"/>
              </a:buClr>
              <a:buSzPct val="80000"/>
              <a:tabLst/>
              <a:defRPr/>
            </a:pP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rPr>
              <a:t>I Tim. 4:1-3</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rPr>
              <a:t>Mat. 24:38 NIV</a:t>
            </a:r>
            <a:endPar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15" name="Rectangle 2">
            <a:extLst>
              <a:ext uri="{FF2B5EF4-FFF2-40B4-BE49-F238E27FC236}">
                <a16:creationId xmlns:a16="http://schemas.microsoft.com/office/drawing/2014/main" id="{63070E70-DE48-47C0-817D-D46F63C4472C}"/>
              </a:ext>
            </a:extLst>
          </p:cNvPr>
          <p:cNvSpPr>
            <a:spLocks noChangeArrowheads="1"/>
          </p:cNvSpPr>
          <p:nvPr/>
        </p:nvSpPr>
        <p:spPr bwMode="auto">
          <a:xfrm>
            <a:off x="209417" y="2933526"/>
            <a:ext cx="8816606" cy="1104341"/>
          </a:xfrm>
          <a:prstGeom prst="rect">
            <a:avLst/>
          </a:prstGeom>
          <a:noFill/>
          <a:ln w="25400">
            <a:no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900"/>
              </a:spcAft>
              <a:buClr>
                <a:schemeClr val="tx1"/>
              </a:buClr>
              <a:buSzPct val="65000"/>
              <a:buFont typeface="Wingdings" panose="05000000000000000000" pitchFamily="2" charset="2"/>
              <a:buChar char="Ø"/>
              <a:tabLst/>
              <a:defRPr/>
            </a:pPr>
            <a:r>
              <a:rPr kumimoji="0" lang="en-US" sz="35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All cities will be leveled flat and humans will be rarer than gold.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hlinkClick r:id="rId6"/>
              </a:rPr>
              <a:t>Is. 13:4-13</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&amp;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rPr>
              <a:t>Is. 24:10-12 NIV</a:t>
            </a:r>
            <a:endPar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16" name="Rectangle 2">
            <a:extLst>
              <a:ext uri="{FF2B5EF4-FFF2-40B4-BE49-F238E27FC236}">
                <a16:creationId xmlns:a16="http://schemas.microsoft.com/office/drawing/2014/main" id="{D52C78F3-F5E2-44D7-BA29-FEB92F47B7CB}"/>
              </a:ext>
            </a:extLst>
          </p:cNvPr>
          <p:cNvSpPr>
            <a:spLocks noChangeArrowheads="1"/>
          </p:cNvSpPr>
          <p:nvPr/>
        </p:nvSpPr>
        <p:spPr bwMode="auto">
          <a:xfrm>
            <a:off x="235954" y="4162102"/>
            <a:ext cx="8816606" cy="1104341"/>
          </a:xfrm>
          <a:prstGeom prst="rect">
            <a:avLst/>
          </a:prstGeom>
          <a:noFill/>
          <a:ln w="25400">
            <a:no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0"/>
              </a:spcAft>
              <a:buClr>
                <a:schemeClr val="tx1"/>
              </a:buClr>
              <a:buSzPct val="65000"/>
              <a:buFont typeface="Wingdings" panose="05000000000000000000" pitchFamily="2" charset="2"/>
              <a:buChar char="Ø"/>
              <a:tabLst/>
              <a:defRPr/>
            </a:pPr>
            <a:r>
              <a:rPr kumimoji="0" lang="en-US" sz="35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All happiness, joy, and the beautiful music of flutes will be forbidden.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hlinkClick r:id="rId8"/>
              </a:rPr>
              <a:t>Is. 24:1-22</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rPr>
              <a:t>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7"/>
              </a:rPr>
              <a:t>Is. 24:10-12 NIV</a:t>
            </a:r>
            <a:endPar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18" name="Rectangle 2">
            <a:extLst>
              <a:ext uri="{FF2B5EF4-FFF2-40B4-BE49-F238E27FC236}">
                <a16:creationId xmlns:a16="http://schemas.microsoft.com/office/drawing/2014/main" id="{5BFD2188-9504-4B81-A442-F0906C507071}"/>
              </a:ext>
            </a:extLst>
          </p:cNvPr>
          <p:cNvSpPr>
            <a:spLocks noChangeArrowheads="1"/>
          </p:cNvSpPr>
          <p:nvPr/>
        </p:nvSpPr>
        <p:spPr bwMode="auto">
          <a:xfrm>
            <a:off x="242580" y="5390678"/>
            <a:ext cx="8816606" cy="1104341"/>
          </a:xfrm>
          <a:prstGeom prst="rect">
            <a:avLst/>
          </a:prstGeom>
          <a:noFill/>
          <a:ln w="25400">
            <a:no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5000"/>
              </a:lnSpc>
              <a:spcBef>
                <a:spcPct val="0"/>
              </a:spcBef>
              <a:spcAft>
                <a:spcPts val="1200"/>
              </a:spcAft>
              <a:buClr>
                <a:schemeClr val="tx1"/>
              </a:buClr>
              <a:buSzPct val="65000"/>
              <a:buFont typeface="Wingdings" panose="05000000000000000000" pitchFamily="2" charset="2"/>
              <a:buChar char="Ø"/>
              <a:tabLst/>
              <a:defRPr/>
            </a:pPr>
            <a:r>
              <a:rPr kumimoji="0" lang="en-US" sz="35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There will be no grass, trees, fish, mountains or islands, anywhere on Earth. </a:t>
            </a:r>
            <a:r>
              <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itchFamily="1"/>
                <a:cs typeface="Calibri" panose="020F0502020204030204" pitchFamily="34" charset="0"/>
                <a:hlinkClick r:id="rId9"/>
              </a:rPr>
              <a:t>Rev. 16: 3-6, 10, 20-21</a:t>
            </a:r>
            <a:endPar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9" name="Rectangle 2">
            <a:extLst>
              <a:ext uri="{FF2B5EF4-FFF2-40B4-BE49-F238E27FC236}">
                <a16:creationId xmlns:a16="http://schemas.microsoft.com/office/drawing/2014/main" id="{1C1C3E58-F128-4DC8-8AE0-6659AAA5BE74}"/>
              </a:ext>
            </a:extLst>
          </p:cNvPr>
          <p:cNvSpPr>
            <a:spLocks noChangeArrowheads="1"/>
          </p:cNvSpPr>
          <p:nvPr/>
        </p:nvSpPr>
        <p:spPr bwMode="auto">
          <a:xfrm>
            <a:off x="48667" y="541328"/>
            <a:ext cx="9046665" cy="1015663"/>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7 Vial Plagues: All Water is Blood, All Cities Flattened, Sun Dark, No Mountains, Humans Rare</a:t>
            </a:r>
          </a:p>
        </p:txBody>
      </p:sp>
      <p:sp>
        <p:nvSpPr>
          <p:cNvPr id="10" name="Date Placeholder 2">
            <a:extLst>
              <a:ext uri="{FF2B5EF4-FFF2-40B4-BE49-F238E27FC236}">
                <a16:creationId xmlns:a16="http://schemas.microsoft.com/office/drawing/2014/main" id="{D6374E95-69FA-4FAF-A143-D500859D643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700186569"/>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sld>
</file>

<file path=ppt/slides/slide4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0" r="-10000"/>
          </a:stretch>
        </a:blipFill>
        <a:effectLst/>
      </p:bgPr>
    </p:bg>
    <p:spTree>
      <p:nvGrpSpPr>
        <p:cNvPr id="1" name=""/>
        <p:cNvGrpSpPr/>
        <p:nvPr/>
      </p:nvGrpSpPr>
      <p:grpSpPr>
        <a:xfrm>
          <a:off x="0" y="0"/>
          <a:ext cx="0" cy="0"/>
          <a:chOff x="0" y="0"/>
          <a:chExt cx="0" cy="0"/>
        </a:xfrm>
      </p:grpSpPr>
      <p:sp>
        <p:nvSpPr>
          <p:cNvPr id="8" name="Rectangle 1"/>
          <p:cNvSpPr>
            <a:spLocks noChangeArrowheads="1"/>
          </p:cNvSpPr>
          <p:nvPr/>
        </p:nvSpPr>
        <p:spPr bwMode="auto">
          <a:xfrm>
            <a:off x="222995" y="2628688"/>
            <a:ext cx="8698003" cy="3944991"/>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457200" indent="-457200" hangingPunct="1">
              <a:spcBef>
                <a:spcPts val="0"/>
              </a:spcBef>
              <a:spcAft>
                <a:spcPts val="1200"/>
              </a:spcAft>
              <a:buSzPct val="8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6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“The </a:t>
            </a:r>
            <a:r>
              <a:rPr lang="en-US" sz="3600" b="1" dirty="0">
                <a:ln w="9525">
                  <a:solidFill>
                    <a:schemeClr val="bg1"/>
                  </a:solidFill>
                  <a:prstDash val="solid"/>
                </a:ln>
                <a:solidFill>
                  <a:srgbClr val="8C5212"/>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second angel </a:t>
            </a:r>
            <a:r>
              <a:rPr lang="en-US" sz="36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poured out his bowl on the sea, and it turned into blood like that of a dead person, and </a:t>
            </a:r>
            <a:r>
              <a:rPr lang="en-US" sz="3600" b="1" dirty="0">
                <a:ln w="9525">
                  <a:solidFill>
                    <a:schemeClr val="bg1"/>
                  </a:solidFill>
                  <a:prstDash val="solid"/>
                </a:ln>
                <a:solidFill>
                  <a:srgbClr val="9C5B14"/>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every living thing in the sea died</a:t>
            </a:r>
            <a:r>
              <a:rPr lang="en-US" sz="3600" dirty="0">
                <a:solidFill>
                  <a:schemeClr val="bg1">
                    <a:lumMod val="95000"/>
                    <a:lumOff val="5000"/>
                  </a:schemeClr>
                </a:solidFill>
                <a:latin typeface="Calibri" pitchFamily="34"/>
                <a:ea typeface="Microsoft YaHei" pitchFamily="1"/>
                <a:cs typeface="Times New Roman" pitchFamily="18"/>
              </a:rPr>
              <a:t>.”</a:t>
            </a:r>
            <a:endParaRPr lang="en-US" sz="3600" dirty="0">
              <a:ln w="9525">
                <a:noFill/>
                <a:prstDash val="solid"/>
              </a:ln>
              <a:solidFill>
                <a:schemeClr val="bg1">
                  <a:lumMod val="95000"/>
                  <a:lumOff val="5000"/>
                </a:schemeClr>
              </a:solidFill>
              <a:effectLst>
                <a:outerShdw blurRad="38100" dist="38100" dir="2700000" algn="tl">
                  <a:srgbClr val="000000">
                    <a:alpha val="43137"/>
                  </a:srgbClr>
                </a:outerShdw>
              </a:effectLst>
              <a:latin typeface="Calibri" pitchFamily="34"/>
              <a:ea typeface="Microsoft YaHei" pitchFamily="1"/>
              <a:cs typeface="Times New Roman" pitchFamily="18"/>
            </a:endParaRPr>
          </a:p>
          <a:p>
            <a:pPr marL="457200" indent="-457200" hangingPunct="1">
              <a:spcBef>
                <a:spcPts val="0"/>
              </a:spcBef>
              <a:spcAft>
                <a:spcPts val="600"/>
              </a:spcAft>
              <a:buSzPct val="8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6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“The </a:t>
            </a:r>
            <a:r>
              <a:rPr lang="en-US" sz="3600" b="1" dirty="0">
                <a:ln w="9525">
                  <a:solidFill>
                    <a:schemeClr val="bg1"/>
                  </a:solidFill>
                  <a:prstDash val="solid"/>
                </a:ln>
                <a:solidFill>
                  <a:srgbClr val="8C5212"/>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third angel </a:t>
            </a:r>
            <a:r>
              <a:rPr lang="en-US" sz="36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poured out his bowl on the </a:t>
            </a:r>
            <a:r>
              <a:rPr lang="en-US" sz="3600" b="1" dirty="0">
                <a:ln w="9525">
                  <a:solidFill>
                    <a:schemeClr val="bg1"/>
                  </a:solidFill>
                  <a:prstDash val="solid"/>
                </a:ln>
                <a:solidFill>
                  <a:srgbClr val="9C5B14"/>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rivers and springs of water, and they became blood</a:t>
            </a:r>
            <a:r>
              <a:rPr lang="en-US" sz="36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 </a:t>
            </a:r>
            <a:r>
              <a:rPr lang="en-US"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hlinkClick r:id="rId4"/>
              </a:rPr>
              <a:t>Rev. 16: 3-4 NIV</a:t>
            </a:r>
            <a:endParaRPr lang="en-US" sz="2800" dirty="0">
              <a:ln w="9525">
                <a:noFill/>
                <a:prstDash val="solid"/>
              </a:ln>
              <a:solidFill>
                <a:srgbClr val="FF0000"/>
              </a:solidFill>
              <a:effectLst>
                <a:outerShdw blurRad="38100" dist="38100" dir="2700000" algn="tl">
                  <a:srgbClr val="000000">
                    <a:alpha val="43137"/>
                  </a:srgbClr>
                </a:outerShdw>
              </a:effectLst>
              <a:latin typeface="Calibri" pitchFamily="34"/>
              <a:ea typeface="Microsoft YaHei" pitchFamily="1"/>
              <a:cs typeface="Times New Roman" pitchFamily="18"/>
            </a:endParaRPr>
          </a:p>
        </p:txBody>
      </p:sp>
      <p:sp>
        <p:nvSpPr>
          <p:cNvPr id="5" name="Rectangle 2">
            <a:extLst>
              <a:ext uri="{FF2B5EF4-FFF2-40B4-BE49-F238E27FC236}">
                <a16:creationId xmlns:a16="http://schemas.microsoft.com/office/drawing/2014/main" id="{95B1E36B-AA97-4307-A77C-A75BF5227B6C}"/>
              </a:ext>
            </a:extLst>
          </p:cNvPr>
          <p:cNvSpPr>
            <a:spLocks noChangeArrowheads="1"/>
          </p:cNvSpPr>
          <p:nvPr/>
        </p:nvSpPr>
        <p:spPr bwMode="auto">
          <a:xfrm>
            <a:off x="48663" y="457200"/>
            <a:ext cx="9046665" cy="1015663"/>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7 Vial Plagues: All Water is Blood, All Cities Flattened, Sun Dark, No Mountains, Humans Rare</a:t>
            </a:r>
          </a:p>
        </p:txBody>
      </p:sp>
      <p:sp>
        <p:nvSpPr>
          <p:cNvPr id="4" name="Date Placeholder 2">
            <a:extLst>
              <a:ext uri="{FF2B5EF4-FFF2-40B4-BE49-F238E27FC236}">
                <a16:creationId xmlns:a16="http://schemas.microsoft.com/office/drawing/2014/main" id="{3EB68059-F726-4460-89E2-B107C1084059}"/>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072684196"/>
      </p:ext>
    </p:extLst>
  </p:cSld>
  <p:clrMapOvr>
    <a:masterClrMapping/>
  </p:clrMapOvr>
  <mc:AlternateContent xmlns:mc="http://schemas.openxmlformats.org/markup-compatibility/2006" xmlns:p15="http://schemas.microsoft.com/office/powerpoint/2012/main">
    <mc:Choice Requires="p15">
      <p:transition spd="slow"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2000" tmFilter="0, 0; .2, .5; .8, .5; 1, 0"/>
                                        <p:tgtEl>
                                          <p:spTgt spid="8">
                                            <p:txEl>
                                              <p:pRg st="0" end="0"/>
                                            </p:txEl>
                                          </p:spTgt>
                                        </p:tgtEl>
                                      </p:cBhvr>
                                    </p:animEffect>
                                    <p:animScale>
                                      <p:cBhvr>
                                        <p:cTn id="7" dur="1000" autoRev="1" fill="hold"/>
                                        <p:tgtEl>
                                          <p:spTgt spid="8">
                                            <p:txEl>
                                              <p:pRg st="0" end="0"/>
                                            </p:txEl>
                                          </p:spTgt>
                                        </p:tgtEl>
                                      </p:cBhvr>
                                      <p:by x="105000" y="105000"/>
                                    </p:animScale>
                                  </p:childTnLst>
                                </p:cTn>
                              </p:par>
                            </p:childTnLst>
                          </p:cTn>
                        </p:par>
                        <p:par>
                          <p:cTn id="8" fill="hold">
                            <p:stCondLst>
                              <p:cond delay="5000"/>
                            </p:stCondLst>
                            <p:childTnLst>
                              <p:par>
                                <p:cTn id="9" presetID="26" presetClass="emph" presetSubtype="0" fill="hold" nodeType="afterEffect">
                                  <p:stCondLst>
                                    <p:cond delay="3000"/>
                                  </p:stCondLst>
                                  <p:childTnLst>
                                    <p:animEffect transition="out" filter="fade">
                                      <p:cBhvr>
                                        <p:cTn id="10" dur="2000" tmFilter="0, 0; .2, .5; .8, .5; 1, 0"/>
                                        <p:tgtEl>
                                          <p:spTgt spid="8">
                                            <p:txEl>
                                              <p:pRg st="1" end="1"/>
                                            </p:txEl>
                                          </p:spTgt>
                                        </p:tgtEl>
                                      </p:cBhvr>
                                    </p:animEffect>
                                    <p:animScale>
                                      <p:cBhvr>
                                        <p:cTn id="11" dur="1000" autoRev="1" fill="hold"/>
                                        <p:tgtEl>
                                          <p:spTgt spid="8">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0" r="-10000"/>
          </a:stretch>
        </a:blipFill>
        <a:effectLst/>
      </p:bgPr>
    </p:bg>
    <p:spTree>
      <p:nvGrpSpPr>
        <p:cNvPr id="1" name=""/>
        <p:cNvGrpSpPr/>
        <p:nvPr/>
      </p:nvGrpSpPr>
      <p:grpSpPr>
        <a:xfrm>
          <a:off x="0" y="0"/>
          <a:ext cx="0" cy="0"/>
          <a:chOff x="0" y="0"/>
          <a:chExt cx="0" cy="0"/>
        </a:xfrm>
      </p:grpSpPr>
      <p:sp>
        <p:nvSpPr>
          <p:cNvPr id="8" name="Rectangle 1"/>
          <p:cNvSpPr>
            <a:spLocks noChangeArrowheads="1"/>
          </p:cNvSpPr>
          <p:nvPr/>
        </p:nvSpPr>
        <p:spPr bwMode="auto">
          <a:xfrm>
            <a:off x="48665" y="1737305"/>
            <a:ext cx="9046665" cy="472975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91440" tIns="182880" rIns="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365760" indent="-365760" hangingPunct="1">
              <a:spcBef>
                <a:spcPts val="0"/>
              </a:spcBef>
              <a:spcAft>
                <a:spcPts val="1800"/>
              </a:spcAft>
              <a:buSzPct val="8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3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“The </a:t>
            </a:r>
            <a:r>
              <a:rPr lang="en-US" sz="3300" b="1" dirty="0">
                <a:ln w="9525">
                  <a:solidFill>
                    <a:schemeClr val="bg1"/>
                  </a:solidFill>
                  <a:prstDash val="solid"/>
                </a:ln>
                <a:solidFill>
                  <a:srgbClr val="8C5212"/>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fourth angel </a:t>
            </a:r>
            <a:r>
              <a:rPr lang="en-US" sz="33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poured out his bowl on the sun, and the </a:t>
            </a:r>
            <a:r>
              <a:rPr lang="en-US" sz="3300" b="1" dirty="0">
                <a:ln w="9525">
                  <a:solidFill>
                    <a:schemeClr val="bg1"/>
                  </a:solidFill>
                  <a:prstDash val="solid"/>
                </a:ln>
                <a:solidFill>
                  <a:srgbClr val="9C5B14"/>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sun was allowed to scorch people </a:t>
            </a:r>
            <a:r>
              <a:rPr lang="en-US" sz="3300" dirty="0">
                <a:solidFill>
                  <a:schemeClr val="bg1"/>
                </a:solidFill>
                <a:latin typeface="Calibri" pitchFamily="34"/>
                <a:ea typeface="Microsoft YaHei" pitchFamily="1"/>
                <a:cs typeface="Times New Roman" pitchFamily="18"/>
              </a:rPr>
              <a:t>with fire. They were seared by the intense heat </a:t>
            </a:r>
            <a:r>
              <a:rPr lang="en-US" sz="33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and they cursed the name of God...”</a:t>
            </a:r>
          </a:p>
          <a:p>
            <a:pPr marL="365760" indent="-365760" hangingPunct="1">
              <a:spcBef>
                <a:spcPts val="0"/>
              </a:spcBef>
              <a:spcAft>
                <a:spcPts val="0"/>
              </a:spcAft>
              <a:buSzPct val="8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6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“The </a:t>
            </a:r>
            <a:r>
              <a:rPr lang="en-US" sz="3260" b="1" dirty="0">
                <a:ln w="9525">
                  <a:solidFill>
                    <a:schemeClr val="bg1"/>
                  </a:solidFill>
                  <a:prstDash val="solid"/>
                </a:ln>
                <a:solidFill>
                  <a:srgbClr val="8C5212"/>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fifth </a:t>
            </a:r>
            <a:r>
              <a:rPr lang="en-US" sz="3260" b="1" dirty="0">
                <a:ln w="9525">
                  <a:solidFill>
                    <a:schemeClr val="bg1"/>
                  </a:solidFill>
                  <a:prstDash val="solid"/>
                </a:ln>
                <a:solidFill>
                  <a:schemeClr val="accent2">
                    <a:lumMod val="50000"/>
                  </a:schemeClr>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angel poured out his bowl on the throne of the beast</a:t>
            </a:r>
            <a:r>
              <a:rPr lang="en-US" sz="3260" dirty="0">
                <a:solidFill>
                  <a:schemeClr val="bg1"/>
                </a:solidFill>
                <a:latin typeface="Calibri" pitchFamily="34"/>
                <a:ea typeface="Microsoft YaHei" pitchFamily="1"/>
                <a:cs typeface="Times New Roman" pitchFamily="18"/>
              </a:rPr>
              <a:t>, and its kingdom was </a:t>
            </a:r>
            <a:r>
              <a:rPr lang="en-US" sz="3260" b="1" dirty="0">
                <a:ln w="9525">
                  <a:solidFill>
                    <a:schemeClr val="bg1"/>
                  </a:solidFill>
                  <a:prstDash val="solid"/>
                </a:ln>
                <a:solidFill>
                  <a:srgbClr val="9C5B14"/>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plunged into darkness. People gnawed their tongues in agony </a:t>
            </a:r>
            <a:r>
              <a:rPr lang="en-US" sz="326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and cursed the God of heaven because of their pains and their sores...” </a:t>
            </a:r>
            <a:r>
              <a:rPr lang="en-US" sz="16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hlinkClick r:id="rId4"/>
              </a:rPr>
              <a:t>Rev. 16:8-11 NIV</a:t>
            </a:r>
            <a:r>
              <a:rPr lang="en-US" sz="1600" dirty="0">
                <a:ln w="9525">
                  <a:noFill/>
                  <a:prstDash val="solid"/>
                </a:ln>
                <a:solidFill>
                  <a:schemeClr val="tx1"/>
                </a:solidFill>
                <a:latin typeface="Calibri" pitchFamily="34"/>
                <a:ea typeface="Microsoft YaHei" pitchFamily="1"/>
                <a:cs typeface="Times New Roman" pitchFamily="18"/>
              </a:rPr>
              <a:t>,</a:t>
            </a:r>
            <a:r>
              <a:rPr lang="en-US" sz="16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 </a:t>
            </a:r>
            <a:r>
              <a:rPr lang="en-US" sz="1600" dirty="0">
                <a:ln w="9525">
                  <a:noFill/>
                  <a:prstDash val="solid"/>
                </a:ln>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hlinkClick r:id="rId5"/>
              </a:rPr>
              <a:t>[889]</a:t>
            </a:r>
            <a:endParaRPr lang="en-US" dirty="0">
              <a:ln w="9525">
                <a:noFill/>
                <a:prstDash val="solid"/>
              </a:ln>
              <a:solidFill>
                <a:srgbClr val="FF0000"/>
              </a:solidFill>
              <a:effectLst>
                <a:outerShdw blurRad="38100" dist="38100" dir="2700000" algn="tl">
                  <a:srgbClr val="000000">
                    <a:alpha val="43137"/>
                  </a:srgbClr>
                </a:outerShdw>
              </a:effectLst>
              <a:latin typeface="Calibri" pitchFamily="34"/>
              <a:ea typeface="Microsoft YaHei" pitchFamily="1"/>
              <a:cs typeface="Times New Roman" pitchFamily="18"/>
            </a:endParaRPr>
          </a:p>
        </p:txBody>
      </p:sp>
      <p:sp>
        <p:nvSpPr>
          <p:cNvPr id="6" name="Rectangle 2">
            <a:extLst>
              <a:ext uri="{FF2B5EF4-FFF2-40B4-BE49-F238E27FC236}">
                <a16:creationId xmlns:a16="http://schemas.microsoft.com/office/drawing/2014/main" id="{6EF2052E-3D84-4076-A349-62A4B83B0278}"/>
              </a:ext>
            </a:extLst>
          </p:cNvPr>
          <p:cNvSpPr>
            <a:spLocks noChangeArrowheads="1"/>
          </p:cNvSpPr>
          <p:nvPr/>
        </p:nvSpPr>
        <p:spPr bwMode="auto">
          <a:xfrm>
            <a:off x="48666" y="381000"/>
            <a:ext cx="9046665" cy="1015663"/>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7 Vial Plagues: All Water is Blood, All Cities Flattened, Sun Dark, No Mountains, Humans Rare</a:t>
            </a:r>
          </a:p>
        </p:txBody>
      </p:sp>
      <p:sp>
        <p:nvSpPr>
          <p:cNvPr id="4" name="Date Placeholder 2">
            <a:extLst>
              <a:ext uri="{FF2B5EF4-FFF2-40B4-BE49-F238E27FC236}">
                <a16:creationId xmlns:a16="http://schemas.microsoft.com/office/drawing/2014/main" id="{BBB61339-AD2D-4765-8102-293C1671A15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40146087"/>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02111" y="1463040"/>
            <a:ext cx="8934071" cy="5037276"/>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400"/>
              </a:spcAft>
              <a:buClr>
                <a:prstClr val="black"/>
              </a:buClr>
              <a:buSzPct val="70000"/>
              <a:tabLst/>
              <a:defRPr/>
            </a:pPr>
            <a:r>
              <a:rPr lang="en-US" sz="3000" dirty="0">
                <a:solidFill>
                  <a:prstClr val="black"/>
                </a:solidFill>
                <a:cs typeface="Arial" panose="020B0604020202020204" pitchFamily="34" charset="0"/>
              </a:rPr>
              <a:t>We may only change words of the Bible to match commonly accepted dictionary translations for that word, that maintains the same literal meaning. </a:t>
            </a:r>
          </a:p>
          <a:p>
            <a:pPr marL="274320" lvl="0" indent="-274320">
              <a:lnSpc>
                <a:spcPct val="100000"/>
              </a:lnSpc>
              <a:spcAft>
                <a:spcPts val="1400"/>
              </a:spcAft>
              <a:buClr>
                <a:prstClr val="black"/>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For example, Martin Luthor changed the Greek Bible words (of the Textus Receptus) into equivalent words, to write the first German language Bible. </a:t>
            </a:r>
            <a:r>
              <a:rPr lang="en-US" b="1" dirty="0">
                <a:ln w="9525">
                  <a:solidFill>
                    <a:prstClr val="black"/>
                  </a:solidFill>
                  <a:prstDash val="solid"/>
                </a:ln>
                <a:solidFill>
                  <a:prstClr val="white"/>
                </a:solidFill>
                <a:cs typeface="Arial" panose="020B0604020202020204" pitchFamily="34" charset="0"/>
                <a:hlinkClick r:id="rId4"/>
              </a:rPr>
              <a:t>[980]</a:t>
            </a:r>
            <a:r>
              <a:rPr lang="en-US" sz="2800" b="1" dirty="0">
                <a:solidFill>
                  <a:prstClr val="black"/>
                </a:solidFill>
                <a:cs typeface="Arial" panose="020B0604020202020204" pitchFamily="34" charset="0"/>
              </a:rPr>
              <a:t>  </a:t>
            </a:r>
          </a:p>
          <a:p>
            <a:pPr marL="274320" lvl="0" indent="-274320">
              <a:lnSpc>
                <a:spcPct val="100000"/>
              </a:lnSpc>
              <a:spcAft>
                <a:spcPts val="1400"/>
              </a:spcAft>
              <a:buClr>
                <a:prstClr val="black"/>
              </a:buClr>
              <a:buSzPct val="70000"/>
              <a:buFont typeface="Wingdings" panose="05000000000000000000" pitchFamily="2" charset="2"/>
              <a:buChar char="Ø"/>
              <a:tabLst/>
              <a:defRPr/>
            </a:pPr>
            <a:r>
              <a:rPr lang="en-US" sz="2800" dirty="0">
                <a:solidFill>
                  <a:prstClr val="black"/>
                </a:solidFill>
                <a:cs typeface="Arial" panose="020B0604020202020204" pitchFamily="34" charset="0"/>
              </a:rPr>
              <a:t>For example, the word Persia in Bible prophesy is translated into the word Iran today. Because Iran was called Persia until modern times. Both words mean the same exact geographic location &amp; nation.</a:t>
            </a:r>
          </a:p>
        </p:txBody>
      </p:sp>
      <p:sp>
        <p:nvSpPr>
          <p:cNvPr id="5" name="Text Box 1"/>
          <p:cNvSpPr txBox="1">
            <a:spLocks noChangeArrowheads="1"/>
          </p:cNvSpPr>
          <p:nvPr/>
        </p:nvSpPr>
        <p:spPr bwMode="auto">
          <a:xfrm>
            <a:off x="209920" y="533400"/>
            <a:ext cx="8718454" cy="73152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36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Microsoft YaHei" panose="020B0503020204020204" pitchFamily="34" charset="-122"/>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11E3AA92-9426-4902-A2D6-16789AC61C6C}"/>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5301638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4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0" r="-10000"/>
          </a:stretch>
        </a:blipFill>
        <a:effectLst/>
      </p:bgPr>
    </p:bg>
    <p:spTree>
      <p:nvGrpSpPr>
        <p:cNvPr id="1" name=""/>
        <p:cNvGrpSpPr/>
        <p:nvPr/>
      </p:nvGrpSpPr>
      <p:grpSpPr>
        <a:xfrm>
          <a:off x="0" y="0"/>
          <a:ext cx="0" cy="0"/>
          <a:chOff x="0" y="0"/>
          <a:chExt cx="0" cy="0"/>
        </a:xfrm>
      </p:grpSpPr>
      <p:sp>
        <p:nvSpPr>
          <p:cNvPr id="8" name="Rectangle 1"/>
          <p:cNvSpPr>
            <a:spLocks noChangeArrowheads="1"/>
          </p:cNvSpPr>
          <p:nvPr/>
        </p:nvSpPr>
        <p:spPr bwMode="auto">
          <a:xfrm>
            <a:off x="219071" y="1511782"/>
            <a:ext cx="8705854" cy="506901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9144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hangingPunct="1">
              <a:lnSpc>
                <a:spcPct val="94000"/>
              </a:lnSpc>
              <a:spcBef>
                <a:spcPts val="0"/>
              </a:spcBef>
              <a:spcAft>
                <a:spcPts val="1200"/>
              </a:spcAft>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400" b="1" dirty="0">
                <a:ln w="9525">
                  <a:solidFill>
                    <a:schemeClr val="bg1"/>
                  </a:solidFill>
                  <a:prstDash val="solid"/>
                </a:ln>
                <a:solidFill>
                  <a:schemeClr val="accent2">
                    <a:lumMod val="50000"/>
                  </a:schemeClr>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The f</a:t>
            </a:r>
            <a:r>
              <a:rPr lang="en-US" sz="3400" b="1" dirty="0">
                <a:ln w="9525">
                  <a:solidFill>
                    <a:schemeClr val="bg1"/>
                  </a:solidFill>
                  <a:prstDash val="solid"/>
                </a:ln>
                <a:solidFill>
                  <a:srgbClr val="8C5212"/>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ifth </a:t>
            </a:r>
            <a:r>
              <a:rPr lang="en-US" sz="3400" b="1" dirty="0">
                <a:ln w="9525">
                  <a:solidFill>
                    <a:schemeClr val="bg1"/>
                  </a:solidFill>
                  <a:prstDash val="solid"/>
                </a:ln>
                <a:solidFill>
                  <a:schemeClr val="accent2">
                    <a:lumMod val="50000"/>
                  </a:schemeClr>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angel poured his bowl (or vial) on the throne of the beast</a:t>
            </a:r>
            <a:r>
              <a:rPr lang="en-US" sz="3400" dirty="0">
                <a:solidFill>
                  <a:schemeClr val="bg1"/>
                </a:solidFill>
                <a:latin typeface="Calibri" pitchFamily="34"/>
                <a:ea typeface="Microsoft YaHei" pitchFamily="1"/>
                <a:cs typeface="Times New Roman" pitchFamily="18"/>
              </a:rPr>
              <a:t>, verifies that the beast begins to rule the world before the vial plagues.</a:t>
            </a:r>
          </a:p>
          <a:p>
            <a:pPr marL="274320" indent="-274320" hangingPunct="1">
              <a:lnSpc>
                <a:spcPct val="94000"/>
              </a:lnSpc>
              <a:spcBef>
                <a:spcPts val="0"/>
              </a:spcBef>
              <a:spcAft>
                <a:spcPts val="1200"/>
              </a:spcAft>
              <a:buClr>
                <a:schemeClr val="bg1"/>
              </a:buClr>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800" dirty="0">
                <a:solidFill>
                  <a:schemeClr val="bg1"/>
                </a:solidFill>
                <a:latin typeface="Calibri" pitchFamily="34"/>
                <a:ea typeface="Microsoft YaHei" pitchFamily="1"/>
                <a:cs typeface="Times New Roman" pitchFamily="18"/>
              </a:rPr>
              <a:t>The 7 vial plagues can only occur in the second half of the 7 year tribulation. Because this is</a:t>
            </a:r>
            <a:r>
              <a:rPr lang="en-US" sz="2800" b="1" dirty="0">
                <a:ln w="9525">
                  <a:solidFill>
                    <a:schemeClr val="bg1"/>
                  </a:solidFill>
                  <a:prstDash val="solid"/>
                </a:ln>
                <a:solidFill>
                  <a:srgbClr val="9C5B14"/>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 </a:t>
            </a:r>
            <a:r>
              <a:rPr lang="en-US" sz="3200" b="1" dirty="0">
                <a:ln w="9525">
                  <a:solidFill>
                    <a:schemeClr val="bg1"/>
                  </a:solidFill>
                  <a:prstDash val="solid"/>
                </a:ln>
                <a:solidFill>
                  <a:srgbClr val="7E4A10"/>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the only time the beast rules, has a throne and the 666 mark of the beast is described. </a:t>
            </a:r>
            <a:r>
              <a:rPr lang="en-US" sz="1600" kern="150" dirty="0">
                <a:ln w="12700">
                  <a:solidFill>
                    <a:srgbClr val="000000">
                      <a:lumMod val="75000"/>
                    </a:srgbClr>
                  </a:solidFill>
                  <a:prstDash val="solid"/>
                </a:ln>
                <a:pattFill prst="dkUpDiag">
                  <a:fgClr>
                    <a:srgbClr val="000000"/>
                  </a:fgClr>
                  <a:bgClr>
                    <a:srgbClr val="000000">
                      <a:lumMod val="20000"/>
                      <a:lumOff val="80000"/>
                    </a:srgbClr>
                  </a:bgClr>
                </a:pattFill>
                <a:ea typeface="Times New Roman" panose="02020603050405020304" pitchFamily="18" charset="0"/>
                <a:cs typeface="Arial" panose="020B0604020202020204" pitchFamily="34" charset="0"/>
                <a:hlinkClick r:id="rId4"/>
              </a:rPr>
              <a:t>Rev. 14: 9-11 NIV</a:t>
            </a:r>
            <a:r>
              <a:rPr lang="en-US" sz="1600" b="1" dirty="0">
                <a:ln w="9525">
                  <a:solidFill>
                    <a:schemeClr val="bg1"/>
                  </a:solidFill>
                  <a:prstDash val="solid"/>
                </a:ln>
                <a:solidFill>
                  <a:srgbClr val="7E4A10"/>
                </a:solidFill>
                <a:effectLst>
                  <a:outerShdw blurRad="12700" dist="38100" dir="2700000" algn="tl" rotWithShape="0">
                    <a:schemeClr val="bg1">
                      <a:lumMod val="50000"/>
                    </a:schemeClr>
                  </a:outerShdw>
                </a:effectLst>
                <a:ea typeface="Microsoft YaHei" pitchFamily="1"/>
                <a:cs typeface="Arial" panose="020B0604020202020204" pitchFamily="34" charset="0"/>
              </a:rPr>
              <a:t> </a:t>
            </a:r>
            <a:r>
              <a:rPr lang="en-US" sz="1600" dirty="0">
                <a:ln w="9525">
                  <a:solidFill>
                    <a:schemeClr val="bg1"/>
                  </a:solidFill>
                  <a:prstDash val="solid"/>
                </a:ln>
                <a:solidFill>
                  <a:schemeClr val="tx1"/>
                </a:solidFill>
                <a:ea typeface="Microsoft YaHei" pitchFamily="1"/>
                <a:cs typeface="Arial" panose="020B0604020202020204" pitchFamily="34" charset="0"/>
                <a:hlinkClick r:id="rId5"/>
              </a:rPr>
              <a:t>Rev. 16:8-11 NIV</a:t>
            </a:r>
            <a:r>
              <a:rPr lang="en-US" sz="1600" dirty="0">
                <a:ln w="9525">
                  <a:solidFill>
                    <a:schemeClr val="bg1"/>
                  </a:solidFill>
                  <a:prstDash val="solid"/>
                </a:ln>
                <a:solidFill>
                  <a:schemeClr val="tx1"/>
                </a:solidFill>
                <a:ea typeface="Microsoft YaHei" pitchFamily="1"/>
                <a:cs typeface="Arial" panose="020B0604020202020204" pitchFamily="34" charset="0"/>
              </a:rPr>
              <a:t>, </a:t>
            </a:r>
            <a:r>
              <a:rPr lang="en-US" sz="1600" dirty="0">
                <a:ln w="9525">
                  <a:solidFill>
                    <a:schemeClr val="bg1"/>
                  </a:solidFill>
                  <a:prstDash val="solid"/>
                </a:ln>
                <a:solidFill>
                  <a:schemeClr val="tx1"/>
                </a:solidFill>
                <a:ea typeface="Microsoft YaHei" pitchFamily="1"/>
                <a:cs typeface="Arial" panose="020B0604020202020204" pitchFamily="34" charset="0"/>
                <a:hlinkClick r:id="rId6"/>
              </a:rPr>
              <a:t>[889]</a:t>
            </a:r>
            <a:endParaRPr lang="en-US" sz="1600" dirty="0">
              <a:ln w="9525">
                <a:solidFill>
                  <a:schemeClr val="bg1"/>
                </a:solidFill>
                <a:prstDash val="solid"/>
              </a:ln>
              <a:solidFill>
                <a:schemeClr val="tx1"/>
              </a:solidFill>
              <a:ea typeface="Microsoft YaHei" pitchFamily="1"/>
              <a:cs typeface="Arial" panose="020B0604020202020204" pitchFamily="34" charset="0"/>
            </a:endParaRPr>
          </a:p>
          <a:p>
            <a:pPr marL="274320" indent="-274320" hangingPunct="1">
              <a:lnSpc>
                <a:spcPct val="94000"/>
              </a:lnSpc>
              <a:spcBef>
                <a:spcPts val="0"/>
              </a:spcBef>
              <a:spcAft>
                <a:spcPts val="1200"/>
              </a:spcAft>
              <a:buClr>
                <a:schemeClr val="bg1"/>
              </a:buClr>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800" dirty="0">
                <a:solidFill>
                  <a:schemeClr val="bg1"/>
                </a:solidFill>
                <a:latin typeface="Calibri" pitchFamily="34"/>
                <a:ea typeface="Microsoft YaHei" pitchFamily="1"/>
                <a:cs typeface="Times New Roman" pitchFamily="18"/>
              </a:rPr>
              <a:t>These two beasts cannot rule Earth until after </a:t>
            </a:r>
            <a:r>
              <a:rPr lang="en-US" sz="2800" dirty="0">
                <a:solidFill>
                  <a:prstClr val="black">
                    <a:lumMod val="95000"/>
                    <a:lumOff val="5000"/>
                  </a:prstClr>
                </a:solidFill>
                <a:latin typeface="Calibri" pitchFamily="34"/>
                <a:ea typeface="Microsoft YaHei" pitchFamily="1"/>
                <a:cs typeface="Times New Roman" pitchFamily="18"/>
              </a:rPr>
              <a:t>the 3.5 years of the 2 witnesses are completed and they are killed, in the first half of the 7 year tribulation</a:t>
            </a:r>
            <a:r>
              <a:rPr lang="en-US" sz="2800" dirty="0">
                <a:solidFill>
                  <a:schemeClr val="bg1"/>
                </a:solidFill>
                <a:latin typeface="Calibri" pitchFamily="34"/>
                <a:ea typeface="Microsoft YaHei" pitchFamily="1"/>
                <a:cs typeface="Times New Roman" pitchFamily="18"/>
              </a:rPr>
              <a:t>.</a:t>
            </a:r>
          </a:p>
        </p:txBody>
      </p:sp>
      <p:sp>
        <p:nvSpPr>
          <p:cNvPr id="6" name="Rectangle 2">
            <a:extLst>
              <a:ext uri="{FF2B5EF4-FFF2-40B4-BE49-F238E27FC236}">
                <a16:creationId xmlns:a16="http://schemas.microsoft.com/office/drawing/2014/main" id="{DA66AD3D-9C8C-4F38-9C6B-AB0A16EA7E90}"/>
              </a:ext>
            </a:extLst>
          </p:cNvPr>
          <p:cNvSpPr>
            <a:spLocks noChangeArrowheads="1"/>
          </p:cNvSpPr>
          <p:nvPr/>
        </p:nvSpPr>
        <p:spPr bwMode="auto">
          <a:xfrm>
            <a:off x="48666" y="216929"/>
            <a:ext cx="9046665" cy="109728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4000"/>
              </a:lnSpc>
              <a:spcAft>
                <a:spcPts val="0"/>
              </a:spcAft>
              <a:buClr>
                <a:schemeClr val="bg1"/>
              </a:buClr>
              <a:buSzPct val="125000"/>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7 Vial Plagues: All Water is Blood, All Cities Flattened, Sun Dark, No Mountains, Humans Rare</a:t>
            </a:r>
          </a:p>
        </p:txBody>
      </p:sp>
      <p:sp>
        <p:nvSpPr>
          <p:cNvPr id="4" name="Date Placeholder 2">
            <a:extLst>
              <a:ext uri="{FF2B5EF4-FFF2-40B4-BE49-F238E27FC236}">
                <a16:creationId xmlns:a16="http://schemas.microsoft.com/office/drawing/2014/main" id="{95CC2F27-C4D4-4C57-B6DD-B0CFA5D1C572}"/>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216669891"/>
      </p:ext>
    </p:extLst>
  </p:cSld>
  <p:clrMapOvr>
    <a:masterClrMapping/>
  </p:clrMapOvr>
  <mc:AlternateContent xmlns:mc="http://schemas.openxmlformats.org/markup-compatibility/2006" xmlns:p15="http://schemas.microsoft.com/office/powerpoint/2012/main">
    <mc:Choice Requires="p15">
      <p:transition spd="slow" advTm="35000">
        <p15:prstTrans prst="pageCurlDouble"/>
      </p:transition>
    </mc:Choice>
    <mc:Fallback xmlns="">
      <p:transition spd="slow" advTm="35000">
        <p:fade/>
      </p:transition>
    </mc:Fallback>
  </mc:AlternateContent>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a:extLst>
              <a:ext uri="{28A0092B-C50C-407E-A947-70E740481C1C}">
                <a14:useLocalDpi xmlns:a14="http://schemas.microsoft.com/office/drawing/2010/main" val="0"/>
              </a:ext>
            </a:extLst>
          </a:blip>
          <a:srcRect l="953" t="2361" r="1602" b="1895"/>
          <a:stretch/>
        </p:blipFill>
        <p:spPr>
          <a:xfrm>
            <a:off x="1039368" y="1645920"/>
            <a:ext cx="7065264" cy="5212080"/>
          </a:xfrm>
          <a:prstGeom prst="rect">
            <a:avLst/>
          </a:prstGeom>
        </p:spPr>
      </p:pic>
      <p:sp>
        <p:nvSpPr>
          <p:cNvPr id="8" name="Rectangle 2"/>
          <p:cNvSpPr>
            <a:spLocks noChangeArrowheads="1"/>
          </p:cNvSpPr>
          <p:nvPr/>
        </p:nvSpPr>
        <p:spPr bwMode="auto">
          <a:xfrm>
            <a:off x="228600" y="0"/>
            <a:ext cx="8686800" cy="173736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85000"/>
              </a:lnSpc>
              <a:spcAft>
                <a:spcPts val="0"/>
              </a:spcAft>
              <a:buClr>
                <a:schemeClr val="bg1"/>
              </a:buClr>
              <a:buSzPct val="125000"/>
            </a:pPr>
            <a:r>
              <a:rPr lang="en-US" altLang="en-US" sz="4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Armageddon War #3: 2 Beasts, </a:t>
            </a:r>
          </a:p>
          <a:p>
            <a:pPr marL="0" indent="0" algn="ctr">
              <a:lnSpc>
                <a:spcPct val="85000"/>
              </a:lnSpc>
              <a:spcAft>
                <a:spcPts val="0"/>
              </a:spcAft>
              <a:buClr>
                <a:schemeClr val="bg1"/>
              </a:buClr>
              <a:buSzPct val="125000"/>
            </a:pPr>
            <a:r>
              <a:rPr lang="en-US" altLang="en-US" sz="4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8 Lead Demons &amp; Kings of East Against Jesus &amp; Legions of Angels</a:t>
            </a:r>
          </a:p>
        </p:txBody>
      </p:sp>
      <p:sp>
        <p:nvSpPr>
          <p:cNvPr id="9" name="TextBox 8">
            <a:extLst>
              <a:ext uri="{FF2B5EF4-FFF2-40B4-BE49-F238E27FC236}">
                <a16:creationId xmlns:a16="http://schemas.microsoft.com/office/drawing/2014/main" id="{678C1916-6CCB-4164-8261-6C97F7746CA1}"/>
              </a:ext>
            </a:extLst>
          </p:cNvPr>
          <p:cNvSpPr txBox="1"/>
          <p:nvPr/>
        </p:nvSpPr>
        <p:spPr bwMode="auto">
          <a:xfrm>
            <a:off x="6818729" y="6477000"/>
            <a:ext cx="1285903" cy="365760"/>
          </a:xfrm>
          <a:prstGeom prst="rect">
            <a:avLst/>
          </a:prstGeom>
          <a:noFill/>
          <a:ln w="25400">
            <a:noFill/>
            <a:round/>
            <a:headEnd/>
            <a:tailEnd/>
          </a:ln>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sz="900" kern="150" dirty="0">
                <a:solidFill>
                  <a:schemeClr val="bg1">
                    <a:lumMod val="85000"/>
                    <a:lumOff val="15000"/>
                  </a:schemeClr>
                </a:solidFill>
                <a:latin typeface="Times New Roman" panose="02020603050405020304" pitchFamily="18" charset="0"/>
                <a:ea typeface="SimSun" panose="02010600030101010101" pitchFamily="2" charset="-122"/>
                <a:cs typeface="Times New Roman" panose="02020603050405020304" pitchFamily="18" charset="0"/>
              </a:rPr>
              <a:t>Credit: Wallchan.com</a:t>
            </a:r>
          </a:p>
        </p:txBody>
      </p:sp>
    </p:spTree>
    <p:extLst>
      <p:ext uri="{BB962C8B-B14F-4D97-AF65-F5344CB8AC3E}">
        <p14:creationId xmlns:p14="http://schemas.microsoft.com/office/powerpoint/2010/main" val="1436728314"/>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ADE6F21-3A22-4BC8-867D-F8E941EF6467}"/>
              </a:ext>
            </a:extLst>
          </p:cNvPr>
          <p:cNvPicPr>
            <a:picLocks noChangeAspect="1"/>
          </p:cNvPicPr>
          <p:nvPr/>
        </p:nvPicPr>
        <p:blipFill rotWithShape="1">
          <a:blip r:embed="rId3"/>
          <a:srcRect r="300" b="437"/>
          <a:stretch/>
        </p:blipFill>
        <p:spPr>
          <a:xfrm>
            <a:off x="0" y="-2537"/>
            <a:ext cx="9116568" cy="6830568"/>
          </a:xfrm>
          <a:prstGeom prst="rect">
            <a:avLst/>
          </a:prstGeom>
        </p:spPr>
      </p:pic>
      <p:sp>
        <p:nvSpPr>
          <p:cNvPr id="6" name="Isosceles Triangle 5">
            <a:extLst>
              <a:ext uri="{FF2B5EF4-FFF2-40B4-BE49-F238E27FC236}">
                <a16:creationId xmlns:a16="http://schemas.microsoft.com/office/drawing/2014/main" id="{7F7BE4F0-92A5-4D7D-9758-557570E22EF5}"/>
              </a:ext>
            </a:extLst>
          </p:cNvPr>
          <p:cNvSpPr>
            <a:spLocks noChangeAspect="1"/>
          </p:cNvSpPr>
          <p:nvPr/>
        </p:nvSpPr>
        <p:spPr bwMode="auto">
          <a:xfrm rot="10800000">
            <a:off x="7942005" y="4663440"/>
            <a:ext cx="509203" cy="457200"/>
          </a:xfrm>
          <a:prstGeom prst="triangle">
            <a:avLst/>
          </a:prstGeom>
          <a:solidFill>
            <a:srgbClr val="FF0000"/>
          </a:solidFill>
          <a:ln w="25400">
            <a:solidFill>
              <a:schemeClr val="tx1"/>
            </a:solidFill>
          </a:ln>
          <a:effectLst/>
          <a:scene3d>
            <a:camera prst="orthographicFront"/>
            <a:lightRig rig="threePt" dir="t"/>
          </a:scene3d>
          <a:sp3d>
            <a:bevelT w="165100" prst="coolSlant"/>
          </a:sp3d>
          <a:extLst/>
        </p:spPr>
        <p:txBody>
          <a:bodyPr wrap="square" lIns="90000" tIns="91440" rIns="90000" bIns="0" rtlCol="0" anchor="ctr">
            <a:spAutoFit/>
          </a:bodyPr>
          <a:lstStyle/>
          <a:p>
            <a:pPr marL="342900" marR="0" lvl="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a:pPr>
            <a:endParaRPr kumimoji="0" lang="en-US"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875722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12000">
        <p15:prstTrans prst="pageCurlDouble"/>
      </p:transition>
    </mc:Choice>
    <mc:Fallback xmlns="">
      <p:transition spd="slow" advTm="1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ppt_x</p:attrName>
                                        </p:attrNameLst>
                                      </p:cBhvr>
                                      <p:tavLst>
                                        <p:tav tm="0">
                                          <p:val>
                                            <p:strVal val="#ppt_x"/>
                                          </p:val>
                                        </p:tav>
                                        <p:tav tm="100000">
                                          <p:val>
                                            <p:strVal val="#ppt_x"/>
                                          </p:val>
                                        </p:tav>
                                      </p:tavLst>
                                    </p:anim>
                                    <p:anim calcmode="lin" valueType="num">
                                      <p:cBhvr>
                                        <p:cTn id="9" dur="2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2" name="Straight Connector 51">
            <a:extLst>
              <a:ext uri="{FF2B5EF4-FFF2-40B4-BE49-F238E27FC236}">
                <a16:creationId xmlns:a16="http://schemas.microsoft.com/office/drawing/2014/main" id="{9736AE10-C726-49B3-BE73-7101895F80C5}"/>
              </a:ext>
            </a:extLst>
          </p:cNvPr>
          <p:cNvCxnSpPr>
            <a:cxnSpLocks/>
          </p:cNvCxnSpPr>
          <p:nvPr/>
        </p:nvCxnSpPr>
        <p:spPr>
          <a:xfrm>
            <a:off x="8313606" y="4096447"/>
            <a:ext cx="0" cy="274320"/>
          </a:xfrm>
          <a:prstGeom prst="line">
            <a:avLst/>
          </a:prstGeom>
          <a:ln w="50800">
            <a:solidFill>
              <a:schemeClr val="tx1">
                <a:lumMod val="65000"/>
              </a:schemeClr>
            </a:solidFill>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1079384A-D263-4559-A065-5CDFB4E5DEAA}"/>
              </a:ext>
            </a:extLst>
          </p:cNvPr>
          <p:cNvPicPr>
            <a:picLocks noChangeAspect="1"/>
          </p:cNvPicPr>
          <p:nvPr/>
        </p:nvPicPr>
        <p:blipFill>
          <a:blip r:embed="rId3"/>
          <a:stretch>
            <a:fillRect/>
          </a:stretch>
        </p:blipFill>
        <p:spPr>
          <a:xfrm>
            <a:off x="11033" y="0"/>
            <a:ext cx="9132967" cy="6866294"/>
          </a:xfrm>
          <a:prstGeom prst="rect">
            <a:avLst/>
          </a:prstGeom>
        </p:spPr>
      </p:pic>
      <p:pic>
        <p:nvPicPr>
          <p:cNvPr id="47" name="Picture 46">
            <a:extLst>
              <a:ext uri="{FF2B5EF4-FFF2-40B4-BE49-F238E27FC236}">
                <a16:creationId xmlns:a16="http://schemas.microsoft.com/office/drawing/2014/main" id="{8925FB62-AE71-40F7-8926-5412429144EE}"/>
              </a:ext>
            </a:extLst>
          </p:cNvPr>
          <p:cNvPicPr>
            <a:picLocks noChangeAspect="1"/>
          </p:cNvPicPr>
          <p:nvPr/>
        </p:nvPicPr>
        <p:blipFill rotWithShape="1">
          <a:blip r:embed="rId4">
            <a:extLst>
              <a:ext uri="{28A0092B-C50C-407E-A947-70E740481C1C}">
                <a14:useLocalDpi xmlns:a14="http://schemas.microsoft.com/office/drawing/2010/main" val="0"/>
              </a:ext>
            </a:extLst>
          </a:blip>
          <a:srcRect l="1501" t="6639" r="554" b="24403"/>
          <a:stretch/>
        </p:blipFill>
        <p:spPr>
          <a:xfrm>
            <a:off x="5577840" y="2376040"/>
            <a:ext cx="3456432" cy="1828800"/>
          </a:xfrm>
          <a:prstGeom prst="rect">
            <a:avLst/>
          </a:prstGeom>
          <a:ln w="63500">
            <a:solidFill>
              <a:srgbClr val="C00000"/>
            </a:solidFill>
          </a:ln>
        </p:spPr>
      </p:pic>
      <p:sp>
        <p:nvSpPr>
          <p:cNvPr id="59" name="TextBox 58">
            <a:extLst>
              <a:ext uri="{FF2B5EF4-FFF2-40B4-BE49-F238E27FC236}">
                <a16:creationId xmlns:a16="http://schemas.microsoft.com/office/drawing/2014/main" id="{6C68A99E-B606-48A3-8F09-E7E5F0F4962A}"/>
              </a:ext>
            </a:extLst>
          </p:cNvPr>
          <p:cNvSpPr txBox="1"/>
          <p:nvPr/>
        </p:nvSpPr>
        <p:spPr bwMode="auto">
          <a:xfrm>
            <a:off x="5602607" y="969264"/>
            <a:ext cx="3406897" cy="1384995"/>
          </a:xfrm>
          <a:prstGeom prst="rect">
            <a:avLst/>
          </a:prstGeom>
          <a:noFill/>
          <a:ln w="635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nSpc>
                <a:spcPct val="70000"/>
              </a:lnSpc>
              <a:spcBef>
                <a:spcPts val="0"/>
              </a:spcBef>
              <a:spcAft>
                <a:spcPts val="0"/>
              </a:spcAft>
              <a:defRPr/>
            </a:pPr>
            <a:r>
              <a:rPr lang="en-US" sz="2700" b="1" dirty="0">
                <a:ln w="9525">
                  <a:solidFill>
                    <a:srgbClr val="C00000"/>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Armageddon War #3:   Satan, 2 Beasts, 8 Lead Demons &amp; Kings of East Against Jesus &amp; Angels</a:t>
            </a:r>
          </a:p>
          <a:p>
            <a:pPr lvl="0">
              <a:lnSpc>
                <a:spcPct val="90000"/>
              </a:lnSpc>
              <a:spcAft>
                <a:spcPts val="1200"/>
              </a:spcAft>
              <a:buClr>
                <a:prstClr val="black"/>
              </a:buClr>
              <a:buSzPct val="70000"/>
              <a:defRPr/>
            </a:pPr>
            <a:r>
              <a:rPr lang="en-US" altLang="en-US" sz="1400" dirty="0">
                <a:solidFill>
                  <a:schemeClr val="tx1"/>
                </a:solidFill>
                <a:latin typeface="Calibri" panose="020F0502020204030204" pitchFamily="34" charset="0"/>
                <a:cs typeface="Calibri" panose="020F0502020204030204" pitchFamily="34" charset="0"/>
              </a:rPr>
              <a:t>Rev. 9:1-19, 13:11-18, </a:t>
            </a:r>
            <a:r>
              <a:rPr lang="en-US" sz="1400" dirty="0">
                <a:solidFill>
                  <a:schemeClr val="tx1"/>
                </a:solidFill>
                <a:latin typeface="Calibri" panose="020F0502020204030204" pitchFamily="34" charset="0"/>
                <a:ea typeface="Microsoft YaHei" pitchFamily="1"/>
                <a:cs typeface="Calibri" panose="020F0502020204030204" pitchFamily="34" charset="0"/>
              </a:rPr>
              <a:t>16:13-17 NIV</a:t>
            </a:r>
            <a:endParaRPr lang="en-US" sz="1400" dirty="0">
              <a:solidFill>
                <a:schemeClr val="tx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89400414"/>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000"/>
                                  </p:stCondLst>
                                  <p:childTnLst>
                                    <p:animEffect transition="out" filter="fade">
                                      <p:cBhvr>
                                        <p:cTn id="6" dur="2250" tmFilter="0, 0; .2, .5; .8, .5; 1, 0"/>
                                        <p:tgtEl>
                                          <p:spTgt spid="47"/>
                                        </p:tgtEl>
                                      </p:cBhvr>
                                    </p:animEffect>
                                    <p:animScale>
                                      <p:cBhvr>
                                        <p:cTn id="7" dur="1125" autoRev="1" fill="hold"/>
                                        <p:tgtEl>
                                          <p:spTgt spid="47"/>
                                        </p:tgtEl>
                                      </p:cBhvr>
                                      <p:by x="105000" y="105000"/>
                                    </p:animScale>
                                  </p:childTnLst>
                                </p:cTn>
                              </p:par>
                            </p:childTnLst>
                          </p:cTn>
                        </p:par>
                        <p:par>
                          <p:cTn id="8" fill="hold">
                            <p:stCondLst>
                              <p:cond delay="4250"/>
                            </p:stCondLst>
                            <p:childTnLst>
                              <p:par>
                                <p:cTn id="9" presetID="27" presetClass="emph" presetSubtype="0" fill="remove" grpId="0" nodeType="afterEffect">
                                  <p:stCondLst>
                                    <p:cond delay="8000"/>
                                  </p:stCondLst>
                                  <p:childTnLst>
                                    <p:animClr clrSpc="rgb" dir="cw">
                                      <p:cBhvr override="childStyle">
                                        <p:cTn id="10" dur="1000" autoRev="1" fill="remove"/>
                                        <p:tgtEl>
                                          <p:spTgt spid="59"/>
                                        </p:tgtEl>
                                        <p:attrNameLst>
                                          <p:attrName>style.color</p:attrName>
                                        </p:attrNameLst>
                                      </p:cBhvr>
                                      <p:to>
                                        <a:schemeClr val="bg1"/>
                                      </p:to>
                                    </p:animClr>
                                    <p:animClr clrSpc="rgb" dir="cw">
                                      <p:cBhvr>
                                        <p:cTn id="11" dur="1000" autoRev="1" fill="remove"/>
                                        <p:tgtEl>
                                          <p:spTgt spid="59"/>
                                        </p:tgtEl>
                                        <p:attrNameLst>
                                          <p:attrName>fillcolor</p:attrName>
                                        </p:attrNameLst>
                                      </p:cBhvr>
                                      <p:to>
                                        <a:schemeClr val="bg1"/>
                                      </p:to>
                                    </p:animClr>
                                    <p:set>
                                      <p:cBhvr>
                                        <p:cTn id="12" dur="1000" autoRev="1" fill="remove"/>
                                        <p:tgtEl>
                                          <p:spTgt spid="59"/>
                                        </p:tgtEl>
                                        <p:attrNameLst>
                                          <p:attrName>fill.type</p:attrName>
                                        </p:attrNameLst>
                                      </p:cBhvr>
                                      <p:to>
                                        <p:strVal val="solid"/>
                                      </p:to>
                                    </p:set>
                                    <p:set>
                                      <p:cBhvr>
                                        <p:cTn id="13" dur="1000" autoRev="1" fill="remove"/>
                                        <p:tgtEl>
                                          <p:spTgt spid="59"/>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990600"/>
            <a:ext cx="7277100" cy="516487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4000"/>
              </a:lnSpc>
              <a:spcBef>
                <a:spcPts val="0"/>
              </a:spcBef>
              <a:spcAft>
                <a:spcPts val="1800"/>
              </a:spcAft>
              <a:buSzPct val="9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5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And I saw </a:t>
            </a:r>
            <a:r>
              <a:rPr lang="en-US" sz="35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three unclean spirits like frogs </a:t>
            </a:r>
            <a:r>
              <a:rPr lang="en-US" sz="3600" b="1" dirty="0">
                <a:ln w="9525">
                  <a:solidFill>
                    <a:schemeClr val="tx1"/>
                  </a:solidFill>
                  <a:prstDash val="solid"/>
                </a:ln>
                <a:solidFill>
                  <a:srgbClr val="633A0D"/>
                </a:solidFill>
                <a:effectLst>
                  <a:outerShdw blurRad="50800" dist="38100" dir="2700000" algn="tl" rotWithShape="0">
                    <a:prstClr val="black">
                      <a:alpha val="40000"/>
                    </a:prstClr>
                  </a:outerShdw>
                </a:effectLst>
                <a:latin typeface="Papyrus" panose="03070502060502030205" pitchFamily="66" charset="0"/>
                <a:ea typeface="Microsoft YaHei" pitchFamily="1"/>
                <a:cs typeface="Times New Roman" pitchFamily="18"/>
              </a:rPr>
              <a:t>come out of the mouth of the </a:t>
            </a:r>
            <a:r>
              <a:rPr lang="en-US" sz="35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dragon… beast, and… false prophet</a:t>
            </a:r>
            <a:r>
              <a:rPr lang="en-US" sz="3500" dirty="0">
                <a:ln w="9525">
                  <a:noFill/>
                  <a:prstDash val="solid"/>
                </a:ln>
                <a:solidFill>
                  <a:srgbClr val="9C5B14"/>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t>
            </a:r>
          </a:p>
          <a:p>
            <a:pPr marL="0" lvl="0" indent="0" hangingPunct="1">
              <a:lnSpc>
                <a:spcPct val="94000"/>
              </a:lnSpc>
              <a:spcBef>
                <a:spcPts val="0"/>
              </a:spcBef>
              <a:spcAft>
                <a:spcPts val="1800"/>
              </a:spcAft>
              <a:buSzPct val="9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5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For they are the </a:t>
            </a:r>
            <a:r>
              <a:rPr lang="en-US" sz="35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spirits of devils</a:t>
            </a:r>
            <a:r>
              <a:rPr lang="en-US" sz="35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working miracles, which go forth unto the kings of the earth and of the whole world, to gather them to the battle of that great day of God Almighty…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Rev. 16:13-17</a:t>
            </a:r>
            <a:endParaRPr lang="en-US" sz="3000" dirty="0">
              <a:ln w="9525">
                <a:noFill/>
                <a:prstDash val="solid"/>
              </a:ln>
              <a:solidFill>
                <a:prstClr val="black"/>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4181530"/>
      </p:ext>
    </p:extLst>
  </p:cSld>
  <p:clrMapOvr>
    <a:masterClrMapping/>
  </p:clrMapOvr>
  <mc:AlternateContent xmlns:mc="http://schemas.openxmlformats.org/markup-compatibility/2006" xmlns:p15="http://schemas.microsoft.com/office/powerpoint/2012/main">
    <mc:Choice Requires="p15">
      <p:transition spd="slow"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990600"/>
            <a:ext cx="7277100" cy="525336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0000"/>
              </a:lnSpc>
              <a:spcBef>
                <a:spcPts val="0"/>
              </a:spcBef>
              <a:spcAft>
                <a:spcPts val="18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4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And the </a:t>
            </a:r>
            <a:r>
              <a:rPr lang="en-US" sz="34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sixth angel poured out his vial </a:t>
            </a:r>
            <a:r>
              <a:rPr lang="en-US" sz="34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upon the great river Euphrates; and the water thereof was dried up, that the way of the </a:t>
            </a:r>
            <a:r>
              <a:rPr lang="en-US" sz="36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kings of the east </a:t>
            </a:r>
            <a:r>
              <a:rPr lang="en-US" sz="34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might be prepared. </a:t>
            </a:r>
            <a:r>
              <a:rPr lang="en-US" dirty="0">
                <a:ln w="9525">
                  <a:solidFill>
                    <a:prstClr val="black"/>
                  </a:solidFill>
                  <a:prstDash val="solid"/>
                </a:ln>
                <a:solidFill>
                  <a:prstClr val="white"/>
                </a:solidFill>
                <a:latin typeface="Papyrus" panose="03070502060502030205" pitchFamily="66" charset="0"/>
                <a:ea typeface="Microsoft YaHei" pitchFamily="1"/>
                <a:cs typeface="Times New Roman" pitchFamily="18"/>
                <a:hlinkClick r:id="rId4"/>
              </a:rPr>
              <a:t>Rev. 16:12</a:t>
            </a:r>
            <a:endParaRPr lang="en-US" dirty="0">
              <a:ln w="9525">
                <a:noFill/>
                <a:prstDash val="solid"/>
              </a:ln>
              <a:solidFill>
                <a:prstClr val="black"/>
              </a:solidFill>
              <a:latin typeface="Papyrus" panose="03070502060502030205" pitchFamily="66" charset="0"/>
              <a:ea typeface="Microsoft YaHei" pitchFamily="1"/>
              <a:cs typeface="Times New Roman" pitchFamily="18"/>
            </a:endParaRPr>
          </a:p>
          <a:p>
            <a:pPr marL="0" lvl="0" indent="0" hangingPunct="1">
              <a:lnSpc>
                <a:spcPct val="85000"/>
              </a:lnSpc>
              <a:spcBef>
                <a:spcPts val="0"/>
              </a:spcBef>
              <a:spcAft>
                <a:spcPts val="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4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And I saw the </a:t>
            </a:r>
            <a:r>
              <a:rPr lang="en-US" sz="3400" b="1" dirty="0">
                <a:ln w="9525">
                  <a:solidFill>
                    <a:sysClr val="windowText" lastClr="000000"/>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beast, and the kings of the earth, and their armies, gathered together to make war</a:t>
            </a:r>
            <a:r>
              <a:rPr lang="en-US" sz="3400" dirty="0">
                <a:ln w="9525">
                  <a:noFill/>
                  <a:prstDash val="solid"/>
                </a:ln>
                <a:solidFill>
                  <a:srgbClr val="663300"/>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r>
              <a:rPr lang="en-US" sz="34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against him that sat on the horse, and against his army. </a:t>
            </a:r>
            <a:r>
              <a:rPr lang="en-US" dirty="0">
                <a:ln w="9525">
                  <a:solidFill>
                    <a:prstClr val="black"/>
                  </a:solidFill>
                  <a:prstDash val="solid"/>
                </a:ln>
                <a:solidFill>
                  <a:prstClr val="white"/>
                </a:solidFill>
                <a:latin typeface="Papyrus" panose="03070502060502030205" pitchFamily="66" charset="0"/>
                <a:ea typeface="Microsoft YaHei" pitchFamily="1"/>
                <a:cs typeface="Times New Roman" pitchFamily="18"/>
                <a:hlinkClick r:id="rId5"/>
              </a:rPr>
              <a:t>Rev. 19:19</a:t>
            </a:r>
            <a:endParaRPr lang="en-US" sz="2000" dirty="0">
              <a:ln w="9525">
                <a:solidFill>
                  <a:prstClr val="black"/>
                </a:solidFill>
                <a:prstDash val="solid"/>
              </a:ln>
              <a:solidFill>
                <a:prstClr val="white"/>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410870600"/>
      </p:ext>
    </p:extLst>
  </p:cSld>
  <p:clrMapOvr>
    <a:masterClrMapping/>
  </p:clrMapOvr>
  <mc:AlternateContent xmlns:mc="http://schemas.openxmlformats.org/markup-compatibility/2006" xmlns:p15="http://schemas.microsoft.com/office/powerpoint/2012/main">
    <mc:Choice Requires="p15">
      <p:transition spd="slow"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28700" y="807292"/>
            <a:ext cx="7086600" cy="558659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8000"/>
              </a:lnSpc>
              <a:spcBef>
                <a:spcPts val="0"/>
              </a:spcBef>
              <a:spcAft>
                <a:spcPts val="6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600" dirty="0">
                <a:solidFill>
                  <a:prstClr val="black"/>
                </a:solidFill>
                <a:latin typeface="Papyrus" panose="03070502060502030205" pitchFamily="66" charset="0"/>
                <a:ea typeface="Microsoft YaHei" pitchFamily="1"/>
                <a:cs typeface="Times New Roman" pitchFamily="18"/>
              </a:rPr>
              <a:t>And he gathered them together into a place called in the Hebrew tongue </a:t>
            </a:r>
            <a:r>
              <a:rPr lang="en-US" sz="4800" b="1" dirty="0">
                <a:ln w="12700">
                  <a:solidFill>
                    <a:prstClr val="black"/>
                  </a:solidFill>
                  <a:prstDash val="solid"/>
                </a:ln>
                <a:solidFill>
                  <a:schemeClr val="bg1"/>
                </a:solidFill>
                <a:effectLst>
                  <a:glow rad="114300">
                    <a:srgbClr val="663300">
                      <a:alpha val="40000"/>
                    </a:srgbClr>
                  </a:glow>
                  <a:outerShdw blurRad="50800" dist="38100" dir="2700000" algn="tl" rotWithShape="0">
                    <a:schemeClr val="tx1">
                      <a:lumMod val="95000"/>
                      <a:lumOff val="5000"/>
                    </a:schemeClr>
                  </a:outerShdw>
                </a:effectLst>
                <a:latin typeface="Papyrus" panose="03070502060502030205" pitchFamily="66" charset="0"/>
                <a:ea typeface="Microsoft YaHei" pitchFamily="1"/>
                <a:cs typeface="Times New Roman" pitchFamily="18"/>
              </a:rPr>
              <a:t>Armageddon</a:t>
            </a:r>
            <a:r>
              <a:rPr lang="en-US" sz="36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a:t>
            </a:r>
            <a:r>
              <a:rPr lang="en-US" dirty="0">
                <a:ln w="9525">
                  <a:solidFill>
                    <a:prstClr val="black"/>
                  </a:solidFill>
                  <a:prstDash val="solid"/>
                </a:ln>
                <a:solidFill>
                  <a:prstClr val="white"/>
                </a:solidFill>
                <a:latin typeface="Papyrus" panose="03070502060502030205" pitchFamily="66" charset="0"/>
                <a:ea typeface="Microsoft YaHei" pitchFamily="1"/>
                <a:cs typeface="Times New Roman" pitchFamily="18"/>
                <a:hlinkClick r:id="rId4"/>
              </a:rPr>
              <a:t>Rev. 16:13-17</a:t>
            </a:r>
            <a:endParaRPr lang="en-US" sz="2000" dirty="0">
              <a:ln w="9525">
                <a:solidFill>
                  <a:prstClr val="black"/>
                </a:solidFill>
                <a:prstDash val="solid"/>
              </a:ln>
              <a:solidFill>
                <a:prstClr val="white"/>
              </a:solidFill>
              <a:latin typeface="Papyrus" panose="03070502060502030205" pitchFamily="66" charset="0"/>
              <a:ea typeface="Microsoft YaHei" pitchFamily="1"/>
              <a:cs typeface="Times New Roman" pitchFamily="18"/>
            </a:endParaRPr>
          </a:p>
          <a:p>
            <a:pPr marL="0" lvl="0" indent="0" hangingPunct="1">
              <a:lnSpc>
                <a:spcPct val="94000"/>
              </a:lnSpc>
              <a:spcBef>
                <a:spcPts val="0"/>
              </a:spcBef>
              <a:spcAft>
                <a:spcPts val="6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6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Then the </a:t>
            </a:r>
            <a:r>
              <a:rPr lang="en-US" sz="36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Lord will go out and fight against </a:t>
            </a:r>
            <a:r>
              <a:rPr lang="en-US" sz="36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those nations, as he fights on a day of battle. And his </a:t>
            </a:r>
            <a:r>
              <a:rPr lang="en-US" sz="4400" b="1" dirty="0">
                <a:ln w="12700">
                  <a:solidFill>
                    <a:sysClr val="windowText" lastClr="000000"/>
                  </a:solidFill>
                  <a:prstDash val="solid"/>
                </a:ln>
                <a:solidFill>
                  <a:schemeClr val="bg1"/>
                </a:solidFill>
                <a:effectLst>
                  <a:glow rad="114300">
                    <a:srgbClr val="663300">
                      <a:alpha val="70000"/>
                    </a:srgbClr>
                  </a:glow>
                  <a:outerShdw blurRad="50800" dist="38100" dir="2700000" algn="ctr" rotWithShape="0">
                    <a:schemeClr val="tx1">
                      <a:lumMod val="95000"/>
                      <a:lumOff val="5000"/>
                    </a:schemeClr>
                  </a:outerShdw>
                </a:effectLst>
                <a:latin typeface="Papyrus" panose="03070502060502030205" pitchFamily="66" charset="0"/>
                <a:ea typeface="Microsoft YaHei" pitchFamily="1"/>
                <a:cs typeface="Times New Roman" pitchFamily="18"/>
              </a:rPr>
              <a:t>feet shall stand in that day upon the mount of Olives</a:t>
            </a:r>
            <a:r>
              <a:rPr lang="en-US" sz="36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p>
          <a:p>
            <a:pPr marL="0" lvl="0" indent="0" hangingPunct="1">
              <a:lnSpc>
                <a:spcPct val="94000"/>
              </a:lnSpc>
              <a:spcBef>
                <a:spcPts val="0"/>
              </a:spcBef>
              <a:spcAft>
                <a:spcPts val="18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5"/>
              </a:rPr>
              <a:t>Zech. 14:3-4</a:t>
            </a:r>
            <a:endParaRPr lang="en-US" sz="3600" dirty="0">
              <a:ln w="9525">
                <a:noFill/>
                <a:prstDash val="solid"/>
              </a:ln>
              <a:solidFill>
                <a:prstClr val="black"/>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910524787"/>
      </p:ext>
    </p:extLst>
  </p:cSld>
  <p:clrMapOvr>
    <a:masterClrMapping/>
  </p:clrMapOvr>
  <mc:AlternateContent xmlns:mc="http://schemas.openxmlformats.org/markup-compatibility/2006" xmlns:p15="http://schemas.microsoft.com/office/powerpoint/2012/main">
    <mc:Choice Requires="p15">
      <p:transition spd="slow"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33450" y="990600"/>
            <a:ext cx="7277100" cy="517757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0000"/>
              </a:lnSpc>
              <a:spcBef>
                <a:spcPts val="0"/>
              </a:spcBef>
              <a:spcAft>
                <a:spcPts val="12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The Lord Almighty is mustering an army for war. They come from faraway lands, from the ends of the heavens…</a:t>
            </a:r>
          </a:p>
          <a:p>
            <a:pPr marL="0" lvl="0" indent="0" hangingPunct="1">
              <a:lnSpc>
                <a:spcPct val="90000"/>
              </a:lnSpc>
              <a:spcBef>
                <a:spcPts val="0"/>
              </a:spcBef>
              <a:spcAft>
                <a:spcPts val="12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b="1" dirty="0">
                <a:ln w="9525">
                  <a:solidFill>
                    <a:sysClr val="windowText" lastClr="000000"/>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Wail, for the day of the Lord is near… Terror will seize them… They will look aghast at each other, their faces aflame.</a:t>
            </a:r>
          </a:p>
          <a:p>
            <a:pPr marL="0" lvl="0" indent="0" hangingPunct="1">
              <a:lnSpc>
                <a:spcPct val="90000"/>
              </a:lnSpc>
              <a:spcBef>
                <a:spcPts val="0"/>
              </a:spcBef>
              <a:spcAft>
                <a:spcPts val="12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See, the day of the Lord is coming —a cruel day, with wrath and fierce anger— </a:t>
            </a:r>
            <a:r>
              <a:rPr lang="en-US" sz="3400" b="1" dirty="0">
                <a:ln w="9525">
                  <a:solidFill>
                    <a:prstClr val="black"/>
                  </a:solidFill>
                  <a:prstDash val="solid"/>
                </a:ln>
                <a:solidFill>
                  <a:srgbClr val="663300"/>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to make the land desolate and destroy the sinners</a:t>
            </a:r>
            <a:r>
              <a:rPr lang="en-US" sz="32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Is. 13:4-13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NIV</a:t>
            </a:r>
            <a:endParaRPr lang="en-US" sz="2200" dirty="0">
              <a:ln w="9525">
                <a:noFill/>
                <a:prstDash val="solid"/>
              </a:ln>
              <a:solidFill>
                <a:prstClr val="black"/>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800154825"/>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6300" y="762000"/>
            <a:ext cx="7391400" cy="5449184"/>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0000"/>
              </a:lnSpc>
              <a:spcBef>
                <a:spcPts val="0"/>
              </a:spcBef>
              <a:spcAft>
                <a:spcPts val="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3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The </a:t>
            </a:r>
            <a:r>
              <a:rPr lang="en-US" sz="3500" b="1" dirty="0">
                <a:ln w="9525">
                  <a:solidFill>
                    <a:prstClr val="black"/>
                  </a:solidFill>
                  <a:prstDash val="solid"/>
                </a:ln>
                <a:solidFill>
                  <a:srgbClr val="663300"/>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seventh angel </a:t>
            </a:r>
            <a:r>
              <a:rPr lang="en-US" sz="33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poured out his bowl … </a:t>
            </a:r>
            <a:r>
              <a:rPr lang="en-US" sz="3600" b="1" dirty="0">
                <a:ln w="9525">
                  <a:solidFill>
                    <a:schemeClr val="tx1"/>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No earthquake like it has ever occurred </a:t>
            </a:r>
            <a:r>
              <a:rPr lang="en-US" sz="3200" dirty="0">
                <a:solidFill>
                  <a:schemeClr val="tx1"/>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since mankind has been on earth</a:t>
            </a:r>
            <a:r>
              <a:rPr lang="en-US" sz="33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so tremendous was the quake. </a:t>
            </a:r>
          </a:p>
          <a:p>
            <a:pPr marL="0" lvl="0" indent="0" hangingPunct="1">
              <a:lnSpc>
                <a:spcPct val="85000"/>
              </a:lnSpc>
              <a:spcBef>
                <a:spcPts val="0"/>
              </a:spcBef>
              <a:spcAft>
                <a:spcPts val="600"/>
              </a:spcAft>
              <a:buSzPct val="79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solidFill>
                  <a:prstClr val="black">
                    <a:lumMod val="95000"/>
                    <a:lumOff val="5000"/>
                  </a:prstClr>
                </a:solidFill>
                <a:latin typeface="Papyrus" panose="03070502060502030205" pitchFamily="66" charset="0"/>
                <a:ea typeface="Microsoft YaHei" pitchFamily="1"/>
                <a:cs typeface="Times New Roman" pitchFamily="18"/>
              </a:rPr>
              <a:t>…</a:t>
            </a:r>
            <a:r>
              <a:rPr lang="en-US" sz="3200" dirty="0">
                <a:ln w="9525">
                  <a:solidFill>
                    <a:prstClr val="black">
                      <a:lumMod val="65000"/>
                      <a:lumOff val="35000"/>
                    </a:prstClr>
                  </a:solidFill>
                  <a:prstDash val="solid"/>
                </a:ln>
                <a:solidFill>
                  <a:srgbClr val="9C5B14"/>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r>
              <a:rPr lang="en-US" sz="4000" b="1" dirty="0">
                <a:ln w="12700">
                  <a:solidFill>
                    <a:schemeClr val="tx1"/>
                  </a:solidFill>
                  <a:prstDash val="solid"/>
                </a:ln>
                <a:solidFill>
                  <a:schemeClr val="bg1"/>
                </a:solidFill>
                <a:effectLst>
                  <a:glow rad="114300">
                    <a:srgbClr val="663300">
                      <a:alpha val="70000"/>
                    </a:srgbClr>
                  </a:glow>
                  <a:outerShdw blurRad="38100" dist="50800" dir="2700000" algn="ctr" rotWithShape="0">
                    <a:schemeClr val="tx1"/>
                  </a:outerShdw>
                </a:effectLst>
                <a:latin typeface="Papyrus" panose="03070502060502030205" pitchFamily="66" charset="0"/>
                <a:ea typeface="Microsoft YaHei" pitchFamily="1"/>
                <a:cs typeface="Times New Roman" pitchFamily="18"/>
              </a:rPr>
              <a:t>cities of the nations collapsed</a:t>
            </a:r>
            <a:r>
              <a:rPr lang="en-US" sz="4000" dirty="0">
                <a:ln w="12700">
                  <a:solidFill>
                    <a:schemeClr val="tx1"/>
                  </a:solidFill>
                </a:ln>
                <a:solidFill>
                  <a:schemeClr val="bg1"/>
                </a:solidFill>
                <a:effectLst>
                  <a:glow rad="114300">
                    <a:srgbClr val="663300">
                      <a:alpha val="70000"/>
                    </a:srgbClr>
                  </a:glow>
                  <a:outerShdw blurRad="38100" dist="50800" dir="2700000" algn="ctr" rotWithShape="0">
                    <a:schemeClr val="tx1"/>
                  </a:outerShdw>
                </a:effectLst>
                <a:latin typeface="Papyrus" panose="03070502060502030205" pitchFamily="66" charset="0"/>
                <a:ea typeface="Microsoft YaHei" pitchFamily="1"/>
                <a:cs typeface="Times New Roman" pitchFamily="18"/>
              </a:rPr>
              <a:t>... </a:t>
            </a:r>
            <a:r>
              <a:rPr lang="en-US" sz="4000" b="1" dirty="0">
                <a:ln w="12700">
                  <a:solidFill>
                    <a:schemeClr val="tx1"/>
                  </a:solidFill>
                  <a:prstDash val="solid"/>
                </a:ln>
                <a:solidFill>
                  <a:schemeClr val="bg1"/>
                </a:solidFill>
                <a:effectLst>
                  <a:glow rad="114300">
                    <a:srgbClr val="663300">
                      <a:alpha val="70000"/>
                    </a:srgbClr>
                  </a:glow>
                  <a:outerShdw blurRad="38100" dist="50800" dir="2700000" algn="ctr" rotWithShape="0">
                    <a:schemeClr val="tx1"/>
                  </a:outerShdw>
                </a:effectLst>
                <a:latin typeface="Papyrus" panose="03070502060502030205" pitchFamily="66" charset="0"/>
                <a:ea typeface="Microsoft YaHei" pitchFamily="1"/>
                <a:cs typeface="Times New Roman" pitchFamily="18"/>
              </a:rPr>
              <a:t>Every island fled away and the mountains could not be found. </a:t>
            </a:r>
          </a:p>
          <a:p>
            <a:pPr marL="0" lvl="0" indent="0" hangingPunct="1">
              <a:lnSpc>
                <a:spcPct val="87000"/>
              </a:lnSpc>
              <a:spcBef>
                <a:spcPts val="0"/>
              </a:spcBef>
              <a:spcAft>
                <a:spcPts val="600"/>
              </a:spcAft>
              <a:buSzPct val="79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300" dirty="0">
                <a:solidFill>
                  <a:schemeClr val="tx1"/>
                </a:solidFill>
                <a:latin typeface="Papyrus" panose="03070502060502030205" pitchFamily="66" charset="0"/>
                <a:ea typeface="Microsoft YaHei" pitchFamily="1"/>
                <a:cs typeface="Times New Roman" pitchFamily="18"/>
              </a:rPr>
              <a:t>From the sky </a:t>
            </a:r>
            <a:r>
              <a:rPr lang="en-US" sz="3600" b="1" dirty="0">
                <a:ln w="9525">
                  <a:solidFill>
                    <a:prstClr val="black"/>
                  </a:solidFill>
                  <a:prstDash val="solid"/>
                </a:ln>
                <a:solidFill>
                  <a:srgbClr val="663300"/>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huge hailstones, each weighing about a hundred pounds, fell on people</a:t>
            </a:r>
            <a:r>
              <a:rPr lang="en-US" sz="33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r>
              <a:rPr lang="en-US" sz="16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Rev. 16:17-21 </a:t>
            </a:r>
            <a:r>
              <a:rPr lang="en-US"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NIV</a:t>
            </a:r>
            <a:endParaRPr lang="en-US" sz="2400" dirty="0">
              <a:ln w="9525">
                <a:noFill/>
                <a:prstDash val="solid"/>
              </a:ln>
              <a:solidFill>
                <a:srgbClr val="FF0000"/>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4145339492"/>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914400"/>
            <a:ext cx="7315200" cy="5216813"/>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100000"/>
              </a:lnSpc>
              <a:spcBef>
                <a:spcPts val="0"/>
              </a:spcBef>
              <a:spcAft>
                <a:spcPts val="1800"/>
              </a:spcAft>
              <a:buSzPct val="9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4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The … foundations of the earth shake. </a:t>
            </a:r>
            <a:r>
              <a:rPr lang="en-US" sz="3400" dirty="0">
                <a:solidFill>
                  <a:schemeClr val="tx1"/>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The</a:t>
            </a:r>
            <a:r>
              <a:rPr lang="en-US" sz="34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Earth is broken up, the earth is split asunder</a:t>
            </a:r>
            <a:r>
              <a:rPr lang="en-US" sz="34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the earth is violently shaken. </a:t>
            </a:r>
            <a:r>
              <a:rPr lang="en-US" sz="34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The earth reels like a drunkard... it falls—never to rise again</a:t>
            </a:r>
            <a:r>
              <a:rPr lang="en-US" sz="3400" dirty="0">
                <a:ln w="9525">
                  <a:noFill/>
                  <a:prstDash val="solid"/>
                </a:ln>
                <a:solidFill>
                  <a:srgbClr val="9C5B14"/>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t>
            </a:r>
          </a:p>
          <a:p>
            <a:pPr marL="0" lvl="0" indent="0" hangingPunct="1">
              <a:lnSpc>
                <a:spcPct val="94000"/>
              </a:lnSpc>
              <a:spcBef>
                <a:spcPts val="0"/>
              </a:spcBef>
              <a:spcAft>
                <a:spcPts val="1800"/>
              </a:spcAft>
              <a:buSzPct val="9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4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In that day the LORD will punish… the kings on the earth below. They will be herded together like prisoners bound in a dungeon</a:t>
            </a:r>
            <a:r>
              <a:rPr lang="en-US" sz="32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t>
            </a:r>
            <a:r>
              <a:rPr lang="en-US" sz="28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Is. 24:1-22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NIV</a:t>
            </a:r>
            <a:endPar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2420830270"/>
      </p:ext>
    </p:extLst>
  </p:cSld>
  <p:clrMapOvr>
    <a:masterClrMapping/>
  </p:clrMapOvr>
  <mc:AlternateContent xmlns:mc="http://schemas.openxmlformats.org/markup-compatibility/2006" xmlns:p15="http://schemas.microsoft.com/office/powerpoint/2012/main">
    <mc:Choice Requires="p15">
      <p:transition spd="slow"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Rectangle 2"/>
          <p:cNvSpPr>
            <a:spLocks noChangeArrowheads="1"/>
          </p:cNvSpPr>
          <p:nvPr/>
        </p:nvSpPr>
        <p:spPr bwMode="auto">
          <a:xfrm>
            <a:off x="102109" y="1371600"/>
            <a:ext cx="8934071" cy="53003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457189">
              <a:lnSpc>
                <a:spcPct val="94000"/>
              </a:lnSpc>
              <a:spcAft>
                <a:spcPts val="1200"/>
              </a:spcAft>
              <a:buClr>
                <a:prstClr val="black"/>
              </a:buClr>
              <a:buSzPct val="80000"/>
              <a:tabLst/>
              <a:defRPr/>
            </a:pPr>
            <a:r>
              <a:rPr lang="en-US" sz="3400" dirty="0">
                <a:solidFill>
                  <a:prstClr val="black">
                    <a:lumMod val="95000"/>
                    <a:lumOff val="5000"/>
                  </a:prstClr>
                </a:solidFill>
                <a:latin typeface="Calibri" panose="020F0502020204030204" pitchFamily="34" charset="0"/>
                <a:cs typeface="Calibri" panose="020F0502020204030204" pitchFamily="34" charset="0"/>
              </a:rPr>
              <a:t>The most accurate King James (KJV) &amp; NIV</a:t>
            </a:r>
            <a:r>
              <a:rPr lang="en-US" dirty="0">
                <a:solidFill>
                  <a:prstClr val="black"/>
                </a:solidFill>
                <a:latin typeface="Calibri" panose="020F0502020204030204" pitchFamily="34" charset="0"/>
                <a:cs typeface="Calibri" panose="020F0502020204030204" pitchFamily="34" charset="0"/>
              </a:rPr>
              <a:t>©</a:t>
            </a:r>
            <a:r>
              <a:rPr lang="en-US" sz="3400" dirty="0">
                <a:solidFill>
                  <a:prstClr val="black">
                    <a:lumMod val="95000"/>
                    <a:lumOff val="5000"/>
                  </a:prstClr>
                </a:solidFill>
                <a:latin typeface="Calibri" panose="020F0502020204030204" pitchFamily="34" charset="0"/>
                <a:cs typeface="Calibri" panose="020F0502020204030204" pitchFamily="34" charset="0"/>
              </a:rPr>
              <a:t> Bible </a:t>
            </a: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books of Revelation were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compared to ancient, rare, second to 12</a:t>
            </a:r>
            <a:r>
              <a:rPr lang="en-US" sz="3400" b="1" baseline="30000"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century Scripture versions</a:t>
            </a:r>
            <a:r>
              <a:rPr lang="en-US" sz="3400" dirty="0">
                <a:solidFill>
                  <a:prstClr val="black">
                    <a:lumMod val="95000"/>
                    <a:lumOff val="5000"/>
                  </a:prstClr>
                </a:solidFill>
                <a:latin typeface="Calibri" panose="020F0502020204030204" pitchFamily="34" charset="0"/>
                <a:cs typeface="Calibri" panose="020F0502020204030204" pitchFamily="34" charset="0"/>
              </a:rPr>
              <a:t>.</a:t>
            </a:r>
          </a:p>
          <a:p>
            <a:pPr marL="274313" lvl="0" indent="-274313" defTabSz="457189">
              <a:lnSpc>
                <a:spcPct val="94000"/>
              </a:lnSpc>
              <a:spcAft>
                <a:spcPts val="1200"/>
              </a:spcAft>
              <a:buClr>
                <a:prstClr val="black"/>
              </a:buClr>
              <a:buSzPct val="70000"/>
              <a:buFont typeface="Wingdings" panose="05000000000000000000" pitchFamily="2" charset="2"/>
              <a:buChar char="Ø"/>
              <a:tabLst/>
              <a:defRPr/>
            </a:pPr>
            <a:r>
              <a:rPr lang="en-US" sz="3200" dirty="0">
                <a:solidFill>
                  <a:prstClr val="black">
                    <a:lumMod val="95000"/>
                    <a:lumOff val="5000"/>
                  </a:prstClr>
                </a:solidFill>
                <a:latin typeface="Calibri" panose="020F0502020204030204" pitchFamily="34" charset="0"/>
                <a:cs typeface="Calibri" panose="020F0502020204030204" pitchFamily="34" charset="0"/>
              </a:rPr>
              <a:t>A few dozen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slight word changes </a:t>
            </a:r>
            <a:r>
              <a:rPr lang="en-US" sz="3200" dirty="0">
                <a:solidFill>
                  <a:prstClr val="black">
                    <a:lumMod val="95000"/>
                    <a:lumOff val="5000"/>
                  </a:prstClr>
                </a:solidFill>
                <a:latin typeface="Calibri" panose="020F0502020204030204" pitchFamily="34" charset="0"/>
                <a:cs typeface="Calibri" panose="020F0502020204030204" pitchFamily="34" charset="0"/>
              </a:rPr>
              <a:t>over 1,800 years were analyzed and determined to </a:t>
            </a:r>
            <a:r>
              <a:rPr lang="en-US" sz="3200" dirty="0">
                <a:solidFill>
                  <a:prstClr val="black"/>
                </a:solidFill>
                <a:latin typeface="Calibri" panose="020F0502020204030204" pitchFamily="34" charset="0"/>
                <a:cs typeface="Calibri" panose="020F0502020204030204" pitchFamily="34" charset="0"/>
              </a:rPr>
              <a:t>have </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no impact on the conclusions </a:t>
            </a:r>
            <a:r>
              <a:rPr lang="en-US" sz="3200" dirty="0">
                <a:solidFill>
                  <a:schemeClr val="bg1"/>
                </a:solidFill>
                <a:latin typeface="Calibri" panose="020F0502020204030204" pitchFamily="34" charset="0"/>
                <a:cs typeface="Calibri" panose="020F0502020204030204" pitchFamily="34" charset="0"/>
              </a:rPr>
              <a:t>presented in this book. </a:t>
            </a:r>
            <a:r>
              <a:rPr lang="en-US" sz="1600" dirty="0">
                <a:solidFill>
                  <a:prstClr val="white"/>
                </a:solidFill>
                <a:latin typeface="Calibri" panose="020F0502020204030204" pitchFamily="34" charset="0"/>
                <a:cs typeface="Calibri" panose="020F0502020204030204" pitchFamily="34" charset="0"/>
                <a:hlinkClick r:id="rId4"/>
              </a:rPr>
              <a:t>[883]</a:t>
            </a:r>
            <a:r>
              <a:rPr lang="en-US" sz="1600" dirty="0">
                <a:solidFill>
                  <a:prstClr val="white"/>
                </a:solidFill>
                <a:latin typeface="Calibri" panose="020F0502020204030204" pitchFamily="34" charset="0"/>
                <a:cs typeface="Calibri" panose="020F0502020204030204" pitchFamily="34" charset="0"/>
                <a:hlinkClick r:id="rId5"/>
              </a:rPr>
              <a:t>[884]</a:t>
            </a:r>
            <a:r>
              <a:rPr lang="en-US" sz="1600" dirty="0">
                <a:solidFill>
                  <a:prstClr val="black">
                    <a:lumMod val="95000"/>
                    <a:lumOff val="5000"/>
                  </a:prstClr>
                </a:solidFill>
                <a:latin typeface="Calibri" panose="020F0502020204030204" pitchFamily="34" charset="0"/>
                <a:cs typeface="Calibri" panose="020F0502020204030204" pitchFamily="34" charset="0"/>
              </a:rPr>
              <a:t> </a:t>
            </a:r>
          </a:p>
          <a:p>
            <a:pPr marL="274313" lvl="0" indent="-274313" defTabSz="457189">
              <a:lnSpc>
                <a:spcPct val="94000"/>
              </a:lnSpc>
              <a:spcAft>
                <a:spcPts val="1200"/>
              </a:spcAft>
              <a:buClr>
                <a:prstClr val="black"/>
              </a:buClr>
              <a:buSzPct val="70000"/>
              <a:buFont typeface="Wingdings" panose="05000000000000000000" pitchFamily="2" charset="2"/>
              <a:buChar char="Ø"/>
              <a:tabLst/>
              <a:defRPr/>
            </a:pPr>
            <a:r>
              <a:rPr lang="en-US" sz="3200" dirty="0">
                <a:solidFill>
                  <a:prstClr val="black">
                    <a:lumMod val="95000"/>
                    <a:lumOff val="5000"/>
                  </a:prstClr>
                </a:solidFill>
                <a:latin typeface="Calibri" panose="020F0502020204030204" pitchFamily="34" charset="0"/>
                <a:cs typeface="Calibri" panose="020F0502020204030204" pitchFamily="34" charset="0"/>
              </a:rPr>
              <a:t>All other prophesy books of the Bible had far fewer changes compared to these other ancient texts, including the 2,200 year old Dead Sea Scrolls. </a:t>
            </a:r>
            <a:r>
              <a:rPr lang="en-US" sz="1600" dirty="0">
                <a:solidFill>
                  <a:prstClr val="black">
                    <a:lumMod val="95000"/>
                    <a:lumOff val="5000"/>
                  </a:prstClr>
                </a:solidFill>
                <a:latin typeface="Calibri" panose="020F0502020204030204" pitchFamily="34" charset="0"/>
                <a:cs typeface="Calibri" panose="020F0502020204030204" pitchFamily="34" charset="0"/>
              </a:rPr>
              <a:t>[35]</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6"/>
              </a:rPr>
              <a:t>[240]</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7"/>
              </a:rPr>
              <a:t>[274]</a:t>
            </a:r>
            <a:r>
              <a:rPr lang="en-US" sz="1600" dirty="0">
                <a:solidFill>
                  <a:prstClr val="black">
                    <a:lumMod val="95000"/>
                    <a:lumOff val="5000"/>
                  </a:prstClr>
                </a:solidFill>
                <a:latin typeface="Calibri" panose="020F0502020204030204" pitchFamily="34" charset="0"/>
                <a:cs typeface="Calibri" panose="020F0502020204030204" pitchFamily="34" charset="0"/>
              </a:rPr>
              <a:t>[275]</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8"/>
              </a:rPr>
              <a:t>[279]</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9"/>
              </a:rPr>
              <a:t>[280]</a:t>
            </a:r>
            <a:r>
              <a:rPr lang="en-US" sz="1600" dirty="0">
                <a:solidFill>
                  <a:prstClr val="white"/>
                </a:solidFill>
                <a:latin typeface="Calibri" panose="020F0502020204030204" pitchFamily="34" charset="0"/>
                <a:cs typeface="Calibri" panose="020F0502020204030204" pitchFamily="34" charset="0"/>
                <a:hlinkClick r:id="rId4"/>
              </a:rPr>
              <a:t>[883]</a:t>
            </a:r>
            <a:endParaRPr lang="en-US" dirty="0">
              <a:solidFill>
                <a:prstClr val="white"/>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209917" y="457200"/>
            <a:ext cx="8718454" cy="731520"/>
          </a:xfrm>
          <a:prstGeom prst="rect">
            <a:avLst/>
          </a:prstGeom>
          <a:blipFill dpi="0" rotWithShape="0">
            <a:blip r:embed="rId10"/>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36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Microsoft YaHei" panose="020B0503020204020204" pitchFamily="34" charset="-122"/>
                <a:cs typeface="Arial Unicode MS" panose="020B0604020202020204" pitchFamily="34" charset="-128"/>
              </a:rPr>
              <a:t>We Can't Add or Delete One Word of Bible</a:t>
            </a:r>
          </a:p>
        </p:txBody>
      </p:sp>
      <p:sp>
        <p:nvSpPr>
          <p:cNvPr id="4" name="Date Placeholder 2">
            <a:extLst>
              <a:ext uri="{FF2B5EF4-FFF2-40B4-BE49-F238E27FC236}">
                <a16:creationId xmlns:a16="http://schemas.microsoft.com/office/drawing/2014/main" id="{11E3AA92-9426-4902-A2D6-16789AC61C6C}"/>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517028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782891"/>
            <a:ext cx="7467600" cy="5206682"/>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4000"/>
              </a:lnSpc>
              <a:spcBef>
                <a:spcPts val="0"/>
              </a:spcBef>
              <a:spcAft>
                <a:spcPts val="1200"/>
              </a:spcAft>
              <a:buSzPct val="75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3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The stars of heaven and their constellations will not show their light. The </a:t>
            </a:r>
            <a:r>
              <a:rPr lang="en-US" sz="36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rising sun will be darkened and the moon will not give its light</a:t>
            </a:r>
            <a:r>
              <a:rPr lang="en-US" sz="3300" dirty="0">
                <a:solidFill>
                  <a:prstClr val="black"/>
                </a:solidFill>
                <a:latin typeface="Papyrus" panose="03070502060502030205" pitchFamily="66" charset="0"/>
                <a:ea typeface="Microsoft YaHei" pitchFamily="1"/>
                <a:cs typeface="Times New Roman" pitchFamily="18"/>
              </a:rPr>
              <a:t>.</a:t>
            </a:r>
            <a:r>
              <a:rPr lang="en-US" sz="33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p>
          <a:p>
            <a:pPr marL="0" lvl="0" indent="0" hangingPunct="1">
              <a:lnSpc>
                <a:spcPct val="94000"/>
              </a:lnSpc>
              <a:spcBef>
                <a:spcPts val="0"/>
              </a:spcBef>
              <a:spcAft>
                <a:spcPts val="1200"/>
              </a:spcAft>
              <a:buSzPct val="75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3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I will punish the world for its evil, the wicked for their sins</a:t>
            </a:r>
            <a:r>
              <a:rPr lang="en-US" sz="4200" dirty="0">
                <a:solidFill>
                  <a:schemeClr val="tx1">
                    <a:lumMod val="95000"/>
                    <a:lumOff val="5000"/>
                  </a:schemeClr>
                </a:solidFill>
                <a:latin typeface="Papyrus" panose="03070502060502030205" pitchFamily="66" charset="0"/>
                <a:ea typeface="Microsoft YaHei" pitchFamily="1"/>
                <a:cs typeface="Times New Roman" pitchFamily="18"/>
              </a:rPr>
              <a:t>…</a:t>
            </a:r>
            <a:r>
              <a:rPr lang="en-US" sz="4200" dirty="0">
                <a:ln w="9525">
                  <a:noFill/>
                  <a:prstDash val="solid"/>
                </a:ln>
                <a:solidFill>
                  <a:srgbClr val="C00000"/>
                </a:solidFill>
                <a:effectLst>
                  <a:glow rad="114300">
                    <a:srgbClr val="663300">
                      <a:alpha val="40000"/>
                    </a:srgbClr>
                  </a:glow>
                  <a:outerShdw blurRad="38100" dist="50800" dir="5400000" algn="ctr" rotWithShape="0">
                    <a:schemeClr val="tx1">
                      <a:lumMod val="95000"/>
                      <a:lumOff val="5000"/>
                    </a:schemeClr>
                  </a:outerShdw>
                </a:effectLst>
                <a:latin typeface="Papyrus" panose="03070502060502030205" pitchFamily="66" charset="0"/>
                <a:ea typeface="Microsoft YaHei" pitchFamily="1"/>
                <a:cs typeface="Times New Roman" pitchFamily="18"/>
              </a:rPr>
              <a:t> </a:t>
            </a:r>
            <a:r>
              <a:rPr lang="en-US" sz="4200" b="1" dirty="0">
                <a:ln w="12700">
                  <a:solidFill>
                    <a:sysClr val="windowText" lastClr="000000"/>
                  </a:solidFill>
                  <a:prstDash val="solid"/>
                </a:ln>
                <a:solidFill>
                  <a:schemeClr val="bg1"/>
                </a:solidFill>
                <a:effectLst>
                  <a:glow rad="114300">
                    <a:srgbClr val="663300">
                      <a:alpha val="70000"/>
                    </a:srgbClr>
                  </a:glow>
                  <a:outerShdw blurRad="38100" dist="50800" dir="5400000" algn="ctr" rotWithShape="0">
                    <a:schemeClr val="tx1">
                      <a:lumMod val="95000"/>
                      <a:lumOff val="5000"/>
                    </a:schemeClr>
                  </a:outerShdw>
                </a:effectLst>
                <a:latin typeface="Papyrus" panose="03070502060502030205" pitchFamily="66" charset="0"/>
                <a:ea typeface="Microsoft YaHei" pitchFamily="1"/>
                <a:cs typeface="Times New Roman" pitchFamily="18"/>
              </a:rPr>
              <a:t>I will make people scarcer than pure gold</a:t>
            </a:r>
            <a:r>
              <a:rPr lang="en-US" sz="3200" b="1"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t>
            </a:r>
            <a:r>
              <a:rPr lang="en-US" sz="32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t>
            </a:r>
          </a:p>
          <a:p>
            <a:pPr marL="0" lvl="0" indent="0" hangingPunct="1">
              <a:lnSpc>
                <a:spcPct val="94000"/>
              </a:lnSpc>
              <a:spcBef>
                <a:spcPts val="0"/>
              </a:spcBef>
              <a:spcAft>
                <a:spcPts val="1200"/>
              </a:spcAft>
              <a:buSzPct val="75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and the earth will shake from its place at the wrath of the Lord Almighty... </a:t>
            </a:r>
            <a:r>
              <a:rPr lang="en-US" sz="16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Is. 13:4-13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NIV</a:t>
            </a:r>
            <a:endParaRPr lang="en-US" dirty="0">
              <a:ln w="9525">
                <a:noFill/>
                <a:prstDash val="solid"/>
              </a:ln>
              <a:solidFill>
                <a:prstClr val="black"/>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140279998"/>
      </p:ext>
    </p:extLst>
  </p:cSld>
  <p:clrMapOvr>
    <a:masterClrMapping/>
  </p:clrMapOvr>
  <mc:AlternateContent xmlns:mc="http://schemas.openxmlformats.org/markup-compatibility/2006" xmlns:p15="http://schemas.microsoft.com/office/powerpoint/2012/main">
    <mc:Choice Requires="p15">
      <p:transition spd="slow" advTm="23000">
        <p15:prstTrans prst="pageCurlDouble"/>
      </p:transition>
    </mc:Choice>
    <mc:Fallback xmlns="">
      <p:transition spd="slow" advTm="2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a:extLst>
              <a:ext uri="{28A0092B-C50C-407E-A947-70E740481C1C}">
                <a14:useLocalDpi xmlns:a14="http://schemas.microsoft.com/office/drawing/2010/main" val="0"/>
              </a:ext>
            </a:extLst>
          </a:blip>
          <a:srcRect l="953" t="2361" r="1602" b="1895"/>
          <a:stretch/>
        </p:blipFill>
        <p:spPr>
          <a:xfrm>
            <a:off x="1039368" y="1645920"/>
            <a:ext cx="7065264" cy="5212080"/>
          </a:xfrm>
          <a:prstGeom prst="rect">
            <a:avLst/>
          </a:prstGeom>
        </p:spPr>
      </p:pic>
      <p:sp>
        <p:nvSpPr>
          <p:cNvPr id="9" name="TextBox 8">
            <a:extLst>
              <a:ext uri="{FF2B5EF4-FFF2-40B4-BE49-F238E27FC236}">
                <a16:creationId xmlns:a16="http://schemas.microsoft.com/office/drawing/2014/main" id="{678C1916-6CCB-4164-8261-6C97F7746CA1}"/>
              </a:ext>
            </a:extLst>
          </p:cNvPr>
          <p:cNvSpPr txBox="1"/>
          <p:nvPr/>
        </p:nvSpPr>
        <p:spPr bwMode="auto">
          <a:xfrm>
            <a:off x="6818729" y="6477000"/>
            <a:ext cx="1285903" cy="365760"/>
          </a:xfrm>
          <a:prstGeom prst="rect">
            <a:avLst/>
          </a:prstGeom>
          <a:noFill/>
          <a:ln w="25400">
            <a:noFill/>
            <a:round/>
            <a:headEnd/>
            <a:tailEnd/>
          </a:ln>
          <a:effectLst/>
          <a:scene3d>
            <a:camera prst="orthographicFront"/>
            <a:lightRig rig="threePt" dir="t"/>
          </a:scene3d>
          <a:sp3d>
            <a:bevelT w="114300" h="114300"/>
          </a:sp3d>
          <a:extLst/>
        </p:spPr>
        <p:txBody>
          <a:bodyPr wrap="square" lIns="0" tIns="182880" rIns="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900" b="0" i="0" u="none" strike="noStrike" kern="150" cap="none" spc="0" normalizeH="0" baseline="0" noProof="0" dirty="0">
                <a:ln>
                  <a:noFill/>
                </a:ln>
                <a:solidFill>
                  <a:prstClr val="black">
                    <a:lumMod val="85000"/>
                    <a:lumOff val="1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Credit: Wallchan.com</a:t>
            </a:r>
          </a:p>
        </p:txBody>
      </p:sp>
      <p:sp>
        <p:nvSpPr>
          <p:cNvPr id="5" name="Rectangle 2">
            <a:extLst>
              <a:ext uri="{FF2B5EF4-FFF2-40B4-BE49-F238E27FC236}">
                <a16:creationId xmlns:a16="http://schemas.microsoft.com/office/drawing/2014/main" id="{778FE0D7-8176-4B7B-AFC6-5422A710FE6C}"/>
              </a:ext>
            </a:extLst>
          </p:cNvPr>
          <p:cNvSpPr>
            <a:spLocks noChangeArrowheads="1"/>
          </p:cNvSpPr>
          <p:nvPr/>
        </p:nvSpPr>
        <p:spPr bwMode="auto">
          <a:xfrm>
            <a:off x="137491" y="381000"/>
            <a:ext cx="8869017" cy="10710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Armageddon War: 2 Beasts, 8 Lead Demons &amp; Kings of East Against Jesus &amp; Angels</a:t>
            </a:r>
          </a:p>
        </p:txBody>
      </p:sp>
    </p:spTree>
    <p:extLst>
      <p:ext uri="{BB962C8B-B14F-4D97-AF65-F5344CB8AC3E}">
        <p14:creationId xmlns:p14="http://schemas.microsoft.com/office/powerpoint/2010/main" val="637693955"/>
      </p:ext>
    </p:extLst>
  </p:cSld>
  <p:clrMapOvr>
    <a:masterClrMapping/>
  </p:clrMapOvr>
  <mc:AlternateContent xmlns:mc="http://schemas.openxmlformats.org/markup-compatibility/2006" xmlns:p15="http://schemas.microsoft.com/office/powerpoint/2012/main">
    <mc:Choice Requires="p15">
      <p:transition spd="slow" advTm="14000">
        <p15:prstTrans prst="pageCurlDouble"/>
      </p:transition>
    </mc:Choice>
    <mc:Fallback xmlns="">
      <p:transition spd="slow" advTm="14000">
        <p:fade/>
      </p:transition>
    </mc:Fallback>
  </mc:AlternateContent>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22960" y="798119"/>
            <a:ext cx="7391400" cy="5365123"/>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4000"/>
              </a:lnSpc>
              <a:spcBef>
                <a:spcPts val="0"/>
              </a:spcBef>
              <a:spcAft>
                <a:spcPts val="1800"/>
              </a:spcAft>
              <a:buSzPct val="9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160" b="1" dirty="0">
                <a:ln w="9525">
                  <a:solidFill>
                    <a:prstClr val="black"/>
                  </a:solidFill>
                  <a:prstDash val="solid"/>
                </a:ln>
                <a:solidFill>
                  <a:srgbClr val="8C5212"/>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The LORD’s Devastation of the Earth</a:t>
            </a:r>
          </a:p>
          <a:p>
            <a:pPr marL="0" lvl="0" indent="0" hangingPunct="1">
              <a:lnSpc>
                <a:spcPct val="94000"/>
              </a:lnSpc>
              <a:spcBef>
                <a:spcPts val="0"/>
              </a:spcBef>
              <a:spcAft>
                <a:spcPts val="18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16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See, the LORD is going to lay waste the earth and devastate it… and scatter its inhabitants… The earth will be completely laid waste and totally plundered... </a:t>
            </a:r>
          </a:p>
          <a:p>
            <a:pPr marL="0" lvl="0" indent="0" hangingPunct="1">
              <a:lnSpc>
                <a:spcPct val="94000"/>
              </a:lnSpc>
              <a:spcBef>
                <a:spcPts val="0"/>
              </a:spcBef>
              <a:spcAft>
                <a:spcPts val="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5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The earth is defiled by its people; they have disobeyed the laws</a:t>
            </a:r>
            <a:r>
              <a:rPr lang="en-US" sz="3200" dirty="0">
                <a:solidFill>
                  <a:schemeClr val="tx1"/>
                </a:solidFill>
                <a:latin typeface="Papyrus" panose="03070502060502030205" pitchFamily="66" charset="0"/>
                <a:ea typeface="Microsoft YaHei" pitchFamily="1"/>
                <a:cs typeface="Times New Roman" pitchFamily="18"/>
              </a:rPr>
              <a:t>...</a:t>
            </a:r>
            <a:r>
              <a:rPr lang="en-US" sz="35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earth’s inhabitants are burned up, and very few are left</a:t>
            </a:r>
            <a:r>
              <a:rPr lang="en-US" sz="3200" dirty="0">
                <a:solidFill>
                  <a:schemeClr val="tx1"/>
                </a:solidFill>
                <a:latin typeface="Papyrus" panose="03070502060502030205" pitchFamily="66" charset="0"/>
                <a:ea typeface="Microsoft YaHei" pitchFamily="1"/>
                <a:cs typeface="Times New Roman" pitchFamily="18"/>
              </a:rPr>
              <a:t>…</a:t>
            </a:r>
            <a:r>
              <a:rPr lang="en-US" sz="35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the joyful harp is silent</a:t>
            </a:r>
            <a:r>
              <a:rPr lang="en-US" sz="3200" dirty="0">
                <a:solidFill>
                  <a:schemeClr val="tx1"/>
                </a:solidFill>
                <a:latin typeface="Papyrus" panose="03070502060502030205" pitchFamily="66" charset="0"/>
                <a:ea typeface="Microsoft YaHei" pitchFamily="1"/>
                <a:cs typeface="Times New Roman" pitchFamily="18"/>
              </a:rPr>
              <a:t>…</a:t>
            </a:r>
            <a:r>
              <a:rPr lang="en-US" sz="35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a:t>
            </a:r>
          </a:p>
          <a:p>
            <a:pPr marL="0" lvl="0" indent="0" hangingPunct="1">
              <a:lnSpc>
                <a:spcPct val="96000"/>
              </a:lnSpc>
              <a:spcBef>
                <a:spcPts val="0"/>
              </a:spcBef>
              <a:spcAft>
                <a:spcPts val="18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16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Is. 24:1-22 </a:t>
            </a:r>
            <a:r>
              <a:rPr lang="en-US"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NIV</a:t>
            </a:r>
            <a:endParaRPr lang="en-US" dirty="0">
              <a:ln w="9525">
                <a:noFill/>
                <a:prstDash val="solid"/>
              </a:ln>
              <a:solidFill>
                <a:prstClr val="black"/>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2008420114"/>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1122350"/>
            <a:ext cx="7305675" cy="4376583"/>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110000"/>
              </a:lnSpc>
              <a:spcBef>
                <a:spcPts val="0"/>
              </a:spcBef>
              <a:spcAft>
                <a:spcPts val="2400"/>
              </a:spcAft>
              <a:buSzPct val="9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dirty="0">
                <a:solidFill>
                  <a:schemeClr val="tx1"/>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The LORD’s Devastation of the Earth</a:t>
            </a:r>
            <a:endParaRPr lang="en-US" sz="3200" dirty="0">
              <a:solidFill>
                <a:schemeClr val="tx1"/>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endParaRPr>
          </a:p>
          <a:p>
            <a:pPr marL="0" lvl="0" indent="0" hangingPunct="1">
              <a:lnSpc>
                <a:spcPct val="110000"/>
              </a:lnSpc>
              <a:spcBef>
                <a:spcPts val="0"/>
              </a:spcBef>
              <a:spcAft>
                <a:spcPts val="24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4000" b="1" dirty="0">
                <a:ln w="9525">
                  <a:solidFill>
                    <a:sysClr val="windowText" lastClr="000000"/>
                  </a:solidFill>
                  <a:prstDash val="solid"/>
                </a:ln>
                <a:solidFill>
                  <a:schemeClr val="bg1"/>
                </a:solidFill>
                <a:effectLst>
                  <a:glow rad="114300">
                    <a:srgbClr val="663300">
                      <a:alpha val="70000"/>
                    </a:srgbClr>
                  </a:glow>
                  <a:outerShdw blurRad="38100" dist="38100" dir="2700000" algn="tl" rotWithShape="0">
                    <a:schemeClr val="tx1"/>
                  </a:outerShdw>
                </a:effectLst>
                <a:latin typeface="Papyrus" panose="03070502060502030205" pitchFamily="66" charset="0"/>
                <a:ea typeface="Microsoft YaHei" pitchFamily="1"/>
                <a:cs typeface="Times New Roman" pitchFamily="18"/>
              </a:rPr>
              <a:t>The ruined city lies desolate; the entrance to every house is barred.… all joyful sounds are banished from the earth</a:t>
            </a:r>
            <a:r>
              <a:rPr lang="en-US" sz="34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Terror and pit and snare await you…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Is. 24:1-22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NIV</a:t>
            </a:r>
            <a:endParaRPr lang="en-US" dirty="0">
              <a:ln w="9525">
                <a:noFill/>
                <a:prstDash val="solid"/>
              </a:ln>
              <a:solidFill>
                <a:prstClr val="black"/>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3368161404"/>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91440" y="1371600"/>
            <a:ext cx="8961120" cy="530352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0000"/>
              </a:lnSpc>
              <a:spcBef>
                <a:spcPts val="0"/>
              </a:spcBef>
              <a:spcAft>
                <a:spcPts val="800"/>
              </a:spcAft>
              <a:buClr>
                <a:srgbClr val="000000"/>
              </a:buClr>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400" dirty="0">
                <a:ln w="9525">
                  <a:noFill/>
                  <a:prstDash val="solid"/>
                </a:ln>
                <a:solidFill>
                  <a:prstClr val="black"/>
                </a:solidFill>
                <a:latin typeface="Calibri" pitchFamily="34"/>
                <a:ea typeface="Microsoft YaHei" pitchFamily="1"/>
                <a:cs typeface="Times New Roman" pitchFamily="18"/>
              </a:rPr>
              <a:t>By</a:t>
            </a:r>
            <a:r>
              <a:rPr kumimoji="0" lang="en-US" sz="3400" b="0" i="0" u="none" strike="noStrike" kern="1200" cap="none" spc="0" normalizeH="0" baseline="0" noProof="0" dirty="0">
                <a:ln w="9525">
                  <a:noFill/>
                  <a:prstDash val="solid"/>
                </a:ln>
                <a:solidFill>
                  <a:prstClr val="black"/>
                </a:solidFill>
                <a:uLnTx/>
                <a:uFillTx/>
                <a:latin typeface="Calibri" pitchFamily="34"/>
                <a:ea typeface="Microsoft YaHei" pitchFamily="1"/>
                <a:cs typeface="Times New Roman" pitchFamily="18"/>
              </a:rPr>
              <a:t> the end of tribulation it will be Hell on Earth: </a:t>
            </a:r>
          </a:p>
          <a:p>
            <a:pPr marL="571500" marR="0" lvl="0" indent="-571500" algn="l" defTabSz="457200" rtl="0" eaLnBrk="1" fontAlgn="base" latinLnBrk="0" hangingPunct="1">
              <a:lnSpc>
                <a:spcPct val="90000"/>
              </a:lnSpc>
              <a:spcBef>
                <a:spcPts val="0"/>
              </a:spcBef>
              <a:spcAft>
                <a:spcPts val="800"/>
              </a:spcAft>
              <a:buClr>
                <a:srgbClr val="9C5B14"/>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500" b="1" noProof="0"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Calibri" pitchFamily="34"/>
                <a:ea typeface="Microsoft YaHei" pitchFamily="1"/>
                <a:cs typeface="Times New Roman" pitchFamily="18"/>
              </a:rPr>
              <a:t>All</a:t>
            </a:r>
            <a:r>
              <a:rPr kumimoji="0" lang="en-US" sz="3500" b="1" i="0" u="none" strike="noStrike" kern="1200" cap="none" spc="0" normalizeH="0" baseline="0" noProof="0" dirty="0">
                <a:ln w="9525">
                  <a:solidFill>
                    <a:prstClr val="black"/>
                  </a:solidFill>
                  <a:prstDash val="solid"/>
                </a:ln>
                <a:solidFill>
                  <a:srgbClr val="9C5B14"/>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trees will be burned worldwide. </a:t>
            </a:r>
          </a:p>
          <a:p>
            <a:pPr marL="571500" marR="0" lvl="0" indent="-571500" algn="l" defTabSz="457200" rtl="0" eaLnBrk="1" fontAlgn="base" latinLnBrk="0" hangingPunct="1">
              <a:lnSpc>
                <a:spcPct val="90000"/>
              </a:lnSpc>
              <a:spcBef>
                <a:spcPts val="0"/>
              </a:spcBef>
              <a:spcAft>
                <a:spcPts val="800"/>
              </a:spcAft>
              <a:buClr>
                <a:srgbClr val="9C5B14"/>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500" b="1" i="0" u="none" strike="noStrike" kern="1200" cap="none" spc="0" normalizeH="0" baseline="0" noProof="0" dirty="0">
                <a:ln w="9525">
                  <a:solidFill>
                    <a:prstClr val="black"/>
                  </a:solidFill>
                  <a:prstDash val="solid"/>
                </a:ln>
                <a:solidFill>
                  <a:srgbClr val="9C5B14"/>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No</a:t>
            </a:r>
            <a:r>
              <a:rPr kumimoji="0" lang="en-US" sz="3500" b="1" i="0" u="none" strike="noStrike" kern="1200" cap="none" spc="0" normalizeH="0" noProof="0" dirty="0">
                <a:ln w="9525">
                  <a:solidFill>
                    <a:prstClr val="black"/>
                  </a:solidFill>
                  <a:prstDash val="solid"/>
                </a:ln>
                <a:solidFill>
                  <a:srgbClr val="9C5B14"/>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fish</a:t>
            </a:r>
            <a:r>
              <a:rPr kumimoji="0" lang="en-US" sz="3500" b="1" i="0" u="none" strike="noStrike" kern="1200" cap="none" spc="0" normalizeH="0" baseline="0" noProof="0" dirty="0">
                <a:ln w="9525">
                  <a:solidFill>
                    <a:prstClr val="black"/>
                  </a:solidFill>
                  <a:prstDash val="solid"/>
                </a:ln>
                <a:solidFill>
                  <a:srgbClr val="9C5B14"/>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will be </a:t>
            </a:r>
            <a:r>
              <a:rPr lang="en-US" sz="35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Calibri" pitchFamily="34"/>
                <a:ea typeface="Microsoft YaHei" pitchFamily="1"/>
                <a:cs typeface="Times New Roman" pitchFamily="18"/>
              </a:rPr>
              <a:t>alive</a:t>
            </a:r>
            <a:r>
              <a:rPr kumimoji="0" lang="en-US" sz="3500" b="1" i="0" u="none" strike="noStrike" kern="1200" cap="none" spc="0" normalizeH="0" baseline="0" noProof="0" dirty="0">
                <a:ln w="9525">
                  <a:solidFill>
                    <a:prstClr val="black"/>
                  </a:solidFill>
                  <a:prstDash val="solid"/>
                </a:ln>
                <a:solidFill>
                  <a:srgbClr val="9C5B14"/>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in the oceans. </a:t>
            </a:r>
          </a:p>
          <a:p>
            <a:pPr marL="571500" marR="0" lvl="0" indent="-571500" algn="l" defTabSz="457200" rtl="0" eaLnBrk="1" fontAlgn="base" latinLnBrk="0" hangingPunct="1">
              <a:lnSpc>
                <a:spcPct val="90000"/>
              </a:lnSpc>
              <a:spcBef>
                <a:spcPts val="0"/>
              </a:spcBef>
              <a:spcAft>
                <a:spcPts val="800"/>
              </a:spcAft>
              <a:buClr>
                <a:srgbClr val="9C5B14"/>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500" b="1" dirty="0">
                <a:ln w="9525">
                  <a:solidFill>
                    <a:prstClr val="black"/>
                  </a:solidFill>
                  <a:prstDash val="solid"/>
                </a:ln>
                <a:solidFill>
                  <a:srgbClr val="9C5B14"/>
                </a:solidFill>
                <a:effectLst>
                  <a:outerShdw blurRad="12700" dist="38100" dir="2700000" algn="tl" rotWithShape="0">
                    <a:prstClr val="black">
                      <a:lumMod val="50000"/>
                    </a:prstClr>
                  </a:outerShdw>
                </a:effectLst>
                <a:latin typeface="Calibri" pitchFamily="34"/>
                <a:ea typeface="Microsoft YaHei" pitchFamily="1"/>
                <a:cs typeface="Times New Roman" pitchFamily="18"/>
              </a:rPr>
              <a:t>All</a:t>
            </a:r>
            <a:r>
              <a:rPr kumimoji="0" lang="en-US" sz="3500" b="1" i="0" u="none" strike="noStrike" kern="1200" cap="none" spc="0" normalizeH="0" baseline="0" noProof="0" dirty="0">
                <a:ln w="9525">
                  <a:solidFill>
                    <a:prstClr val="black"/>
                  </a:solidFill>
                  <a:prstDash val="solid"/>
                </a:ln>
                <a:solidFill>
                  <a:srgbClr val="9C5B14"/>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rivers, streams, lakes</a:t>
            </a:r>
            <a:r>
              <a:rPr kumimoji="0" lang="en-US" sz="3500" b="1" i="0" u="none" strike="noStrike" kern="1200" cap="none" spc="0" normalizeH="0" noProof="0" dirty="0">
                <a:ln w="9525">
                  <a:solidFill>
                    <a:prstClr val="black"/>
                  </a:solidFill>
                  <a:prstDash val="solid"/>
                </a:ln>
                <a:solidFill>
                  <a:srgbClr val="9C5B14"/>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and</a:t>
            </a:r>
            <a:r>
              <a:rPr kumimoji="0" lang="en-US" sz="3500" b="1" i="0" u="none" strike="noStrike" kern="1200" cap="none" spc="0" normalizeH="0" baseline="0" noProof="0" dirty="0">
                <a:ln w="9525">
                  <a:solidFill>
                    <a:prstClr val="black"/>
                  </a:solidFill>
                  <a:prstDash val="solid"/>
                </a:ln>
                <a:solidFill>
                  <a:srgbClr val="9C5B14"/>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 oceans will be like the blood of a dead man. </a:t>
            </a:r>
            <a:endParaRPr kumimoji="0" lang="en-US" sz="3500" b="0" i="0" u="none" strike="noStrike" kern="1200" cap="none" spc="0" normalizeH="0" baseline="0" noProof="0" dirty="0">
              <a:ln w="9525">
                <a:noFill/>
                <a:prstDash val="solid"/>
              </a:ln>
              <a:solidFill>
                <a:prstClr val="black"/>
              </a:solidFill>
              <a:effectLst>
                <a:outerShdw blurRad="38100" dist="38100" dir="2700000" algn="tl">
                  <a:srgbClr val="000000">
                    <a:alpha val="43137"/>
                  </a:srgbClr>
                </a:outerShdw>
              </a:effectLst>
              <a:uLnTx/>
              <a:uFillTx/>
              <a:latin typeface="Calibri" pitchFamily="34"/>
              <a:ea typeface="Microsoft YaHei" pitchFamily="1"/>
              <a:cs typeface="Times New Roman" pitchFamily="18"/>
            </a:endParaRPr>
          </a:p>
          <a:p>
            <a:pPr marL="457200" marR="0" lvl="0" indent="-457200" algn="l" defTabSz="457200" rtl="0" eaLnBrk="1" fontAlgn="base" latinLnBrk="0" hangingPunct="1">
              <a:lnSpc>
                <a:spcPct val="90000"/>
              </a:lnSpc>
              <a:spcBef>
                <a:spcPts val="0"/>
              </a:spcBef>
              <a:spcAft>
                <a:spcPts val="800"/>
              </a:spcAft>
              <a:buClr>
                <a:srgbClr val="9C5B14"/>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500" b="1" i="0" u="none" strike="noStrike" kern="1200" normalizeH="0" baseline="0" noProof="0" dirty="0">
                <a:ln w="9525">
                  <a:solidFill>
                    <a:schemeClr val="bg1"/>
                  </a:solidFill>
                  <a:prstDash val="solid"/>
                </a:ln>
                <a:solidFill>
                  <a:srgbClr val="996600"/>
                </a:solidFill>
                <a:effectLst>
                  <a:outerShdw blurRad="12700" dist="38100" dir="2700000" algn="tl" rotWithShape="0">
                    <a:schemeClr val="bg1">
                      <a:lumMod val="50000"/>
                    </a:schemeClr>
                  </a:outerShdw>
                </a:effectLst>
                <a:uLnTx/>
                <a:uFillTx/>
                <a:latin typeface="Calibri" pitchFamily="34"/>
                <a:ea typeface="Microsoft YaHei" pitchFamily="1"/>
                <a:cs typeface="Times New Roman" pitchFamily="18"/>
              </a:rPr>
              <a:t>The smoke and ash created from this size of a catastrophe will block the Sun for years. </a:t>
            </a:r>
          </a:p>
          <a:p>
            <a:pPr marL="457200" marR="0" lvl="0" indent="-457200" algn="l" defTabSz="457200" rtl="0" eaLnBrk="1" fontAlgn="base" latinLnBrk="0" hangingPunct="1">
              <a:lnSpc>
                <a:spcPct val="90000"/>
              </a:lnSpc>
              <a:spcBef>
                <a:spcPts val="0"/>
              </a:spcBef>
              <a:spcAft>
                <a:spcPts val="0"/>
              </a:spcAft>
              <a:buClr>
                <a:srgbClr val="9C5B14"/>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500" b="1" i="0" u="none" strike="noStrike" kern="1200" cap="none" spc="0" normalizeH="0" baseline="0" noProof="0" dirty="0">
                <a:ln w="9525">
                  <a:solidFill>
                    <a:prstClr val="black"/>
                  </a:solidFill>
                  <a:prstDash val="solid"/>
                </a:ln>
                <a:solidFill>
                  <a:srgbClr val="9C5B14"/>
                </a:solidFill>
                <a:effectLst>
                  <a:outerShdw blurRad="12700" dist="38100" dir="2700000" algn="tl" rotWithShape="0">
                    <a:prstClr val="black">
                      <a:lumMod val="50000"/>
                    </a:prstClr>
                  </a:outerShdw>
                </a:effectLst>
                <a:uLnTx/>
                <a:uFillTx/>
                <a:latin typeface="Calibri" pitchFamily="34"/>
                <a:ea typeface="Microsoft YaHei" pitchFamily="1"/>
                <a:cs typeface="Times New Roman" pitchFamily="18"/>
              </a:rPr>
              <a:t>Every single mountain, island and city on Earth will be completely leveled flat. </a:t>
            </a:r>
          </a:p>
          <a:p>
            <a:pPr marL="457200" marR="0" lvl="0" indent="0" algn="l" defTabSz="457200" rtl="0" eaLnBrk="1" fontAlgn="base" latinLnBrk="0" hangingPunct="1">
              <a:lnSpc>
                <a:spcPct val="90000"/>
              </a:lnSpc>
              <a:spcBef>
                <a:spcPts val="0"/>
              </a:spcBef>
              <a:spcAft>
                <a:spcPts val="1200"/>
              </a:spcAft>
              <a:buClr>
                <a:srgbClr val="000000"/>
              </a:buClr>
              <a:buSzPct val="10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hlinkClick r:id="rId3"/>
              </a:rPr>
              <a:t>Rev. 16: 3-6, 10, 20-21</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rPr>
              <a:t>,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icrosoft YaHei" pitchFamily="1"/>
                <a:cs typeface="Calibri" panose="020F0502020204030204" pitchFamily="34" charset="0"/>
                <a:hlinkClick r:id="rId4"/>
              </a:rPr>
              <a:t>Is. 13:4-13</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rPr>
              <a:t> &amp;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cs typeface="Calibri" panose="020F0502020204030204" pitchFamily="34" charset="0"/>
                <a:hlinkClick r:id="rId5"/>
              </a:rPr>
              <a:t>Is. 24:10-12 NIV</a:t>
            </a:r>
            <a:endParaRPr kumimoji="0" lang="en-US" sz="2800" b="0" i="0" u="none" strike="noStrike" kern="1200" cap="none" spc="0" normalizeH="0" baseline="0" noProof="0" dirty="0">
              <a:ln>
                <a:noFill/>
              </a:ln>
              <a:solidFill>
                <a:prstClr val="white"/>
              </a:solidFill>
              <a:effectLst/>
              <a:uLnTx/>
              <a:uFillTx/>
              <a:latin typeface="Calibri" pitchFamily="34"/>
              <a:ea typeface="Microsoft YaHei" pitchFamily="1"/>
              <a:cs typeface="Times New Roman" pitchFamily="18"/>
            </a:endParaRPr>
          </a:p>
        </p:txBody>
      </p:sp>
      <p:sp>
        <p:nvSpPr>
          <p:cNvPr id="5" name="Rectangle 2">
            <a:extLst>
              <a:ext uri="{FF2B5EF4-FFF2-40B4-BE49-F238E27FC236}">
                <a16:creationId xmlns:a16="http://schemas.microsoft.com/office/drawing/2014/main" id="{4A0D973A-494D-4FB5-AC82-AD396DA98A2C}"/>
              </a:ext>
            </a:extLst>
          </p:cNvPr>
          <p:cNvSpPr>
            <a:spLocks noChangeArrowheads="1"/>
          </p:cNvSpPr>
          <p:nvPr/>
        </p:nvSpPr>
        <p:spPr bwMode="auto">
          <a:xfrm>
            <a:off x="91439" y="182880"/>
            <a:ext cx="8869017" cy="10710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Armageddon War: 2 Beasts, 8 Lead Demons &amp; Kings of East Against Jesus &amp; Angels</a:t>
            </a:r>
          </a:p>
        </p:txBody>
      </p:sp>
      <p:sp>
        <p:nvSpPr>
          <p:cNvPr id="4" name="Date Placeholder 2">
            <a:extLst>
              <a:ext uri="{FF2B5EF4-FFF2-40B4-BE49-F238E27FC236}">
                <a16:creationId xmlns:a16="http://schemas.microsoft.com/office/drawing/2014/main" id="{F8982317-FE42-4327-A9AD-B143AC47AF1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669821666"/>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nodeType="afterEffect">
                                  <p:stCondLst>
                                    <p:cond delay="5000"/>
                                  </p:stCondLst>
                                  <p:childTnLst>
                                    <p:animClr clrSpc="rgb" dir="cw">
                                      <p:cBhvr override="childStyle">
                                        <p:cTn id="6" dur="250" autoRev="1" fill="remove"/>
                                        <p:tgtEl>
                                          <p:spTgt spid="8">
                                            <p:txEl>
                                              <p:pRg st="0" end="0"/>
                                            </p:txEl>
                                          </p:spTgt>
                                        </p:tgtEl>
                                        <p:attrNameLst>
                                          <p:attrName>style.color</p:attrName>
                                        </p:attrNameLst>
                                      </p:cBhvr>
                                      <p:to>
                                        <a:schemeClr val="bg1"/>
                                      </p:to>
                                    </p:animClr>
                                    <p:animClr clrSpc="rgb" dir="cw">
                                      <p:cBhvr>
                                        <p:cTn id="7" dur="250" autoRev="1" fill="remove"/>
                                        <p:tgtEl>
                                          <p:spTgt spid="8">
                                            <p:txEl>
                                              <p:pRg st="0" end="0"/>
                                            </p:txEl>
                                          </p:spTgt>
                                        </p:tgtEl>
                                        <p:attrNameLst>
                                          <p:attrName>fillcolor</p:attrName>
                                        </p:attrNameLst>
                                      </p:cBhvr>
                                      <p:to>
                                        <a:schemeClr val="bg1"/>
                                      </p:to>
                                    </p:animClr>
                                    <p:set>
                                      <p:cBhvr>
                                        <p:cTn id="8" dur="250" autoRev="1" fill="remove"/>
                                        <p:tgtEl>
                                          <p:spTgt spid="8">
                                            <p:txEl>
                                              <p:pRg st="0" end="0"/>
                                            </p:txEl>
                                          </p:spTgt>
                                        </p:tgtEl>
                                        <p:attrNameLst>
                                          <p:attrName>fill.type</p:attrName>
                                        </p:attrNameLst>
                                      </p:cBhvr>
                                      <p:to>
                                        <p:strVal val="solid"/>
                                      </p:to>
                                    </p:set>
                                    <p:set>
                                      <p:cBhvr>
                                        <p:cTn id="9" dur="250" autoRev="1" fill="remove"/>
                                        <p:tgtEl>
                                          <p:spTgt spid="8">
                                            <p:txEl>
                                              <p:pRg st="0" end="0"/>
                                            </p:txEl>
                                          </p:spTgt>
                                        </p:tgtEl>
                                        <p:attrNameLst>
                                          <p:attrName>fill.on</p:attrName>
                                        </p:attrNameLst>
                                      </p:cBhvr>
                                      <p:to>
                                        <p:strVal val="true"/>
                                      </p:to>
                                    </p:set>
                                  </p:childTnLst>
                                </p:cTn>
                              </p:par>
                            </p:childTnLst>
                          </p:cTn>
                        </p:par>
                        <p:par>
                          <p:cTn id="10" fill="hold">
                            <p:stCondLst>
                              <p:cond delay="5500"/>
                            </p:stCondLst>
                            <p:childTnLst>
                              <p:par>
                                <p:cTn id="11" presetID="27" presetClass="emph" presetSubtype="0" fill="remove" nodeType="afterEffect">
                                  <p:stCondLst>
                                    <p:cond delay="5000"/>
                                  </p:stCondLst>
                                  <p:childTnLst>
                                    <p:animClr clrSpc="rgb" dir="cw">
                                      <p:cBhvr override="childStyle">
                                        <p:cTn id="12" dur="250" autoRev="1" fill="remove"/>
                                        <p:tgtEl>
                                          <p:spTgt spid="8">
                                            <p:txEl>
                                              <p:pRg st="1" end="1"/>
                                            </p:txEl>
                                          </p:spTgt>
                                        </p:tgtEl>
                                        <p:attrNameLst>
                                          <p:attrName>style.color</p:attrName>
                                        </p:attrNameLst>
                                      </p:cBhvr>
                                      <p:to>
                                        <a:schemeClr val="bg1"/>
                                      </p:to>
                                    </p:animClr>
                                    <p:animClr clrSpc="rgb" dir="cw">
                                      <p:cBhvr>
                                        <p:cTn id="13" dur="250" autoRev="1" fill="remove"/>
                                        <p:tgtEl>
                                          <p:spTgt spid="8">
                                            <p:txEl>
                                              <p:pRg st="1" end="1"/>
                                            </p:txEl>
                                          </p:spTgt>
                                        </p:tgtEl>
                                        <p:attrNameLst>
                                          <p:attrName>fillcolor</p:attrName>
                                        </p:attrNameLst>
                                      </p:cBhvr>
                                      <p:to>
                                        <a:schemeClr val="bg1"/>
                                      </p:to>
                                    </p:animClr>
                                    <p:set>
                                      <p:cBhvr>
                                        <p:cTn id="14" dur="250" autoRev="1" fill="remove"/>
                                        <p:tgtEl>
                                          <p:spTgt spid="8">
                                            <p:txEl>
                                              <p:pRg st="1" end="1"/>
                                            </p:txEl>
                                          </p:spTgt>
                                        </p:tgtEl>
                                        <p:attrNameLst>
                                          <p:attrName>fill.type</p:attrName>
                                        </p:attrNameLst>
                                      </p:cBhvr>
                                      <p:to>
                                        <p:strVal val="solid"/>
                                      </p:to>
                                    </p:set>
                                    <p:set>
                                      <p:cBhvr>
                                        <p:cTn id="15" dur="250" autoRev="1" fill="remove"/>
                                        <p:tgtEl>
                                          <p:spTgt spid="8">
                                            <p:txEl>
                                              <p:pRg st="1" end="1"/>
                                            </p:txEl>
                                          </p:spTgt>
                                        </p:tgtEl>
                                        <p:attrNameLst>
                                          <p:attrName>fill.on</p:attrName>
                                        </p:attrNameLst>
                                      </p:cBhvr>
                                      <p:to>
                                        <p:strVal val="true"/>
                                      </p:to>
                                    </p:set>
                                  </p:childTnLst>
                                </p:cTn>
                              </p:par>
                            </p:childTnLst>
                          </p:cTn>
                        </p:par>
                        <p:par>
                          <p:cTn id="16" fill="hold">
                            <p:stCondLst>
                              <p:cond delay="11000"/>
                            </p:stCondLst>
                            <p:childTnLst>
                              <p:par>
                                <p:cTn id="17" presetID="27" presetClass="emph" presetSubtype="0" fill="remove" nodeType="afterEffect">
                                  <p:stCondLst>
                                    <p:cond delay="5000"/>
                                  </p:stCondLst>
                                  <p:childTnLst>
                                    <p:animClr clrSpc="rgb" dir="cw">
                                      <p:cBhvr override="childStyle">
                                        <p:cTn id="18" dur="250" autoRev="1" fill="remove"/>
                                        <p:tgtEl>
                                          <p:spTgt spid="8">
                                            <p:txEl>
                                              <p:pRg st="2" end="2"/>
                                            </p:txEl>
                                          </p:spTgt>
                                        </p:tgtEl>
                                        <p:attrNameLst>
                                          <p:attrName>style.color</p:attrName>
                                        </p:attrNameLst>
                                      </p:cBhvr>
                                      <p:to>
                                        <a:schemeClr val="bg1"/>
                                      </p:to>
                                    </p:animClr>
                                    <p:animClr clrSpc="rgb" dir="cw">
                                      <p:cBhvr>
                                        <p:cTn id="19" dur="250" autoRev="1" fill="remove"/>
                                        <p:tgtEl>
                                          <p:spTgt spid="8">
                                            <p:txEl>
                                              <p:pRg st="2" end="2"/>
                                            </p:txEl>
                                          </p:spTgt>
                                        </p:tgtEl>
                                        <p:attrNameLst>
                                          <p:attrName>fillcolor</p:attrName>
                                        </p:attrNameLst>
                                      </p:cBhvr>
                                      <p:to>
                                        <a:schemeClr val="bg1"/>
                                      </p:to>
                                    </p:animClr>
                                    <p:set>
                                      <p:cBhvr>
                                        <p:cTn id="20" dur="250" autoRev="1" fill="remove"/>
                                        <p:tgtEl>
                                          <p:spTgt spid="8">
                                            <p:txEl>
                                              <p:pRg st="2" end="2"/>
                                            </p:txEl>
                                          </p:spTgt>
                                        </p:tgtEl>
                                        <p:attrNameLst>
                                          <p:attrName>fill.type</p:attrName>
                                        </p:attrNameLst>
                                      </p:cBhvr>
                                      <p:to>
                                        <p:strVal val="solid"/>
                                      </p:to>
                                    </p:set>
                                    <p:set>
                                      <p:cBhvr>
                                        <p:cTn id="21" dur="250" autoRev="1" fill="remove"/>
                                        <p:tgtEl>
                                          <p:spTgt spid="8">
                                            <p:txEl>
                                              <p:pRg st="2" end="2"/>
                                            </p:txEl>
                                          </p:spTgt>
                                        </p:tgtEl>
                                        <p:attrNameLst>
                                          <p:attrName>fill.on</p:attrName>
                                        </p:attrNameLst>
                                      </p:cBhvr>
                                      <p:to>
                                        <p:strVal val="true"/>
                                      </p:to>
                                    </p:set>
                                  </p:childTnLst>
                                </p:cTn>
                              </p:par>
                            </p:childTnLst>
                          </p:cTn>
                        </p:par>
                        <p:par>
                          <p:cTn id="22" fill="hold">
                            <p:stCondLst>
                              <p:cond delay="16500"/>
                            </p:stCondLst>
                            <p:childTnLst>
                              <p:par>
                                <p:cTn id="23" presetID="27" presetClass="emph" presetSubtype="0" fill="remove" nodeType="afterEffect">
                                  <p:stCondLst>
                                    <p:cond delay="5000"/>
                                  </p:stCondLst>
                                  <p:childTnLst>
                                    <p:animClr clrSpc="rgb" dir="cw">
                                      <p:cBhvr override="childStyle">
                                        <p:cTn id="24" dur="250" autoRev="1" fill="remove"/>
                                        <p:tgtEl>
                                          <p:spTgt spid="8">
                                            <p:txEl>
                                              <p:pRg st="3" end="3"/>
                                            </p:txEl>
                                          </p:spTgt>
                                        </p:tgtEl>
                                        <p:attrNameLst>
                                          <p:attrName>style.color</p:attrName>
                                        </p:attrNameLst>
                                      </p:cBhvr>
                                      <p:to>
                                        <a:schemeClr val="bg1"/>
                                      </p:to>
                                    </p:animClr>
                                    <p:animClr clrSpc="rgb" dir="cw">
                                      <p:cBhvr>
                                        <p:cTn id="25" dur="250" autoRev="1" fill="remove"/>
                                        <p:tgtEl>
                                          <p:spTgt spid="8">
                                            <p:txEl>
                                              <p:pRg st="3" end="3"/>
                                            </p:txEl>
                                          </p:spTgt>
                                        </p:tgtEl>
                                        <p:attrNameLst>
                                          <p:attrName>fillcolor</p:attrName>
                                        </p:attrNameLst>
                                      </p:cBhvr>
                                      <p:to>
                                        <a:schemeClr val="bg1"/>
                                      </p:to>
                                    </p:animClr>
                                    <p:set>
                                      <p:cBhvr>
                                        <p:cTn id="26" dur="250" autoRev="1" fill="remove"/>
                                        <p:tgtEl>
                                          <p:spTgt spid="8">
                                            <p:txEl>
                                              <p:pRg st="3" end="3"/>
                                            </p:txEl>
                                          </p:spTgt>
                                        </p:tgtEl>
                                        <p:attrNameLst>
                                          <p:attrName>fill.type</p:attrName>
                                        </p:attrNameLst>
                                      </p:cBhvr>
                                      <p:to>
                                        <p:strVal val="solid"/>
                                      </p:to>
                                    </p:set>
                                    <p:set>
                                      <p:cBhvr>
                                        <p:cTn id="27" dur="250" autoRev="1" fill="remove"/>
                                        <p:tgtEl>
                                          <p:spTgt spid="8">
                                            <p:txEl>
                                              <p:pRg st="3" end="3"/>
                                            </p:txEl>
                                          </p:spTgt>
                                        </p:tgtEl>
                                        <p:attrNameLst>
                                          <p:attrName>fill.on</p:attrName>
                                        </p:attrNameLst>
                                      </p:cBhvr>
                                      <p:to>
                                        <p:strVal val="true"/>
                                      </p:to>
                                    </p:set>
                                  </p:childTnLst>
                                </p:cTn>
                              </p:par>
                            </p:childTnLst>
                          </p:cTn>
                        </p:par>
                        <p:par>
                          <p:cTn id="28" fill="hold">
                            <p:stCondLst>
                              <p:cond delay="22000"/>
                            </p:stCondLst>
                            <p:childTnLst>
                              <p:par>
                                <p:cTn id="29" presetID="27" presetClass="emph" presetSubtype="0" fill="remove" nodeType="afterEffect">
                                  <p:stCondLst>
                                    <p:cond delay="3000"/>
                                  </p:stCondLst>
                                  <p:childTnLst>
                                    <p:animClr clrSpc="rgb" dir="cw">
                                      <p:cBhvr override="childStyle">
                                        <p:cTn id="30" dur="250" autoRev="1" fill="remove"/>
                                        <p:tgtEl>
                                          <p:spTgt spid="8">
                                            <p:txEl>
                                              <p:pRg st="5" end="5"/>
                                            </p:txEl>
                                          </p:spTgt>
                                        </p:tgtEl>
                                        <p:attrNameLst>
                                          <p:attrName>style.color</p:attrName>
                                        </p:attrNameLst>
                                      </p:cBhvr>
                                      <p:to>
                                        <a:schemeClr val="bg1"/>
                                      </p:to>
                                    </p:animClr>
                                    <p:animClr clrSpc="rgb" dir="cw">
                                      <p:cBhvr>
                                        <p:cTn id="31" dur="250" autoRev="1" fill="remove"/>
                                        <p:tgtEl>
                                          <p:spTgt spid="8">
                                            <p:txEl>
                                              <p:pRg st="5" end="5"/>
                                            </p:txEl>
                                          </p:spTgt>
                                        </p:tgtEl>
                                        <p:attrNameLst>
                                          <p:attrName>fillcolor</p:attrName>
                                        </p:attrNameLst>
                                      </p:cBhvr>
                                      <p:to>
                                        <a:schemeClr val="bg1"/>
                                      </p:to>
                                    </p:animClr>
                                    <p:set>
                                      <p:cBhvr>
                                        <p:cTn id="32" dur="250" autoRev="1" fill="remove"/>
                                        <p:tgtEl>
                                          <p:spTgt spid="8">
                                            <p:txEl>
                                              <p:pRg st="5" end="5"/>
                                            </p:txEl>
                                          </p:spTgt>
                                        </p:tgtEl>
                                        <p:attrNameLst>
                                          <p:attrName>fill.type</p:attrName>
                                        </p:attrNameLst>
                                      </p:cBhvr>
                                      <p:to>
                                        <p:strVal val="solid"/>
                                      </p:to>
                                    </p:set>
                                    <p:set>
                                      <p:cBhvr>
                                        <p:cTn id="33" dur="250" autoRev="1" fill="remove"/>
                                        <p:tgtEl>
                                          <p:spTgt spid="8">
                                            <p:txEl>
                                              <p:pRg st="5" end="5"/>
                                            </p:txEl>
                                          </p:spTgt>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114298" y="1188720"/>
            <a:ext cx="8915403" cy="548640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91440" tIns="91440" rIns="91440" bIns="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0000"/>
              </a:lnSpc>
              <a:spcBef>
                <a:spcPts val="0"/>
              </a:spcBef>
              <a:spcAft>
                <a:spcPts val="1200"/>
              </a:spcAft>
              <a:buClr>
                <a:srgbClr val="000000"/>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1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If you are planning to survive this 7 year great tribulation without God, you will not succeed:</a:t>
            </a:r>
          </a:p>
          <a:p>
            <a:pPr marL="274320" marR="0" lvl="0" indent="-274320" algn="l" defTabSz="457200" rtl="0" eaLnBrk="1" fontAlgn="base" latinLnBrk="0" hangingPunct="1">
              <a:lnSpc>
                <a:spcPct val="90000"/>
              </a:lnSpc>
              <a:spcBef>
                <a:spcPts val="0"/>
              </a:spcBef>
              <a:spcAft>
                <a:spcPts val="1200"/>
              </a:spcAft>
              <a:buClr>
                <a:srgbClr val="9C5B14"/>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“I will sweep away everything from the face of the earth,”</a:t>
            </a:r>
            <a:r>
              <a:rPr kumimoji="0" lang="en-US" sz="2400" b="0" i="0" u="none" strike="noStrike" kern="1200" cap="none" spc="0" normalizeH="0" baseline="0" noProof="0" dirty="0">
                <a:ln>
                  <a:noFill/>
                </a:ln>
                <a:solidFill>
                  <a:prstClr val="black"/>
                </a:solidFill>
                <a:effectLst/>
                <a:uLnTx/>
                <a:uFillTx/>
                <a:ea typeface="Microsoft YaHei" pitchFamily="1"/>
                <a:cs typeface="Arial" panose="020B0604020202020204" pitchFamily="34" charset="0"/>
              </a:rPr>
              <a:t>…</a:t>
            </a:r>
            <a:r>
              <a:rPr kumimoji="0" lang="en-US" sz="3000" b="0" i="0" u="none" strike="noStrike" kern="1200" cap="none" spc="0" normalizeH="0" baseline="0" noProof="0" dirty="0">
                <a:ln>
                  <a:noFill/>
                </a:ln>
                <a:solidFill>
                  <a:prstClr val="black"/>
                </a:solidFill>
                <a:effectLst/>
                <a:uLnTx/>
                <a:uFillTx/>
                <a:ea typeface="Microsoft YaHei" pitchFamily="1"/>
                <a:cs typeface="Arial" panose="020B0604020202020204" pitchFamily="34" charset="0"/>
              </a:rPr>
              <a:t> </a:t>
            </a:r>
            <a:r>
              <a:rPr kumimoji="0" lang="en-US" sz="2600" b="0" i="0" u="none" strike="noStrike" kern="1200" cap="none" spc="0" normalizeH="0" baseline="0" noProof="0" dirty="0">
                <a:ln>
                  <a:noFill/>
                </a:ln>
                <a:solidFill>
                  <a:prstClr val="black"/>
                </a:solidFill>
                <a:effectLst/>
                <a:uLnTx/>
                <a:uFillTx/>
                <a:ea typeface="Microsoft YaHei" pitchFamily="1"/>
                <a:cs typeface="Arial" panose="020B0604020202020204" pitchFamily="34" charset="0"/>
              </a:rPr>
              <a:t>“I will sweep away both man and beast; I will sweep away the birds in the sky…”</a:t>
            </a:r>
          </a:p>
          <a:p>
            <a:pPr marL="274320" marR="0" lvl="0" indent="-274320" algn="l" defTabSz="457200" rtl="0" eaLnBrk="1" fontAlgn="base" latinLnBrk="0" hangingPunct="1">
              <a:lnSpc>
                <a:spcPct val="90000"/>
              </a:lnSpc>
              <a:spcBef>
                <a:spcPts val="0"/>
              </a:spcBef>
              <a:spcAft>
                <a:spcPts val="1200"/>
              </a:spcAft>
              <a:buClr>
                <a:srgbClr val="9C5B14"/>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0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“When I destroy all mankind on the face of the earth</a:t>
            </a:r>
            <a:r>
              <a:rPr kumimoji="0" lang="en-US" sz="2600" i="0" u="none" strike="noStrike" kern="1200" normalizeH="0" baseline="0" noProof="0" dirty="0">
                <a:solidFill>
                  <a:schemeClr val="bg1">
                    <a:lumMod val="95000"/>
                    <a:lumOff val="5000"/>
                  </a:schemeClr>
                </a:solidFill>
                <a:uLnTx/>
                <a:uFillTx/>
                <a:ea typeface="Microsoft YaHei" pitchFamily="1"/>
                <a:cs typeface="Arial" panose="020B0604020202020204" pitchFamily="34" charset="0"/>
              </a:rPr>
              <a:t>,”… a day of darkness and gloom, a day of clouds and blackness —</a:t>
            </a:r>
          </a:p>
          <a:p>
            <a:pPr marL="274320" marR="0" lvl="0" indent="-274320" algn="l" defTabSz="457200" rtl="0" eaLnBrk="1" fontAlgn="base" latinLnBrk="0" hangingPunct="1">
              <a:lnSpc>
                <a:spcPct val="90000"/>
              </a:lnSpc>
              <a:spcBef>
                <a:spcPts val="0"/>
              </a:spcBef>
              <a:spcAft>
                <a:spcPts val="1200"/>
              </a:spcAft>
              <a:buClr>
                <a:schemeClr val="bg1"/>
              </a:buClr>
              <a:buSzPct val="7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600" b="0" i="0" u="none" strike="noStrike" kern="1200" cap="none" spc="0" normalizeH="0" baseline="0" noProof="0" dirty="0">
                <a:ln>
                  <a:noFill/>
                </a:ln>
                <a:solidFill>
                  <a:prstClr val="black"/>
                </a:solidFill>
                <a:effectLst/>
                <a:uLnTx/>
                <a:uFillTx/>
                <a:ea typeface="Microsoft YaHei" pitchFamily="1"/>
                <a:cs typeface="Arial" panose="020B0604020202020204" pitchFamily="34" charset="0"/>
              </a:rPr>
              <a:t>Neither their silver nor their gold will be able to save them on the day of the Lord’s wrath.” … the whole </a:t>
            </a:r>
            <a:r>
              <a:rPr kumimoji="0" lang="en-US" sz="3000" b="1" i="0" u="none" strike="noStrike" kern="1200" cap="none" spc="0" normalizeH="0" baseline="0" noProof="0" dirty="0">
                <a:ln w="9525">
                  <a:solidFill>
                    <a:prstClr val="black"/>
                  </a:solidFill>
                  <a:prstDash val="solid"/>
                </a:ln>
                <a:solidFill>
                  <a:srgbClr val="8C5212"/>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earth will be consumed for he will make a sudden end of all who live on the earth.</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rPr>
              <a:t> </a:t>
            </a:r>
            <a:r>
              <a:rPr kumimoji="0" lang="en-US" b="0" i="0" u="none" strike="noStrike" kern="1200" cap="none" spc="0" normalizeH="0" baseline="0" noProof="0" dirty="0">
                <a:ln>
                  <a:noFill/>
                </a:ln>
                <a:solidFill>
                  <a:prstClr val="white"/>
                </a:solidFill>
                <a:effectLst/>
                <a:uLnTx/>
                <a:uFillTx/>
                <a:ea typeface="Microsoft YaHei" pitchFamily="1"/>
                <a:cs typeface="Arial" panose="020B0604020202020204" pitchFamily="34" charset="0"/>
                <a:hlinkClick r:id="rId3"/>
              </a:rPr>
              <a:t>Zeph. 1:2-4, 14-15,18 NIV</a:t>
            </a:r>
            <a:endParaRPr kumimoji="0" 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Microsoft YaHei" pitchFamily="1"/>
              <a:cs typeface="Arial" panose="020B0604020202020204" pitchFamily="34" charset="0"/>
            </a:endParaRPr>
          </a:p>
        </p:txBody>
      </p:sp>
      <p:sp>
        <p:nvSpPr>
          <p:cNvPr id="5" name="Rectangle 2">
            <a:extLst>
              <a:ext uri="{FF2B5EF4-FFF2-40B4-BE49-F238E27FC236}">
                <a16:creationId xmlns:a16="http://schemas.microsoft.com/office/drawing/2014/main" id="{9F32B176-2198-4F33-A15C-73B117EA2634}"/>
              </a:ext>
            </a:extLst>
          </p:cNvPr>
          <p:cNvSpPr>
            <a:spLocks noChangeArrowheads="1"/>
          </p:cNvSpPr>
          <p:nvPr/>
        </p:nvSpPr>
        <p:spPr bwMode="auto">
          <a:xfrm>
            <a:off x="137490" y="69052"/>
            <a:ext cx="8869017" cy="10710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Armageddon War: 2 Beasts, 8 Lead Demons &amp; Kings of East Against Jesus &amp; Angels</a:t>
            </a:r>
          </a:p>
        </p:txBody>
      </p:sp>
      <p:sp>
        <p:nvSpPr>
          <p:cNvPr id="4" name="Date Placeholder 2">
            <a:extLst>
              <a:ext uri="{FF2B5EF4-FFF2-40B4-BE49-F238E27FC236}">
                <a16:creationId xmlns:a16="http://schemas.microsoft.com/office/drawing/2014/main" id="{1A4AA956-E57E-4A96-B3CB-13BA0418F8C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721911201"/>
      </p:ext>
    </p:extLst>
  </p:cSld>
  <p:clrMapOvr>
    <a:masterClrMapping/>
  </p:clrMapOvr>
  <mc:AlternateContent xmlns:mc="http://schemas.openxmlformats.org/markup-compatibility/2006" xmlns:p15="http://schemas.microsoft.com/office/powerpoint/2012/main">
    <mc:Choice Requires="p15">
      <p:transition spd="slow" advTm="33000">
        <p15:prstTrans prst="pageCurlDouble"/>
      </p:transition>
    </mc:Choice>
    <mc:Fallback xmlns="">
      <p:transition spd="slow" advTm="3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4000"/>
                                  </p:stCondLst>
                                  <p:childTnLst>
                                    <p:animEffect transition="out" filter="fade">
                                      <p:cBhvr>
                                        <p:cTn id="6" dur="4000" tmFilter="0, 0; .2, .5; .8, .5; 1, 0"/>
                                        <p:tgtEl>
                                          <p:spTgt spid="8"/>
                                        </p:tgtEl>
                                      </p:cBhvr>
                                    </p:animEffect>
                                    <p:animScale>
                                      <p:cBhvr>
                                        <p:cTn id="7" dur="2000" autoRev="1" fill="hold"/>
                                        <p:tgtEl>
                                          <p:spTgt spid="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1"/>
          <p:cNvSpPr>
            <a:spLocks noChangeArrowheads="1"/>
          </p:cNvSpPr>
          <p:nvPr/>
        </p:nvSpPr>
        <p:spPr bwMode="auto">
          <a:xfrm>
            <a:off x="96487" y="1600063"/>
            <a:ext cx="8945880" cy="5056769"/>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37160" tIns="182880" rIns="13716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hangingPunct="1">
              <a:lnSpc>
                <a:spcPct val="90000"/>
              </a:lnSpc>
              <a:spcBef>
                <a:spcPts val="0"/>
              </a:spcBef>
              <a:spcAft>
                <a:spcPts val="6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400" b="1" dirty="0">
                <a:ln w="9525">
                  <a:solidFill>
                    <a:schemeClr val="bg1"/>
                  </a:solidFill>
                  <a:prstDash val="solid"/>
                </a:ln>
                <a:solidFill>
                  <a:srgbClr val="9C5B14"/>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There is no dried food, solar panel, survival kit, escape spacecraft, nuclear weapon, military aircraft, missile defense rocket, robot, laser, or underground bunker that will save you from this planetary extinction. </a:t>
            </a:r>
          </a:p>
          <a:p>
            <a:pPr marL="365760" indent="-365760" hangingPunct="1">
              <a:lnSpc>
                <a:spcPct val="90000"/>
              </a:lnSpc>
              <a:spcBef>
                <a:spcPts val="0"/>
              </a:spcBef>
              <a:spcAft>
                <a:spcPts val="600"/>
              </a:spcAft>
              <a:buClr>
                <a:schemeClr val="bg1"/>
              </a:buClr>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solidFill>
                  <a:schemeClr val="bg1"/>
                </a:solidFill>
                <a:effectLst>
                  <a:outerShdw blurRad="38100" dist="38100" dir="2700000" algn="tl">
                    <a:srgbClr val="000000">
                      <a:alpha val="43137"/>
                    </a:srgbClr>
                  </a:outerShdw>
                </a:effectLst>
                <a:latin typeface="Calibri" pitchFamily="34"/>
                <a:ea typeface="Microsoft YaHei" pitchFamily="1"/>
                <a:cs typeface="Times New Roman" pitchFamily="18"/>
              </a:rPr>
              <a:t>As an engineer who researched these devices for decades, and researched living part time off grid for 7 years, I can confirm this. You will not survive.</a:t>
            </a:r>
          </a:p>
          <a:p>
            <a:pPr marL="365760" indent="-365760" hangingPunct="1">
              <a:lnSpc>
                <a:spcPct val="90000"/>
              </a:lnSpc>
              <a:spcBef>
                <a:spcPts val="0"/>
              </a:spcBef>
              <a:spcAft>
                <a:spcPts val="600"/>
              </a:spcAft>
              <a:buClr>
                <a:srgbClr val="9C5B14"/>
              </a:buClr>
              <a:buSzPct val="6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400" b="1" dirty="0">
                <a:ln w="9525">
                  <a:solidFill>
                    <a:schemeClr val="bg1"/>
                  </a:solidFill>
                  <a:prstDash val="solid"/>
                </a:ln>
                <a:solidFill>
                  <a:srgbClr val="9C5B14"/>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Your only hope is to repent and follow Christ, to a place with no </a:t>
            </a:r>
            <a:r>
              <a:rPr lang="en-US" sz="3200" b="1" dirty="0">
                <a:ln w="9525">
                  <a:solidFill>
                    <a:schemeClr val="bg1"/>
                  </a:solidFill>
                  <a:prstDash val="solid"/>
                </a:ln>
                <a:solidFill>
                  <a:srgbClr val="9C5B14"/>
                </a:solidFill>
                <a:effectLst>
                  <a:outerShdw blurRad="12700" dist="38100" dir="2700000" algn="tl" rotWithShape="0">
                    <a:schemeClr val="bg1">
                      <a:lumMod val="50000"/>
                    </a:schemeClr>
                  </a:outerShdw>
                </a:effectLst>
                <a:latin typeface="Calibri" pitchFamily="34"/>
                <a:ea typeface="Microsoft YaHei" pitchFamily="1"/>
                <a:cs typeface="Times New Roman" pitchFamily="18"/>
              </a:rPr>
              <a:t>sin, a place called Heaven.   </a:t>
            </a:r>
          </a:p>
        </p:txBody>
      </p:sp>
      <p:sp>
        <p:nvSpPr>
          <p:cNvPr id="5" name="Rectangle 2">
            <a:extLst>
              <a:ext uri="{FF2B5EF4-FFF2-40B4-BE49-F238E27FC236}">
                <a16:creationId xmlns:a16="http://schemas.microsoft.com/office/drawing/2014/main" id="{04A6979A-0147-4699-BE41-2857FE14A535}"/>
              </a:ext>
            </a:extLst>
          </p:cNvPr>
          <p:cNvSpPr>
            <a:spLocks noChangeArrowheads="1"/>
          </p:cNvSpPr>
          <p:nvPr/>
        </p:nvSpPr>
        <p:spPr bwMode="auto">
          <a:xfrm>
            <a:off x="137491" y="381000"/>
            <a:ext cx="8869017" cy="10710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Armageddon War: 2 Beasts, 8 Lead Demons &amp; Kings of East Against Jesus &amp; Angels</a:t>
            </a:r>
          </a:p>
        </p:txBody>
      </p:sp>
      <p:sp>
        <p:nvSpPr>
          <p:cNvPr id="4" name="Date Placeholder 2">
            <a:extLst>
              <a:ext uri="{FF2B5EF4-FFF2-40B4-BE49-F238E27FC236}">
                <a16:creationId xmlns:a16="http://schemas.microsoft.com/office/drawing/2014/main" id="{FB8FE72A-6671-4289-BC6E-EE6280499B0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202043066"/>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000"/>
                                  </p:stCondLst>
                                  <p:childTnLst>
                                    <p:animEffect transition="out" filter="fade">
                                      <p:cBhvr>
                                        <p:cTn id="6" dur="2000" tmFilter="0, 0; .2, .5; .8, .5; 1, 0"/>
                                        <p:tgtEl>
                                          <p:spTgt spid="8">
                                            <p:txEl>
                                              <p:pRg st="0" end="0"/>
                                            </p:txEl>
                                          </p:spTgt>
                                        </p:tgtEl>
                                      </p:cBhvr>
                                    </p:animEffect>
                                    <p:animScale>
                                      <p:cBhvr>
                                        <p:cTn id="7" dur="1000" autoRev="1" fill="hold"/>
                                        <p:tgtEl>
                                          <p:spTgt spid="8">
                                            <p:txEl>
                                              <p:pRg st="0" end="0"/>
                                            </p:txEl>
                                          </p:spTgt>
                                        </p:tgtEl>
                                      </p:cBhvr>
                                      <p:by x="105000" y="105000"/>
                                    </p:animScale>
                                  </p:childTnLst>
                                </p:cTn>
                              </p:par>
                            </p:childTnLst>
                          </p:cTn>
                        </p:par>
                        <p:par>
                          <p:cTn id="8" fill="hold">
                            <p:stCondLst>
                              <p:cond delay="7000"/>
                            </p:stCondLst>
                            <p:childTnLst>
                              <p:par>
                                <p:cTn id="9" presetID="26" presetClass="emph" presetSubtype="0" fill="hold" nodeType="afterEffect">
                                  <p:stCondLst>
                                    <p:cond delay="11000"/>
                                  </p:stCondLst>
                                  <p:childTnLst>
                                    <p:animEffect transition="out" filter="fade">
                                      <p:cBhvr>
                                        <p:cTn id="10" dur="2000" tmFilter="0, 0; .2, .5; .8, .5; 1, 0"/>
                                        <p:tgtEl>
                                          <p:spTgt spid="8">
                                            <p:txEl>
                                              <p:pRg st="2" end="2"/>
                                            </p:txEl>
                                          </p:spTgt>
                                        </p:tgtEl>
                                      </p:cBhvr>
                                    </p:animEffect>
                                    <p:animScale>
                                      <p:cBhvr>
                                        <p:cTn id="11" dur="1000" autoRev="1" fill="hold"/>
                                        <p:tgtEl>
                                          <p:spTgt spid="8">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15230" y="2057400"/>
            <a:ext cx="8713539" cy="4396268"/>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6000"/>
              </a:lnSpc>
              <a:spcBef>
                <a:spcPct val="0"/>
              </a:spcBef>
              <a:spcAft>
                <a:spcPts val="12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nl-NL"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At the final end of the 7 year tribulation, God describes Babylon as only a distant memory, from the first half of tribulation.</a:t>
            </a:r>
          </a:p>
          <a:p>
            <a:pPr marL="365760" marR="0" lvl="0" indent="-365760" algn="l" defTabSz="457200" rtl="0" eaLnBrk="1" fontAlgn="base" latinLnBrk="0" hangingPunct="0">
              <a:lnSpc>
                <a:spcPct val="96000"/>
              </a:lnSpc>
              <a:spcBef>
                <a:spcPct val="0"/>
              </a:spcBef>
              <a:spcAft>
                <a:spcPts val="12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“The seventh angel poured out his bowl (vial </a:t>
            </a:r>
            <a:r>
              <a:rPr kumimoji="0" lang="en-US"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KJV</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great city split into three parts, and the cities of the nations collapsed.”</a:t>
            </a:r>
            <a:endPar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365760" marR="0" lvl="0" indent="-365760" algn="l" defTabSz="457200" rtl="0" eaLnBrk="1" fontAlgn="base" latinLnBrk="0" hangingPunct="0">
              <a:lnSpc>
                <a:spcPct val="96000"/>
              </a:lnSpc>
              <a:spcBef>
                <a:spcPct val="0"/>
              </a:spcBef>
              <a:spcAft>
                <a:spcPts val="18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“God</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200" b="1" i="0" u="none" strike="noStrike" kern="1200" cap="none" spc="0" normalizeH="0" baseline="0" noProof="0" dirty="0">
                <a:ln w="9525">
                  <a:solidFill>
                    <a:prstClr val="black"/>
                  </a:solidFill>
                  <a:prstDash val="solid"/>
                </a:ln>
                <a:solidFill>
                  <a:prstClr val="white"/>
                </a:solidFill>
                <a:effectLst>
                  <a:glow rad="114300">
                    <a:srgbClr val="A80000">
                      <a:alpha val="80000"/>
                    </a:srgbClr>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remembered </a:t>
            </a:r>
            <a:r>
              <a:rPr kumimoji="0" lang="en-US" sz="3200" b="1" i="0" u="none" strike="noStrike" kern="1200" cap="none" spc="0" normalizeH="0" baseline="0" noProof="0" dirty="0">
                <a:ln w="9525">
                  <a:solidFill>
                    <a:prstClr val="black"/>
                  </a:solidFill>
                  <a:prstDash val="solid"/>
                </a:ln>
                <a:solidFill>
                  <a:prstClr val="white"/>
                </a:solidFill>
                <a:effectLst>
                  <a:glow rad="101600">
                    <a:srgbClr val="860000">
                      <a:alpha val="70000"/>
                    </a:srgbClr>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Babylon</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Great </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and gave her the cup filled with the wine of the fury of his wrath.”</a:t>
            </a:r>
            <a:r>
              <a:rPr kumimoji="0" lang="nl-NL"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nl-NL" sz="18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Rev. 16:17-19 NIV</a:t>
            </a:r>
            <a:endParaRPr kumimoji="0" lang="nl-NL" sz="1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hlinkClick r:id="rId3"/>
            </a:endParaRPr>
          </a:p>
        </p:txBody>
      </p:sp>
      <p:sp>
        <p:nvSpPr>
          <p:cNvPr id="4" name="Rectangle 2">
            <a:extLst>
              <a:ext uri="{FF2B5EF4-FFF2-40B4-BE49-F238E27FC236}">
                <a16:creationId xmlns:a16="http://schemas.microsoft.com/office/drawing/2014/main" id="{E01E3572-AE40-49F2-B7AB-AEBAC1CC3B1F}"/>
              </a:ext>
            </a:extLst>
          </p:cNvPr>
          <p:cNvSpPr>
            <a:spLocks noChangeArrowheads="1"/>
          </p:cNvSpPr>
          <p:nvPr/>
        </p:nvSpPr>
        <p:spPr bwMode="auto">
          <a:xfrm>
            <a:off x="99536" y="548640"/>
            <a:ext cx="8944928" cy="128016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8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Prophesy Errors: Babylon Rome is Different </a:t>
            </a:r>
            <a:r>
              <a:rPr lang="en-US" altLang="en-US" sz="38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f</a:t>
            </a:r>
            <a:r>
              <a:rPr kumimoji="0" lang="en-US" altLang="en-US" sz="38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rom the Beast</a:t>
            </a:r>
          </a:p>
        </p:txBody>
      </p:sp>
      <p:sp>
        <p:nvSpPr>
          <p:cNvPr id="6" name="Date Placeholder 2">
            <a:extLst>
              <a:ext uri="{FF2B5EF4-FFF2-40B4-BE49-F238E27FC236}">
                <a16:creationId xmlns:a16="http://schemas.microsoft.com/office/drawing/2014/main" id="{04348BFF-DDAE-4EBF-B415-7DB6E5F820A2}"/>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7140704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91440" y="365760"/>
            <a:ext cx="8961120" cy="127970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0" tIns="182880" rIns="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87000"/>
              </a:lnSpc>
              <a:spcAft>
                <a:spcPts val="1800"/>
              </a:spcAft>
              <a:buClr>
                <a:schemeClr val="bg1"/>
              </a:buClr>
              <a:buSzPct val="125000"/>
            </a:pP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Jesus Returns for 1,000 Year Reign: Descends from Clouds to Mount of Olives</a:t>
            </a:r>
          </a:p>
        </p:txBody>
      </p:sp>
      <p:sp>
        <p:nvSpPr>
          <p:cNvPr id="6" name="TextBox 5">
            <a:extLst>
              <a:ext uri="{FF2B5EF4-FFF2-40B4-BE49-F238E27FC236}">
                <a16:creationId xmlns:a16="http://schemas.microsoft.com/office/drawing/2014/main" id="{1CF746C6-F477-44BE-A0B6-74413353C4B0}"/>
              </a:ext>
            </a:extLst>
          </p:cNvPr>
          <p:cNvSpPr txBox="1"/>
          <p:nvPr/>
        </p:nvSpPr>
        <p:spPr bwMode="auto">
          <a:xfrm>
            <a:off x="304800" y="5669280"/>
            <a:ext cx="8595360" cy="827278"/>
          </a:xfrm>
          <a:prstGeom prst="rect">
            <a:avLst/>
          </a:prstGeom>
          <a:blipFill dpi="0" rotWithShape="0">
            <a:blip r:embed="rId3"/>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91440" tIns="182880" rIns="9144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3200" b="1" i="0" u="none" strike="noStrike" kern="150" cap="none" spc="0" normalizeH="0" baseline="0" noProof="0" dirty="0">
                <a:ln>
                  <a:noFill/>
                </a:ln>
                <a:solidFill>
                  <a:srgbClr val="E7E6E6">
                    <a:lumMod val="25000"/>
                  </a:srgbClr>
                </a:solidFill>
                <a:effectLst/>
                <a:uLnTx/>
                <a:uFillTx/>
                <a:latin typeface="Times New Roman" panose="02020603050405020304" pitchFamily="18" charset="0"/>
                <a:ea typeface="SimSun" panose="02010600030101010101" pitchFamily="2" charset="-122"/>
                <a:cs typeface="Times New Roman" panose="02020603050405020304" pitchFamily="18" charset="0"/>
              </a:rPr>
              <a:t>The Second </a:t>
            </a:r>
            <a:r>
              <a:rPr lang="en-US" sz="3200" b="1" kern="150" dirty="0">
                <a:solidFill>
                  <a:srgbClr val="E7E6E6">
                    <a:lumMod val="25000"/>
                  </a:srgbClr>
                </a:solidFill>
                <a:latin typeface="Times New Roman" panose="02020603050405020304" pitchFamily="18" charset="0"/>
                <a:ea typeface="SimSun" panose="02010600030101010101" pitchFamily="2" charset="-122"/>
                <a:cs typeface="Times New Roman" panose="02020603050405020304" pitchFamily="18" charset="0"/>
              </a:rPr>
              <a:t>Step</a:t>
            </a:r>
            <a:r>
              <a:rPr kumimoji="0" lang="en-US" sz="3200" b="1" i="0" u="none" strike="noStrike" kern="150" cap="none" spc="0" normalizeH="0" baseline="0" noProof="0" dirty="0">
                <a:ln>
                  <a:noFill/>
                </a:ln>
                <a:solidFill>
                  <a:srgbClr val="E7E6E6">
                    <a:lumMod val="25000"/>
                  </a:srgbClr>
                </a:solidFill>
                <a:effectLst/>
                <a:uLnTx/>
                <a:uFillTx/>
                <a:latin typeface="Times New Roman" panose="02020603050405020304" pitchFamily="18" charset="0"/>
                <a:ea typeface="SimSun" panose="02010600030101010101" pitchFamily="2" charset="-122"/>
                <a:cs typeface="Times New Roman" panose="02020603050405020304" pitchFamily="18" charset="0"/>
              </a:rPr>
              <a:t> of the Single Return of Jesus</a:t>
            </a:r>
          </a:p>
        </p:txBody>
      </p:sp>
      <p:pic>
        <p:nvPicPr>
          <p:cNvPr id="5" name="Picture 4">
            <a:extLst>
              <a:ext uri="{FF2B5EF4-FFF2-40B4-BE49-F238E27FC236}">
                <a16:creationId xmlns:a16="http://schemas.microsoft.com/office/drawing/2014/main" id="{492C11EF-9984-422E-AC99-BE71F21A3800}"/>
              </a:ext>
            </a:extLst>
          </p:cNvPr>
          <p:cNvPicPr>
            <a:picLocks noChangeAspect="1"/>
          </p:cNvPicPr>
          <p:nvPr/>
        </p:nvPicPr>
        <p:blipFill rotWithShape="1">
          <a:blip r:embed="rId4">
            <a:extLst>
              <a:ext uri="{BEBA8EAE-BF5A-486C-A8C5-ECC9F3942E4B}">
                <a14:imgProps xmlns:a14="http://schemas.microsoft.com/office/drawing/2010/main">
                  <a14:imgLayer r:embed="rId5">
                    <a14:imgEffect>
                      <a14:colorTemperature colorTemp="8581"/>
                    </a14:imgEffect>
                  </a14:imgLayer>
                </a14:imgProps>
              </a:ext>
              <a:ext uri="{28A0092B-C50C-407E-A947-70E740481C1C}">
                <a14:useLocalDpi xmlns:a14="http://schemas.microsoft.com/office/drawing/2010/main" val="0"/>
              </a:ext>
            </a:extLst>
          </a:blip>
          <a:srcRect l="-53" t="-4" r="15922" b="60332"/>
          <a:stretch/>
        </p:blipFill>
        <p:spPr>
          <a:xfrm>
            <a:off x="93270" y="2377440"/>
            <a:ext cx="8957460" cy="2834640"/>
          </a:xfrm>
          <a:prstGeom prst="rect">
            <a:avLst/>
          </a:prstGeom>
        </p:spPr>
      </p:pic>
    </p:spTree>
    <p:extLst>
      <p:ext uri="{BB962C8B-B14F-4D97-AF65-F5344CB8AC3E}">
        <p14:creationId xmlns:p14="http://schemas.microsoft.com/office/powerpoint/2010/main" val="3750662013"/>
      </p:ext>
    </p:extLst>
  </p:cSld>
  <p:clrMapOvr>
    <a:masterClrMapping/>
  </p:clrMapOvr>
  <p:transition spd="med" advTm="14000">
    <p:fade/>
  </p:transition>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A0883C9-AEAD-4348-B2E6-974CE038582A}"/>
              </a:ext>
            </a:extLst>
          </p:cNvPr>
          <p:cNvPicPr>
            <a:picLocks noChangeAspect="1"/>
          </p:cNvPicPr>
          <p:nvPr/>
        </p:nvPicPr>
        <p:blipFill>
          <a:blip r:embed="rId3"/>
          <a:stretch>
            <a:fillRect/>
          </a:stretch>
        </p:blipFill>
        <p:spPr>
          <a:xfrm>
            <a:off x="13213" y="33130"/>
            <a:ext cx="9130787" cy="6858000"/>
          </a:xfrm>
          <a:prstGeom prst="rect">
            <a:avLst/>
          </a:prstGeom>
        </p:spPr>
      </p:pic>
      <p:sp>
        <p:nvSpPr>
          <p:cNvPr id="38" name="TextBox 37">
            <a:extLst>
              <a:ext uri="{FF2B5EF4-FFF2-40B4-BE49-F238E27FC236}">
                <a16:creationId xmlns:a16="http://schemas.microsoft.com/office/drawing/2014/main" id="{A963EE1B-054F-4C4B-BB00-BFFEC11E5F3B}"/>
              </a:ext>
            </a:extLst>
          </p:cNvPr>
          <p:cNvSpPr txBox="1"/>
          <p:nvPr/>
        </p:nvSpPr>
        <p:spPr bwMode="auto">
          <a:xfrm>
            <a:off x="98836" y="1353900"/>
            <a:ext cx="2132632" cy="1042721"/>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gn="ctr">
              <a:lnSpc>
                <a:spcPct val="80000"/>
              </a:lnSpc>
              <a:spcBef>
                <a:spcPts val="0"/>
              </a:spcBef>
              <a:spcAft>
                <a:spcPts val="0"/>
              </a:spcAft>
              <a:defRPr/>
            </a:pPr>
            <a:r>
              <a:rPr lang="en-US" sz="2800" b="1" kern="150" dirty="0">
                <a:ln w="6600">
                  <a:solidFill>
                    <a:srgbClr val="FF0000"/>
                  </a:solidFill>
                  <a:prstDash val="solid"/>
                </a:ln>
                <a:solidFill>
                  <a:schemeClr val="tx1"/>
                </a:solidFill>
                <a:effectLst>
                  <a:outerShdw blurRad="50800" dist="38100" dir="2700000" algn="tl" rotWithShape="0">
                    <a:prstClr val="black"/>
                  </a:outerShdw>
                </a:effectLst>
                <a:latin typeface="Calibri" panose="020F0502020204030204" pitchFamily="34" charset="0"/>
                <a:ea typeface="SimSun" panose="02010600030101010101" pitchFamily="2" charset="-122"/>
                <a:cs typeface="Calibri" panose="020F0502020204030204" pitchFamily="34" charset="0"/>
              </a:rPr>
              <a:t>Jesus Returns to Mount of Olives Israel</a:t>
            </a:r>
            <a:endParaRPr kumimoji="0" lang="en-US" sz="2800" b="1" i="0" u="none" strike="noStrike" kern="150" normalizeH="0" baseline="0" noProof="0" dirty="0">
              <a:ln w="6600">
                <a:solidFill>
                  <a:srgbClr val="FF0000"/>
                </a:solidFill>
                <a:prstDash val="solid"/>
              </a:ln>
              <a:solidFill>
                <a:schemeClr val="tx1"/>
              </a:solidFill>
              <a:effectLst>
                <a:outerShdw blurRad="50800" dist="38100" dir="2700000" algn="tl" rotWithShape="0">
                  <a:prstClr val="black"/>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53" name="TextBox 52">
            <a:extLst>
              <a:ext uri="{FF2B5EF4-FFF2-40B4-BE49-F238E27FC236}">
                <a16:creationId xmlns:a16="http://schemas.microsoft.com/office/drawing/2014/main" id="{7C56D077-3833-40E8-98E5-A9D9FC738C5F}"/>
              </a:ext>
            </a:extLst>
          </p:cNvPr>
          <p:cNvSpPr txBox="1"/>
          <p:nvPr/>
        </p:nvSpPr>
        <p:spPr bwMode="auto">
          <a:xfrm>
            <a:off x="154980" y="5988355"/>
            <a:ext cx="2103120" cy="683136"/>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gn="ctr">
              <a:lnSpc>
                <a:spcPct val="85000"/>
              </a:lnSpc>
              <a:spcBef>
                <a:spcPts val="0"/>
              </a:spcBef>
              <a:spcAft>
                <a:spcPts val="0"/>
              </a:spcAft>
              <a:defRPr/>
            </a:pPr>
            <a:r>
              <a:rPr lang="en-US" sz="2600" b="1" kern="150" dirty="0">
                <a:ln w="9525">
                  <a:solidFill>
                    <a:srgbClr val="FF0000"/>
                  </a:solidFill>
                  <a:prstDash val="solid"/>
                </a:ln>
                <a:solidFill>
                  <a:schemeClr val="tx1"/>
                </a:solidFill>
                <a:effectLst>
                  <a:outerShdw blurRad="50800" dist="38100" algn="l" rotWithShape="0">
                    <a:prstClr val="black">
                      <a:alpha val="40000"/>
                    </a:prstClr>
                  </a:outerShdw>
                </a:effectLst>
                <a:latin typeface="Calibri" panose="020F0502020204030204" pitchFamily="34" charset="0"/>
                <a:ea typeface="SimSun" panose="02010600030101010101" pitchFamily="2" charset="-122"/>
                <a:cs typeface="Calibri" panose="020F0502020204030204" pitchFamily="34" charset="0"/>
              </a:rPr>
              <a:t>2 Beasts In Lake of Fire</a:t>
            </a:r>
          </a:p>
        </p:txBody>
      </p:sp>
    </p:spTree>
    <p:extLst>
      <p:ext uri="{BB962C8B-B14F-4D97-AF65-F5344CB8AC3E}">
        <p14:creationId xmlns:p14="http://schemas.microsoft.com/office/powerpoint/2010/main" val="1065156741"/>
      </p:ext>
    </p:extLst>
  </p:cSld>
  <p:clrMapOvr>
    <a:masterClrMapping/>
  </p:clrMapOvr>
  <mc:AlternateContent xmlns:mc="http://schemas.openxmlformats.org/markup-compatibility/2006" xmlns:p15="http://schemas.microsoft.com/office/powerpoint/2012/main">
    <mc:Choice Requires="p15">
      <p:transition spd="slow"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grpId="0" nodeType="afterEffect">
                                  <p:stCondLst>
                                    <p:cond delay="6000"/>
                                  </p:stCondLst>
                                  <p:childTnLst>
                                    <p:animClr clrSpc="rgb" dir="cw">
                                      <p:cBhvr override="childStyle">
                                        <p:cTn id="6" dur="1000" autoRev="1" fill="remove"/>
                                        <p:tgtEl>
                                          <p:spTgt spid="38"/>
                                        </p:tgtEl>
                                        <p:attrNameLst>
                                          <p:attrName>style.color</p:attrName>
                                        </p:attrNameLst>
                                      </p:cBhvr>
                                      <p:to>
                                        <a:schemeClr val="bg1"/>
                                      </p:to>
                                    </p:animClr>
                                    <p:animClr clrSpc="rgb" dir="cw">
                                      <p:cBhvr>
                                        <p:cTn id="7" dur="1000" autoRev="1" fill="remove"/>
                                        <p:tgtEl>
                                          <p:spTgt spid="38"/>
                                        </p:tgtEl>
                                        <p:attrNameLst>
                                          <p:attrName>fillcolor</p:attrName>
                                        </p:attrNameLst>
                                      </p:cBhvr>
                                      <p:to>
                                        <a:schemeClr val="bg1"/>
                                      </p:to>
                                    </p:animClr>
                                    <p:set>
                                      <p:cBhvr>
                                        <p:cTn id="8" dur="1000" autoRev="1" fill="remove"/>
                                        <p:tgtEl>
                                          <p:spTgt spid="38"/>
                                        </p:tgtEl>
                                        <p:attrNameLst>
                                          <p:attrName>fill.type</p:attrName>
                                        </p:attrNameLst>
                                      </p:cBhvr>
                                      <p:to>
                                        <p:strVal val="solid"/>
                                      </p:to>
                                    </p:set>
                                    <p:set>
                                      <p:cBhvr>
                                        <p:cTn id="9" dur="1000" autoRev="1" fill="remove"/>
                                        <p:tgtEl>
                                          <p:spTgt spid="38"/>
                                        </p:tgtEl>
                                        <p:attrNameLst>
                                          <p:attrName>fill.on</p:attrName>
                                        </p:attrNameLst>
                                      </p:cBhvr>
                                      <p:to>
                                        <p:strVal val="true"/>
                                      </p:to>
                                    </p:set>
                                  </p:childTnLst>
                                </p:cTn>
                              </p:par>
                            </p:childTnLst>
                          </p:cTn>
                        </p:par>
                        <p:par>
                          <p:cTn id="10" fill="hold">
                            <p:stCondLst>
                              <p:cond delay="8000"/>
                            </p:stCondLst>
                            <p:childTnLst>
                              <p:par>
                                <p:cTn id="11" presetID="27" presetClass="emph" presetSubtype="0" fill="remove" grpId="0" nodeType="afterEffect">
                                  <p:stCondLst>
                                    <p:cond delay="6000"/>
                                  </p:stCondLst>
                                  <p:childTnLst>
                                    <p:animClr clrSpc="rgb" dir="cw">
                                      <p:cBhvr override="childStyle">
                                        <p:cTn id="12" dur="1000" autoRev="1" fill="remove"/>
                                        <p:tgtEl>
                                          <p:spTgt spid="53"/>
                                        </p:tgtEl>
                                        <p:attrNameLst>
                                          <p:attrName>style.color</p:attrName>
                                        </p:attrNameLst>
                                      </p:cBhvr>
                                      <p:to>
                                        <a:schemeClr val="bg1"/>
                                      </p:to>
                                    </p:animClr>
                                    <p:animClr clrSpc="rgb" dir="cw">
                                      <p:cBhvr>
                                        <p:cTn id="13" dur="1000" autoRev="1" fill="remove"/>
                                        <p:tgtEl>
                                          <p:spTgt spid="53"/>
                                        </p:tgtEl>
                                        <p:attrNameLst>
                                          <p:attrName>fillcolor</p:attrName>
                                        </p:attrNameLst>
                                      </p:cBhvr>
                                      <p:to>
                                        <a:schemeClr val="bg1"/>
                                      </p:to>
                                    </p:animClr>
                                    <p:set>
                                      <p:cBhvr>
                                        <p:cTn id="14" dur="1000" autoRev="1" fill="remove"/>
                                        <p:tgtEl>
                                          <p:spTgt spid="53"/>
                                        </p:tgtEl>
                                        <p:attrNameLst>
                                          <p:attrName>fill.type</p:attrName>
                                        </p:attrNameLst>
                                      </p:cBhvr>
                                      <p:to>
                                        <p:strVal val="solid"/>
                                      </p:to>
                                    </p:set>
                                    <p:set>
                                      <p:cBhvr>
                                        <p:cTn id="15" dur="1000" autoRev="1" fill="remove"/>
                                        <p:tgtEl>
                                          <p:spTgt spid="53"/>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5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hlinkClick r:id="rId3" action="ppaction://hlinksldjump"/>
            <a:extLst>
              <a:ext uri="{FF2B5EF4-FFF2-40B4-BE49-F238E27FC236}">
                <a16:creationId xmlns:a16="http://schemas.microsoft.com/office/drawing/2014/main" id="{52334E70-CEF0-40AB-9272-8B549502AE44}"/>
              </a:ext>
            </a:extLst>
          </p:cNvPr>
          <p:cNvSpPr>
            <a:spLocks noChangeArrowheads="1"/>
          </p:cNvSpPr>
          <p:nvPr/>
        </p:nvSpPr>
        <p:spPr bwMode="auto">
          <a:xfrm>
            <a:off x="609600" y="512599"/>
            <a:ext cx="8001000" cy="738664"/>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Click To See Appendix A</a:t>
            </a:r>
          </a:p>
        </p:txBody>
      </p:sp>
      <p:sp>
        <p:nvSpPr>
          <p:cNvPr id="5" name="Rectangle 2">
            <a:hlinkClick r:id="rId3" action="ppaction://hlinksldjump"/>
            <a:extLst>
              <a:ext uri="{FF2B5EF4-FFF2-40B4-BE49-F238E27FC236}">
                <a16:creationId xmlns:a16="http://schemas.microsoft.com/office/drawing/2014/main" id="{A167CD86-25AE-4974-AD13-A5653A2E62DA}"/>
              </a:ext>
            </a:extLst>
          </p:cNvPr>
          <p:cNvSpPr>
            <a:spLocks noChangeArrowheads="1"/>
          </p:cNvSpPr>
          <p:nvPr/>
        </p:nvSpPr>
        <p:spPr bwMode="auto">
          <a:xfrm>
            <a:off x="823909" y="1438798"/>
            <a:ext cx="7496178" cy="1772793"/>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60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in the Seventh Day Adventist Church that I Love</a:t>
            </a:r>
          </a:p>
        </p:txBody>
      </p:sp>
      <p:sp>
        <p:nvSpPr>
          <p:cNvPr id="6" name="Rectangle 2">
            <a:hlinkClick r:id="rId5" action="ppaction://hlinksldjump"/>
            <a:extLst>
              <a:ext uri="{FF2B5EF4-FFF2-40B4-BE49-F238E27FC236}">
                <a16:creationId xmlns:a16="http://schemas.microsoft.com/office/drawing/2014/main" id="{5C218286-1C04-4241-80C4-A16726D79BB3}"/>
              </a:ext>
            </a:extLst>
          </p:cNvPr>
          <p:cNvSpPr>
            <a:spLocks noChangeArrowheads="1"/>
          </p:cNvSpPr>
          <p:nvPr/>
        </p:nvSpPr>
        <p:spPr bwMode="auto">
          <a:xfrm>
            <a:off x="571498" y="3810000"/>
            <a:ext cx="8001000" cy="738664"/>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Click To See Appendixes B</a:t>
            </a:r>
            <a:r>
              <a:rPr lang="en-US" altLang="en-US" sz="4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to D</a:t>
            </a:r>
            <a:endParaRPr kumimoji="0" lang="en-US" altLang="en-US" sz="4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7" name="Rectangle 2">
            <a:hlinkClick r:id="rId5" action="ppaction://hlinksldjump"/>
            <a:extLst>
              <a:ext uri="{FF2B5EF4-FFF2-40B4-BE49-F238E27FC236}">
                <a16:creationId xmlns:a16="http://schemas.microsoft.com/office/drawing/2014/main" id="{F2B2DBCC-2B3F-4164-AAAE-6961FA4B86D5}"/>
              </a:ext>
            </a:extLst>
          </p:cNvPr>
          <p:cNvSpPr>
            <a:spLocks noChangeArrowheads="1"/>
          </p:cNvSpPr>
          <p:nvPr/>
        </p:nvSpPr>
        <p:spPr bwMode="auto">
          <a:xfrm>
            <a:off x="785811" y="4724400"/>
            <a:ext cx="7648578" cy="1772793"/>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60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in the Jehovah's Witness and Mormon Churches</a:t>
            </a:r>
          </a:p>
        </p:txBody>
      </p:sp>
    </p:spTree>
    <p:extLst>
      <p:ext uri="{BB962C8B-B14F-4D97-AF65-F5344CB8AC3E}">
        <p14:creationId xmlns:p14="http://schemas.microsoft.com/office/powerpoint/2010/main" val="2356897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26318" y="1143000"/>
            <a:ext cx="7091363" cy="478900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buClr>
                <a:srgbClr val="FFFFFF"/>
              </a:buClr>
              <a:buSzPct val="65000"/>
              <a:tabLst/>
              <a:defRPr/>
            </a:pPr>
            <a:r>
              <a:rPr lang="en-US" sz="4200" b="1" dirty="0">
                <a:ln w="9525">
                  <a:solidFill>
                    <a:prstClr val="black"/>
                  </a:solidFill>
                  <a:prstDash val="solid"/>
                </a:ln>
                <a:solidFill>
                  <a:schemeClr val="bg1"/>
                </a:solidFill>
                <a:effectLst>
                  <a:glow rad="114300">
                    <a:srgbClr val="000099">
                      <a:alpha val="70000"/>
                    </a:srgbClr>
                  </a:glow>
                  <a:outerShdw blurRad="50800" dist="38100" dir="2700000" algn="tl" rotWithShape="0">
                    <a:schemeClr val="tx1">
                      <a:lumMod val="95000"/>
                      <a:lumOff val="5000"/>
                    </a:schemeClr>
                  </a:outerShdw>
                </a:effectLst>
                <a:latin typeface="Papyrus" panose="03070502060502030205" pitchFamily="66" charset="0"/>
                <a:cs typeface="Calibri" panose="020F0502020204030204" pitchFamily="34" charset="0"/>
              </a:rPr>
              <a:t>On that day his feet will stand on the Mount of Olives</a:t>
            </a:r>
            <a:r>
              <a:rPr lang="en-US" sz="3800" dirty="0">
                <a:solidFill>
                  <a:schemeClr val="tx1">
                    <a:lumMod val="95000"/>
                    <a:lumOff val="5000"/>
                  </a:schemeClr>
                </a:solidFill>
                <a:latin typeface="Papyrus" panose="03070502060502030205" pitchFamily="66" charset="0"/>
                <a:cs typeface="Calibri" panose="020F0502020204030204" pitchFamily="34" charset="0"/>
              </a:rPr>
              <a:t>, east of Jerusalem, and the Mount of Olives will be split in two from east to west, forming a great valley, with half of the mountain moving north and half moving south.</a:t>
            </a:r>
            <a:r>
              <a:rPr lang="en-US" sz="4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Zech. 14:4 NIV</a:t>
            </a:r>
            <a:r>
              <a:rPr lang="en-US" dirty="0">
                <a:ln w="9525">
                  <a:solidFill>
                    <a:prstClr val="black"/>
                  </a:solidFill>
                  <a:prstDash val="solid"/>
                </a:ln>
                <a:solidFill>
                  <a:prstClr val="white"/>
                </a:solidFill>
                <a:latin typeface="Papyrus" panose="03070502060502030205" pitchFamily="66" charset="0"/>
                <a:cs typeface="Arial" panose="020B0604020202020204" pitchFamily="34" charset="0"/>
              </a:rPr>
              <a:t>, also </a:t>
            </a:r>
            <a:r>
              <a:rPr lang="en-US"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5"/>
              </a:rPr>
              <a:t>[889]</a:t>
            </a:r>
            <a:endParaRPr lang="en-US" kern="150" dirty="0">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04383233"/>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a:blip r:embed="rId3">
            <a:extLst>
              <a:ext uri="{28A0092B-C50C-407E-A947-70E740481C1C}">
                <a14:useLocalDpi xmlns:a14="http://schemas.microsoft.com/office/drawing/2010/main" val="0"/>
              </a:ext>
            </a:extLst>
          </a:blip>
          <a:stretch>
            <a:fillRect/>
          </a:stretch>
        </p:blipFill>
        <p:spPr>
          <a:xfrm>
            <a:off x="182880" y="1417320"/>
            <a:ext cx="8778240" cy="4846320"/>
          </a:xfrm>
          <a:prstGeom prst="rect">
            <a:avLst/>
          </a:prstGeom>
        </p:spPr>
      </p:pic>
      <p:sp>
        <p:nvSpPr>
          <p:cNvPr id="7" name="Text Box 1">
            <a:extLst>
              <a:ext uri="{FF2B5EF4-FFF2-40B4-BE49-F238E27FC236}">
                <a16:creationId xmlns:a16="http://schemas.microsoft.com/office/drawing/2014/main" id="{A329E7F8-A627-42EF-8FF2-8DF4967AE609}"/>
              </a:ext>
            </a:extLst>
          </p:cNvPr>
          <p:cNvSpPr txBox="1">
            <a:spLocks noChangeArrowheads="1"/>
          </p:cNvSpPr>
          <p:nvPr/>
        </p:nvSpPr>
        <p:spPr bwMode="auto">
          <a:xfrm>
            <a:off x="182880" y="5867400"/>
            <a:ext cx="8778240" cy="91440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8000"/>
              </a:lnSpc>
              <a:spcBef>
                <a:spcPct val="0"/>
              </a:spcBef>
              <a:spcAft>
                <a:spcPts val="60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2600" b="1" i="0" u="none" strike="noStrike" kern="1200" cap="none" spc="0" normalizeH="0" baseline="0" noProof="0" dirty="0">
                <a:ln w="9525">
                  <a:solidFill>
                    <a:srgbClr val="000000">
                      <a:lumMod val="95000"/>
                      <a:lumOff val="5000"/>
                    </a:srgbClr>
                  </a:solidFill>
                  <a:prstDash val="solid"/>
                </a:ln>
                <a:solidFill>
                  <a:srgbClr val="000000"/>
                </a:solidFill>
                <a:effectLst>
                  <a:outerShdw blurRad="12700" dist="38100" dir="2700000" algn="tl" rotWithShape="0">
                    <a:srgbClr val="FFFFFF">
                      <a:lumMod val="50000"/>
                    </a:srgbClr>
                  </a:outerShdw>
                </a:effectLst>
                <a:uLnTx/>
                <a:uFillTx/>
              </a:rPr>
              <a:t>Scientifically accurate </a:t>
            </a:r>
            <a:r>
              <a:rPr lang="en-US" sz="26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lake</a:t>
            </a:r>
            <a:r>
              <a:rPr kumimoji="0" lang="en-US" sz="2600" b="1" i="0" u="none" strike="noStrike" kern="1200" cap="none" spc="0" normalizeH="0" baseline="0" noProof="0" dirty="0">
                <a:ln w="9525">
                  <a:solidFill>
                    <a:srgbClr val="000000">
                      <a:lumMod val="95000"/>
                      <a:lumOff val="5000"/>
                    </a:srgbClr>
                  </a:solidFill>
                  <a:prstDash val="solid"/>
                </a:ln>
                <a:solidFill>
                  <a:srgbClr val="000000"/>
                </a:solidFill>
                <a:effectLst>
                  <a:outerShdw blurRad="12700" dist="38100" dir="2700000" algn="tl" rotWithShape="0">
                    <a:srgbClr val="FFFFFF">
                      <a:lumMod val="50000"/>
                    </a:srgbClr>
                  </a:outerShdw>
                </a:effectLst>
                <a:uLnTx/>
                <a:uFillTx/>
              </a:rPr>
              <a:t> of fire </a:t>
            </a:r>
            <a:r>
              <a:rPr lang="en-US" sz="26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deep</a:t>
            </a:r>
            <a:r>
              <a:rPr kumimoji="0" lang="en-US" sz="2600" b="1" i="0" u="none" strike="noStrike" kern="1200" cap="none" spc="0" normalizeH="0" baseline="0" noProof="0" dirty="0">
                <a:ln w="9525">
                  <a:solidFill>
                    <a:srgbClr val="000000">
                      <a:lumMod val="95000"/>
                      <a:lumOff val="5000"/>
                    </a:srgbClr>
                  </a:solidFill>
                  <a:prstDash val="solid"/>
                </a:ln>
                <a:solidFill>
                  <a:srgbClr val="000000"/>
                </a:solidFill>
                <a:effectLst>
                  <a:outerShdw blurRad="12700" dist="38100" dir="2700000" algn="tl" rotWithShape="0">
                    <a:srgbClr val="FFFFFF">
                      <a:lumMod val="50000"/>
                    </a:srgbClr>
                  </a:outerShdw>
                </a:effectLst>
                <a:uLnTx/>
                <a:uFillTx/>
              </a:rPr>
              <a:t> </a:t>
            </a:r>
            <a:r>
              <a:rPr lang="en-US" sz="2600" b="1" noProof="0" dirty="0" err="1">
                <a:ln w="9525">
                  <a:solidFill>
                    <a:srgbClr val="000000">
                      <a:lumMod val="95000"/>
                      <a:lumOff val="5000"/>
                    </a:srgbClr>
                  </a:solidFill>
                  <a:prstDash val="solid"/>
                </a:ln>
                <a:effectLst>
                  <a:outerShdw blurRad="12700" dist="38100" dir="2700000" algn="tl" rotWithShape="0">
                    <a:srgbClr val="FFFFFF">
                      <a:lumMod val="50000"/>
                    </a:srgbClr>
                  </a:outerShdw>
                </a:effectLst>
              </a:rPr>
              <a:t>i</a:t>
            </a:r>
            <a:r>
              <a:rPr lang="en-US" sz="26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n bottomless pit. This is the “</a:t>
            </a:r>
            <a:r>
              <a:rPr lang="en-US" sz="2600" b="1" dirty="0">
                <a:ln w="9525">
                  <a:solidFill>
                    <a:srgbClr val="000000">
                      <a:lumMod val="95000"/>
                      <a:lumOff val="5000"/>
                    </a:srgbClr>
                  </a:solidFill>
                  <a:prstDash val="solid"/>
                </a:ln>
                <a:effectLst>
                  <a:outerShdw blurRad="12700" dist="38100" dir="2700000" algn="tl" rotWithShape="0">
                    <a:srgbClr val="FFFFFF">
                      <a:lumMod val="50000"/>
                    </a:srgbClr>
                  </a:outerShdw>
                </a:effectLst>
                <a:hlinkClick r:id="rId5" action="ppaction://hlinksldjump"/>
              </a:rPr>
              <a:t>lowest hell</a:t>
            </a:r>
            <a:r>
              <a:rPr lang="en-US" sz="26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 where the beasts are sent.</a:t>
            </a:r>
            <a:endParaRPr kumimoji="0" lang="en-US" sz="2600" b="1" i="0" u="none" strike="noStrike" kern="1200" cap="none" spc="0" normalizeH="0" baseline="0" noProof="0" dirty="0">
              <a:ln w="9525">
                <a:solidFill>
                  <a:srgbClr val="000000">
                    <a:lumMod val="95000"/>
                    <a:lumOff val="5000"/>
                  </a:srgbClr>
                </a:solidFill>
                <a:prstDash val="solid"/>
              </a:ln>
              <a:solidFill>
                <a:srgbClr val="000000"/>
              </a:solidFill>
              <a:effectLst>
                <a:outerShdw blurRad="12700" dist="38100" dir="2700000" algn="tl" rotWithShape="0">
                  <a:srgbClr val="FFFFFF">
                    <a:lumMod val="50000"/>
                  </a:srgbClr>
                </a:outerShdw>
              </a:effectLst>
              <a:uLnTx/>
              <a:uFillTx/>
            </a:endParaRPr>
          </a:p>
        </p:txBody>
      </p:sp>
      <p:sp>
        <p:nvSpPr>
          <p:cNvPr id="9" name="Text Box 1"/>
          <p:cNvSpPr txBox="1">
            <a:spLocks noChangeArrowheads="1"/>
          </p:cNvSpPr>
          <p:nvPr/>
        </p:nvSpPr>
        <p:spPr bwMode="auto">
          <a:xfrm>
            <a:off x="182880" y="274320"/>
            <a:ext cx="8778240" cy="114300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82880" rIns="91440" bIns="18288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12700">
                  <a:solidFill>
                    <a:schemeClr val="tx1">
                      <a:lumMod val="65000"/>
                    </a:schemeClr>
                  </a:solidFill>
                  <a:prstDash val="solid"/>
                </a:ln>
                <a:solidFill>
                  <a:schemeClr val="bg1"/>
                </a:solidFill>
                <a:effectLst>
                  <a:outerShdw blurRad="12700" dist="38100" dir="2700000" algn="tl" rotWithShape="0">
                    <a:schemeClr val="bg1">
                      <a:lumMod val="50000"/>
                    </a:schemeClr>
                  </a:outerShdw>
                </a:effectLst>
              </a:rPr>
              <a:t>After Tribulation, Two Beasts &amp; Followers Thrown Alive Into Eternal Lake of Fire</a:t>
            </a:r>
          </a:p>
        </p:txBody>
      </p:sp>
    </p:spTree>
    <p:extLst>
      <p:ext uri="{BB962C8B-B14F-4D97-AF65-F5344CB8AC3E}">
        <p14:creationId xmlns:p14="http://schemas.microsoft.com/office/powerpoint/2010/main" val="869183898"/>
      </p:ext>
    </p:extLst>
  </p:cSld>
  <p:clrMapOvr>
    <a:masterClrMapping/>
  </p:clrMapOvr>
  <mc:AlternateContent xmlns:mc="http://schemas.openxmlformats.org/markup-compatibility/2006" xmlns:p14="http://schemas.microsoft.com/office/powerpoint/2010/main">
    <mc:Choice Requires="p14">
      <p:transition p14:dur="10" advTm="15000"/>
    </mc:Choice>
    <mc:Fallback xmlns="">
      <p:transition advTm="1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500"/>
                                  </p:stCondLst>
                                  <p:childTnLst>
                                    <p:animEffect transition="out" filter="fade">
                                      <p:cBhvr>
                                        <p:cTn id="6" dur="2000" tmFilter="0, 0; .2, .5; .8, .5; 1, 0"/>
                                        <p:tgtEl>
                                          <p:spTgt spid="9"/>
                                        </p:tgtEl>
                                      </p:cBhvr>
                                    </p:animEffect>
                                    <p:animScale>
                                      <p:cBhvr>
                                        <p:cTn id="7" dur="100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33450" y="1066800"/>
            <a:ext cx="7277100" cy="495725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ts val="0"/>
              </a:spcBef>
              <a:spcAft>
                <a:spcPts val="600"/>
              </a:spcAft>
              <a:buClr>
                <a:srgbClr val="000000"/>
              </a:buClr>
              <a:buSzPct val="70000"/>
              <a:buFont typeface="Times New Roman" panose="02020603050405020304" pitchFamily="18" charset="0"/>
              <a:buNone/>
              <a:tabLst/>
              <a:defRPr/>
            </a:pPr>
            <a:r>
              <a:rPr kumimoji="0" lang="en-US" sz="40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rPr>
              <a:t>And the angels who did not keep their positions of authority but abandoned their proper dwelling— these he has </a:t>
            </a:r>
            <a:r>
              <a:rPr kumimoji="0" lang="en-US" sz="4200" b="1" i="0" u="none" strike="noStrike" kern="1200" cap="none" spc="0" normalizeH="0" baseline="0" noProof="0" dirty="0">
                <a:ln w="9525">
                  <a:solidFill>
                    <a:srgbClr val="000000"/>
                  </a:solidFill>
                  <a:prstDash val="solid"/>
                </a:ln>
                <a:solidFill>
                  <a:srgbClr val="9C5B14"/>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Mangal" panose="02040503050203030202" pitchFamily="18" charset="0"/>
              </a:rPr>
              <a:t>kept in darkness, bound with everlasting chains for judgment on the great Day. </a:t>
            </a:r>
          </a:p>
          <a:p>
            <a:pPr marL="0" marR="0" lvl="0" indent="0" algn="l" defTabSz="457200" rtl="0" eaLnBrk="1" fontAlgn="base" latinLnBrk="0" hangingPunct="0">
              <a:lnSpc>
                <a:spcPct val="90000"/>
              </a:lnSpc>
              <a:spcBef>
                <a:spcPts val="0"/>
              </a:spcBef>
              <a:spcAft>
                <a:spcPts val="1200"/>
              </a:spcAft>
              <a:buClr>
                <a:srgbClr val="000000"/>
              </a:buClr>
              <a:buSzPct val="70000"/>
              <a:buFont typeface="Times New Roman" panose="02020603050405020304" pitchFamily="18" charset="0"/>
              <a:buNone/>
              <a:tabLst/>
              <a:defRPr/>
            </a:pP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Mangal" panose="02040503050203030202" pitchFamily="18" charset="0"/>
                <a:hlinkClick r:id="rId4"/>
              </a:rPr>
              <a:t>Jude 1:6 </a:t>
            </a:r>
            <a:r>
              <a:rPr kumimoji="0" lang="en-US"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Mangal" panose="02040503050203030202" pitchFamily="18" charset="0"/>
                <a:hlinkClick r:id="rId4"/>
              </a:rPr>
              <a:t>NIV</a:t>
            </a:r>
            <a:endParaRPr kumimoji="0" lang="en-US" sz="36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3969756274"/>
      </p:ext>
    </p:extLst>
  </p:cSld>
  <p:clrMapOvr>
    <a:masterClrMapping/>
  </p:clrMapOvr>
  <mc:AlternateContent xmlns:mc="http://schemas.openxmlformats.org/markup-compatibility/2006" xmlns:p15="http://schemas.microsoft.com/office/powerpoint/2012/main">
    <mc:Choice Requires="p15">
      <p:transition spd="slow"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777240"/>
            <a:ext cx="7315200" cy="533081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200"/>
              </a:spcAft>
              <a:buClr>
                <a:srgbClr val="000000"/>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rPr>
              <a:t>And I saw an angel come down from heaven, having the </a:t>
            </a:r>
            <a:r>
              <a:rPr kumimoji="0" lang="en-US" sz="3200" b="1" i="0" u="none" strike="noStrike" kern="1200" cap="none" spc="0" normalizeH="0" baseline="0" noProof="0" dirty="0">
                <a:ln w="12700" cmpd="sng">
                  <a:solidFill>
                    <a:sysClr val="windowText" lastClr="000000"/>
                  </a:solidFill>
                  <a:prstDash val="solid"/>
                </a:ln>
                <a:solidFill>
                  <a:srgbClr val="814C11"/>
                </a:solidFill>
                <a:effectLst/>
                <a:uLnTx/>
                <a:uFillTx/>
                <a:latin typeface="Papyrus" panose="03070502060502030205" pitchFamily="66" charset="0"/>
                <a:ea typeface="SimSun" panose="02010600030101010101" pitchFamily="2" charset="-122"/>
                <a:cs typeface="Mangal" panose="02040503050203030202" pitchFamily="18" charset="0"/>
              </a:rPr>
              <a:t>key of the bottomless pit </a:t>
            </a:r>
            <a:r>
              <a:rPr kumimoji="0" lang="en-US" sz="30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rPr>
              <a:t>and a great chain in his hand.</a:t>
            </a:r>
          </a:p>
          <a:p>
            <a:pPr marL="0" marR="0" lvl="0" indent="0" algn="l" defTabSz="457200" rtl="0" eaLnBrk="1" fontAlgn="base" latinLnBrk="0" hangingPunct="0">
              <a:lnSpc>
                <a:spcPct val="94000"/>
              </a:lnSpc>
              <a:spcBef>
                <a:spcPts val="0"/>
              </a:spcBef>
              <a:spcAft>
                <a:spcPts val="1200"/>
              </a:spcAft>
              <a:buClr>
                <a:srgbClr val="000000"/>
              </a:buClr>
              <a:buSzPct val="70000"/>
              <a:buFont typeface="Times New Roman" panose="02020603050405020304" pitchFamily="18" charset="0"/>
              <a:buNone/>
              <a:tabLst/>
              <a:defRPr/>
            </a:pPr>
            <a:r>
              <a:rPr kumimoji="0" lang="en-US" sz="3000" b="1" i="0" u="none" strike="noStrike" kern="1200" cap="none" spc="0" normalizeH="0" baseline="0" noProof="0" dirty="0">
                <a:ln w="9525">
                  <a:solidFill>
                    <a:sysClr val="windowText" lastClr="000000"/>
                  </a:solidFill>
                  <a:prstDash val="solid"/>
                </a:ln>
                <a:solidFill>
                  <a:srgbClr val="814C11"/>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Mangal" panose="02040503050203030202" pitchFamily="18" charset="0"/>
              </a:rPr>
              <a:t>And he laid hold on the dragon, that old serpent, which is the Devil, and Satan, and bound him a thousand years,</a:t>
            </a:r>
          </a:p>
          <a:p>
            <a:pPr marL="0" marR="0" lvl="0" indent="0" algn="l" defTabSz="457200" rtl="0" eaLnBrk="1" fontAlgn="base" latinLnBrk="0" hangingPunct="0">
              <a:lnSpc>
                <a:spcPct val="94000"/>
              </a:lnSpc>
              <a:spcBef>
                <a:spcPts val="0"/>
              </a:spcBef>
              <a:spcAft>
                <a:spcPts val="0"/>
              </a:spcAft>
              <a:buClr>
                <a:srgbClr val="000000"/>
              </a:buClr>
              <a:buSzPct val="70000"/>
              <a:buFont typeface="Times New Roman" panose="02020603050405020304" pitchFamily="18" charset="0"/>
              <a:buNone/>
              <a:tabLst/>
              <a:defRPr/>
            </a:pPr>
            <a:r>
              <a:rPr kumimoji="0" lang="en-US" sz="3000" b="1" i="0" u="none" strike="noStrike" kern="1200" cap="none" spc="0" normalizeH="0" baseline="0" noProof="0" dirty="0">
                <a:ln w="9525">
                  <a:solidFill>
                    <a:sysClr val="windowText" lastClr="000000"/>
                  </a:solidFill>
                  <a:prstDash val="solid"/>
                </a:ln>
                <a:solidFill>
                  <a:srgbClr val="814C11"/>
                </a:solidFill>
                <a:effectLst>
                  <a:outerShdw blurRad="12700" dist="38100" dir="2700000" algn="tl" rotWithShape="0">
                    <a:srgbClr val="FFFFFF">
                      <a:lumMod val="50000"/>
                    </a:srgbClr>
                  </a:outerShdw>
                </a:effectLst>
                <a:uLnTx/>
                <a:uFillTx/>
                <a:latin typeface="Papyrus" panose="03070502060502030205" pitchFamily="66" charset="0"/>
                <a:ea typeface="SimSun" panose="02010600030101010101" pitchFamily="2" charset="-122"/>
                <a:cs typeface="Mangal" panose="02040503050203030202" pitchFamily="18" charset="0"/>
              </a:rPr>
              <a:t>And cast him into the bottomless pit</a:t>
            </a:r>
            <a:r>
              <a:rPr kumimoji="0" lang="en-US" sz="30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rPr>
              <a:t>, and shut him up, and set a seal upon him, that he should deceive the nations no more, till the thousand years should be fulfilled...</a:t>
            </a:r>
            <a:r>
              <a:rPr kumimoji="0" lang="en-US" sz="18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rPr>
              <a:t> </a:t>
            </a:r>
          </a:p>
          <a:p>
            <a:pPr marL="0" marR="0" lvl="0" indent="0" algn="l" defTabSz="457200" rtl="0" eaLnBrk="1" fontAlgn="base" latinLnBrk="0" hangingPunct="0">
              <a:lnSpc>
                <a:spcPct val="90000"/>
              </a:lnSpc>
              <a:spcBef>
                <a:spcPts val="0"/>
              </a:spcBef>
              <a:spcAft>
                <a:spcPts val="0"/>
              </a:spcAft>
              <a:buClr>
                <a:srgbClr val="000000"/>
              </a:buClr>
              <a:buSzPct val="70000"/>
              <a:buFont typeface="Times New Roman" panose="02020603050405020304" pitchFamily="18" charset="0"/>
              <a:buNone/>
              <a:tabLst/>
              <a:defRPr/>
            </a:pPr>
            <a:r>
              <a:rPr kumimoji="0" lang="en-US" sz="1800" b="0" i="0" u="none" strike="noStrike" kern="120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uLnTx/>
                <a:uFillTx/>
                <a:latin typeface="Papyrus" panose="03070502060502030205" pitchFamily="66" charset="0"/>
                <a:ea typeface="SimSun" panose="02010600030101010101" pitchFamily="2" charset="-122"/>
                <a:cs typeface="Mangal" panose="02040503050203030202" pitchFamily="18" charset="0"/>
                <a:hlinkClick r:id="rId4"/>
              </a:rPr>
              <a:t>Rev. 20:1-3</a:t>
            </a:r>
            <a:endParaRPr kumimoji="0" lang="en-US" sz="18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004513905"/>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26318" y="1016224"/>
            <a:ext cx="7091363" cy="490499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6000"/>
              </a:lnSpc>
              <a:spcBef>
                <a:spcPts val="0"/>
              </a:spcBef>
              <a:spcAft>
                <a:spcPts val="1200"/>
              </a:spcAft>
              <a:buSzPct val="70000"/>
              <a:tabLst/>
              <a:defRPr/>
            </a:pP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t>
            </a:r>
            <a:r>
              <a:rPr lang="en-US" sz="4000" b="1" kern="150" dirty="0">
                <a:ln w="9525">
                  <a:solidFill>
                    <a:schemeClr val="tx1"/>
                  </a:solidFill>
                  <a:prstDash val="solid"/>
                </a:ln>
                <a:solidFill>
                  <a:srgbClr val="B56A17"/>
                </a:solidFill>
                <a:effectLst>
                  <a:outerShdw blurRad="12700" dist="38100" dir="2700000" algn="tl" rotWithShape="0">
                    <a:srgbClr val="FFFFFF">
                      <a:lumMod val="50000"/>
                    </a:srgbClr>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sz="4000" b="1" kern="150" dirty="0">
                <a:ln w="9525">
                  <a:solidFill>
                    <a:schemeClr val="tx1"/>
                  </a:solidFill>
                  <a:prstDash val="solid"/>
                </a:ln>
                <a:solidFill>
                  <a:srgbClr val="000099"/>
                </a:solidFill>
                <a:effectLst>
                  <a:outerShdw blurRad="12700" dist="38100" dir="2700000" algn="tl" rotWithShape="0">
                    <a:srgbClr val="FFFFFF">
                      <a:lumMod val="50000"/>
                    </a:srgbClr>
                  </a:outerShdw>
                </a:effectLst>
                <a:latin typeface="Papyrus" panose="03070502060502030205" pitchFamily="66" charset="0"/>
                <a:ea typeface="Times New Roman" panose="02020603050405020304" pitchFamily="18" charset="0"/>
                <a:cs typeface="Times New Roman" panose="02020603050405020304" pitchFamily="18" charset="0"/>
              </a:rPr>
              <a:t>beast</a:t>
            </a:r>
            <a:r>
              <a:rPr lang="en-US" sz="36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 … and … </a:t>
            </a:r>
            <a:r>
              <a:rPr lang="en-US" sz="4000" b="1" kern="150" dirty="0">
                <a:ln w="9525">
                  <a:solidFill>
                    <a:schemeClr val="tx1"/>
                  </a:solidFill>
                  <a:prstDash val="solid"/>
                </a:ln>
                <a:solidFill>
                  <a:srgbClr val="000099"/>
                </a:solidFill>
                <a:effectLst>
                  <a:outerShdw blurRad="12700" dist="38100" dir="2700000" algn="tl" rotWithShape="0">
                    <a:srgbClr val="FFFFFF">
                      <a:lumMod val="50000"/>
                    </a:srgbClr>
                  </a:outerShdw>
                </a:effectLst>
                <a:latin typeface="Papyrus" panose="03070502060502030205" pitchFamily="66" charset="0"/>
                <a:ea typeface="Times New Roman" panose="02020603050405020304" pitchFamily="18" charset="0"/>
                <a:cs typeface="Times New Roman" panose="02020603050405020304" pitchFamily="18" charset="0"/>
              </a:rPr>
              <a:t>false prophet </a:t>
            </a:r>
            <a:r>
              <a:rPr lang="en-US" sz="36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that wrought miracles before him</a:t>
            </a:r>
            <a:r>
              <a:rPr lang="en-US" sz="40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t>
            </a:r>
            <a:r>
              <a:rPr lang="en-US" sz="4000" b="1" kern="150" dirty="0">
                <a:ln w="9525">
                  <a:solidFill>
                    <a:schemeClr val="tx1"/>
                  </a:solidFill>
                  <a:prstDash val="solid"/>
                </a:ln>
                <a:solidFill>
                  <a:srgbClr val="B56A17"/>
                </a:solidFill>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 </a:t>
            </a:r>
            <a:endParaRPr lang="en-US" sz="3600" b="1" kern="150" dirty="0">
              <a:ln w="9525">
                <a:solidFill>
                  <a:schemeClr val="tx1"/>
                </a:solidFill>
                <a:prstDash val="solid"/>
              </a:ln>
              <a:solidFill>
                <a:srgbClr val="B56A17"/>
              </a:solidFill>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endParaRPr>
          </a:p>
          <a:p>
            <a:pPr marL="0" lvl="0" indent="0">
              <a:lnSpc>
                <a:spcPct val="86000"/>
              </a:lnSpc>
              <a:spcBef>
                <a:spcPts val="0"/>
              </a:spcBef>
              <a:spcAft>
                <a:spcPts val="1200"/>
              </a:spcAft>
              <a:buSzPct val="60000"/>
              <a:tabLst/>
              <a:defRPr/>
            </a:pPr>
            <a:r>
              <a:rPr lang="en-US" sz="4200" b="1" kern="150" dirty="0">
                <a:ln w="9525">
                  <a:solidFill>
                    <a:schemeClr val="tx1"/>
                  </a:solidFill>
                  <a:prstDash val="solid"/>
                </a:ln>
                <a:solidFill>
                  <a:schemeClr val="bg1"/>
                </a:solidFill>
                <a:effectLst>
                  <a:glow rad="114300">
                    <a:srgbClr val="000099">
                      <a:alpha val="60000"/>
                    </a:srgbClr>
                  </a:glow>
                  <a:outerShdw blurRad="381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These both were cast alive into a lake of fire burning with brimstone.</a:t>
            </a:r>
          </a:p>
          <a:p>
            <a:pPr marL="0" lvl="0" indent="0">
              <a:lnSpc>
                <a:spcPct val="86000"/>
              </a:lnSpc>
              <a:spcBef>
                <a:spcPts val="0"/>
              </a:spcBef>
              <a:spcAft>
                <a:spcPts val="1200"/>
              </a:spcAft>
              <a:buSzPct val="70000"/>
              <a:tabLst/>
              <a:defRPr/>
            </a:pPr>
            <a:r>
              <a:rPr lang="en-US" sz="36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And the</a:t>
            </a:r>
            <a:r>
              <a:rPr lang="en-US" sz="3600" b="1"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sz="4000" b="1" kern="150" dirty="0">
                <a:ln w="9525">
                  <a:solidFill>
                    <a:schemeClr val="tx1"/>
                  </a:solidFill>
                  <a:prstDash val="solid"/>
                </a:ln>
                <a:solidFill>
                  <a:srgbClr val="000099"/>
                </a:solidFill>
                <a:effectLst>
                  <a:outerShdw blurRad="38100" dist="38100" dir="2700000" algn="tl" rotWithShape="0">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remnant were slain </a:t>
            </a:r>
            <a:r>
              <a:rPr lang="en-US" sz="36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with the sword of him that sat upon the horse</a:t>
            </a:r>
            <a:r>
              <a:rPr lang="en-US" sz="3400" kern="150" dirty="0">
                <a:effectLst>
                  <a:outerShdw blurRad="38100" dist="38100" dir="2700000" algn="tl">
                    <a:srgbClr val="000000">
                      <a:alpha val="43137"/>
                    </a:srgbClr>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sz="16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Rev. 19:19-21</a:t>
            </a:r>
            <a:endParaRPr lang="en-US" sz="2000" kern="150" dirty="0">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17375619"/>
      </p:ext>
    </p:extLst>
  </p:cSld>
  <p:clrMapOvr>
    <a:masterClrMapping/>
  </p:clrMapOvr>
  <mc:AlternateContent xmlns:mc="http://schemas.openxmlformats.org/markup-compatibility/2006" xmlns:p15="http://schemas.microsoft.com/office/powerpoint/2012/main">
    <mc:Choice Requires="p15">
      <p:transition spd="slow" advTm="13000">
        <p15:prstTrans prst="pageCurlDouble"/>
      </p:transition>
    </mc:Choice>
    <mc:Fallback xmlns="">
      <p:transition spd="slow" advTm="1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a:blip r:embed="rId3">
            <a:extLst>
              <a:ext uri="{28A0092B-C50C-407E-A947-70E740481C1C}">
                <a14:useLocalDpi xmlns:a14="http://schemas.microsoft.com/office/drawing/2010/main" val="0"/>
              </a:ext>
            </a:extLst>
          </a:blip>
          <a:stretch>
            <a:fillRect/>
          </a:stretch>
        </p:blipFill>
        <p:spPr>
          <a:xfrm>
            <a:off x="182880" y="1417320"/>
            <a:ext cx="8778240" cy="4846320"/>
          </a:xfrm>
          <a:prstGeom prst="rect">
            <a:avLst/>
          </a:prstGeom>
        </p:spPr>
      </p:pic>
      <p:sp>
        <p:nvSpPr>
          <p:cNvPr id="9" name="Text Box 1"/>
          <p:cNvSpPr txBox="1">
            <a:spLocks noChangeArrowheads="1"/>
          </p:cNvSpPr>
          <p:nvPr/>
        </p:nvSpPr>
        <p:spPr bwMode="auto">
          <a:xfrm>
            <a:off x="182880" y="274320"/>
            <a:ext cx="8778240" cy="114300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82880" rIns="91440" bIns="18288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12700">
                  <a:solidFill>
                    <a:schemeClr val="tx1">
                      <a:lumMod val="65000"/>
                    </a:schemeClr>
                  </a:solidFill>
                  <a:prstDash val="solid"/>
                </a:ln>
                <a:solidFill>
                  <a:schemeClr val="bg1"/>
                </a:solidFill>
                <a:effectLst>
                  <a:outerShdw blurRad="12700" dist="38100" dir="2700000" algn="tl" rotWithShape="0">
                    <a:schemeClr val="bg1">
                      <a:lumMod val="50000"/>
                    </a:schemeClr>
                  </a:outerShdw>
                </a:effectLst>
              </a:rPr>
              <a:t>After Tribulation, Two Beasts &amp; Followers Thrown Alive Into Eternal Lake of Fire</a:t>
            </a:r>
          </a:p>
        </p:txBody>
      </p:sp>
      <p:sp>
        <p:nvSpPr>
          <p:cNvPr id="6" name="Rectangle 1">
            <a:extLst>
              <a:ext uri="{FF2B5EF4-FFF2-40B4-BE49-F238E27FC236}">
                <a16:creationId xmlns:a16="http://schemas.microsoft.com/office/drawing/2014/main" id="{3E0039FA-8B8A-4D55-8E50-C3FB985F1308}"/>
              </a:ext>
            </a:extLst>
          </p:cNvPr>
          <p:cNvSpPr>
            <a:spLocks noChangeArrowheads="1"/>
          </p:cNvSpPr>
          <p:nvPr/>
        </p:nvSpPr>
        <p:spPr bwMode="auto">
          <a:xfrm>
            <a:off x="182880" y="3159294"/>
            <a:ext cx="8778240" cy="3524042"/>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ts val="0"/>
              </a:spcBef>
              <a:spcAft>
                <a:spcPts val="600"/>
              </a:spcAft>
              <a:buClr>
                <a:srgbClr val="FFFFFF"/>
              </a:buClr>
              <a:buSzPct val="70000"/>
              <a:buFont typeface="Times New Roman" panose="02020603050405020304" pitchFamily="18" charset="0"/>
              <a:buNone/>
              <a:tabLst/>
              <a:defRPr/>
            </a:pPr>
            <a:r>
              <a:rPr kumimoji="0" lang="en-US" sz="3200" b="1" i="0" u="none" strike="noStrike" kern="120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ction="ppaction://hlinksldjump"/>
              </a:rPr>
              <a:t>Hell is a temporary hot dark prison in a deep pit underground</a:t>
            </a:r>
            <a:r>
              <a:rPr kumimoji="0" lang="en-US" sz="32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 But, the Bible described that Hell is not the final eternal lake of fire. Hell is only located at the edge of this pit. </a:t>
            </a:r>
            <a:r>
              <a:rPr lang="en-US" sz="3200" dirty="0">
                <a:solidFill>
                  <a:schemeClr val="bg1"/>
                </a:solidFill>
                <a:cs typeface="Arial" panose="020B0604020202020204" pitchFamily="34" charset="0"/>
              </a:rPr>
              <a:t>T</a:t>
            </a:r>
            <a:r>
              <a:rPr kumimoji="0" lang="en-US" sz="32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he molten </a:t>
            </a:r>
            <a:r>
              <a:rPr lang="en-US" sz="3200" dirty="0">
                <a:solidFill>
                  <a:schemeClr val="bg1"/>
                </a:solidFill>
                <a:cs typeface="Arial" panose="020B0604020202020204" pitchFamily="34" charset="0"/>
              </a:rPr>
              <a:t>magma </a:t>
            </a:r>
            <a:r>
              <a:rPr kumimoji="0" lang="en-US" sz="3200" b="1" i="0" u="none" strike="noStrike" kern="120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ction="ppaction://hlinksldjump"/>
              </a:rPr>
              <a:t>lake of fire</a:t>
            </a:r>
            <a:r>
              <a:rPr kumimoji="0" lang="en-US" sz="3200" b="1"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2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is further down into</a:t>
            </a:r>
            <a:r>
              <a:rPr kumimoji="0" lang="en-US" sz="3200" i="0" u="none" strike="noStrike" kern="120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200" b="1" i="0" u="none" strike="noStrike" kern="120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7" action="ppaction://hlinksldjump"/>
              </a:rPr>
              <a:t>the pit</a:t>
            </a:r>
            <a:r>
              <a:rPr kumimoji="0" lang="en-US" sz="32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 </a:t>
            </a:r>
            <a:r>
              <a:rPr lang="en-US" sz="3200" dirty="0">
                <a:solidFill>
                  <a:schemeClr val="bg1"/>
                </a:solidFill>
                <a:cs typeface="Arial" panose="020B0604020202020204" pitchFamily="34" charset="0"/>
              </a:rPr>
              <a:t>at</a:t>
            </a:r>
            <a:r>
              <a:rPr kumimoji="0" lang="en-US" sz="32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 the </a:t>
            </a:r>
            <a:r>
              <a:rPr kumimoji="0" lang="en-US" sz="3200" b="1" i="0" u="none" strike="noStrike" kern="1200" normalizeH="0" baseline="0" noProof="0" dirty="0">
                <a:ln w="9525">
                  <a:solidFill>
                    <a:prstClr val="black"/>
                  </a:solidFill>
                  <a:prstDash val="solid"/>
                </a:ln>
                <a:solidFill>
                  <a:srgbClr val="814C11"/>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ction="ppaction://hlinksldjump"/>
              </a:rPr>
              <a:t>lowest Hell</a:t>
            </a:r>
            <a:r>
              <a:rPr kumimoji="0" lang="en-US" sz="32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a:t>
            </a:r>
            <a:r>
              <a:rPr lang="en-US" sz="3200" b="1" dirty="0">
                <a:ln w="9525">
                  <a:solidFill>
                    <a:prstClr val="black"/>
                  </a:solidFill>
                  <a:prstDash val="solid"/>
                </a:ln>
                <a:solidFill>
                  <a:srgbClr val="814C11"/>
                </a:solidFill>
                <a:effectLst>
                  <a:outerShdw blurRad="12700" dist="38100" dir="2700000" algn="tl" rotWithShape="0">
                    <a:prstClr val="black">
                      <a:lumMod val="50000"/>
                    </a:prstClr>
                  </a:outerShdw>
                </a:effectLst>
                <a:cs typeface="Arial" panose="020B0604020202020204" pitchFamily="34" charset="0"/>
              </a:rPr>
              <a:t> </a:t>
            </a:r>
          </a:p>
          <a:p>
            <a:pPr marL="0" marR="0" lvl="0" indent="0" algn="l" defTabSz="457200" rtl="0" eaLnBrk="1" fontAlgn="base" latinLnBrk="0" hangingPunct="0">
              <a:lnSpc>
                <a:spcPct val="100000"/>
              </a:lnSpc>
              <a:spcBef>
                <a:spcPts val="0"/>
              </a:spcBef>
              <a:spcAft>
                <a:spcPts val="1200"/>
              </a:spcAft>
              <a:buClr>
                <a:srgbClr val="FFFFFF"/>
              </a:buClr>
              <a:buSzPct val="70000"/>
              <a:buFont typeface="Times New Roman" panose="02020603050405020304" pitchFamily="18" charset="0"/>
              <a:buNone/>
              <a:tabLst/>
              <a:defRPr/>
            </a:pPr>
            <a:r>
              <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rPr>
              <a:t>Is. 14:4-20 NIV</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Calibri" panose="020F0502020204030204" pitchFamily="34" charset="0"/>
                <a:ea typeface="SimSun" panose="02010600030101010101" pitchFamily="2" charset="-122"/>
                <a:cs typeface="Calibri" panose="020F0502020204030204" pitchFamily="34" charset="0"/>
                <a:hlinkClick r:id="rId10"/>
              </a:rPr>
              <a:t>Deut. 32:22</a:t>
            </a:r>
            <a:endPar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5" name="Date Placeholder 2">
            <a:extLst>
              <a:ext uri="{FF2B5EF4-FFF2-40B4-BE49-F238E27FC236}">
                <a16:creationId xmlns:a16="http://schemas.microsoft.com/office/drawing/2014/main" id="{CE0736DA-99E0-426E-BF3F-05DCC162B3B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2432744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a:blip r:embed="rId3">
            <a:extLst>
              <a:ext uri="{28A0092B-C50C-407E-A947-70E740481C1C}">
                <a14:useLocalDpi xmlns:a14="http://schemas.microsoft.com/office/drawing/2010/main" val="0"/>
              </a:ext>
            </a:extLst>
          </a:blip>
          <a:stretch>
            <a:fillRect/>
          </a:stretch>
        </p:blipFill>
        <p:spPr>
          <a:xfrm>
            <a:off x="182880" y="1417320"/>
            <a:ext cx="8778240" cy="4846320"/>
          </a:xfrm>
          <a:prstGeom prst="rect">
            <a:avLst/>
          </a:prstGeom>
        </p:spPr>
      </p:pic>
      <p:sp>
        <p:nvSpPr>
          <p:cNvPr id="9" name="Text Box 1"/>
          <p:cNvSpPr txBox="1">
            <a:spLocks noChangeArrowheads="1"/>
          </p:cNvSpPr>
          <p:nvPr/>
        </p:nvSpPr>
        <p:spPr bwMode="auto">
          <a:xfrm>
            <a:off x="182880" y="274320"/>
            <a:ext cx="8778240" cy="114300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82880" rIns="91440" bIns="18288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12700">
                  <a:solidFill>
                    <a:schemeClr val="tx1">
                      <a:lumMod val="65000"/>
                    </a:schemeClr>
                  </a:solidFill>
                  <a:prstDash val="solid"/>
                </a:ln>
                <a:solidFill>
                  <a:schemeClr val="bg1"/>
                </a:solidFill>
                <a:effectLst>
                  <a:outerShdw blurRad="12700" dist="38100" dir="2700000" algn="tl" rotWithShape="0">
                    <a:schemeClr val="bg1">
                      <a:lumMod val="50000"/>
                    </a:schemeClr>
                  </a:outerShdw>
                </a:effectLst>
              </a:rPr>
              <a:t>After Tribulation, Two Beasts &amp; Followers Thrown Alive Into Eternal Lake of Fire</a:t>
            </a:r>
          </a:p>
        </p:txBody>
      </p:sp>
      <p:sp>
        <p:nvSpPr>
          <p:cNvPr id="6" name="Rectangle 1">
            <a:extLst>
              <a:ext uri="{FF2B5EF4-FFF2-40B4-BE49-F238E27FC236}">
                <a16:creationId xmlns:a16="http://schemas.microsoft.com/office/drawing/2014/main" id="{3E0039FA-8B8A-4D55-8E50-C3FB985F1308}"/>
              </a:ext>
            </a:extLst>
          </p:cNvPr>
          <p:cNvSpPr>
            <a:spLocks noChangeArrowheads="1"/>
          </p:cNvSpPr>
          <p:nvPr/>
        </p:nvSpPr>
        <p:spPr bwMode="auto">
          <a:xfrm>
            <a:off x="76200" y="2861306"/>
            <a:ext cx="8991600" cy="379552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4572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1800"/>
              </a:spcAft>
              <a:buClr>
                <a:srgbClr val="FFFFFF"/>
              </a:buClr>
              <a:buSzPct val="70000"/>
              <a:tabLst/>
              <a:defRPr/>
            </a:pPr>
            <a:r>
              <a:rPr lang="en-US" sz="3000" dirty="0">
                <a:solidFill>
                  <a:schemeClr val="bg1"/>
                </a:solidFill>
                <a:ea typeface="SimSun" panose="02010600030101010101" pitchFamily="2" charset="-122"/>
                <a:cs typeface="Arial" panose="020B0604020202020204" pitchFamily="34" charset="0"/>
              </a:rPr>
              <a:t>From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hlinkClick r:id="rId5" action="ppaction://hlinksldjump"/>
              </a:rPr>
              <a:t>near-death descriptions</a:t>
            </a:r>
            <a:r>
              <a:rPr lang="en-US" sz="3000" dirty="0">
                <a:solidFill>
                  <a:schemeClr val="bg1"/>
                </a:solidFill>
                <a:ea typeface="SimSun" panose="02010600030101010101" pitchFamily="2" charset="-122"/>
                <a:cs typeface="Arial" panose="020B0604020202020204" pitchFamily="34" charset="0"/>
              </a:rPr>
              <a:t>, scientific analysis and descriptions in the Bible, Hell is a large underground empty magma chamber or cave complex </a:t>
            </a:r>
            <a:r>
              <a:rPr lang="en-US" sz="3000" dirty="0">
                <a:solidFill>
                  <a:prstClr val="black"/>
                </a:solidFill>
                <a:ea typeface="SimSun" panose="02010600030101010101" pitchFamily="2" charset="-122"/>
                <a:cs typeface="Arial" panose="020B0604020202020204" pitchFamily="34" charset="0"/>
              </a:rPr>
              <a:t>in Earth’s 1,300ºC, 50 mile deep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hlinkClick r:id="rId6"/>
              </a:rPr>
              <a:t>asthenosphere</a:t>
            </a:r>
            <a:r>
              <a:rPr lang="en-US" sz="3000" dirty="0">
                <a:solidFill>
                  <a:prstClr val="black"/>
                </a:solidFill>
                <a:ea typeface="SimSun" panose="02010600030101010101" pitchFamily="2" charset="-122"/>
                <a:cs typeface="Arial" panose="020B0604020202020204" pitchFamily="34" charset="0"/>
              </a:rPr>
              <a:t> boundary of upper mantle. </a:t>
            </a:r>
            <a:r>
              <a:rPr lang="en-US" sz="14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hlinkClick r:id="rId7"/>
              </a:rPr>
              <a:t>[940]</a:t>
            </a:r>
            <a:r>
              <a:rPr lang="en-US" sz="14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sz="14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hlinkClick r:id="rId8"/>
              </a:rPr>
              <a:t>[962]</a:t>
            </a:r>
            <a:r>
              <a:rPr lang="en-US" sz="3200" dirty="0">
                <a:ln w="9525">
                  <a:solidFill>
                    <a:schemeClr val="bg1"/>
                  </a:solidFill>
                  <a:prstDash val="solid"/>
                </a:ln>
                <a:solidFill>
                  <a:schemeClr val="tx1"/>
                </a:solidFill>
                <a:ea typeface="SimSun" panose="02010600030101010101" pitchFamily="2" charset="-122"/>
                <a:cs typeface="Arial" panose="020B0604020202020204" pitchFamily="34" charset="0"/>
              </a:rPr>
              <a:t> </a:t>
            </a:r>
            <a:endParaRPr lang="en-US" sz="3200" dirty="0">
              <a:solidFill>
                <a:prstClr val="black"/>
              </a:solidFill>
              <a:ea typeface="SimSun" panose="02010600030101010101" pitchFamily="2" charset="-122"/>
              <a:cs typeface="Arial" panose="020B0604020202020204" pitchFamily="34" charset="0"/>
            </a:endParaRPr>
          </a:p>
          <a:p>
            <a:pPr marL="0" lvl="0" indent="0">
              <a:lnSpc>
                <a:spcPct val="92000"/>
              </a:lnSpc>
              <a:spcBef>
                <a:spcPts val="0"/>
              </a:spcBef>
              <a:spcAft>
                <a:spcPts val="1200"/>
              </a:spcAft>
              <a:buClr>
                <a:srgbClr val="FFFFFF"/>
              </a:buClr>
              <a:buSzPct val="70000"/>
              <a:tabLst/>
              <a:defRPr/>
            </a:pPr>
            <a:r>
              <a:rPr lang="en-US" sz="3000" dirty="0">
                <a:solidFill>
                  <a:schemeClr val="bg1"/>
                </a:solidFill>
                <a:ea typeface="SimSun" panose="02010600030101010101" pitchFamily="2" charset="-122"/>
                <a:cs typeface="Arial" panose="020B0604020202020204" pitchFamily="34" charset="0"/>
              </a:rPr>
              <a:t>There are vertical empty lava tubes or dykes leading miles further down to a massive hot magma reservoir, lake of fire. The lava provides a dim light.</a:t>
            </a:r>
            <a:endParaRPr kumimoji="0" lang="en-US" sz="3000" i="0" u="none" strike="noStrike" kern="1200" normalizeH="0" baseline="0" noProof="0" dirty="0">
              <a:solidFill>
                <a:schemeClr val="bg1"/>
              </a:solidFill>
              <a:uLnTx/>
              <a:uFillTx/>
              <a:ea typeface="SimSun" panose="02010600030101010101" pitchFamily="2" charset="-122"/>
              <a:cs typeface="Arial" panose="020B0604020202020204" pitchFamily="34" charset="0"/>
            </a:endParaRPr>
          </a:p>
        </p:txBody>
      </p:sp>
      <p:sp>
        <p:nvSpPr>
          <p:cNvPr id="5" name="Date Placeholder 2">
            <a:extLst>
              <a:ext uri="{FF2B5EF4-FFF2-40B4-BE49-F238E27FC236}">
                <a16:creationId xmlns:a16="http://schemas.microsoft.com/office/drawing/2014/main" id="{CE0736DA-99E0-426E-BF3F-05DCC162B3B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8446886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1"/>
          <p:cNvSpPr txBox="1">
            <a:spLocks noChangeArrowheads="1"/>
          </p:cNvSpPr>
          <p:nvPr/>
        </p:nvSpPr>
        <p:spPr bwMode="auto">
          <a:xfrm>
            <a:off x="182880" y="77724"/>
            <a:ext cx="8778240" cy="114300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82880" rIns="91440" bIns="18288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12700">
                  <a:solidFill>
                    <a:schemeClr val="tx1">
                      <a:lumMod val="65000"/>
                    </a:schemeClr>
                  </a:solidFill>
                  <a:prstDash val="solid"/>
                </a:ln>
                <a:solidFill>
                  <a:schemeClr val="bg1"/>
                </a:solidFill>
                <a:effectLst>
                  <a:outerShdw blurRad="12700" dist="38100" dir="2700000" algn="tl" rotWithShape="0">
                    <a:schemeClr val="bg1">
                      <a:lumMod val="50000"/>
                    </a:schemeClr>
                  </a:outerShdw>
                </a:effectLst>
              </a:rPr>
              <a:t>After Tribulation, Two Beasts &amp; Followers Thrown Alive Into Eternal Lake of Fire</a:t>
            </a:r>
          </a:p>
        </p:txBody>
      </p:sp>
      <p:sp>
        <p:nvSpPr>
          <p:cNvPr id="5" name="Date Placeholder 2">
            <a:extLst>
              <a:ext uri="{FF2B5EF4-FFF2-40B4-BE49-F238E27FC236}">
                <a16:creationId xmlns:a16="http://schemas.microsoft.com/office/drawing/2014/main" id="{CE0736DA-99E0-426E-BF3F-05DCC162B3B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 name="Picture 1">
            <a:extLst>
              <a:ext uri="{FF2B5EF4-FFF2-40B4-BE49-F238E27FC236}">
                <a16:creationId xmlns:a16="http://schemas.microsoft.com/office/drawing/2014/main" id="{98D72428-0172-4483-8B8B-BE95C8FC9B53}"/>
              </a:ext>
            </a:extLst>
          </p:cNvPr>
          <p:cNvPicPr>
            <a:picLocks noChangeAspect="1"/>
          </p:cNvPicPr>
          <p:nvPr/>
        </p:nvPicPr>
        <p:blipFill>
          <a:blip r:embed="rId4"/>
          <a:stretch>
            <a:fillRect/>
          </a:stretch>
        </p:blipFill>
        <p:spPr>
          <a:xfrm>
            <a:off x="291879" y="1380874"/>
            <a:ext cx="8560242" cy="5275958"/>
          </a:xfrm>
          <a:prstGeom prst="rect">
            <a:avLst/>
          </a:prstGeom>
        </p:spPr>
      </p:pic>
    </p:spTree>
    <p:extLst>
      <p:ext uri="{BB962C8B-B14F-4D97-AF65-F5344CB8AC3E}">
        <p14:creationId xmlns:p14="http://schemas.microsoft.com/office/powerpoint/2010/main" val="10503228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1"/>
          <p:cNvSpPr txBox="1">
            <a:spLocks noChangeArrowheads="1"/>
          </p:cNvSpPr>
          <p:nvPr/>
        </p:nvSpPr>
        <p:spPr bwMode="auto">
          <a:xfrm>
            <a:off x="182879" y="381000"/>
            <a:ext cx="8778240" cy="100584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12700">
                  <a:solidFill>
                    <a:schemeClr val="tx1">
                      <a:lumMod val="65000"/>
                    </a:schemeClr>
                  </a:solidFill>
                  <a:prstDash val="solid"/>
                </a:ln>
                <a:solidFill>
                  <a:schemeClr val="bg1"/>
                </a:solidFill>
                <a:effectLst>
                  <a:outerShdw blurRad="12700" dist="38100" dir="2700000" algn="tl" rotWithShape="0">
                    <a:schemeClr val="bg1">
                      <a:lumMod val="50000"/>
                    </a:schemeClr>
                  </a:outerShdw>
                </a:effectLst>
              </a:rPr>
              <a:t>After Tribulation, Two Beasts &amp; Followers Thrown Alive Into Eternal Lake of Fire</a:t>
            </a:r>
          </a:p>
        </p:txBody>
      </p:sp>
      <p:sp>
        <p:nvSpPr>
          <p:cNvPr id="5" name="Rectangle 1">
            <a:extLst>
              <a:ext uri="{FF2B5EF4-FFF2-40B4-BE49-F238E27FC236}">
                <a16:creationId xmlns:a16="http://schemas.microsoft.com/office/drawing/2014/main" id="{E3E299D7-FA23-477B-9D2F-8B4CE9FF125E}"/>
              </a:ext>
            </a:extLst>
          </p:cNvPr>
          <p:cNvSpPr>
            <a:spLocks noChangeArrowheads="1"/>
          </p:cNvSpPr>
          <p:nvPr/>
        </p:nvSpPr>
        <p:spPr bwMode="auto">
          <a:xfrm>
            <a:off x="125728" y="1625776"/>
            <a:ext cx="8892542" cy="4970591"/>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91440" bIns="4572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Bef>
                <a:spcPts val="0"/>
              </a:spcBef>
              <a:spcAft>
                <a:spcPts val="1200"/>
              </a:spcAft>
              <a:buClr>
                <a:srgbClr val="FFFFFF"/>
              </a:buClr>
              <a:buSzPct val="70000"/>
              <a:tabLst/>
              <a:defRPr/>
            </a:pPr>
            <a:r>
              <a:rPr kumimoji="0" lang="en-US" sz="3000" i="0" u="none" strike="noStrike" kern="1200" normalizeH="0" baseline="0" noProof="0" dirty="0">
                <a:solidFill>
                  <a:schemeClr val="bg1"/>
                </a:solidFill>
                <a:uLnTx/>
                <a:uFillTx/>
                <a:ea typeface="SimSun" panose="02010600030101010101" pitchFamily="2" charset="-122"/>
                <a:cs typeface="Arial" panose="020B0604020202020204" pitchFamily="34" charset="0"/>
              </a:rPr>
              <a:t>We can’t drill down to enter Hell. It is </a:t>
            </a:r>
            <a:r>
              <a:rPr lang="en-US" sz="3000" dirty="0">
                <a:solidFill>
                  <a:schemeClr val="bg1"/>
                </a:solidFill>
                <a:ea typeface="SimSun" panose="02010600030101010101" pitchFamily="2" charset="-122"/>
                <a:cs typeface="Arial" panose="020B0604020202020204" pitchFamily="34" charset="0"/>
              </a:rPr>
              <a:t>about 42</a:t>
            </a:r>
            <a:r>
              <a:rPr kumimoji="0" lang="en-US" sz="3000" i="0" u="none" strike="noStrike" kern="1200" normalizeH="0" baseline="0" noProof="0" dirty="0">
                <a:solidFill>
                  <a:schemeClr val="bg1"/>
                </a:solidFill>
                <a:uLnTx/>
                <a:uFillTx/>
                <a:ea typeface="SimSun" panose="02010600030101010101" pitchFamily="2" charset="-122"/>
                <a:cs typeface="Arial" panose="020B0604020202020204" pitchFamily="34" charset="0"/>
              </a:rPr>
              <a:t> miles deeper than our </a:t>
            </a:r>
            <a:r>
              <a:rPr kumimoji="0" lang="en-US" sz="3000" b="1" i="0" u="none" strike="noStrike" kern="1200" cap="none" spc="0" normalizeH="0" baseline="0" noProof="0" dirty="0">
                <a:ln w="9525">
                  <a:solidFill>
                    <a:prstClr val="black"/>
                  </a:solidFill>
                  <a:prstDash val="solid"/>
                </a:ln>
                <a:solidFill>
                  <a:srgbClr val="ED7D31">
                    <a:lumMod val="50000"/>
                  </a:srgbClr>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hlinkClick r:id="rId4"/>
              </a:rPr>
              <a:t>deepest 7.6 mile borehole</a:t>
            </a:r>
            <a:r>
              <a:rPr kumimoji="0" lang="en-US" sz="3000" i="0" u="none" strike="noStrike" kern="1200" normalizeH="0" baseline="0" noProof="0" dirty="0">
                <a:solidFill>
                  <a:schemeClr val="bg1"/>
                </a:solidFill>
                <a:uLnTx/>
                <a:uFillTx/>
                <a:ea typeface="SimSun" panose="02010600030101010101" pitchFamily="2" charset="-122"/>
                <a:cs typeface="Arial" panose="020B0604020202020204" pitchFamily="34" charset="0"/>
              </a:rPr>
              <a:t>, (based on </a:t>
            </a:r>
            <a:r>
              <a:rPr kumimoji="0" lang="en-US" sz="3000" b="1" i="0" u="none" strike="noStrike" kern="1200" cap="none" spc="0" normalizeH="0" baseline="0" noProof="0" dirty="0">
                <a:ln w="9525">
                  <a:solidFill>
                    <a:prstClr val="black"/>
                  </a:solidFill>
                  <a:prstDash val="solid"/>
                </a:ln>
                <a:solidFill>
                  <a:srgbClr val="ED7D31">
                    <a:lumMod val="50000"/>
                  </a:srgbClr>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hlinkClick r:id="rId5"/>
              </a:rPr>
              <a:t>descriptions of the heat</a:t>
            </a:r>
            <a:r>
              <a:rPr lang="en-US" sz="3000" dirty="0">
                <a:solidFill>
                  <a:schemeClr val="bg1"/>
                </a:solidFill>
                <a:ea typeface="SimSun" panose="02010600030101010101" pitchFamily="2" charset="-122"/>
                <a:cs typeface="Arial" panose="020B0604020202020204" pitchFamily="34" charset="0"/>
              </a:rPr>
              <a:t>,</a:t>
            </a:r>
            <a:r>
              <a:rPr kumimoji="0" lang="en-US" sz="3000" i="0" u="none" strike="noStrike" kern="1200" normalizeH="0" baseline="0" noProof="0" dirty="0">
                <a:solidFill>
                  <a:schemeClr val="bg1"/>
                </a:solidFill>
                <a:uLnTx/>
                <a:uFillTx/>
                <a:ea typeface="SimSun" panose="02010600030101010101" pitchFamily="2" charset="-122"/>
                <a:cs typeface="Arial" panose="020B0604020202020204" pitchFamily="34" charset="0"/>
              </a:rPr>
              <a:t> rock plasticity “like marshmallows” and no liquid magma). </a:t>
            </a:r>
            <a:r>
              <a:rPr lang="en-US" sz="16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hlinkClick r:id="rId6"/>
              </a:rPr>
              <a:t>[940]</a:t>
            </a:r>
            <a:r>
              <a:rPr lang="en-US" sz="16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rPr>
              <a:t> </a:t>
            </a:r>
            <a:r>
              <a:rPr lang="en-US" sz="16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hlinkClick r:id="rId7"/>
              </a:rPr>
              <a:t>[962] </a:t>
            </a:r>
            <a:endParaRPr lang="en-US" sz="1600" kern="150" dirty="0">
              <a:ln w="9525">
                <a:solidFill>
                  <a:schemeClr val="bg1"/>
                </a:solidFill>
                <a:prstDash val="solid"/>
              </a:ln>
              <a:solidFill>
                <a:schemeClr val="tx1"/>
              </a:solidFill>
              <a:latin typeface="Calibri" panose="020F0502020204030204" pitchFamily="34" charset="0"/>
              <a:ea typeface="SimSun" panose="02010600030101010101" pitchFamily="2" charset="-122"/>
              <a:cs typeface="Calibri" panose="020F0502020204030204" pitchFamily="34" charset="0"/>
            </a:endParaRPr>
          </a:p>
          <a:p>
            <a:pPr marL="0" lvl="0" indent="0">
              <a:lnSpc>
                <a:spcPct val="98000"/>
              </a:lnSpc>
              <a:spcBef>
                <a:spcPts val="0"/>
              </a:spcBef>
              <a:spcAft>
                <a:spcPts val="1200"/>
              </a:spcAft>
              <a:buClr>
                <a:srgbClr val="FFFFFF"/>
              </a:buClr>
              <a:buSzPct val="70000"/>
              <a:tabLst/>
              <a:defRPr/>
            </a:pPr>
            <a:r>
              <a:rPr kumimoji="0" lang="en-US" sz="3000" i="0" u="none" strike="noStrike" kern="1200" normalizeH="0" baseline="0" noProof="0" dirty="0">
                <a:solidFill>
                  <a:schemeClr val="bg1"/>
                </a:solidFill>
                <a:uLnTx/>
                <a:uFillTx/>
                <a:ea typeface="SimSun" panose="02010600030101010101" pitchFamily="2" charset="-122"/>
                <a:cs typeface="Arial" panose="020B0604020202020204" pitchFamily="34" charset="0"/>
              </a:rPr>
              <a:t>There is also</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rPr>
              <a:t> a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hlinkClick r:id="rId8" action="ppaction://hlinksldjump"/>
              </a:rPr>
              <a:t>key</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rPr>
              <a:t> </a:t>
            </a:r>
            <a:r>
              <a:rPr kumimoji="0" lang="en-US" sz="3000" i="0" u="none" strike="noStrike" kern="1200" normalizeH="0" baseline="0" noProof="0" dirty="0">
                <a:solidFill>
                  <a:schemeClr val="bg1"/>
                </a:solidFill>
                <a:uLnTx/>
                <a:uFillTx/>
                <a:ea typeface="SimSun" panose="02010600030101010101" pitchFamily="2" charset="-122"/>
                <a:cs typeface="Arial" panose="020B0604020202020204" pitchFamily="34" charset="0"/>
              </a:rPr>
              <a:t>required from God, to open the gates to Hell. No human can open these gates.  </a:t>
            </a:r>
          </a:p>
          <a:p>
            <a:pPr marL="0" lvl="0" indent="0">
              <a:lnSpc>
                <a:spcPct val="98000"/>
              </a:lnSpc>
              <a:spcBef>
                <a:spcPts val="0"/>
              </a:spcBef>
              <a:spcAft>
                <a:spcPts val="1200"/>
              </a:spcAft>
              <a:buClr>
                <a:srgbClr val="FFFFFF"/>
              </a:buClr>
              <a:buSzPct val="70000"/>
              <a:tabLst/>
              <a:defRPr/>
            </a:pPr>
            <a:r>
              <a:rPr lang="en-US" sz="3000" dirty="0">
                <a:solidFill>
                  <a:prstClr val="black"/>
                </a:solidFill>
                <a:ea typeface="SimSun" panose="02010600030101010101" pitchFamily="2" charset="-122"/>
                <a:cs typeface="Arial" panose="020B0604020202020204" pitchFamily="34" charset="0"/>
              </a:rPr>
              <a:t>This is analogous to astronauts who can orbit the Earth, but do not have the key necessary to open the wormhole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hlinkClick r:id="rId9" action="ppaction://hlinksldjump"/>
              </a:rPr>
              <a:t>doorway to Heaven</a:t>
            </a:r>
            <a:r>
              <a:rPr lang="en-US" sz="3000" dirty="0">
                <a:solidFill>
                  <a:schemeClr val="bg1"/>
                </a:solidFill>
                <a:ea typeface="SimSun" panose="02010600030101010101" pitchFamily="2" charset="-122"/>
                <a:cs typeface="Arial" panose="020B0604020202020204" pitchFamily="34" charset="0"/>
              </a:rPr>
              <a:t>. The Apostles </a:t>
            </a:r>
            <a:r>
              <a:rPr lang="en-US" sz="3000" dirty="0">
                <a:solidFill>
                  <a:prstClr val="black"/>
                </a:solidFill>
                <a:ea typeface="SimSun" panose="02010600030101010101" pitchFamily="2" charset="-122"/>
                <a:cs typeface="Arial" panose="020B0604020202020204" pitchFamily="34" charset="0"/>
              </a:rPr>
              <a:t>described this door above the Earth in the sky.   </a:t>
            </a:r>
            <a:endParaRPr kumimoji="0" lang="en-US" sz="3000" i="0" u="none" strike="noStrike" kern="1200" normalizeH="0" baseline="0" noProof="0" dirty="0">
              <a:solidFill>
                <a:schemeClr val="bg1"/>
              </a:solidFill>
              <a:uLnTx/>
              <a:uFillTx/>
              <a:ea typeface="SimSun" panose="02010600030101010101" pitchFamily="2" charset="-122"/>
              <a:cs typeface="Arial" panose="020B0604020202020204" pitchFamily="34" charset="0"/>
            </a:endParaRPr>
          </a:p>
        </p:txBody>
      </p:sp>
      <p:sp>
        <p:nvSpPr>
          <p:cNvPr id="6" name="Date Placeholder 2">
            <a:extLst>
              <a:ext uri="{FF2B5EF4-FFF2-40B4-BE49-F238E27FC236}">
                <a16:creationId xmlns:a16="http://schemas.microsoft.com/office/drawing/2014/main" id="{4EC04508-FD10-45DA-B1F3-DFC6F855C61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7534977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1"/>
          <p:cNvSpPr txBox="1">
            <a:spLocks noChangeArrowheads="1"/>
          </p:cNvSpPr>
          <p:nvPr/>
        </p:nvSpPr>
        <p:spPr bwMode="auto">
          <a:xfrm>
            <a:off x="182878" y="381000"/>
            <a:ext cx="8778240" cy="100584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12700">
                  <a:solidFill>
                    <a:schemeClr val="tx1">
                      <a:lumMod val="65000"/>
                    </a:schemeClr>
                  </a:solidFill>
                  <a:prstDash val="solid"/>
                </a:ln>
                <a:solidFill>
                  <a:schemeClr val="bg1"/>
                </a:solidFill>
                <a:effectLst>
                  <a:outerShdw blurRad="12700" dist="38100" dir="2700000" algn="tl" rotWithShape="0">
                    <a:schemeClr val="bg1">
                      <a:lumMod val="50000"/>
                    </a:schemeClr>
                  </a:outerShdw>
                </a:effectLst>
              </a:rPr>
              <a:t>After Tribulation, Two Beasts &amp; Followers Thrown Alive Into Eternal Lake of Fire</a:t>
            </a:r>
          </a:p>
        </p:txBody>
      </p:sp>
      <p:sp>
        <p:nvSpPr>
          <p:cNvPr id="5" name="Rectangle 1">
            <a:extLst>
              <a:ext uri="{FF2B5EF4-FFF2-40B4-BE49-F238E27FC236}">
                <a16:creationId xmlns:a16="http://schemas.microsoft.com/office/drawing/2014/main" id="{E3E299D7-FA23-477B-9D2F-8B4CE9FF125E}"/>
              </a:ext>
            </a:extLst>
          </p:cNvPr>
          <p:cNvSpPr>
            <a:spLocks noChangeArrowheads="1"/>
          </p:cNvSpPr>
          <p:nvPr/>
        </p:nvSpPr>
        <p:spPr bwMode="auto">
          <a:xfrm>
            <a:off x="182878" y="1808280"/>
            <a:ext cx="8778240" cy="4702185"/>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Clr>
                <a:srgbClr val="FFFFFF"/>
              </a:buClr>
              <a:buSzPct val="70000"/>
              <a:tabLst/>
              <a:defRPr/>
            </a:pPr>
            <a:r>
              <a:rPr lang="en-US" sz="3200" b="1" dirty="0">
                <a:ln w="9525">
                  <a:solidFill>
                    <a:prstClr val="black"/>
                  </a:solidFill>
                  <a:prstDash val="solid"/>
                </a:ln>
                <a:solidFill>
                  <a:srgbClr val="ED7D31">
                    <a:lumMod val="50000"/>
                  </a:srgbClr>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hlinkClick r:id="rId4"/>
              </a:rPr>
              <a:t>Einstein–Rosen bridge</a:t>
            </a:r>
            <a:r>
              <a:rPr lang="en-US" sz="3200" b="1" dirty="0">
                <a:ln w="9525">
                  <a:solidFill>
                    <a:prstClr val="black"/>
                  </a:solidFill>
                  <a:prstDash val="solid"/>
                </a:ln>
                <a:solidFill>
                  <a:srgbClr val="ED7D31">
                    <a:lumMod val="50000"/>
                  </a:srgbClr>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 </a:t>
            </a:r>
            <a:r>
              <a:rPr lang="en-US" sz="3200" dirty="0">
                <a:solidFill>
                  <a:schemeClr val="bg1"/>
                </a:solidFill>
                <a:ea typeface="SimSun" panose="02010600030101010101" pitchFamily="2" charset="-122"/>
                <a:cs typeface="Arial" panose="020B0604020202020204" pitchFamily="34" charset="0"/>
              </a:rPr>
              <a:t>wormhole doors are today </a:t>
            </a:r>
            <a:r>
              <a:rPr lang="en-US" sz="3200" b="1" dirty="0">
                <a:ln w="9525">
                  <a:solidFill>
                    <a:prstClr val="black"/>
                  </a:solidFill>
                  <a:prstDash val="solid"/>
                </a:ln>
                <a:solidFill>
                  <a:srgbClr val="ED7D31">
                    <a:lumMod val="50000"/>
                  </a:srgbClr>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hlinkClick r:id="rId5" action="ppaction://hlinksldjump"/>
              </a:rPr>
              <a:t>scientifically proven</a:t>
            </a:r>
            <a:r>
              <a:rPr lang="en-US" sz="3200" b="1" dirty="0">
                <a:ln w="9525">
                  <a:solidFill>
                    <a:prstClr val="black"/>
                  </a:solidFill>
                  <a:prstDash val="solid"/>
                </a:ln>
                <a:solidFill>
                  <a:srgbClr val="ED7D31">
                    <a:lumMod val="50000"/>
                  </a:srgbClr>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 </a:t>
            </a:r>
            <a:r>
              <a:rPr lang="en-US" sz="3200" dirty="0">
                <a:solidFill>
                  <a:prstClr val="black"/>
                </a:solidFill>
                <a:ea typeface="SimSun" panose="02010600030101010101" pitchFamily="2" charset="-122"/>
                <a:cs typeface="Arial" panose="020B0604020202020204" pitchFamily="34" charset="0"/>
              </a:rPr>
              <a:t>(at quark scale). </a:t>
            </a:r>
          </a:p>
          <a:p>
            <a:pPr marL="274320" lvl="0" indent="-274320">
              <a:lnSpc>
                <a:spcPct val="94000"/>
              </a:lnSpc>
              <a:spcBef>
                <a:spcPts val="0"/>
              </a:spcBef>
              <a:spcAft>
                <a:spcPts val="1200"/>
              </a:spcAft>
              <a:buClr>
                <a:schemeClr val="bg1"/>
              </a:buClr>
              <a:buSzPct val="70000"/>
              <a:buFont typeface="Wingdings" panose="05000000000000000000" pitchFamily="2" charset="2"/>
              <a:buChar char="Ø"/>
              <a:tabLst/>
              <a:defRPr/>
            </a:pPr>
            <a:r>
              <a:rPr lang="en-US" sz="3000" dirty="0">
                <a:solidFill>
                  <a:prstClr val="black"/>
                </a:solidFill>
                <a:ea typeface="SimSun" panose="02010600030101010101" pitchFamily="2" charset="-122"/>
                <a:cs typeface="Arial" panose="020B0604020202020204" pitchFamily="34" charset="0"/>
              </a:rPr>
              <a:t>These bridges </a:t>
            </a:r>
            <a:r>
              <a:rPr lang="en-US" sz="3000" dirty="0">
                <a:solidFill>
                  <a:schemeClr val="bg1"/>
                </a:solidFill>
                <a:ea typeface="SimSun" panose="02010600030101010101" pitchFamily="2" charset="-122"/>
                <a:cs typeface="Arial" panose="020B0604020202020204" pitchFamily="34" charset="0"/>
              </a:rPr>
              <a:t>scientifically match the literal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hlinkClick r:id="rId6" action="ppaction://hlinksldjump"/>
              </a:rPr>
              <a:t>doorway to Heaven</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 </a:t>
            </a:r>
            <a:r>
              <a:rPr lang="en-US" sz="3000" dirty="0">
                <a:solidFill>
                  <a:schemeClr val="bg1"/>
                </a:solidFill>
                <a:ea typeface="SimSun" panose="02010600030101010101" pitchFamily="2" charset="-122"/>
                <a:cs typeface="Arial" panose="020B0604020202020204" pitchFamily="34" charset="0"/>
              </a:rPr>
              <a:t>described in the Bible. </a:t>
            </a:r>
          </a:p>
          <a:p>
            <a:pPr marL="274320" lvl="0" indent="-274320">
              <a:lnSpc>
                <a:spcPct val="94000"/>
              </a:lnSpc>
              <a:spcBef>
                <a:spcPts val="0"/>
              </a:spcBef>
              <a:spcAft>
                <a:spcPts val="1200"/>
              </a:spcAft>
              <a:buClr>
                <a:schemeClr val="bg1"/>
              </a:buClr>
              <a:buSzPct val="70000"/>
              <a:buFont typeface="Wingdings" panose="05000000000000000000" pitchFamily="2" charset="2"/>
              <a:buChar char="Ø"/>
              <a:tabLst/>
              <a:defRPr/>
            </a:pPr>
            <a:r>
              <a:rPr lang="en-US" sz="3000" dirty="0">
                <a:solidFill>
                  <a:schemeClr val="bg1"/>
                </a:solidFill>
                <a:ea typeface="SimSun" panose="02010600030101010101" pitchFamily="2" charset="-122"/>
                <a:cs typeface="Arial" panose="020B0604020202020204" pitchFamily="34" charset="0"/>
              </a:rPr>
              <a:t>Similarly, they also scientifically explain </a:t>
            </a:r>
            <a:r>
              <a:rPr kumimoji="0" lang="en-US" sz="3000" i="0" u="none" strike="noStrike" kern="1200" normalizeH="0" baseline="0" noProof="0" dirty="0">
                <a:solidFill>
                  <a:schemeClr val="bg1"/>
                </a:solidFill>
                <a:uLnTx/>
                <a:uFillTx/>
                <a:ea typeface="SimSun" panose="02010600030101010101" pitchFamily="2" charset="-122"/>
                <a:cs typeface="Arial" panose="020B0604020202020204" pitchFamily="34" charset="0"/>
              </a:rPr>
              <a:t>the </a:t>
            </a:r>
            <a:r>
              <a:rPr lang="en-US" sz="3000" dirty="0">
                <a:solidFill>
                  <a:schemeClr val="bg1"/>
                </a:solidFill>
                <a:ea typeface="SimSun" panose="02010600030101010101" pitchFamily="2" charset="-122"/>
                <a:cs typeface="Arial" panose="020B0604020202020204" pitchFamily="34" charset="0"/>
              </a:rPr>
              <a:t>gate's of Hell. </a:t>
            </a:r>
          </a:p>
          <a:p>
            <a:pPr marL="274320" lvl="0" indent="-274320">
              <a:lnSpc>
                <a:spcPct val="94000"/>
              </a:lnSpc>
              <a:spcBef>
                <a:spcPts val="0"/>
              </a:spcBef>
              <a:spcAft>
                <a:spcPts val="1200"/>
              </a:spcAft>
              <a:buClr>
                <a:schemeClr val="bg1"/>
              </a:buClr>
              <a:buSzPct val="70000"/>
              <a:buFont typeface="Wingdings" panose="05000000000000000000" pitchFamily="2" charset="2"/>
              <a:buChar char="Ø"/>
              <a:tabLst/>
              <a:defRPr/>
            </a:pPr>
            <a:r>
              <a:rPr lang="en-US" sz="3000" dirty="0">
                <a:solidFill>
                  <a:schemeClr val="bg1"/>
                </a:solidFill>
                <a:ea typeface="SimSun" panose="02010600030101010101" pitchFamily="2" charset="-122"/>
                <a:cs typeface="Arial" panose="020B0604020202020204" pitchFamily="34" charset="0"/>
              </a:rPr>
              <a:t>Jesus stated “gates of hell” (plural) meaning there are several deep prison locations for the demons. </a:t>
            </a:r>
            <a:r>
              <a:rPr lang="en-US" dirty="0">
                <a:ln w="9525">
                  <a:solidFill>
                    <a:prstClr val="black"/>
                  </a:solidFill>
                  <a:prstDash val="solid"/>
                </a:ln>
                <a:solidFill>
                  <a:prstClr val="white"/>
                </a:solidFill>
                <a:ea typeface="SimSun" panose="02010600030101010101" pitchFamily="2" charset="-122"/>
                <a:cs typeface="Arial" panose="020B0604020202020204" pitchFamily="34" charset="0"/>
                <a:hlinkClick r:id="rId7"/>
              </a:rPr>
              <a:t>Mat. 16:18</a:t>
            </a:r>
            <a:r>
              <a:rPr lang="en-US" sz="3000" dirty="0">
                <a:solidFill>
                  <a:schemeClr val="bg1"/>
                </a:solidFill>
                <a:ea typeface="SimSun" panose="02010600030101010101" pitchFamily="2" charset="-122"/>
                <a:cs typeface="Arial" panose="020B0604020202020204" pitchFamily="34" charset="0"/>
              </a:rPr>
              <a:t> </a:t>
            </a:r>
          </a:p>
        </p:txBody>
      </p:sp>
      <p:sp>
        <p:nvSpPr>
          <p:cNvPr id="6" name="Date Placeholder 2">
            <a:extLst>
              <a:ext uri="{FF2B5EF4-FFF2-40B4-BE49-F238E27FC236}">
                <a16:creationId xmlns:a16="http://schemas.microsoft.com/office/drawing/2014/main" id="{4EC04508-FD10-45DA-B1F3-DFC6F855C61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134067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6148" name="Text Box 4"/>
          <p:cNvSpPr txBox="1">
            <a:spLocks noChangeArrowheads="1"/>
          </p:cNvSpPr>
          <p:nvPr/>
        </p:nvSpPr>
        <p:spPr bwMode="auto">
          <a:xfrm>
            <a:off x="3657600" y="4572000"/>
            <a:ext cx="3886200" cy="768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endParaRPr>
          </a:p>
        </p:txBody>
      </p:sp>
    </p:spTree>
    <p:extLst>
      <p:ext uri="{BB962C8B-B14F-4D97-AF65-F5344CB8AC3E}">
        <p14:creationId xmlns:p14="http://schemas.microsoft.com/office/powerpoint/2010/main" val="310360461"/>
      </p:ext>
    </p:extLst>
  </p:cSld>
  <p:clrMapOvr>
    <a:masterClrMapping/>
  </p:clrMapOvr>
  <mc:AlternateContent xmlns:mc="http://schemas.openxmlformats.org/markup-compatibility/2006" xmlns:p14="http://schemas.microsoft.com/office/powerpoint/2010/main">
    <mc:Choice Requires="p14">
      <p:transition spd="slow" p14:dur="2500" advTm="6000">
        <p14:ripple/>
      </p:transition>
    </mc:Choice>
    <mc:Fallback xmlns="">
      <p:transition spd="slow" advTm="6000">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1"/>
          <p:cNvSpPr txBox="1">
            <a:spLocks noChangeArrowheads="1"/>
          </p:cNvSpPr>
          <p:nvPr/>
        </p:nvSpPr>
        <p:spPr bwMode="auto">
          <a:xfrm>
            <a:off x="111250" y="457200"/>
            <a:ext cx="8915400" cy="11887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ln w="6350">
                  <a:solidFill>
                    <a:schemeClr val="bg1"/>
                  </a:solidFill>
                </a:ln>
                <a:solidFill>
                  <a:srgbClr val="4C4C4C"/>
                </a:solidFill>
                <a:latin typeface="Times New Roman" panose="02020603050405020304" pitchFamily="18" charset="0"/>
                <a:cs typeface="Arial Unicode MS" panose="020B0604020202020204" pitchFamily="34" charset="-128"/>
              </a:rPr>
              <a:t>After Bible Parables, Jesus or an Angel Gave the Exact Literal Interpretation</a:t>
            </a:r>
          </a:p>
        </p:txBody>
      </p:sp>
      <p:pic>
        <p:nvPicPr>
          <p:cNvPr id="6" name="Picture 5">
            <a:extLst>
              <a:ext uri="{FF2B5EF4-FFF2-40B4-BE49-F238E27FC236}">
                <a16:creationId xmlns:a16="http://schemas.microsoft.com/office/drawing/2014/main" id="{E32522DE-6F8A-442F-943C-A29DFECE57A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75460" y="2133600"/>
            <a:ext cx="5730240" cy="4297680"/>
          </a:xfrm>
          <a:prstGeom prst="rect">
            <a:avLst/>
          </a:prstGeom>
        </p:spPr>
      </p:pic>
    </p:spTree>
    <p:extLst>
      <p:ext uri="{BB962C8B-B14F-4D97-AF65-F5344CB8AC3E}">
        <p14:creationId xmlns:p14="http://schemas.microsoft.com/office/powerpoint/2010/main" val="24474395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000">
        <p15:prstTrans prst="pageCurlDouble"/>
      </p:transition>
    </mc:Choice>
    <mc:Fallback xmlns="">
      <p:transition spd="slow" advTm="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1"/>
          <p:cNvSpPr txBox="1">
            <a:spLocks noChangeArrowheads="1"/>
          </p:cNvSpPr>
          <p:nvPr/>
        </p:nvSpPr>
        <p:spPr bwMode="auto">
          <a:xfrm>
            <a:off x="182880" y="381000"/>
            <a:ext cx="8778240" cy="1005840"/>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12700">
                  <a:solidFill>
                    <a:schemeClr val="tx1">
                      <a:lumMod val="65000"/>
                    </a:schemeClr>
                  </a:solidFill>
                  <a:prstDash val="solid"/>
                </a:ln>
                <a:solidFill>
                  <a:schemeClr val="bg1"/>
                </a:solidFill>
                <a:effectLst>
                  <a:outerShdw blurRad="12700" dist="38100" dir="2700000" algn="tl" rotWithShape="0">
                    <a:schemeClr val="bg1">
                      <a:lumMod val="50000"/>
                    </a:schemeClr>
                  </a:outerShdw>
                </a:effectLst>
              </a:rPr>
              <a:t>After Tribulation, Two Beasts &amp; Followers Thrown Alive Into Eternal Lake of Fire</a:t>
            </a:r>
          </a:p>
        </p:txBody>
      </p:sp>
      <p:sp>
        <p:nvSpPr>
          <p:cNvPr id="5" name="Rectangle 1">
            <a:extLst>
              <a:ext uri="{FF2B5EF4-FFF2-40B4-BE49-F238E27FC236}">
                <a16:creationId xmlns:a16="http://schemas.microsoft.com/office/drawing/2014/main" id="{E3E299D7-FA23-477B-9D2F-8B4CE9FF125E}"/>
              </a:ext>
            </a:extLst>
          </p:cNvPr>
          <p:cNvSpPr>
            <a:spLocks noChangeArrowheads="1"/>
          </p:cNvSpPr>
          <p:nvPr/>
        </p:nvSpPr>
        <p:spPr bwMode="auto">
          <a:xfrm>
            <a:off x="82342" y="1551187"/>
            <a:ext cx="8979316" cy="5115118"/>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black"/>
              </a:buClr>
              <a:buSzPct val="70000"/>
              <a:tabLst/>
              <a:defRPr/>
            </a:pPr>
            <a:r>
              <a:rPr lang="en-US" sz="3000" dirty="0">
                <a:solidFill>
                  <a:schemeClr val="bg1"/>
                </a:solidFill>
                <a:ea typeface="SimSun" panose="02010600030101010101" pitchFamily="2" charset="-122"/>
                <a:cs typeface="Arial" panose="020B0604020202020204" pitchFamily="34" charset="0"/>
              </a:rPr>
              <a:t>This matches other Bible verses that state that the first beast rises out of the sea. But the four evil demons rise out of the Euphrates River where they were imprisoned. The second beast rises out of the Earth. </a:t>
            </a:r>
            <a:r>
              <a:rPr lang="en-US" altLang="en-US" dirty="0">
                <a:ln w="12700">
                  <a:solidFill>
                    <a:srgbClr val="000000">
                      <a:lumMod val="75000"/>
                    </a:srgbClr>
                  </a:solidFill>
                  <a:prstDash val="solid"/>
                </a:ln>
                <a:pattFill prst="dkUpDiag">
                  <a:fgClr>
                    <a:srgbClr val="000000"/>
                  </a:fgClr>
                  <a:bgClr>
                    <a:srgbClr val="000000">
                      <a:lumMod val="20000"/>
                      <a:lumOff val="80000"/>
                    </a:srgbClr>
                  </a:bgClr>
                </a:pattFill>
                <a:cs typeface="Arial" panose="020B0604020202020204" pitchFamily="34" charset="0"/>
                <a:hlinkClick r:id="rId4"/>
              </a:rPr>
              <a:t>Rev. 9:13-19</a:t>
            </a:r>
            <a:r>
              <a:rPr lang="en-US" altLang="en-US" sz="1400" dirty="0">
                <a:ln w="12700">
                  <a:solidFill>
                    <a:srgbClr val="000000">
                      <a:lumMod val="75000"/>
                    </a:srgbClr>
                  </a:solidFill>
                  <a:prstDash val="solid"/>
                </a:ln>
                <a:pattFill prst="dkUpDiag">
                  <a:fgClr>
                    <a:srgbClr val="000000"/>
                  </a:fgClr>
                  <a:bgClr>
                    <a:srgbClr val="000000">
                      <a:lumMod val="20000"/>
                      <a:lumOff val="80000"/>
                    </a:srgbClr>
                  </a:bgClr>
                </a:pattFill>
                <a:cs typeface="Arial" panose="020B0604020202020204" pitchFamily="34" charset="0"/>
              </a:rPr>
              <a:t>, </a:t>
            </a:r>
            <a:r>
              <a:rPr lang="en-US" dirty="0">
                <a:ln w="9525">
                  <a:solidFill>
                    <a:prstClr val="black"/>
                  </a:solidFill>
                  <a:prstDash val="solid"/>
                </a:ln>
                <a:solidFill>
                  <a:prstClr val="white"/>
                </a:solidFill>
                <a:ea typeface="Microsoft YaHei" pitchFamily="1"/>
                <a:cs typeface="Arial" panose="020B0604020202020204" pitchFamily="34" charset="0"/>
                <a:hlinkClick r:id="rId5"/>
              </a:rPr>
              <a:t>Rev. 13:1</a:t>
            </a:r>
            <a:r>
              <a:rPr lang="en-US" dirty="0">
                <a:ln w="9525">
                  <a:solidFill>
                    <a:prstClr val="black"/>
                  </a:solidFill>
                  <a:prstDash val="solid"/>
                </a:ln>
                <a:solidFill>
                  <a:prstClr val="white"/>
                </a:solidFill>
                <a:ea typeface="Microsoft YaHei" pitchFamily="1"/>
                <a:cs typeface="Arial" panose="020B0604020202020204" pitchFamily="34" charset="0"/>
              </a:rPr>
              <a:t>, </a:t>
            </a:r>
            <a:r>
              <a:rPr lang="en-US" kern="150" dirty="0">
                <a:ln w="12700">
                  <a:solidFill>
                    <a:srgbClr val="000000">
                      <a:lumMod val="75000"/>
                    </a:srgbClr>
                  </a:solidFill>
                  <a:prstDash val="solid"/>
                </a:ln>
                <a:pattFill prst="dkUpDiag">
                  <a:fgClr>
                    <a:srgbClr val="000000"/>
                  </a:fgClr>
                  <a:bgClr>
                    <a:srgbClr val="000000">
                      <a:lumMod val="20000"/>
                      <a:lumOff val="80000"/>
                    </a:srgbClr>
                  </a:bgClr>
                </a:pattFill>
                <a:ea typeface="SimSun" panose="02010600030101010101" pitchFamily="2" charset="-122"/>
                <a:cs typeface="Arial" panose="020B0604020202020204" pitchFamily="34" charset="0"/>
                <a:hlinkClick r:id="rId6"/>
              </a:rPr>
              <a:t>Rev. 13:11-18 </a:t>
            </a:r>
            <a:r>
              <a:rPr lang="en-US" sz="1600" kern="150" dirty="0">
                <a:ln w="12700">
                  <a:solidFill>
                    <a:srgbClr val="000000">
                      <a:lumMod val="75000"/>
                    </a:srgbClr>
                  </a:solidFill>
                  <a:prstDash val="solid"/>
                </a:ln>
                <a:pattFill prst="dkUpDiag">
                  <a:fgClr>
                    <a:srgbClr val="000000"/>
                  </a:fgClr>
                  <a:bgClr>
                    <a:srgbClr val="000000">
                      <a:lumMod val="20000"/>
                      <a:lumOff val="80000"/>
                    </a:srgbClr>
                  </a:bgClr>
                </a:pattFill>
                <a:ea typeface="SimSun" panose="02010600030101010101" pitchFamily="2" charset="-122"/>
                <a:cs typeface="Arial" panose="020B0604020202020204" pitchFamily="34" charset="0"/>
                <a:hlinkClick r:id="rId6"/>
              </a:rPr>
              <a:t>NIV</a:t>
            </a:r>
            <a:endParaRPr lang="en-US" sz="3000" dirty="0">
              <a:solidFill>
                <a:schemeClr val="bg1"/>
              </a:solidFill>
              <a:ea typeface="SimSun" panose="02010600030101010101" pitchFamily="2" charset="-122"/>
              <a:cs typeface="Arial" panose="020B0604020202020204" pitchFamily="34" charset="0"/>
            </a:endParaRPr>
          </a:p>
          <a:p>
            <a:pPr marL="274320" lvl="0" indent="-274320">
              <a:lnSpc>
                <a:spcPct val="92000"/>
              </a:lnSpc>
              <a:spcBef>
                <a:spcPts val="0"/>
              </a:spcBef>
              <a:spcAft>
                <a:spcPts val="1200"/>
              </a:spcAft>
              <a:buSzPct val="65000"/>
              <a:buFont typeface="Wingdings" panose="05000000000000000000" pitchFamily="2" charset="2"/>
              <a:buChar char="Ø"/>
              <a:tabLst/>
              <a:defRPr/>
            </a:pPr>
            <a:r>
              <a:rPr lang="en-US" sz="2800" dirty="0">
                <a:solidFill>
                  <a:schemeClr val="bg1"/>
                </a:solidFill>
                <a:ea typeface="SimSun" panose="02010600030101010101" pitchFamily="2" charset="-122"/>
                <a:cs typeface="Arial" panose="020B0604020202020204" pitchFamily="34" charset="0"/>
              </a:rPr>
              <a:t>But the sea and rivers have no walls to form a prison. Walls of thick rock or hardened steel could not hold a demon, that can pass through walls. </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7"/>
              </a:rPr>
              <a:t>[940]</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8"/>
              </a:rPr>
              <a:t>[962] </a:t>
            </a:r>
            <a:endParaRPr lang="en-US" dirty="0">
              <a:ln w="9525">
                <a:solidFill>
                  <a:schemeClr val="bg1"/>
                </a:solidFill>
                <a:prstDash val="solid"/>
              </a:ln>
              <a:solidFill>
                <a:schemeClr val="tx1"/>
              </a:solidFill>
              <a:ea typeface="SimSun" panose="02010600030101010101" pitchFamily="2" charset="-122"/>
              <a:cs typeface="Arial" panose="020B0604020202020204" pitchFamily="34" charset="0"/>
            </a:endParaRPr>
          </a:p>
          <a:p>
            <a:pPr marL="274320" lvl="0" indent="-274320">
              <a:lnSpc>
                <a:spcPct val="92000"/>
              </a:lnSpc>
              <a:spcBef>
                <a:spcPts val="0"/>
              </a:spcBef>
              <a:spcAft>
                <a:spcPts val="600"/>
              </a:spcAft>
              <a:buClr>
                <a:schemeClr val="bg1"/>
              </a:buClr>
              <a:buSzPct val="70000"/>
              <a:buFont typeface="Wingdings" panose="05000000000000000000" pitchFamily="2" charset="2"/>
              <a:buChar char="Ø"/>
              <a:tabLst/>
              <a:defRPr/>
            </a:pPr>
            <a:r>
              <a:rPr lang="en-US" sz="2800" dirty="0">
                <a:solidFill>
                  <a:schemeClr val="bg1"/>
                </a:solidFill>
                <a:ea typeface="SimSun" panose="02010600030101010101" pitchFamily="2" charset="-122"/>
                <a:cs typeface="Arial" panose="020B0604020202020204" pitchFamily="34" charset="0"/>
              </a:rPr>
              <a:t>Only biblically described wormhole “gates” &amp; “chains” sealed with a “key” from God at these deep locations could hold demons in a prison.</a:t>
            </a:r>
            <a:r>
              <a:rPr lang="en-US" sz="1600" dirty="0">
                <a:solidFill>
                  <a:schemeClr val="bg1"/>
                </a:solidFill>
                <a:ea typeface="SimSun" panose="02010600030101010101" pitchFamily="2" charset="-122"/>
                <a:cs typeface="Arial" panose="020B0604020202020204" pitchFamily="34" charset="0"/>
              </a:rPr>
              <a:t> </a:t>
            </a:r>
            <a:r>
              <a:rPr lang="en-US" sz="1600" dirty="0">
                <a:ln w="9525">
                  <a:solidFill>
                    <a:prstClr val="black"/>
                  </a:solidFill>
                  <a:prstDash val="solid"/>
                </a:ln>
                <a:solidFill>
                  <a:prstClr val="white"/>
                </a:solidFill>
                <a:ea typeface="SimSun" panose="02010600030101010101" pitchFamily="2" charset="-122"/>
                <a:cs typeface="Arial" panose="020B0604020202020204" pitchFamily="34" charset="0"/>
                <a:hlinkClick r:id="rId9"/>
              </a:rPr>
              <a:t>Mat. 16:18</a:t>
            </a:r>
            <a:r>
              <a:rPr lang="en-US" sz="1600" dirty="0">
                <a:ln w="9525">
                  <a:solidFill>
                    <a:prstClr val="black"/>
                  </a:solidFill>
                  <a:prstDash val="solid"/>
                </a:ln>
                <a:solidFill>
                  <a:prstClr val="white"/>
                </a:solidFill>
                <a:ea typeface="SimSun" panose="02010600030101010101" pitchFamily="2" charset="-122"/>
                <a:cs typeface="Arial" panose="020B0604020202020204" pitchFamily="34" charset="0"/>
              </a:rPr>
              <a:t>, </a:t>
            </a:r>
            <a:r>
              <a:rPr lang="en-US" sz="1600" dirty="0">
                <a:ln w="12700">
                  <a:solidFill>
                    <a:srgbClr val="000000">
                      <a:lumMod val="75000"/>
                    </a:srgbClr>
                  </a:solidFill>
                  <a:prstDash val="solid"/>
                </a:ln>
                <a:pattFill prst="dkUpDiag">
                  <a:fgClr>
                    <a:srgbClr val="000000"/>
                  </a:fgClr>
                  <a:bgClr>
                    <a:srgbClr val="000000">
                      <a:lumMod val="20000"/>
                      <a:lumOff val="80000"/>
                    </a:srgbClr>
                  </a:bgClr>
                </a:pattFill>
                <a:ea typeface="SimSun" panose="02010600030101010101" pitchFamily="2" charset="-122"/>
                <a:cs typeface="Arial" panose="020B0604020202020204" pitchFamily="34" charset="0"/>
                <a:hlinkClick r:id="rId10"/>
              </a:rPr>
              <a:t>Jude 1:6 NIV</a:t>
            </a:r>
            <a:r>
              <a:rPr lang="en-US" sz="1600" dirty="0">
                <a:ln w="12700">
                  <a:solidFill>
                    <a:srgbClr val="000000">
                      <a:lumMod val="75000"/>
                    </a:srgbClr>
                  </a:solidFill>
                  <a:prstDash val="solid"/>
                </a:ln>
                <a:pattFill prst="dkUpDiag">
                  <a:fgClr>
                    <a:srgbClr val="000000"/>
                  </a:fgClr>
                  <a:bgClr>
                    <a:srgbClr val="000000">
                      <a:lumMod val="20000"/>
                      <a:lumOff val="80000"/>
                    </a:srgbClr>
                  </a:bgClr>
                </a:pattFill>
                <a:ea typeface="SimSun" panose="02010600030101010101" pitchFamily="2" charset="-122"/>
                <a:cs typeface="Arial" panose="020B0604020202020204" pitchFamily="34" charset="0"/>
              </a:rPr>
              <a:t>, </a:t>
            </a:r>
            <a:r>
              <a:rPr lang="en-US" sz="160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a typeface="SimSun" panose="02010600030101010101" pitchFamily="2" charset="-122"/>
                <a:cs typeface="Arial" panose="020B0604020202020204" pitchFamily="34" charset="0"/>
                <a:hlinkClick r:id="rId11"/>
              </a:rPr>
              <a:t>Rev. 20:1-3</a:t>
            </a:r>
            <a:endParaRPr lang="en-US" dirty="0">
              <a:ea typeface="SimSun" panose="02010600030101010101" pitchFamily="2" charset="-122"/>
              <a:cs typeface="Arial" panose="020B0604020202020204" pitchFamily="34" charset="0"/>
            </a:endParaRPr>
          </a:p>
        </p:txBody>
      </p:sp>
      <p:sp>
        <p:nvSpPr>
          <p:cNvPr id="6" name="Date Placeholder 2">
            <a:extLst>
              <a:ext uri="{FF2B5EF4-FFF2-40B4-BE49-F238E27FC236}">
                <a16:creationId xmlns:a16="http://schemas.microsoft.com/office/drawing/2014/main" id="{4EC04508-FD10-45DA-B1F3-DFC6F855C61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7893959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988716"/>
            <a:ext cx="7324725" cy="516571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600"/>
              </a:spcAft>
              <a:buClr>
                <a:srgbClr val="000000"/>
              </a:buClr>
              <a:buSzPct val="80000"/>
              <a:buFont typeface="Times New Roman" panose="02020603050405020304" pitchFamily="18" charset="0"/>
              <a:buNone/>
              <a:tabLst/>
              <a:defRPr/>
            </a:pP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4000" b="1" i="0" u="none" strike="noStrike" kern="150" cap="none" spc="0" normalizeH="0" baseline="0" noProof="0" dirty="0">
                <a:ln w="9525">
                  <a:solidFill>
                    <a:schemeClr val="tx1"/>
                  </a:solidFill>
                  <a:prstDash val="solid"/>
                </a:ln>
                <a:solidFill>
                  <a:srgbClr val="814C11"/>
                </a:solidFill>
                <a:effectLst>
                  <a:outerShdw blurRad="38100" dist="38100" dir="2700000" algn="tl" rotWithShape="0">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If anyone worships the beast and its image and receives its mark </a:t>
            </a:r>
            <a:r>
              <a:rPr kumimoji="0" lang="en-US" sz="3400" b="0" i="0" u="none" strike="noStrike" kern="15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on their </a:t>
            </a:r>
            <a:r>
              <a:rPr kumimoji="0" lang="en-US" sz="34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forehead</a:t>
            </a:r>
            <a:r>
              <a:rPr kumimoji="0" lang="en-US" sz="3400" b="0" i="0" u="none" strike="noStrike" kern="15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or on their hand… They will be </a:t>
            </a:r>
            <a:r>
              <a:rPr kumimoji="0" lang="en-US" sz="3600" b="1" i="0" u="none" strike="noStrike" kern="150" cap="none" spc="0" normalizeH="0" baseline="0" noProof="0" dirty="0">
                <a:ln w="9525">
                  <a:solidFill>
                    <a:sysClr val="windowText" lastClr="000000"/>
                  </a:solidFill>
                  <a:prstDash val="solid"/>
                </a:ln>
                <a:solidFill>
                  <a:srgbClr val="814C11"/>
                </a:solidFill>
                <a:effectLst>
                  <a:outerShdw blurRad="12700" dist="38100" dir="2700000" algn="tl" rotWithShape="0">
                    <a:srgbClr val="FFFFFF">
                      <a:lumMod val="50000"/>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tormented with burning sulfur</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a:t>
            </a:r>
            <a:endParaRPr kumimoji="0" lang="en-US" sz="3600" b="0" i="0" u="none" strike="noStrike" kern="15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endParaRPr>
          </a:p>
          <a:p>
            <a:pPr marL="0" marR="0" lvl="0" indent="0" algn="l" defTabSz="457200" rtl="0" eaLnBrk="1" fontAlgn="base" latinLnBrk="0" hangingPunct="0">
              <a:lnSpc>
                <a:spcPct val="94000"/>
              </a:lnSpc>
              <a:spcBef>
                <a:spcPts val="0"/>
              </a:spcBef>
              <a:spcAft>
                <a:spcPts val="0"/>
              </a:spcAft>
              <a:buClr>
                <a:srgbClr val="000000"/>
              </a:buClr>
              <a:buSzPct val="80000"/>
              <a:buFont typeface="Times New Roman" panose="02020603050405020304" pitchFamily="18" charset="0"/>
              <a:buNone/>
              <a:tabLst/>
              <a:defRPr/>
            </a:pPr>
            <a:r>
              <a:rPr kumimoji="0" lang="en-US" sz="3400" b="0" i="0" u="none" strike="noStrike" kern="15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And</a:t>
            </a:r>
            <a:r>
              <a:rPr kumimoji="0" lang="en-US" sz="3600" b="0" i="0" u="none" strike="noStrike" kern="15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4200" b="1" i="0" u="none" strike="noStrike" kern="150" cap="none" spc="0" normalizeH="0" baseline="0" noProof="0" dirty="0">
                <a:ln>
                  <a:solidFill>
                    <a:sysClr val="windowText" lastClr="000000"/>
                  </a:solidFill>
                </a:ln>
                <a:solidFill>
                  <a:schemeClr val="bg1"/>
                </a:solidFill>
                <a:effectLst>
                  <a:glow rad="114300">
                    <a:srgbClr val="663300">
                      <a:alpha val="70000"/>
                    </a:srgbClr>
                  </a:glow>
                  <a:outerShdw blurRad="50800" dist="38100" dir="2700000" algn="tl"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the</a:t>
            </a:r>
            <a:r>
              <a:rPr kumimoji="0" lang="en-US" sz="4200" b="0" i="0" u="none" strike="noStrike" kern="150" cap="none" spc="0" normalizeH="0" baseline="0" noProof="0" dirty="0">
                <a:ln>
                  <a:solidFill>
                    <a:sysClr val="windowText" lastClr="000000"/>
                  </a:solidFill>
                </a:ln>
                <a:solidFill>
                  <a:schemeClr val="bg1"/>
                </a:solidFill>
                <a:effectLst>
                  <a:glow rad="114300">
                    <a:srgbClr val="663300">
                      <a:alpha val="70000"/>
                    </a:srgbClr>
                  </a:glow>
                  <a:outerShdw blurRad="50800" dist="38100" dir="2700000" algn="tl"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4200" b="1" i="0" u="none" strike="noStrike" kern="150" cap="none" spc="0" normalizeH="0" baseline="0" noProof="0" dirty="0">
                <a:ln w="9525">
                  <a:solidFill>
                    <a:sysClr val="windowText" lastClr="000000"/>
                  </a:solidFill>
                  <a:prstDash val="solid"/>
                </a:ln>
                <a:solidFill>
                  <a:schemeClr val="bg1"/>
                </a:solidFill>
                <a:effectLst>
                  <a:glow rad="114300">
                    <a:srgbClr val="663300">
                      <a:alpha val="70000"/>
                    </a:srgbClr>
                  </a:glow>
                  <a:outerShdw blurRad="50800" dist="38100" dir="2700000" algn="tl"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smoke of their torment will rise for ever and ever. </a:t>
            </a:r>
            <a:r>
              <a:rPr kumimoji="0" lang="en-US" sz="3400" i="0" u="none" strike="noStrike" kern="150" normalizeH="0" baseline="0" noProof="0" dirty="0">
                <a:solidFill>
                  <a:schemeClr val="tx1"/>
                </a:solidFill>
                <a:uLnTx/>
                <a:uFillTx/>
                <a:latin typeface="Papyrus" panose="03070502060502030205" pitchFamily="66" charset="0"/>
                <a:ea typeface="Times New Roman" panose="02020603050405020304" pitchFamily="18" charset="0"/>
                <a:cs typeface="Times New Roman" panose="02020603050405020304" pitchFamily="18" charset="0"/>
              </a:rPr>
              <a:t>There will be no rest day or night…</a:t>
            </a:r>
            <a:r>
              <a:rPr kumimoji="0" lang="en-US" sz="3400" b="0" i="0" u="none" strike="noStrike" kern="15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16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Rev. 14: 9-11 </a:t>
            </a:r>
            <a:r>
              <a:rPr kumimoji="0" lang="en-US" sz="14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NIV</a:t>
            </a:r>
            <a:endParaRPr kumimoji="0" lang="en-US" sz="16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829993510"/>
      </p:ext>
    </p:extLst>
  </p:cSld>
  <p:clrMapOvr>
    <a:masterClrMapping/>
  </p:clrMapOvr>
  <mc:AlternateContent xmlns:mc="http://schemas.openxmlformats.org/markup-compatibility/2006" xmlns:p15="http://schemas.microsoft.com/office/powerpoint/2012/main">
    <mc:Choice Requires="p15">
      <p:transition spd="slow"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1138084"/>
            <a:ext cx="7324725" cy="469846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70000"/>
              <a:defRPr/>
            </a:pPr>
            <a:r>
              <a:rPr lang="en-US" sz="3600" b="1" dirty="0">
                <a:solidFill>
                  <a:prstClr val="black">
                    <a:lumMod val="95000"/>
                    <a:lumOff val="5000"/>
                  </a:prstClr>
                </a:solidFill>
                <a:latin typeface="Papyrus" panose="03070502060502030205" pitchFamily="66" charset="0"/>
                <a:cs typeface="Calibri" panose="020F0502020204030204" pitchFamily="34" charset="0"/>
              </a:rPr>
              <a:t>Threefold Hallelujah Over Babylon’s Fall</a:t>
            </a:r>
            <a:r>
              <a:rPr lang="en-US" sz="3600" dirty="0">
                <a:solidFill>
                  <a:prstClr val="black">
                    <a:lumMod val="95000"/>
                    <a:lumOff val="5000"/>
                  </a:prstClr>
                </a:solidFill>
                <a:latin typeface="Papyrus" panose="03070502060502030205" pitchFamily="66" charset="0"/>
                <a:cs typeface="Calibri" panose="020F0502020204030204" pitchFamily="34" charset="0"/>
              </a:rPr>
              <a:t>… </a:t>
            </a:r>
          </a:p>
          <a:p>
            <a:pPr marL="0" lvl="0" indent="0">
              <a:lnSpc>
                <a:spcPct val="94000"/>
              </a:lnSpc>
              <a:spcAft>
                <a:spcPts val="1200"/>
              </a:spcAft>
              <a:buClr>
                <a:prstClr val="black"/>
              </a:buClr>
              <a:buSzPct val="70000"/>
              <a:defRPr/>
            </a:pPr>
            <a:r>
              <a:rPr lang="en-US" sz="3400" dirty="0">
                <a:solidFill>
                  <a:prstClr val="black">
                    <a:lumMod val="95000"/>
                    <a:lumOff val="5000"/>
                  </a:prstClr>
                </a:solidFill>
                <a:latin typeface="Papyrus" panose="03070502060502030205" pitchFamily="66" charset="0"/>
                <a:cs typeface="Calibri" panose="020F0502020204030204" pitchFamily="34" charset="0"/>
              </a:rPr>
              <a:t>“God … has condemned the great prostitute (Babylon) who corrupted the earth by her adulteries. He has avenged on her the blood of his servants” … “</a:t>
            </a:r>
            <a:r>
              <a:rPr lang="en-US" sz="4000" b="1" dirty="0">
                <a:ln w="9525">
                  <a:solidFill>
                    <a:prstClr val="black"/>
                  </a:solidFill>
                  <a:prstDash val="solid"/>
                </a:ln>
                <a:solidFill>
                  <a:schemeClr val="bg1"/>
                </a:solidFill>
                <a:effectLst>
                  <a:glow rad="114300">
                    <a:srgbClr val="663300">
                      <a:alpha val="70000"/>
                    </a:srgbClr>
                  </a:glow>
                  <a:outerShdw blurRad="50800" dist="38100" dir="2700000" algn="tl" rotWithShape="0">
                    <a:schemeClr val="tx1">
                      <a:lumMod val="95000"/>
                      <a:lumOff val="5000"/>
                    </a:schemeClr>
                  </a:outerShdw>
                </a:effectLst>
                <a:latin typeface="Papyrus" panose="03070502060502030205" pitchFamily="66" charset="0"/>
                <a:cs typeface="Calibri" panose="020F0502020204030204" pitchFamily="34" charset="0"/>
              </a:rPr>
              <a:t>The smoke from her goes up for ever</a:t>
            </a:r>
            <a:r>
              <a:rPr lang="en-US" sz="3400" dirty="0">
                <a:solidFill>
                  <a:prstClr val="black">
                    <a:lumMod val="95000"/>
                    <a:lumOff val="5000"/>
                  </a:prstClr>
                </a:solidFill>
                <a:latin typeface="Papyrus" panose="03070502060502030205" pitchFamily="66" charset="0"/>
                <a:cs typeface="Calibri" panose="020F0502020204030204" pitchFamily="34" charset="0"/>
              </a:rPr>
              <a:t>...”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Rev. 19:1-3, 19-21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NIV</a:t>
            </a:r>
            <a:endParaRPr lang="en-US" dirty="0">
              <a:solidFill>
                <a:prstClr val="black">
                  <a:lumMod val="95000"/>
                  <a:lumOff val="5000"/>
                </a:prstClr>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709210333"/>
      </p:ext>
    </p:extLst>
  </p:cSld>
  <p:clrMapOvr>
    <a:masterClrMapping/>
  </p:clrMapOvr>
  <mc:AlternateContent xmlns:mc="http://schemas.openxmlformats.org/markup-compatibility/2006" xmlns:p15="http://schemas.microsoft.com/office/powerpoint/2012/main">
    <mc:Choice Requires="p15">
      <p:transition spd="slow"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0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91440" y="1554098"/>
            <a:ext cx="8961120" cy="5126853"/>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SzPct val="70000"/>
              <a:tabLst/>
              <a:defRPr/>
            </a:pPr>
            <a:r>
              <a:rPr lang="en-US" sz="3200" kern="150" dirty="0">
                <a:ea typeface="Times New Roman" panose="02020603050405020304" pitchFamily="18" charset="0"/>
                <a:cs typeface="Arial" panose="020B0604020202020204" pitchFamily="34" charset="0"/>
              </a:rPr>
              <a:t>The Bible states that those people in the end time who worship the beast, receive his mark or are part of Babylon are thrown into this eternal lake of fire immediately at the end of tribulation. </a:t>
            </a:r>
          </a:p>
          <a:p>
            <a:pPr marL="0" lvl="0" indent="0">
              <a:lnSpc>
                <a:spcPct val="94000"/>
              </a:lnSpc>
              <a:spcBef>
                <a:spcPts val="0"/>
              </a:spcBef>
              <a:spcAft>
                <a:spcPts val="1200"/>
              </a:spcAft>
              <a:buSzPct val="70000"/>
              <a:tabLst/>
              <a:defRPr/>
            </a:pPr>
            <a:r>
              <a:rPr lang="en-US" sz="32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outerShdw>
                </a:effectLst>
                <a:ea typeface="Times New Roman" panose="02020603050405020304" pitchFamily="18" charset="0"/>
                <a:cs typeface="Arial" panose="020B0604020202020204" pitchFamily="34" charset="0"/>
              </a:rPr>
              <a:t>Because they are exceedingly evil, they are not allowed to wait until final judgement with everyone else after 1,000 year reign of Jesus.</a:t>
            </a:r>
          </a:p>
          <a:p>
            <a:pPr marL="274320" lvl="0" indent="-274320">
              <a:lnSpc>
                <a:spcPct val="94000"/>
              </a:lnSpc>
              <a:spcBef>
                <a:spcPts val="0"/>
              </a:spcBef>
              <a:spcAft>
                <a:spcPts val="1200"/>
              </a:spcAft>
              <a:buClr>
                <a:schemeClr val="bg1"/>
              </a:buClr>
              <a:buSzPct val="65000"/>
              <a:buFont typeface="Wingdings" panose="05000000000000000000" pitchFamily="2" charset="2"/>
              <a:buChar char="Ø"/>
              <a:tabLst/>
              <a:defRPr/>
            </a:pP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lumMod val="95000"/>
                      <a:lumOff val="5000"/>
                    </a:schemeClr>
                  </a:outerShdw>
                </a:effectLst>
                <a:ea typeface="Times New Roman" panose="02020603050405020304" pitchFamily="18" charset="0"/>
                <a:cs typeface="Arial" panose="020B0604020202020204" pitchFamily="34" charset="0"/>
              </a:rPr>
              <a:t>They will never stop burning, </a:t>
            </a: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lumMod val="95000"/>
                      <a:lumOff val="5000"/>
                    </a:schemeClr>
                  </a:outerShdw>
                </a:effectLst>
                <a:ea typeface="Times New Roman" panose="02020603050405020304" pitchFamily="18" charset="0"/>
                <a:cs typeface="Arial" panose="020B0604020202020204" pitchFamily="34" charset="0"/>
                <a:hlinkClick r:id="rId4" action="ppaction://hlinksldjump"/>
              </a:rPr>
              <a:t>the same as Sodom and Gomorrah</a:t>
            </a: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lumMod val="95000"/>
                      <a:lumOff val="5000"/>
                    </a:schemeClr>
                  </a:outerShdw>
                </a:effectLst>
                <a:ea typeface="Times New Roman" panose="02020603050405020304" pitchFamily="18" charset="0"/>
                <a:cs typeface="Arial" panose="020B0604020202020204" pitchFamily="34" charset="0"/>
              </a:rPr>
              <a:t>. </a:t>
            </a:r>
            <a:r>
              <a:rPr lang="en-US" sz="30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lumMod val="95000"/>
                      <a:lumOff val="5000"/>
                    </a:schemeClr>
                  </a:outerShdw>
                </a:effectLst>
                <a:cs typeface="Arial" panose="020B0604020202020204" pitchFamily="34" charset="0"/>
              </a:rPr>
              <a:t>They are still burning today, in this eternal lake of fire.</a:t>
            </a:r>
            <a:endPar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lumMod val="95000"/>
                    <a:lumOff val="5000"/>
                  </a:schemeClr>
                </a:outerShdw>
              </a:effectLst>
              <a:ea typeface="Times New Roman" panose="02020603050405020304" pitchFamily="18" charset="0"/>
              <a:cs typeface="Arial" panose="020B0604020202020204" pitchFamily="34" charset="0"/>
            </a:endParaRPr>
          </a:p>
        </p:txBody>
      </p:sp>
      <p:sp>
        <p:nvSpPr>
          <p:cNvPr id="5" name="Text Box 1">
            <a:extLst>
              <a:ext uri="{FF2B5EF4-FFF2-40B4-BE49-F238E27FC236}">
                <a16:creationId xmlns:a16="http://schemas.microsoft.com/office/drawing/2014/main" id="{619D4007-46EA-4E70-89EE-62549AF7B7B3}"/>
              </a:ext>
            </a:extLst>
          </p:cNvPr>
          <p:cNvSpPr txBox="1">
            <a:spLocks noChangeArrowheads="1"/>
          </p:cNvSpPr>
          <p:nvPr/>
        </p:nvSpPr>
        <p:spPr bwMode="auto">
          <a:xfrm>
            <a:off x="182880" y="304800"/>
            <a:ext cx="8778240" cy="114300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82880" rIns="91440" bIns="18288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tabLst/>
              <a:defRPr/>
            </a:pPr>
            <a:r>
              <a:rPr lang="en-US" sz="3400" b="1"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rPr>
              <a:t>After Tribulation, Two Beasts &amp; Followers Thrown Alive Into Eternal Lake of Fire</a:t>
            </a:r>
          </a:p>
        </p:txBody>
      </p:sp>
      <p:sp>
        <p:nvSpPr>
          <p:cNvPr id="4" name="Date Placeholder 2">
            <a:extLst>
              <a:ext uri="{FF2B5EF4-FFF2-40B4-BE49-F238E27FC236}">
                <a16:creationId xmlns:a16="http://schemas.microsoft.com/office/drawing/2014/main" id="{A68798DA-EFDB-4BD3-98E3-D5FF932586AD}"/>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5783094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500"/>
                                  </p:stCondLst>
                                  <p:childTnLst>
                                    <p:animEffect transition="out" filter="fade">
                                      <p:cBhvr>
                                        <p:cTn id="6" dur="2000" tmFilter="0, 0; .2, .5; .8, .5; 1, 0"/>
                                        <p:tgtEl>
                                          <p:spTgt spid="5"/>
                                        </p:tgtEl>
                                      </p:cBhvr>
                                    </p:animEffect>
                                    <p:animScale>
                                      <p:cBhvr>
                                        <p:cTn id="7" dur="100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221738" y="381000"/>
            <a:ext cx="8700516"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Death &amp; Hell</a:t>
            </a:r>
          </a:p>
        </p:txBody>
      </p:sp>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45157" y="1614932"/>
            <a:ext cx="8853679" cy="502920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prstClr val="black"/>
              </a:buClr>
              <a:buSzPct val="80000"/>
              <a:tabLst/>
              <a:defRPr/>
            </a:pPr>
            <a:r>
              <a:rPr kumimoji="0" lang="en-US" sz="3000" i="0" u="none" strike="noStrike" kern="1200" normalizeH="0" baseline="0" noProof="0" dirty="0">
                <a:solidFill>
                  <a:schemeClr val="bg1"/>
                </a:solidFill>
                <a:uLnTx/>
                <a:uFillTx/>
                <a:cs typeface="Arial" panose="020B0604020202020204" pitchFamily="34" charset="0"/>
              </a:rPr>
              <a:t>Some </a:t>
            </a:r>
            <a:r>
              <a:rPr lang="en-US" sz="3000" dirty="0">
                <a:solidFill>
                  <a:schemeClr val="bg1"/>
                </a:solidFill>
                <a:cs typeface="Arial" panose="020B0604020202020204" pitchFamily="34" charset="0"/>
              </a:rPr>
              <a:t>Christians</a:t>
            </a:r>
            <a:r>
              <a:rPr kumimoji="0" lang="en-US" sz="3000" i="0" u="none" strike="noStrike" kern="1200" normalizeH="0" baseline="0" noProof="0" dirty="0">
                <a:solidFill>
                  <a:schemeClr val="bg1"/>
                </a:solidFill>
                <a:uLnTx/>
                <a:uFillTx/>
                <a:cs typeface="Arial" panose="020B0604020202020204" pitchFamily="34" charset="0"/>
              </a:rPr>
              <a:t> erroneously claim the people of Sodom and Gomorrah are not still burning in this eternal fire today, as the Bible states. </a:t>
            </a:r>
          </a:p>
          <a:p>
            <a:pPr marL="0" lvl="0" indent="0">
              <a:lnSpc>
                <a:spcPct val="92000"/>
              </a:lnSpc>
              <a:spcAft>
                <a:spcPts val="1800"/>
              </a:spcAft>
              <a:buClr>
                <a:prstClr val="black"/>
              </a:buClr>
              <a:buSzPct val="80000"/>
              <a:tabLst/>
              <a:defRPr/>
            </a:pPr>
            <a:r>
              <a:rPr kumimoji="0" lang="en-US" sz="3200" b="1" i="0" u="none" strike="noStrike" kern="1200" normalizeH="0" baseline="0" noProof="0"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uLnTx/>
                <a:uFillTx/>
                <a:cs typeface="Arial" panose="020B0604020202020204" pitchFamily="34" charset="0"/>
              </a:rPr>
              <a:t>They </a:t>
            </a:r>
            <a:r>
              <a:rPr lang="en-US" sz="32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cs typeface="Arial" panose="020B0604020202020204" pitchFamily="34" charset="0"/>
              </a:rPr>
              <a:t>erroneously claim that </a:t>
            </a:r>
            <a:r>
              <a:rPr kumimoji="0" lang="en-US" sz="3200" b="1" i="0" u="none" strike="noStrike" kern="1200" normalizeH="0" baseline="0" noProof="0"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uLnTx/>
                <a:uFillTx/>
                <a:cs typeface="Arial" panose="020B0604020202020204" pitchFamily="34" charset="0"/>
              </a:rPr>
              <a:t>all Bible verses describing Hell, including those from Jesus, are errors or only parable. </a:t>
            </a:r>
            <a:r>
              <a:rPr kumimoji="0" lang="en-US"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cs typeface="Arial" panose="020B0604020202020204" pitchFamily="34" charset="0"/>
                <a:hlinkClick r:id="rId4"/>
              </a:rPr>
              <a:t>Jude 1:7 NIV</a:t>
            </a:r>
            <a:endParaRPr kumimoji="0" lang="en-US" sz="24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cs typeface="Arial" panose="020B0604020202020204" pitchFamily="34" charset="0"/>
            </a:endParaRPr>
          </a:p>
          <a:p>
            <a:pPr marL="274320" marR="0" lvl="0" indent="-274320" algn="l" defTabSz="457200" rtl="0" eaLnBrk="1" fontAlgn="base" latinLnBrk="0" hangingPunct="0">
              <a:lnSpc>
                <a:spcPct val="92000"/>
              </a:lnSpc>
              <a:spcBef>
                <a:spcPct val="0"/>
              </a:spcBef>
              <a:spcAft>
                <a:spcPts val="1200"/>
              </a:spcAft>
              <a:buClr>
                <a:prstClr val="white"/>
              </a:buClr>
              <a:buSzPct val="6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101600">
                    <a:srgbClr val="860000">
                      <a:alpha val="70000"/>
                    </a:srgbClr>
                  </a:glow>
                  <a:outerShdw blurRad="12700" dist="38100" dir="2700000" algn="tl" rotWithShape="0">
                    <a:prstClr val="black">
                      <a:lumMod val="50000"/>
                    </a:prstClr>
                  </a:outerShdw>
                </a:effectLst>
                <a:uLnTx/>
                <a:uFillTx/>
                <a:cs typeface="Arial" panose="020B0604020202020204" pitchFamily="34" charset="0"/>
              </a:rPr>
              <a:t>But this </a:t>
            </a:r>
            <a:r>
              <a:rPr lang="en-US" sz="3000" b="1" dirty="0">
                <a:ln w="9525">
                  <a:solidFill>
                    <a:prstClr val="black"/>
                  </a:solidFill>
                  <a:prstDash val="solid"/>
                </a:ln>
                <a:solidFill>
                  <a:prstClr val="white"/>
                </a:solidFill>
                <a:effectLst>
                  <a:glow rad="101600">
                    <a:srgbClr val="860000">
                      <a:alpha val="70000"/>
                    </a:srgbClr>
                  </a:glow>
                  <a:outerShdw blurRad="12700" dist="38100" dir="2700000" algn="tl" rotWithShape="0">
                    <a:prstClr val="black">
                      <a:lumMod val="50000"/>
                    </a:prstClr>
                  </a:outerShdw>
                </a:effectLst>
                <a:cs typeface="Arial" panose="020B0604020202020204" pitchFamily="34" charset="0"/>
              </a:rPr>
              <a:t>scripture</a:t>
            </a:r>
            <a:r>
              <a:rPr kumimoji="0" lang="en-US" sz="3000" b="1" i="0" u="none" strike="noStrike" kern="1200" cap="none" spc="0" normalizeH="0" baseline="0" noProof="0" dirty="0">
                <a:ln w="9525">
                  <a:solidFill>
                    <a:prstClr val="black"/>
                  </a:solidFill>
                  <a:prstDash val="solid"/>
                </a:ln>
                <a:solidFill>
                  <a:prstClr val="white"/>
                </a:solidFill>
                <a:effectLst>
                  <a:glow rad="101600">
                    <a:srgbClr val="860000">
                      <a:alpha val="70000"/>
                    </a:srgbClr>
                  </a:glow>
                  <a:outerShdw blurRad="12700" dist="38100" dir="2700000" algn="tl" rotWithShape="0">
                    <a:prstClr val="black">
                      <a:lumMod val="50000"/>
                    </a:prstClr>
                  </a:outerShdw>
                </a:effectLst>
                <a:uLnTx/>
                <a:uFillTx/>
                <a:cs typeface="Arial" panose="020B0604020202020204" pitchFamily="34" charset="0"/>
              </a:rPr>
              <a:t> was no error. </a:t>
            </a:r>
            <a:r>
              <a:rPr kumimoji="0" lang="en-US" sz="3000" b="1" i="0" u="none" strike="noStrike" kern="1200" normalizeH="0" baseline="0" noProof="0"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uLnTx/>
                <a:uFillTx/>
                <a:cs typeface="Arial" panose="020B0604020202020204" pitchFamily="34" charset="0"/>
              </a:rPr>
              <a:t>The people of Sodom and Gomorrah were so evil they were thrown alive directly in the eternal lake of fire</a:t>
            </a:r>
            <a:r>
              <a:rPr kumimoji="0" lang="en-US" sz="3000" b="1" i="0" u="none" strike="noStrike" kern="1200" normalizeH="0" baseline="0" noProof="0" dirty="0">
                <a:ln w="9525">
                  <a:solidFill>
                    <a:schemeClr val="bg1"/>
                  </a:solidFill>
                  <a:prstDash val="solid"/>
                </a:ln>
                <a:solidFill>
                  <a:schemeClr val="tx1"/>
                </a:solidFill>
                <a:effectLst>
                  <a:glow rad="101600">
                    <a:srgbClr val="9E0000"/>
                  </a:glow>
                  <a:outerShdw blurRad="12700" dist="38100" dir="2700000" algn="tl" rotWithShape="0">
                    <a:schemeClr val="bg1">
                      <a:lumMod val="50000"/>
                    </a:schemeClr>
                  </a:outerShdw>
                </a:effectLst>
                <a:uLnTx/>
                <a:uFillTx/>
                <a:cs typeface="Arial" panose="020B0604020202020204" pitchFamily="34" charset="0"/>
              </a:rPr>
              <a:t>. </a:t>
            </a:r>
          </a:p>
          <a:p>
            <a:pPr marL="274320" marR="0" lvl="0" indent="-274320" algn="l" defTabSz="457200" rtl="0" eaLnBrk="1" fontAlgn="base" latinLnBrk="0" hangingPunct="0">
              <a:lnSpc>
                <a:spcPct val="92000"/>
              </a:lnSpc>
              <a:spcBef>
                <a:spcPct val="0"/>
              </a:spcBef>
              <a:spcAft>
                <a:spcPts val="1200"/>
              </a:spcAft>
              <a:buClr>
                <a:schemeClr val="bg1"/>
              </a:buClr>
              <a:buSzPct val="65000"/>
              <a:buFont typeface="Wingdings" panose="05000000000000000000" pitchFamily="2" charset="2"/>
              <a:buChar char="Ø"/>
              <a:tabLst/>
              <a:defRPr/>
            </a:pPr>
            <a:r>
              <a:rPr kumimoji="0" lang="en-US" sz="2800" i="0" u="none" strike="noStrike" kern="1200" normalizeH="0" baseline="0" noProof="0" dirty="0">
                <a:solidFill>
                  <a:schemeClr val="bg1"/>
                </a:solidFill>
                <a:uLnTx/>
                <a:uFillTx/>
                <a:cs typeface="Arial" panose="020B0604020202020204" pitchFamily="34" charset="0"/>
              </a:rPr>
              <a:t>The same as the beast will be. </a:t>
            </a:r>
            <a:r>
              <a:rPr kumimoji="0" lang="en-US" sz="1600" i="0" u="none" strike="noStrike" kern="1200" normalizeH="0" baseline="0" noProof="0" dirty="0">
                <a:ln w="9525">
                  <a:solidFill>
                    <a:schemeClr val="bg1"/>
                  </a:solidFill>
                  <a:prstDash val="solid"/>
                </a:ln>
                <a:solidFill>
                  <a:schemeClr val="tx1"/>
                </a:solidFill>
                <a:uLnTx/>
                <a:uFillTx/>
                <a:cs typeface="Arial" panose="020B0604020202020204" pitchFamily="34" charset="0"/>
                <a:hlinkClick r:id="rId5"/>
              </a:rPr>
              <a:t>Rev. 19:20</a:t>
            </a:r>
            <a:endParaRPr kumimoji="0" lang="en-US" sz="2400" b="0" i="0" u="none" strike="noStrike" kern="1200" cap="none" spc="0" normalizeH="0" baseline="0" noProof="0" dirty="0">
              <a:ln>
                <a:noFill/>
              </a:ln>
              <a:solidFill>
                <a:schemeClr val="bg1"/>
              </a:solidFill>
              <a:effectLst/>
              <a:uLnTx/>
              <a:uFillTx/>
              <a:cs typeface="Arial" panose="020B0604020202020204" pitchFamily="34" charset="0"/>
            </a:endParaRPr>
          </a:p>
        </p:txBody>
      </p:sp>
      <p:sp>
        <p:nvSpPr>
          <p:cNvPr id="4" name="Date Placeholder 2">
            <a:extLst>
              <a:ext uri="{FF2B5EF4-FFF2-40B4-BE49-F238E27FC236}">
                <a16:creationId xmlns:a16="http://schemas.microsoft.com/office/drawing/2014/main" id="{D21A21FE-E2A8-4235-A59F-FFC5E9EC15D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9328243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000"/>
                                  </p:stCondLst>
                                  <p:childTnLst>
                                    <p:animEffect transition="out" filter="fade">
                                      <p:cBhvr>
                                        <p:cTn id="6" dur="2000" tmFilter="0, 0; .2, .5; .8, .5; 1, 0"/>
                                        <p:tgtEl>
                                          <p:spTgt spid="9"/>
                                        </p:tgtEl>
                                      </p:cBhvr>
                                    </p:animEffect>
                                    <p:animScale>
                                      <p:cBhvr>
                                        <p:cTn id="7" dur="100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50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82880" y="2057400"/>
            <a:ext cx="8778240" cy="4485202"/>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800"/>
              </a:spcAft>
              <a:buClr>
                <a:schemeClr val="bg1"/>
              </a:buClr>
              <a:buSzPct val="65000"/>
              <a:tabLst/>
              <a:defRPr/>
            </a:pPr>
            <a:r>
              <a:rPr lang="en-US" sz="3200" kern="150" dirty="0">
                <a:solidFill>
                  <a:schemeClr val="tx1"/>
                </a:solidFill>
                <a:ea typeface="Times New Roman" panose="02020603050405020304" pitchFamily="18" charset="0"/>
                <a:cs typeface="Arial" panose="020B0604020202020204" pitchFamily="34" charset="0"/>
              </a:rPr>
              <a:t>All other sinners who died throughout history remain asleep in the ground, in the first death. </a:t>
            </a:r>
          </a:p>
          <a:p>
            <a:pPr marL="0" marR="0" lvl="0" indent="0" algn="l" defTabSz="457200" rtl="0" eaLnBrk="1" fontAlgn="base" latinLnBrk="0" hangingPunct="0">
              <a:lnSpc>
                <a:spcPct val="94000"/>
              </a:lnSpc>
              <a:spcBef>
                <a:spcPts val="0"/>
              </a:spcBef>
              <a:spcAft>
                <a:spcPts val="1800"/>
              </a:spcAft>
              <a:buClr>
                <a:schemeClr val="bg1"/>
              </a:buClr>
              <a:buSzPct val="65000"/>
              <a:tabLst/>
              <a:defRPr/>
            </a:pPr>
            <a:r>
              <a:rPr lang="en-US" sz="3200" kern="150" dirty="0">
                <a:solidFill>
                  <a:schemeClr val="tx1"/>
                </a:solidFill>
                <a:ea typeface="Times New Roman" panose="02020603050405020304" pitchFamily="18" charset="0"/>
                <a:cs typeface="Arial" panose="020B0604020202020204" pitchFamily="34" charset="0"/>
              </a:rPr>
              <a:t>At the end of the 1,000 year reign of Jesus all of these sinners will be resurrected alive, to face their final judgement.</a:t>
            </a:r>
          </a:p>
          <a:p>
            <a:pPr marL="274320" marR="0" lvl="0" indent="-274320" algn="l" defTabSz="457200" rtl="0" eaLnBrk="1" fontAlgn="base" latinLnBrk="0" hangingPunct="0">
              <a:lnSpc>
                <a:spcPct val="94000"/>
              </a:lnSpc>
              <a:spcBef>
                <a:spcPts val="0"/>
              </a:spcBef>
              <a:spcAft>
                <a:spcPts val="1800"/>
              </a:spcAft>
              <a:buClr>
                <a:schemeClr val="bg1"/>
              </a:buClr>
              <a:buSzPct val="65000"/>
              <a:buFont typeface="Wingdings" panose="05000000000000000000" pitchFamily="2" charset="2"/>
              <a:buChar char="Ø"/>
              <a:tabLst/>
              <a:defRPr/>
            </a:pPr>
            <a:r>
              <a:rPr lang="en-US" sz="3300" b="1" kern="150" dirty="0">
                <a:ln w="9525">
                  <a:solidFill>
                    <a:schemeClr val="tx1"/>
                  </a:solidFill>
                  <a:prstDash val="solid"/>
                </a:ln>
                <a:solidFill>
                  <a:schemeClr val="bg1"/>
                </a:solidFill>
                <a:effectLst>
                  <a:outerShdw blurRad="12700" dist="38100" dir="2700000" algn="tl" rotWithShape="0">
                    <a:schemeClr val="tx1"/>
                  </a:outerShdw>
                </a:effectLst>
                <a:ea typeface="Times New Roman" panose="02020603050405020304" pitchFamily="18" charset="0"/>
                <a:cs typeface="Arial" panose="020B0604020202020204" pitchFamily="34" charset="0"/>
              </a:rPr>
              <a:t>But the Bible stated that a few people are awakened briefly to see their fate. Then they return to sleep awaiting judgement.</a:t>
            </a:r>
          </a:p>
        </p:txBody>
      </p:sp>
      <p:sp>
        <p:nvSpPr>
          <p:cNvPr id="5" name="Text Box 1">
            <a:extLst>
              <a:ext uri="{FF2B5EF4-FFF2-40B4-BE49-F238E27FC236}">
                <a16:creationId xmlns:a16="http://schemas.microsoft.com/office/drawing/2014/main" id="{619D4007-46EA-4E70-89EE-62549AF7B7B3}"/>
              </a:ext>
            </a:extLst>
          </p:cNvPr>
          <p:cNvSpPr txBox="1">
            <a:spLocks noChangeArrowheads="1"/>
          </p:cNvSpPr>
          <p:nvPr/>
        </p:nvSpPr>
        <p:spPr bwMode="auto">
          <a:xfrm>
            <a:off x="182880" y="609600"/>
            <a:ext cx="8778240" cy="114300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82880" rIns="91440" bIns="18288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tabLst/>
              <a:defRPr/>
            </a:pPr>
            <a:r>
              <a:rPr lang="en-US" sz="3400" b="1"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rPr>
              <a:t>After Tribulation, Two Beasts &amp; Followers Thrown Alive Into Eternal Lake of Fire</a:t>
            </a:r>
          </a:p>
        </p:txBody>
      </p:sp>
      <p:sp>
        <p:nvSpPr>
          <p:cNvPr id="4" name="Date Placeholder 2">
            <a:extLst>
              <a:ext uri="{FF2B5EF4-FFF2-40B4-BE49-F238E27FC236}">
                <a16:creationId xmlns:a16="http://schemas.microsoft.com/office/drawing/2014/main" id="{9E78D706-EF61-4D59-A51B-454DC037E17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9180130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14300" y="1645920"/>
            <a:ext cx="8915400" cy="4995727"/>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800"/>
              </a:spcAft>
              <a:buClr>
                <a:prstClr val="black"/>
              </a:buClr>
              <a:buSzPct val="80000"/>
              <a:buFont typeface="Times New Roman" panose="02020603050405020304" pitchFamily="18" charset="0"/>
              <a:buNone/>
              <a:tabLst/>
              <a:defRPr/>
            </a:pPr>
            <a:r>
              <a:rPr kumimoji="0" lang="en-US" sz="35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Microsoft YaHei" panose="020B0503020204020204" pitchFamily="34" charset="-122"/>
                <a:cs typeface="Calibri" panose="020F0502020204030204" pitchFamily="34" charset="0"/>
              </a:rPr>
              <a:t>The d</a:t>
            </a:r>
            <a:r>
              <a:rPr kumimoji="0" 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ead sleep after they die &amp; know nothing</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Cor. 15:18, 51-52, Ec. 9:5-6</a:t>
            </a:r>
            <a:r>
              <a:rPr kumimoji="0" lang="en-US"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365760" marR="0" lvl="0" indent="-365760" algn="l" defTabSz="457200" rtl="0" eaLnBrk="1" fontAlgn="base" latinLnBrk="0" hangingPunct="0">
              <a:lnSpc>
                <a:spcPct val="86000"/>
              </a:lnSpc>
              <a:spcBef>
                <a:spcPct val="0"/>
              </a:spcBef>
              <a:spcAft>
                <a:spcPts val="1800"/>
              </a:spcAft>
              <a:buClr>
                <a:prstClr val="black"/>
              </a:buClr>
              <a:buSzPct val="70000"/>
              <a:buFont typeface="Wingdings" panose="05000000000000000000" pitchFamily="2" charset="2"/>
              <a:buChar char="Ø"/>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This is true for nearly everyone, as stated in the Bible. But there are a</a:t>
            </a:r>
            <a:r>
              <a:rPr kumimoji="0" lang="en-US" sz="33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few great leaders for God who did not sleep, others were awakened </a:t>
            </a:r>
            <a:r>
              <a:rPr kumimoji="0" lang="en-US" sz="3200" i="0" u="none" strike="noStrike" kern="1200" normalizeH="0" baseline="0" noProof="0" dirty="0">
                <a:solidFill>
                  <a:schemeClr val="bg1"/>
                </a:solidFill>
                <a:uLnTx/>
                <a:uFillTx/>
                <a:latin typeface="Calibri" panose="020F0502020204030204" pitchFamily="34" charset="0"/>
                <a:ea typeface="Microsoft YaHei" panose="020B0503020204020204" pitchFamily="34" charset="-122"/>
                <a:cs typeface="Calibri" panose="020F0502020204030204" pitchFamily="34" charset="0"/>
              </a:rPr>
              <a:t>briefly</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lang="en-US" sz="3200" dirty="0">
                <a:solidFill>
                  <a:prstClr val="black"/>
                </a:solidFill>
                <a:latin typeface="Calibri" panose="020F0502020204030204" pitchFamily="34" charset="0"/>
                <a:cs typeface="Calibri" panose="020F0502020204030204" pitchFamily="34" charset="0"/>
              </a:rPr>
              <a:t>&amp;</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spoke.</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Bible stated this many times.</a:t>
            </a:r>
            <a:endParaRPr kumimoji="0" lang="en-US" sz="33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86000"/>
              </a:lnSpc>
              <a:spcBef>
                <a:spcPct val="0"/>
              </a:spcBef>
              <a:spcAft>
                <a:spcPts val="1800"/>
              </a:spcAft>
              <a:buClr>
                <a:prstClr val="black"/>
              </a:buClr>
              <a:buSzPct val="70000"/>
              <a:buFont typeface="Wingdings" panose="05000000000000000000" pitchFamily="2" charset="2"/>
              <a:buChar char="Ø"/>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On the mount of transfiguration </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Elijah and Moses spoke with Jesus</a:t>
            </a:r>
            <a:r>
              <a:rPr lang="en-US" sz="3200" dirty="0">
                <a:solidFill>
                  <a:schemeClr val="bg1">
                    <a:lumMod val="95000"/>
                    <a:lumOff val="5000"/>
                  </a:schemeClr>
                </a:solidFill>
                <a:latin typeface="Calibri" panose="020F0502020204030204" pitchFamily="34" charset="0"/>
                <a:cs typeface="Calibri" panose="020F0502020204030204" pitchFamily="34" charset="0"/>
              </a:rPr>
              <a:t>.</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God in Heaven also spoke to them. They were not sleeping. This was witnessed by several Apostles. </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Mat. 17:1-8 NIV</a:t>
            </a:r>
            <a:r>
              <a:rPr kumimoji="0" lang="en-US" sz="2000" b="0" i="0" u="none" strike="noStrike" kern="1200" cap="none" spc="0" normalizeH="0" baseline="0" noProof="0" dirty="0">
                <a:ln w="9525">
                  <a:solidFill>
                    <a:prstClr val="black"/>
                  </a:solidFill>
                  <a:prstDash val="solid"/>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3400" b="0" i="0" u="none" strike="noStrike" kern="1200" cap="none" spc="0" normalizeH="0" baseline="0" noProof="0" dirty="0">
              <a:ln w="9525">
                <a:solidFill>
                  <a:prstClr val="black"/>
                </a:solidFill>
                <a:prstDash val="solid"/>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Rectangle 2">
            <a:extLst>
              <a:ext uri="{FF2B5EF4-FFF2-40B4-BE49-F238E27FC236}">
                <a16:creationId xmlns:a16="http://schemas.microsoft.com/office/drawing/2014/main" id="{0CD0E6D6-CF3D-440A-A1E0-400297394778}"/>
              </a:ext>
            </a:extLst>
          </p:cNvPr>
          <p:cNvSpPr>
            <a:spLocks noChangeArrowheads="1"/>
          </p:cNvSpPr>
          <p:nvPr/>
        </p:nvSpPr>
        <p:spPr bwMode="auto">
          <a:xfrm>
            <a:off x="221742" y="320040"/>
            <a:ext cx="8700516" cy="118872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Death &amp; Hell</a:t>
            </a:r>
          </a:p>
        </p:txBody>
      </p:sp>
      <p:sp>
        <p:nvSpPr>
          <p:cNvPr id="4" name="Date Placeholder 2">
            <a:extLst>
              <a:ext uri="{FF2B5EF4-FFF2-40B4-BE49-F238E27FC236}">
                <a16:creationId xmlns:a16="http://schemas.microsoft.com/office/drawing/2014/main" id="{35352531-8134-4FB4-81C4-83531B7ED7F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1471209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76200" y="1676400"/>
            <a:ext cx="8991600" cy="5006307"/>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87000"/>
              </a:lnSpc>
              <a:spcBef>
                <a:spcPct val="0"/>
              </a:spcBef>
              <a:spcAft>
                <a:spcPts val="1200"/>
              </a:spcAft>
              <a:buClr>
                <a:prstClr val="black"/>
              </a:buClr>
              <a:buSzPct val="70000"/>
              <a:buFont typeface="Wingdings" panose="05000000000000000000" pitchFamily="2" charset="2"/>
              <a:buChar char="Ø"/>
              <a:tabLst/>
              <a:defRPr/>
            </a:pPr>
            <a:r>
              <a:rPr kumimoji="0" lang="en-US" sz="3200" b="0" i="0" u="none" strike="noStrike" kern="1200" cap="none" spc="0" normalizeH="0" baseline="0" noProof="0" dirty="0">
                <a:ln>
                  <a:noFill/>
                </a:ln>
                <a:solidFill>
                  <a:prstClr val="black"/>
                </a:solidFill>
                <a:effectLst/>
                <a:uLnTx/>
                <a:uFillTx/>
                <a:cs typeface="Arial" panose="020B0604020202020204" pitchFamily="34" charset="0"/>
              </a:rPr>
              <a:t>After Jesus died and was resurrected, </a:t>
            </a:r>
            <a:r>
              <a:rPr kumimoji="0" lang="en-US" sz="3200" i="0" u="none" strike="noStrike" kern="1200" normalizeH="0" baseline="0" noProof="0" dirty="0">
                <a:solidFill>
                  <a:schemeClr val="bg1"/>
                </a:solidFill>
                <a:uLnTx/>
                <a:uFillTx/>
                <a:cs typeface="Arial" panose="020B0604020202020204" pitchFamily="34" charset="0"/>
              </a:rPr>
              <a:t>many </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rPr>
              <a:t>ancient dead saints rose from the dead </a:t>
            </a:r>
            <a:r>
              <a:rPr kumimoji="0" lang="en-US" sz="3200" i="0" u="none" strike="noStrike" kern="1200" normalizeH="0" baseline="0" noProof="0" dirty="0">
                <a:solidFill>
                  <a:schemeClr val="bg1"/>
                </a:solidFill>
                <a:uLnTx/>
                <a:uFillTx/>
                <a:cs typeface="Arial" panose="020B0604020202020204" pitchFamily="34" charset="0"/>
              </a:rPr>
              <a:t>at the same time, and went into Jerusalem and witnessed to many. They were </a:t>
            </a:r>
            <a:r>
              <a:rPr kumimoji="0" lang="en-US" sz="3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awakened from their sleep</a:t>
            </a:r>
            <a:r>
              <a:rPr kumimoji="0" lang="en-US" sz="3200" b="0" i="0" u="none" strike="noStrike" kern="1200" cap="none" spc="0" normalizeH="0" baseline="0" noProof="0" dirty="0">
                <a:ln>
                  <a:noFill/>
                </a:ln>
                <a:solidFill>
                  <a:prstClr val="black"/>
                </a:solidFill>
                <a:effectLst/>
                <a:uLnTx/>
                <a:uFillTx/>
                <a:cs typeface="Arial" panose="020B0604020202020204" pitchFamily="34" charset="0"/>
              </a:rPr>
              <a:t>.</a:t>
            </a:r>
            <a:r>
              <a:rPr kumimoji="0" lang="en-US" b="0" i="0" u="none" strike="noStrike" kern="1200" cap="none" spc="0" normalizeH="0" baseline="0" noProof="0" dirty="0">
                <a:ln>
                  <a:noFill/>
                </a:ln>
                <a:solidFill>
                  <a:prstClr val="black"/>
                </a:solidFill>
                <a:effectLst/>
                <a:uLnTx/>
                <a:uFillTx/>
                <a:cs typeface="Arial" panose="020B0604020202020204" pitchFamily="34" charset="0"/>
              </a:rPr>
              <a:t> </a:t>
            </a:r>
            <a:r>
              <a:rPr kumimoji="0" lang="en-US" sz="1400" i="0" u="none" strike="noStrike" kern="1200" normalizeH="0" baseline="0" noProof="0" dirty="0">
                <a:solidFill>
                  <a:schemeClr val="tx1"/>
                </a:solidFill>
                <a:uLnTx/>
                <a:uFillTx/>
                <a:cs typeface="Arial" panose="020B0604020202020204" pitchFamily="34" charset="0"/>
                <a:hlinkClick r:id="rId3"/>
              </a:rPr>
              <a:t>Mat. 27:50-53 NIV</a:t>
            </a:r>
            <a:endParaRPr kumimoji="0" lang="en-US" i="0" u="none" strike="noStrike" kern="1200" normalizeH="0" baseline="0" noProof="0" dirty="0">
              <a:solidFill>
                <a:schemeClr val="tx1"/>
              </a:solidFill>
              <a:uLnTx/>
              <a:uFillTx/>
              <a:cs typeface="Arial" panose="020B0604020202020204" pitchFamily="34" charset="0"/>
            </a:endParaRPr>
          </a:p>
          <a:p>
            <a:pPr marL="365760" marR="0" lvl="0" indent="-365760" algn="l" defTabSz="457200" rtl="0" eaLnBrk="1" fontAlgn="base" latinLnBrk="0" hangingPunct="0">
              <a:lnSpc>
                <a:spcPct val="87000"/>
              </a:lnSpc>
              <a:spcBef>
                <a:spcPct val="0"/>
              </a:spcBef>
              <a:spcAft>
                <a:spcPts val="1200"/>
              </a:spcAft>
              <a:buClr>
                <a:schemeClr val="bg1"/>
              </a:buClr>
              <a:buSzPct val="70000"/>
              <a:buFont typeface="Wingdings" panose="05000000000000000000" pitchFamily="2" charset="2"/>
              <a:buChar char="Ø"/>
              <a:tabLst/>
              <a:defRPr/>
            </a:pPr>
            <a:r>
              <a:rPr kumimoji="0" lang="en-US" sz="3200" i="0" u="none" strike="noStrike" kern="1200" normalizeH="0" baseline="0" noProof="0" dirty="0">
                <a:solidFill>
                  <a:schemeClr val="bg1"/>
                </a:solidFill>
                <a:uLnTx/>
                <a:uFillTx/>
                <a:cs typeface="Arial" panose="020B0604020202020204" pitchFamily="34" charset="0"/>
              </a:rPr>
              <a:t>The</a:t>
            </a:r>
            <a:r>
              <a:rPr kumimoji="0" lang="en-US" sz="3400" i="0" u="none" strike="noStrike" kern="1200" normalizeH="0" baseline="0" noProof="0" dirty="0">
                <a:solidFill>
                  <a:schemeClr val="bg1"/>
                </a:solidFill>
                <a:uLnTx/>
                <a:uFillTx/>
                <a:cs typeface="Arial" panose="020B0604020202020204" pitchFamily="34" charset="0"/>
              </a:rPr>
              <a:t> </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rPr>
              <a:t>martyred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Christians </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rPr>
              <a:t>under the throne of God in heaven stir awake </a:t>
            </a:r>
            <a:r>
              <a:rPr kumimoji="0" lang="en-US" sz="3200" i="0" u="none" strike="noStrike" kern="1200" normalizeH="0" baseline="0" noProof="0" dirty="0">
                <a:solidFill>
                  <a:schemeClr val="bg1"/>
                </a:solidFill>
                <a:uLnTx/>
                <a:uFillTx/>
                <a:cs typeface="Arial" panose="020B0604020202020204" pitchFamily="34" charset="0"/>
              </a:rPr>
              <a:t>briefly and ask God how much longer? </a:t>
            </a:r>
            <a:r>
              <a:rPr kumimoji="0" lang="en-US" sz="1400" i="0" u="none" strike="noStrike" kern="1200" normalizeH="0" baseline="0" noProof="0" dirty="0">
                <a:solidFill>
                  <a:schemeClr val="tx1"/>
                </a:solidFill>
                <a:uLnTx/>
                <a:uFillTx/>
                <a:cs typeface="Arial" panose="020B0604020202020204" pitchFamily="34" charset="0"/>
                <a:hlinkClick r:id="rId4"/>
              </a:rPr>
              <a:t>Rev. 16:9-11 NIV  </a:t>
            </a:r>
            <a:endParaRPr kumimoji="0" lang="en-US" i="0" u="none" strike="noStrike" kern="1200" normalizeH="0" baseline="0" noProof="0" dirty="0">
              <a:solidFill>
                <a:schemeClr val="tx1"/>
              </a:solidFill>
              <a:uLnTx/>
              <a:uFillTx/>
              <a:cs typeface="Arial" panose="020B0604020202020204" pitchFamily="34" charset="0"/>
            </a:endParaRPr>
          </a:p>
          <a:p>
            <a:pPr marL="274320" lvl="0" indent="-274320">
              <a:lnSpc>
                <a:spcPct val="80000"/>
              </a:lnSpc>
              <a:spcAft>
                <a:spcPts val="1200"/>
              </a:spcAft>
              <a:buClr>
                <a:prstClr val="black"/>
              </a:buClr>
              <a:buSzPct val="70000"/>
              <a:buFont typeface="Wingdings" panose="05000000000000000000" pitchFamily="2" charset="2"/>
              <a:buChar char="Ø"/>
              <a:tabLst/>
              <a:defRPr/>
            </a:pPr>
            <a:r>
              <a:rPr lang="en-US" sz="3400" dirty="0">
                <a:solidFill>
                  <a:prstClr val="black"/>
                </a:solidFill>
                <a:latin typeface="Calibri" panose="020F0502020204030204" pitchFamily="34" charset="0"/>
                <a:cs typeface="Calibri" panose="020F0502020204030204" pitchFamily="34" charset="0"/>
              </a:rPr>
              <a:t>The Bible states that a few evil people were </a:t>
            </a:r>
            <a:r>
              <a:rPr lang="en-US" sz="35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awakened briefly to see their fate after death.</a:t>
            </a:r>
          </a:p>
        </p:txBody>
      </p:sp>
      <p:sp>
        <p:nvSpPr>
          <p:cNvPr id="6" name="Rectangle 2">
            <a:extLst>
              <a:ext uri="{FF2B5EF4-FFF2-40B4-BE49-F238E27FC236}">
                <a16:creationId xmlns:a16="http://schemas.microsoft.com/office/drawing/2014/main" id="{BA4E6BB2-765E-4B57-A28B-0A3022C315BB}"/>
              </a:ext>
            </a:extLst>
          </p:cNvPr>
          <p:cNvSpPr>
            <a:spLocks noChangeArrowheads="1"/>
          </p:cNvSpPr>
          <p:nvPr/>
        </p:nvSpPr>
        <p:spPr bwMode="auto">
          <a:xfrm>
            <a:off x="254000" y="381000"/>
            <a:ext cx="8700516" cy="118872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Death &amp; Hell</a:t>
            </a:r>
          </a:p>
        </p:txBody>
      </p:sp>
      <p:sp>
        <p:nvSpPr>
          <p:cNvPr id="4" name="Date Placeholder 2">
            <a:extLst>
              <a:ext uri="{FF2B5EF4-FFF2-40B4-BE49-F238E27FC236}">
                <a16:creationId xmlns:a16="http://schemas.microsoft.com/office/drawing/2014/main" id="{410AD2B2-2DC5-41F6-8F5A-823B2582D30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7730281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762000"/>
            <a:ext cx="7162800" cy="553920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0000"/>
              </a:lnSpc>
              <a:spcAft>
                <a:spcPts val="600"/>
              </a:spcAft>
              <a:buClr>
                <a:prstClr val="black"/>
              </a:buClr>
              <a:buSzPct val="70000"/>
              <a:tabLst/>
              <a:defRPr/>
            </a:pPr>
            <a:r>
              <a:rPr lang="en-US" sz="3200" dirty="0">
                <a:solidFill>
                  <a:prstClr val="black"/>
                </a:solidFill>
                <a:latin typeface="Papyrus" panose="03070502060502030205" pitchFamily="66" charset="0"/>
                <a:cs typeface="Calibri" panose="020F0502020204030204" pitchFamily="34" charset="0"/>
              </a:rPr>
              <a:t>“…</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sz="3400" b="1" dirty="0">
                <a:ln w="9525">
                  <a:solidFill>
                    <a:prstClr val="black"/>
                  </a:solidFill>
                  <a:prstDash val="solid"/>
                </a:ln>
                <a:solidFill>
                  <a:srgbClr val="996600"/>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 king of Babylon</a:t>
            </a:r>
            <a:r>
              <a:rPr lang="en-US" sz="3200" dirty="0">
                <a:solidFill>
                  <a:srgbClr val="996600"/>
                </a:solidFill>
                <a:latin typeface="Papyrus" panose="03070502060502030205" pitchFamily="66" charset="0"/>
                <a:cs typeface="Calibri" panose="020F0502020204030204" pitchFamily="34" charset="0"/>
              </a:rPr>
              <a:t>…</a:t>
            </a:r>
            <a:r>
              <a:rPr lang="en-US" sz="3200" b="1" dirty="0">
                <a:ln w="9525">
                  <a:solidFill>
                    <a:prstClr val="black"/>
                  </a:solidFill>
                  <a:prstDash val="solid"/>
                </a:ln>
                <a:solidFill>
                  <a:srgbClr val="996600"/>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sz="3400" b="1" dirty="0">
                <a:ln w="9525">
                  <a:solidFill>
                    <a:prstClr val="black"/>
                  </a:solidFill>
                  <a:prstDash val="solid"/>
                </a:ln>
                <a:solidFill>
                  <a:srgbClr val="996600"/>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Hell from beneath is moved</a:t>
            </a:r>
            <a:r>
              <a:rPr lang="en-US" sz="3200" b="1" dirty="0">
                <a:ln w="9525">
                  <a:solidFill>
                    <a:prstClr val="black"/>
                  </a:solidFill>
                  <a:prstDash val="solid"/>
                </a:ln>
                <a:solidFill>
                  <a:srgbClr val="996600"/>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sz="3400" b="1" dirty="0">
                <a:ln w="9525">
                  <a:solidFill>
                    <a:prstClr val="black"/>
                  </a:solidFill>
                  <a:prstDash val="solid"/>
                </a:ln>
                <a:solidFill>
                  <a:srgbClr val="996600"/>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at thy coming</a:t>
            </a:r>
            <a:r>
              <a:rPr lang="en-US" sz="3100" dirty="0">
                <a:solidFill>
                  <a:prstClr val="black"/>
                </a:solidFill>
                <a:latin typeface="Papyrus" panose="03070502060502030205" pitchFamily="66" charset="0"/>
                <a:cs typeface="Calibri" panose="020F0502020204030204" pitchFamily="34" charset="0"/>
              </a:rPr>
              <a:t>… it stirreth up the dead…” </a:t>
            </a:r>
          </a:p>
          <a:p>
            <a:pPr marL="0" lvl="0" indent="0">
              <a:lnSpc>
                <a:spcPct val="80000"/>
              </a:lnSpc>
              <a:spcAft>
                <a:spcPts val="600"/>
              </a:spcAft>
              <a:buClr>
                <a:prstClr val="black"/>
              </a:buClr>
              <a:buSzPct val="70000"/>
              <a:tabLst/>
              <a:defRPr/>
            </a:pPr>
            <a:r>
              <a:rPr lang="en-US" sz="3100" dirty="0">
                <a:solidFill>
                  <a:prstClr val="black"/>
                </a:solidFill>
                <a:latin typeface="Papyrus" panose="03070502060502030205" pitchFamily="66" charset="0"/>
                <a:cs typeface="Calibri" panose="020F0502020204030204" pitchFamily="34" charset="0"/>
              </a:rPr>
              <a:t>“it hath raised up from their thrones</a:t>
            </a:r>
            <a:r>
              <a:rPr 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sz="3400" b="1" dirty="0">
                <a:ln w="9525">
                  <a:solidFill>
                    <a:prstClr val="black"/>
                  </a:solidFill>
                  <a:prstDash val="solid"/>
                </a:ln>
                <a:solidFill>
                  <a:srgbClr val="996600"/>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all the kings of the nations</a:t>
            </a:r>
            <a:r>
              <a:rPr lang="en-US" sz="3200" dirty="0">
                <a:solidFill>
                  <a:srgbClr val="996600"/>
                </a:solidFill>
                <a:latin typeface="Papyrus" panose="03070502060502030205" pitchFamily="66" charset="0"/>
                <a:cs typeface="Calibri" panose="020F0502020204030204" pitchFamily="34" charset="0"/>
              </a:rPr>
              <a:t>…</a:t>
            </a:r>
            <a:r>
              <a:rPr lang="en-US" sz="3200" b="1" dirty="0">
                <a:ln w="9525">
                  <a:solidFill>
                    <a:prstClr val="black"/>
                  </a:solidFill>
                  <a:prstDash val="solid"/>
                </a:ln>
                <a:solidFill>
                  <a:srgbClr val="996600"/>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sz="3400" b="1" dirty="0">
                <a:ln w="9525">
                  <a:solidFill>
                    <a:prstClr val="black"/>
                  </a:solidFill>
                  <a:prstDash val="solid"/>
                </a:ln>
                <a:solidFill>
                  <a:srgbClr val="996600"/>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they shall speak and say</a:t>
            </a:r>
            <a:r>
              <a:rPr lang="en-US" sz="3200" dirty="0">
                <a:solidFill>
                  <a:prstClr val="black"/>
                </a:solidFill>
                <a:latin typeface="Papyrus" panose="03070502060502030205" pitchFamily="66" charset="0"/>
                <a:cs typeface="Calibri" panose="020F0502020204030204" pitchFamily="34" charset="0"/>
              </a:rPr>
              <a:t>…”</a:t>
            </a:r>
          </a:p>
          <a:p>
            <a:pPr marL="0" lvl="0" indent="0">
              <a:lnSpc>
                <a:spcPct val="80000"/>
              </a:lnSpc>
              <a:spcAft>
                <a:spcPts val="300"/>
              </a:spcAft>
              <a:buClr>
                <a:prstClr val="black"/>
              </a:buClr>
              <a:buSzPct val="70000"/>
              <a:tabLst/>
              <a:defRPr/>
            </a:pPr>
            <a:r>
              <a:rPr lang="en-US" sz="3100" dirty="0">
                <a:solidFill>
                  <a:prstClr val="black"/>
                </a:solidFill>
                <a:latin typeface="Papyrus" panose="03070502060502030205" pitchFamily="66" charset="0"/>
                <a:cs typeface="Calibri" panose="020F0502020204030204" pitchFamily="34" charset="0"/>
              </a:rPr>
              <a:t>“Thy pomp is brought down to the grave… the worm is spread under thee, and the worms cover thee</a:t>
            </a:r>
            <a:r>
              <a:rPr lang="en-US" sz="3100" dirty="0">
                <a:solidFill>
                  <a:srgbClr val="996600"/>
                </a:solidFill>
                <a:latin typeface="Papyrus" panose="03070502060502030205" pitchFamily="66" charset="0"/>
                <a:cs typeface="Calibri" panose="020F0502020204030204" pitchFamily="34" charset="0"/>
              </a:rPr>
              <a:t>… </a:t>
            </a:r>
            <a:r>
              <a:rPr lang="en-US" sz="3400" b="1" dirty="0">
                <a:ln w="9525">
                  <a:solidFill>
                    <a:prstClr val="black"/>
                  </a:solidFill>
                  <a:prstDash val="solid"/>
                </a:ln>
                <a:solidFill>
                  <a:srgbClr val="996600"/>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brought down to hell, to the </a:t>
            </a:r>
            <a:r>
              <a:rPr lang="en-US" sz="3400" b="1"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Papyrus" panose="03070502060502030205" pitchFamily="66" charset="0"/>
                <a:cs typeface="Calibri" panose="020F0502020204030204" pitchFamily="34" charset="0"/>
                <a:hlinkClick r:id="rId4" action="ppaction://hlinksldjump"/>
              </a:rPr>
              <a:t>sides of the pit</a:t>
            </a:r>
            <a:r>
              <a:rPr lang="en-US" sz="3100" dirty="0">
                <a:solidFill>
                  <a:prstClr val="black"/>
                </a:solidFill>
                <a:latin typeface="Papyrus" panose="03070502060502030205" pitchFamily="66" charset="0"/>
                <a:cs typeface="Calibri" panose="020F0502020204030204" pitchFamily="34" charset="0"/>
              </a:rPr>
              <a:t>… Is this the man that made the earth to tremble…”</a:t>
            </a:r>
            <a:r>
              <a:rPr lang="en-US" sz="31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r>
              <a:rPr lang="en-US" dirty="0">
                <a:ln w="9525">
                  <a:solidFill>
                    <a:prstClr val="black"/>
                  </a:solidFill>
                  <a:prstDash val="solid"/>
                </a:ln>
                <a:solidFill>
                  <a:prstClr val="white"/>
                </a:solidFill>
                <a:latin typeface="Papyrus" panose="03070502060502030205" pitchFamily="66" charset="0"/>
                <a:cs typeface="Calibri" panose="020F0502020204030204" pitchFamily="34" charset="0"/>
                <a:hlinkClick r:id="rId5"/>
              </a:rPr>
              <a:t>Is. 14:4-20 NIV</a:t>
            </a:r>
            <a:r>
              <a:rPr lang="en-US" dirty="0">
                <a:ln w="9525">
                  <a:solidFill>
                    <a:prstClr val="black"/>
                  </a:solidFill>
                  <a:prstDash val="solid"/>
                </a:ln>
                <a:solidFill>
                  <a:prstClr val="white"/>
                </a:solidFill>
                <a:latin typeface="Papyrus" panose="03070502060502030205" pitchFamily="66" charset="0"/>
                <a:cs typeface="Calibri" panose="020F0502020204030204" pitchFamily="34" charset="0"/>
              </a:rPr>
              <a:t>, </a:t>
            </a:r>
            <a:r>
              <a:rPr lang="en-US" sz="20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Calibri" panose="020F0502020204030204" pitchFamily="34" charset="0"/>
                <a:hlinkClick r:id="rId6"/>
              </a:rPr>
              <a:t>Deut. 32:22</a:t>
            </a:r>
            <a:r>
              <a:rPr lang="en-US" sz="20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Calibri" panose="020F0502020204030204" pitchFamily="34" charset="0"/>
              </a:rPr>
              <a:t>, </a:t>
            </a:r>
            <a:r>
              <a:rPr lang="en-US" sz="1600" kern="150" dirty="0">
                <a:ln w="9525">
                  <a:solidFill>
                    <a:schemeClr val="tx1"/>
                  </a:solidFill>
                  <a:prstDash val="solid"/>
                </a:ln>
                <a:solidFill>
                  <a:schemeClr val="bg1"/>
                </a:solidFill>
                <a:latin typeface="Papyrus" panose="03070502060502030205" pitchFamily="66" charset="0"/>
                <a:ea typeface="Times New Roman" panose="02020603050405020304" pitchFamily="18" charset="0"/>
                <a:cs typeface="Arial" panose="020B0604020202020204" pitchFamily="34" charset="0"/>
                <a:hlinkClick r:id="rId7"/>
              </a:rPr>
              <a:t>Luke 16:19-31</a:t>
            </a:r>
            <a:endParaRPr kumimoji="0" lang="en-US" i="0" u="none" kern="1200" cap="none" spc="0" normalizeH="0" baseline="0" noProof="0" dirty="0">
              <a:ln w="9525">
                <a:solidFill>
                  <a:schemeClr val="tx1"/>
                </a:solidFill>
                <a:prstDash val="solid"/>
              </a:ln>
              <a:solidFill>
                <a:schemeClr val="bg1"/>
              </a:solid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606696213"/>
      </p:ext>
    </p:extLst>
  </p:cSld>
  <p:clrMapOvr>
    <a:masterClrMapping/>
  </p:clrMapOvr>
  <mc:AlternateContent xmlns:mc="http://schemas.openxmlformats.org/markup-compatibility/2006" xmlns:p15="http://schemas.microsoft.com/office/powerpoint/2012/main">
    <mc:Choice Requires="p15">
      <p:transition spd="slow"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1131448"/>
            <a:ext cx="7162800" cy="459510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300"/>
              </a:spcAft>
              <a:buClr>
                <a:prstClr val="white"/>
              </a:buClr>
              <a:buSzPct val="70000"/>
              <a:tabLst/>
            </a:pPr>
            <a:r>
              <a:rPr lang="en-US" sz="40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 certain rich man... And ... beggar named Lazarus… full of sores… fed with the crumbs which fell from the rich man's table… </a:t>
            </a:r>
            <a:r>
              <a:rPr lang="en-US" sz="4000" b="1" dirty="0">
                <a:ln w="3175">
                  <a:solidFill>
                    <a:schemeClr val="tx1"/>
                  </a:solidFill>
                  <a:prstDash val="solid"/>
                </a:ln>
                <a:solidFill>
                  <a:srgbClr val="9C5B14"/>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the beggar died, and was carried by the angels… the rich man also died… </a:t>
            </a:r>
            <a:r>
              <a:rPr kumimoji="0" 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lang="en-US" sz="1600" kern="150" dirty="0">
                <a:ln w="9525">
                  <a:solidFill>
                    <a:schemeClr val="tx1"/>
                  </a:solidFill>
                  <a:prstDash val="solid"/>
                </a:ln>
                <a:solidFill>
                  <a:schemeClr val="bg1"/>
                </a:solidFill>
                <a:latin typeface="Papyrus" panose="03070502060502030205" pitchFamily="66" charset="0"/>
                <a:ea typeface="Times New Roman" panose="02020603050405020304" pitchFamily="18" charset="0"/>
                <a:cs typeface="Arial" panose="020B0604020202020204" pitchFamily="34" charset="0"/>
                <a:hlinkClick r:id="rId4"/>
              </a:rPr>
              <a:t>Luke 16:19-31</a:t>
            </a:r>
            <a:endParaRPr kumimoji="0" lang="en-US" i="0" u="none" kern="1200" cap="none" spc="0" normalizeH="0" baseline="0" noProof="0" dirty="0">
              <a:ln w="9525">
                <a:solidFill>
                  <a:schemeClr val="tx1"/>
                </a:solidFill>
                <a:prstDash val="solid"/>
              </a:ln>
              <a:solidFill>
                <a:schemeClr val="bg1"/>
              </a:solid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1532470954"/>
      </p:ext>
    </p:extLst>
  </p:cSld>
  <p:clrMapOvr>
    <a:masterClrMapping/>
  </p:clrMapOvr>
  <mc:AlternateContent xmlns:mc="http://schemas.openxmlformats.org/markup-compatibility/2006" xmlns:p15="http://schemas.microsoft.com/office/powerpoint/2012/main">
    <mc:Choice Requires="p15">
      <p:transition spd="slow"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43327" y="1552883"/>
            <a:ext cx="8886371" cy="5151090"/>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200"/>
              </a:spcAft>
              <a:buClr>
                <a:srgbClr val="E7E6E6">
                  <a:lumMod val="10000"/>
                </a:srgbClr>
              </a:buClr>
              <a:buSzPct val="93000"/>
              <a:tabLst/>
            </a:pPr>
            <a:r>
              <a:rPr lang="en-US" sz="36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Some church denominations claim the Bible is only parable, therefore they justify illegal interpretations, to change words of Christ. </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p>
          <a:p>
            <a:pPr marL="365760" lvl="0" indent="-365760">
              <a:lnSpc>
                <a:spcPct val="92000"/>
              </a:lnSpc>
              <a:spcAft>
                <a:spcPts val="1200"/>
              </a:spcAft>
              <a:buClr>
                <a:srgbClr val="E7E6E6">
                  <a:lumMod val="10000"/>
                </a:srgbClr>
              </a:buClr>
              <a:buSzPct val="70000"/>
              <a:buFont typeface="Wingdings" panose="05000000000000000000" pitchFamily="2" charset="2"/>
              <a:buChar char="Ø"/>
              <a:tabLst/>
            </a:pPr>
            <a:r>
              <a:rPr lang="en-US" altLang="en-US" sz="3200" dirty="0">
                <a:solidFill>
                  <a:schemeClr val="bg1">
                    <a:lumMod val="95000"/>
                    <a:lumOff val="5000"/>
                  </a:schemeClr>
                </a:solidFill>
                <a:cs typeface="Arial" panose="020B0604020202020204" pitchFamily="34" charset="0"/>
              </a:rPr>
              <a:t>But, these interpretations violate many other Bible verses, that they also throw out. </a:t>
            </a:r>
          </a:p>
          <a:p>
            <a:pPr marL="365760" lvl="0" indent="-365760">
              <a:lnSpc>
                <a:spcPct val="92000"/>
              </a:lnSpc>
              <a:spcAft>
                <a:spcPts val="1200"/>
              </a:spcAft>
              <a:buClr>
                <a:schemeClr val="tx1"/>
              </a:buClr>
              <a:buSzPct val="65000"/>
              <a:buFont typeface="Wingdings" panose="05000000000000000000" pitchFamily="2" charset="2"/>
              <a:buChar char="Ø"/>
              <a:tabLst/>
            </a:pPr>
            <a:r>
              <a:rPr lang="en-US" sz="36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Many liberal church leaders claim they don’t change the Bible, but then are obsessed with replacing Christ’s words with human gossip and popularity polls.</a:t>
            </a:r>
            <a:endParaRPr lang="en-US" altLang="en-US" sz="3200" dirty="0">
              <a:solidFill>
                <a:schemeClr val="bg1">
                  <a:lumMod val="95000"/>
                  <a:lumOff val="5000"/>
                </a:schemeClr>
              </a:solidFill>
              <a:cs typeface="Arial" panose="020B0604020202020204" pitchFamily="34" charset="0"/>
            </a:endParaRPr>
          </a:p>
        </p:txBody>
      </p:sp>
      <p:sp>
        <p:nvSpPr>
          <p:cNvPr id="8" name="Text Box 1"/>
          <p:cNvSpPr txBox="1">
            <a:spLocks noChangeArrowheads="1"/>
          </p:cNvSpPr>
          <p:nvPr/>
        </p:nvSpPr>
        <p:spPr bwMode="auto">
          <a:xfrm>
            <a:off x="114298" y="267208"/>
            <a:ext cx="8915400" cy="10972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90000"/>
              </a:lnSpc>
              <a:buClrTx/>
              <a:buFontTx/>
              <a:buNone/>
            </a:pPr>
            <a:r>
              <a:rPr lang="en-US" altLang="en-US" sz="3600" b="1" dirty="0">
                <a:ln w="6350">
                  <a:solidFill>
                    <a:schemeClr val="bg1"/>
                  </a:solidFill>
                </a:ln>
                <a:solidFill>
                  <a:srgbClr val="4C4C4C"/>
                </a:solidFill>
                <a:latin typeface="Times New Roman" panose="02020603050405020304" pitchFamily="18" charset="0"/>
                <a:cs typeface="Arial Unicode MS" panose="020B0604020202020204" pitchFamily="34" charset="-128"/>
              </a:rPr>
              <a:t>After Bible Parables, Jesus or an Angel Gave the Exact Literal Interpretation</a:t>
            </a:r>
          </a:p>
        </p:txBody>
      </p:sp>
      <p:sp>
        <p:nvSpPr>
          <p:cNvPr id="4" name="Date Placeholder 2">
            <a:extLst>
              <a:ext uri="{FF2B5EF4-FFF2-40B4-BE49-F238E27FC236}">
                <a16:creationId xmlns:a16="http://schemas.microsoft.com/office/drawing/2014/main" id="{BE71DCB5-0777-40AC-8A68-900A0D9F6843}"/>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42209751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1143000"/>
            <a:ext cx="7315200" cy="495667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300"/>
              </a:spcAft>
              <a:buClr>
                <a:prstClr val="white"/>
              </a:buClr>
              <a:buSzPct val="70000"/>
              <a:tabLst/>
            </a:pPr>
            <a:r>
              <a:rPr lang="en-US" sz="3600" b="1" dirty="0">
                <a:ln w="3175">
                  <a:solidFill>
                    <a:schemeClr val="tx1"/>
                  </a:solidFill>
                  <a:prstDash val="solid"/>
                </a:ln>
                <a:solidFill>
                  <a:srgbClr val="9C5B14"/>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And in hell he lift up his eyes </a:t>
            </a:r>
            <a:r>
              <a:rPr lang="en-US" sz="36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he cried… Abraham… send Lazarus… dip the tip of his finger in water and cool my tongue; for </a:t>
            </a:r>
            <a:r>
              <a:rPr lang="en-US" sz="4400" b="1" dirty="0">
                <a:ln w="9525">
                  <a:solidFill>
                    <a:schemeClr val="tx1"/>
                  </a:solidFill>
                  <a:prstDash val="solid"/>
                </a:ln>
                <a:solidFill>
                  <a:schemeClr val="bg1"/>
                </a:solidFill>
                <a:effectLst>
                  <a:glow rad="114300">
                    <a:srgbClr val="C00000">
                      <a:alpha val="70000"/>
                    </a:srgbClr>
                  </a:glow>
                  <a:outerShdw blurRad="50800" dist="38100" dir="2700000" algn="tl" rotWithShape="0">
                    <a:schemeClr val="tx1"/>
                  </a:outerShdw>
                </a:effectLst>
                <a:latin typeface="Papyrus" panose="03070502060502030205" pitchFamily="66" charset="0"/>
                <a:cs typeface="Calibri" panose="020F0502020204030204" pitchFamily="34" charset="0"/>
              </a:rPr>
              <a:t>I am tormented in this flame </a:t>
            </a:r>
            <a:r>
              <a:rPr lang="en-US" sz="3600" b="1" dirty="0">
                <a:ln w="9525">
                  <a:solidFill>
                    <a:schemeClr val="tx1"/>
                  </a:solidFill>
                  <a:prstDash val="solid"/>
                </a:ln>
                <a:solidFill>
                  <a:srgbClr val="9C5B14"/>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 send him to my father's house ... that he may testify unto them, lest they also come into this place</a:t>
            </a:r>
            <a:r>
              <a:rPr lang="en-US" sz="32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t>
            </a:r>
            <a:r>
              <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lang="en-US" sz="1600" kern="150" dirty="0">
                <a:ln w="9525">
                  <a:solidFill>
                    <a:schemeClr val="tx1"/>
                  </a:solidFill>
                  <a:prstDash val="solid"/>
                </a:ln>
                <a:solidFill>
                  <a:schemeClr val="bg1"/>
                </a:solidFill>
                <a:latin typeface="Papyrus" panose="03070502060502030205" pitchFamily="66" charset="0"/>
                <a:ea typeface="Times New Roman" panose="02020603050405020304" pitchFamily="18" charset="0"/>
                <a:cs typeface="Arial" panose="020B0604020202020204" pitchFamily="34" charset="0"/>
                <a:hlinkClick r:id="rId4"/>
              </a:rPr>
              <a:t>Luke 16:19-31</a:t>
            </a:r>
            <a:endParaRPr kumimoji="0" lang="en-US" i="0" u="none" kern="1200" cap="none" spc="0" normalizeH="0" baseline="0" noProof="0" dirty="0">
              <a:ln w="9525">
                <a:solidFill>
                  <a:schemeClr val="tx1"/>
                </a:solidFill>
                <a:prstDash val="solid"/>
              </a:ln>
              <a:solidFill>
                <a:schemeClr val="bg1"/>
              </a:solid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768669459"/>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91440" y="1463040"/>
            <a:ext cx="8961120" cy="5212080"/>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SzPct val="70000"/>
              <a:tabLst/>
              <a:defRPr/>
            </a:pPr>
            <a:r>
              <a:rPr lang="en-US" sz="3400" b="1" kern="150" dirty="0">
                <a:ln w="9525">
                  <a:solidFill>
                    <a:schemeClr val="tx1"/>
                  </a:solidFill>
                  <a:prstDash val="solid"/>
                </a:ln>
                <a:solidFill>
                  <a:schemeClr val="bg1"/>
                </a:solidFill>
                <a:effectLst>
                  <a:outerShdw blurRad="50800" dist="38100" algn="l" rotWithShape="0">
                    <a:schemeClr val="tx1"/>
                  </a:outerShdw>
                </a:effectLst>
                <a:ea typeface="Times New Roman" panose="02020603050405020304" pitchFamily="18" charset="0"/>
                <a:cs typeface="Arial" panose="020B0604020202020204" pitchFamily="34" charset="0"/>
              </a:rPr>
              <a:t>A former sinful Christian pastor, plus an ex-satanic leader each tell the horrific details of being saved from Hell. </a:t>
            </a:r>
          </a:p>
          <a:p>
            <a:pPr marL="274320" lvl="0" indent="-274320">
              <a:lnSpc>
                <a:spcPct val="94000"/>
              </a:lnSpc>
              <a:spcBef>
                <a:spcPts val="0"/>
              </a:spcBef>
              <a:spcAft>
                <a:spcPts val="1200"/>
              </a:spcAft>
              <a:buClr>
                <a:schemeClr val="tx1"/>
              </a:buClr>
              <a:buSzPct val="70000"/>
              <a:buFont typeface="Wingdings" panose="05000000000000000000" pitchFamily="2" charset="2"/>
              <a:buChar char="Ø"/>
              <a:tabLst/>
              <a:defRPr/>
            </a:pPr>
            <a:r>
              <a:rPr lang="en-US" sz="2800" kern="150" dirty="0">
                <a:ea typeface="Times New Roman" panose="02020603050405020304" pitchFamily="18" charset="0"/>
                <a:cs typeface="Arial" panose="020B0604020202020204" pitchFamily="34" charset="0"/>
              </a:rPr>
              <a:t>They witnessed Hell and demons. The sinful pastor cried out to Jesus. He came and took him out of Hell.</a:t>
            </a:r>
          </a:p>
          <a:p>
            <a:pPr marL="274320" lvl="0" indent="-274320">
              <a:lnSpc>
                <a:spcPct val="94000"/>
              </a:lnSpc>
              <a:spcBef>
                <a:spcPts val="0"/>
              </a:spcBef>
              <a:spcAft>
                <a:spcPts val="0"/>
              </a:spcAft>
              <a:buClr>
                <a:schemeClr val="tx1"/>
              </a:buClr>
              <a:buSzPct val="65000"/>
              <a:buFont typeface="Wingdings" panose="05000000000000000000" pitchFamily="2" charset="2"/>
              <a:buChar char="Ø"/>
              <a:tabLst/>
              <a:defRPr/>
            </a:pPr>
            <a:r>
              <a:rPr lang="en-US" sz="2800" kern="150" dirty="0">
                <a:solidFill>
                  <a:schemeClr val="tx1"/>
                </a:solidFill>
                <a:ea typeface="Times New Roman" panose="02020603050405020304" pitchFamily="18" charset="0"/>
                <a:cs typeface="Arial" panose="020B0604020202020204" pitchFamily="34" charset="0"/>
              </a:rPr>
              <a:t>Jesus allows a few people to experience Hell briefly, to warn others that Hell is real. Jesus told this resurrected Nigerian pastor that </a:t>
            </a:r>
            <a:r>
              <a:rPr lang="en-US" sz="3000" b="1" kern="150" dirty="0">
                <a:ln w="9525">
                  <a:solidFill>
                    <a:schemeClr val="tx1"/>
                  </a:solidFill>
                  <a:prstDash val="solid"/>
                </a:ln>
                <a:solidFill>
                  <a:schemeClr val="bg1"/>
                </a:solidFill>
                <a:effectLst>
                  <a:outerShdw blurRad="50800" dist="38100" algn="l" rotWithShape="0">
                    <a:prstClr val="black"/>
                  </a:outerShdw>
                </a:effectLst>
                <a:ea typeface="Times New Roman" panose="02020603050405020304" pitchFamily="18" charset="0"/>
                <a:cs typeface="Arial" panose="020B0604020202020204" pitchFamily="34" charset="0"/>
              </a:rPr>
              <a:t>this fulfills the request of the rich man in the Bible, to send someone back from Hell to warn others.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4"/>
              </a:rPr>
              <a:t>[962] </a:t>
            </a:r>
            <a:endParaRPr lang="en-US" b="1" kern="150" dirty="0">
              <a:ln w="9525">
                <a:solidFill>
                  <a:schemeClr val="tx1"/>
                </a:solidFill>
                <a:prstDash val="solid"/>
              </a:ln>
              <a:solidFill>
                <a:schemeClr val="bg1"/>
              </a:solidFill>
              <a:effectLst>
                <a:outerShdw blurRad="50800" dist="38100" algn="l" rotWithShape="0">
                  <a:prstClr val="black"/>
                </a:outerShdw>
              </a:effectLst>
              <a:ea typeface="Times New Roman" panose="02020603050405020304" pitchFamily="18" charset="0"/>
              <a:cs typeface="Arial" panose="020B0604020202020204" pitchFamily="34" charset="0"/>
            </a:endParaRPr>
          </a:p>
          <a:p>
            <a:pPr marL="274320" lvl="0" indent="0">
              <a:lnSpc>
                <a:spcPct val="94000"/>
              </a:lnSpc>
              <a:spcBef>
                <a:spcPts val="0"/>
              </a:spcBef>
              <a:spcAft>
                <a:spcPts val="600"/>
              </a:spcAft>
              <a:buClr>
                <a:schemeClr val="tx1"/>
              </a:buClr>
              <a:buSzPct val="65000"/>
              <a:tabLst/>
              <a:defRPr/>
            </a:pPr>
            <a:r>
              <a:rPr lang="en-US" kern="150" dirty="0">
                <a:solidFill>
                  <a:schemeClr val="tx1"/>
                </a:solidFill>
                <a:ea typeface="Times New Roman" panose="02020603050405020304" pitchFamily="18" charset="0"/>
                <a:cs typeface="Arial" panose="020B0604020202020204" pitchFamily="34" charset="0"/>
                <a:hlinkClick r:id="rId5"/>
              </a:rPr>
              <a:t>Luke 16:19-31</a:t>
            </a:r>
            <a:endParaRPr lang="en-US" b="1" kern="150" dirty="0">
              <a:ln w="9525">
                <a:solidFill>
                  <a:schemeClr val="tx1"/>
                </a:solidFill>
                <a:prstDash val="solid"/>
              </a:ln>
              <a:solidFill>
                <a:schemeClr val="bg1"/>
              </a:solidFill>
              <a:effectLst>
                <a:outerShdw blurRad="50800" dist="38100" algn="l" rotWithShape="0">
                  <a:prstClr val="black">
                    <a:alpha val="40000"/>
                  </a:prstClr>
                </a:outerShdw>
              </a:effectLst>
              <a:ea typeface="Times New Roman" panose="02020603050405020304" pitchFamily="18" charset="0"/>
              <a:cs typeface="Arial" panose="020B0604020202020204" pitchFamily="34" charset="0"/>
            </a:endParaRPr>
          </a:p>
        </p:txBody>
      </p:sp>
      <p:sp>
        <p:nvSpPr>
          <p:cNvPr id="5" name="Text Box 1">
            <a:extLst>
              <a:ext uri="{FF2B5EF4-FFF2-40B4-BE49-F238E27FC236}">
                <a16:creationId xmlns:a16="http://schemas.microsoft.com/office/drawing/2014/main" id="{27AA273F-27D0-4B7F-963A-B6AF33AA7F55}"/>
              </a:ext>
            </a:extLst>
          </p:cNvPr>
          <p:cNvSpPr txBox="1">
            <a:spLocks noChangeArrowheads="1"/>
          </p:cNvSpPr>
          <p:nvPr/>
        </p:nvSpPr>
        <p:spPr bwMode="auto">
          <a:xfrm>
            <a:off x="182880" y="182880"/>
            <a:ext cx="8778240" cy="114300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buClr>
                <a:srgbClr val="0000FF"/>
              </a:buClr>
              <a:tabLst/>
              <a:defRPr/>
            </a:pPr>
            <a:r>
              <a:rPr lang="en-US" sz="3600" b="1"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rPr>
              <a:t>Scientifically Analyzed Near Death Experiences of a Literal Hell</a:t>
            </a:r>
          </a:p>
        </p:txBody>
      </p:sp>
      <p:sp>
        <p:nvSpPr>
          <p:cNvPr id="4" name="Date Placeholder 2">
            <a:extLst>
              <a:ext uri="{FF2B5EF4-FFF2-40B4-BE49-F238E27FC236}">
                <a16:creationId xmlns:a16="http://schemas.microsoft.com/office/drawing/2014/main" id="{DA7F8C67-D207-4B5C-A160-B6B0A9CCD32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718193363"/>
      </p:ext>
    </p:extLst>
  </p:cSld>
  <p:clrMapOvr>
    <a:masterClrMapping/>
  </p:clrMapOvr>
  <mc:AlternateContent xmlns:mc="http://schemas.openxmlformats.org/markup-compatibility/2006" xmlns:p14="http://schemas.microsoft.com/office/powerpoint/2010/main">
    <mc:Choice Requires="p14">
      <p:transition p14:dur="10" advTm="28000"/>
    </mc:Choice>
    <mc:Fallback xmlns="">
      <p:transition advTm="2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500"/>
                                  </p:stCondLst>
                                  <p:childTnLst>
                                    <p:animEffect transition="out" filter="fade">
                                      <p:cBhvr>
                                        <p:cTn id="6" dur="2000" tmFilter="0, 0; .2, .5; .8, .5; 1, 0"/>
                                        <p:tgtEl>
                                          <p:spTgt spid="5"/>
                                        </p:tgtEl>
                                      </p:cBhvr>
                                    </p:animEffect>
                                    <p:animScale>
                                      <p:cBhvr>
                                        <p:cTn id="7" dur="100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C0D873CC-4811-4391-B76A-4EE7B87BD618}"/>
              </a:ext>
            </a:extLst>
          </p:cNvPr>
          <p:cNvSpPr>
            <a:spLocks noChangeArrowheads="1"/>
          </p:cNvSpPr>
          <p:nvPr/>
        </p:nvSpPr>
        <p:spPr bwMode="auto">
          <a:xfrm>
            <a:off x="91440" y="1577565"/>
            <a:ext cx="8961120" cy="5084662"/>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1440" bIns="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7000"/>
              </a:lnSpc>
              <a:spcBef>
                <a:spcPts val="0"/>
              </a:spcBef>
              <a:spcAft>
                <a:spcPts val="600"/>
              </a:spcAft>
              <a:buClr>
                <a:srgbClr val="000000"/>
              </a:buClr>
              <a:buSzPct val="70000"/>
              <a:buFont typeface="Times New Roman" panose="02020603050405020304" pitchFamily="18" charset="0"/>
              <a:buNone/>
              <a:tabLst/>
              <a:defRPr/>
            </a:pPr>
            <a:r>
              <a:rPr kumimoji="0" lang="en-US" sz="3600" b="1" i="0" u="none" strike="noStrike" kern="1200" cap="none" spc="0" normalizeH="0" baseline="0" noProof="0" dirty="0">
                <a:ln w="9525">
                  <a:solidFill>
                    <a:srgbClr val="000000"/>
                  </a:solidFill>
                  <a:prstDash val="solid"/>
                </a:ln>
                <a:solidFill>
                  <a:srgbClr val="FFFFFF"/>
                </a:solidFill>
                <a:effectLst>
                  <a:outerShdw blurRad="50800" dist="38100" algn="l" rotWithShape="0">
                    <a:prstClr val="black"/>
                  </a:outerShdw>
                </a:effectLst>
                <a:uLnTx/>
                <a:uFillTx/>
                <a:latin typeface="Calibri" panose="020F0502020204030204" pitchFamily="34" charset="0"/>
                <a:ea typeface="SimSun" panose="02010600030101010101" pitchFamily="2" charset="-122"/>
                <a:cs typeface="Mangal" panose="02040503050203030202" pitchFamily="18" charset="0"/>
              </a:rPr>
              <a:t>Video - Nigerian Pastor (Daniel Ekechukwu) Raised from the Dead</a:t>
            </a:r>
          </a:p>
          <a:p>
            <a:pPr marL="0" marR="0" lvl="0" indent="0" algn="ctr" defTabSz="457200" rtl="0" eaLnBrk="1" fontAlgn="base" latinLnBrk="0" hangingPunct="0">
              <a:lnSpc>
                <a:spcPct val="87000"/>
              </a:lnSpc>
              <a:spcBef>
                <a:spcPts val="0"/>
              </a:spcBef>
              <a:spcAft>
                <a:spcPts val="0"/>
              </a:spcAft>
              <a:buClr>
                <a:srgbClr val="000000"/>
              </a:buClr>
              <a:buSzPct val="70000"/>
              <a:buFont typeface="Times New Roman" panose="02020603050405020304" pitchFamily="18" charset="0"/>
              <a:buNone/>
              <a:tabLst/>
              <a:defRPr/>
            </a:pPr>
            <a:r>
              <a:rPr kumimoji="0" lang="en-US" sz="2400" b="0" i="0" u="sng" strike="noStrike" kern="1200" cap="none" spc="0" normalizeH="0" baseline="0" noProof="0" dirty="0">
                <a:ln>
                  <a:noFill/>
                </a:ln>
                <a:solidFill>
                  <a:srgbClr val="000080"/>
                </a:solidFill>
                <a:effectLst/>
                <a:uLnTx/>
                <a:uFillTx/>
                <a:latin typeface="Times New Roman" panose="02020603050405020304" pitchFamily="18" charset="0"/>
                <a:ea typeface="SimSun" panose="02010600030101010101" pitchFamily="2" charset="-122"/>
                <a:cs typeface="Mangal" panose="02040503050203030202" pitchFamily="18" charset="0"/>
                <a:hlinkClick r:id="rId4"/>
              </a:rPr>
              <a:t>www.youtube.com/watch?v=SroD02bP120</a:t>
            </a:r>
            <a:r>
              <a:rPr kumimoji="0" lang="en-US" sz="2400" b="1" i="0" u="none" strike="noStrike" kern="1200" cap="none" spc="0" normalizeH="0" baseline="0" noProof="0" dirty="0">
                <a:ln w="9525">
                  <a:solidFill>
                    <a:srgbClr val="000000"/>
                  </a:solidFill>
                  <a:prstDash val="solid"/>
                </a:ln>
                <a:solidFill>
                  <a:srgbClr val="FFFFFF"/>
                </a:solidFill>
                <a:effectLst>
                  <a:outerShdw blurRad="12700" dist="38100" dir="2700000" algn="tl" rotWithShape="0">
                    <a:srgbClr val="FFFFFF">
                      <a:lumMod val="50000"/>
                    </a:srgbClr>
                  </a:outerShdw>
                </a:effectLst>
                <a:uLnTx/>
                <a:uFillTx/>
                <a:latin typeface="Calibri" panose="020F0502020204030204" pitchFamily="34" charset="0"/>
                <a:ea typeface="SimSun" panose="02010600030101010101" pitchFamily="2" charset="-122"/>
                <a:cs typeface="Mangal" panose="02040503050203030202" pitchFamily="18" charset="0"/>
              </a:rPr>
              <a:t> </a:t>
            </a:r>
          </a:p>
          <a:p>
            <a:pPr marL="0" marR="0" lvl="0" indent="0" algn="ctr" defTabSz="457200" rtl="0" eaLnBrk="1" fontAlgn="base" latinLnBrk="0" hangingPunct="0">
              <a:lnSpc>
                <a:spcPct val="93000"/>
              </a:lnSpc>
              <a:spcBef>
                <a:spcPts val="0"/>
              </a:spcBef>
              <a:spcAft>
                <a:spcPts val="240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2400" b="0" i="0" u="sng" strike="noStrike" kern="150" cap="none" spc="0" normalizeH="0" baseline="0" noProof="0" dirty="0">
                <a:ln>
                  <a:noFill/>
                </a:ln>
                <a:solidFill>
                  <a:srgbClr val="000080"/>
                </a:solidFill>
                <a:effectLst/>
                <a:uLnTx/>
                <a:uFillTx/>
                <a:latin typeface="Times New Roman" panose="02020603050405020304" pitchFamily="18" charset="0"/>
                <a:ea typeface="SimSun" panose="02010600030101010101" pitchFamily="2" charset="-122"/>
                <a:cs typeface="Mangal" panose="02040503050203030202" pitchFamily="18" charset="0"/>
                <a:hlinkClick r:id="rId5"/>
              </a:rPr>
              <a:t>www.cbn.com/700club/features/bonnke_raisedpastor.aspx</a:t>
            </a:r>
            <a:endParaRPr kumimoji="0" lang="en-US" sz="2400" b="0" i="0" u="sng" strike="noStrike" kern="150" cap="none" spc="0" normalizeH="0" baseline="0" noProof="0" dirty="0">
              <a:ln>
                <a:noFill/>
              </a:ln>
              <a:solidFill>
                <a:srgbClr val="000080"/>
              </a:solidFill>
              <a:effectLst/>
              <a:uLnTx/>
              <a:uFillTx/>
              <a:latin typeface="Times New Roman" panose="02020603050405020304" pitchFamily="18" charset="0"/>
              <a:ea typeface="SimSun" panose="02010600030101010101" pitchFamily="2" charset="-122"/>
              <a:cs typeface="Mangal" panose="02040503050203030202" pitchFamily="18" charset="0"/>
            </a:endParaRPr>
          </a:p>
          <a:p>
            <a:pPr marL="0" marR="0" lvl="0" indent="0" algn="l" defTabSz="457200" rtl="0" eaLnBrk="1" fontAlgn="base" latinLnBrk="0" hangingPunct="0">
              <a:lnSpc>
                <a:spcPct val="87000"/>
              </a:lnSpc>
              <a:spcBef>
                <a:spcPts val="0"/>
              </a:spcBef>
              <a:spcAft>
                <a:spcPts val="1200"/>
              </a:spcAft>
              <a:buClr>
                <a:srgbClr val="000000"/>
              </a:buClr>
              <a:buSzPct val="70000"/>
              <a:buFont typeface="Times New Roman" panose="02020603050405020304" pitchFamily="18" charset="0"/>
              <a:buNone/>
              <a:tabLst/>
              <a:defRPr/>
            </a:pPr>
            <a:r>
              <a:rPr kumimoji="0" lang="en-US" sz="3600" b="1" i="0" u="none" strike="noStrike" kern="1200" normalizeH="0" baseline="0" noProof="0" dirty="0">
                <a:ln w="19050" cmpd="sng">
                  <a:solidFill>
                    <a:schemeClr val="tx1"/>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254000" dist="50800" dir="5400000" algn="ctr" rotWithShape="0">
                    <a:schemeClr val="tx1"/>
                  </a:outerShdw>
                </a:effectLst>
                <a:uLnTx/>
                <a:uFillTx/>
                <a:latin typeface="Calibri" panose="020F0502020204030204" pitchFamily="34" charset="0"/>
                <a:ea typeface="SimSun" panose="02010600030101010101" pitchFamily="2" charset="-122"/>
                <a:cs typeface="Mangal" panose="02040503050203030202" pitchFamily="18" charset="0"/>
              </a:rPr>
              <a:t>The literal Hell that Jesus described nine times in the Bible, exactly matches the near death experiences of many people today</a:t>
            </a:r>
            <a:r>
              <a:rPr lang="en-US" sz="3600" b="1" dirty="0">
                <a:ln w="19050" cmpd="sng">
                  <a:solidFill>
                    <a:schemeClr val="tx1"/>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254000" dist="50800" dir="5400000" algn="ctr" rotWithShape="0">
                    <a:schemeClr val="tx1"/>
                  </a:outerShdw>
                </a:effectLst>
                <a:latin typeface="Calibri" panose="020F0502020204030204" pitchFamily="34" charset="0"/>
                <a:ea typeface="SimSun" panose="02010600030101010101" pitchFamily="2" charset="-122"/>
                <a:cs typeface="Mangal" panose="02040503050203030202" pitchFamily="18" charset="0"/>
              </a:rPr>
              <a:t>.</a:t>
            </a:r>
            <a:r>
              <a:rPr kumimoji="0" lang="en-US" sz="3600" b="1" i="0" u="none" strike="noStrike" kern="1200" normalizeH="0" baseline="0" noProof="0" dirty="0">
                <a:ln w="19050" cmpd="sng">
                  <a:solidFill>
                    <a:schemeClr val="tx1"/>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254000" dist="50800" dir="5400000" algn="ctr" rotWithShape="0">
                    <a:schemeClr val="tx1"/>
                  </a:outerShdw>
                </a:effectLst>
                <a:uLnTx/>
                <a:uFillTx/>
                <a:latin typeface="Calibri" panose="020F0502020204030204" pitchFamily="34" charset="0"/>
                <a:ea typeface="SimSun" panose="02010600030101010101" pitchFamily="2" charset="-122"/>
                <a:cs typeface="Mangal" panose="02040503050203030202" pitchFamily="18" charset="0"/>
              </a:rPr>
              <a:t> </a:t>
            </a:r>
          </a:p>
          <a:p>
            <a:pPr marL="457200" lvl="0" indent="-457200">
              <a:lnSpc>
                <a:spcPct val="87000"/>
              </a:lnSpc>
              <a:spcBef>
                <a:spcPts val="0"/>
              </a:spcBef>
              <a:spcAft>
                <a:spcPts val="600"/>
              </a:spcAft>
              <a:buClr>
                <a:schemeClr val="tx1"/>
              </a:buClr>
              <a:buSzPct val="70000"/>
              <a:buFont typeface="Wingdings" panose="05000000000000000000" pitchFamily="2" charset="2"/>
              <a:buChar char="Ø"/>
              <a:tabLst/>
              <a:defRPr/>
            </a:pPr>
            <a:r>
              <a:rPr lang="en-US" sz="3200" dirty="0">
                <a:latin typeface="Calibri" panose="020F0502020204030204" pitchFamily="34" charset="0"/>
                <a:ea typeface="SimSun" panose="02010600030101010101" pitchFamily="2" charset="-122"/>
                <a:cs typeface="Mangal" panose="02040503050203030202" pitchFamily="18" charset="0"/>
              </a:rPr>
              <a:t>A</a:t>
            </a: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Mangal" panose="02040503050203030202" pitchFamily="18" charset="0"/>
              </a:rPr>
              <a:t> weak liberal Christian Nigerian pastor who died in his sin was temporarily</a:t>
            </a:r>
            <a:r>
              <a:rPr kumimoji="0" lang="en-US" sz="3200" b="0" i="0" u="none" strike="noStrike" kern="1200" cap="none" spc="0" normalizeH="0" noProof="0" dirty="0">
                <a:ln>
                  <a:noFill/>
                </a:ln>
                <a:solidFill>
                  <a:srgbClr val="000000"/>
                </a:solidFill>
                <a:effectLst/>
                <a:uLnTx/>
                <a:uFillTx/>
                <a:latin typeface="Calibri" panose="020F0502020204030204" pitchFamily="34" charset="0"/>
                <a:ea typeface="SimSun" panose="02010600030101010101" pitchFamily="2" charset="-122"/>
                <a:cs typeface="Mangal" panose="02040503050203030202" pitchFamily="18" charset="0"/>
              </a:rPr>
              <a:t> </a:t>
            </a: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Mangal" panose="02040503050203030202" pitchFamily="18" charset="0"/>
              </a:rPr>
              <a:t>shown</a:t>
            </a:r>
            <a:r>
              <a:rPr kumimoji="0" lang="en-US" sz="3200" b="0" i="0" u="none" strike="noStrike" kern="1200" cap="none" spc="0" normalizeH="0" noProof="0" dirty="0">
                <a:ln>
                  <a:noFill/>
                </a:ln>
                <a:solidFill>
                  <a:srgbClr val="000000"/>
                </a:solidFill>
                <a:effectLst/>
                <a:uLnTx/>
                <a:uFillTx/>
                <a:latin typeface="Calibri" panose="020F0502020204030204" pitchFamily="34" charset="0"/>
                <a:ea typeface="SimSun" panose="02010600030101010101" pitchFamily="2" charset="-122"/>
                <a:cs typeface="Mangal" panose="02040503050203030202" pitchFamily="18" charset="0"/>
              </a:rPr>
              <a:t> Heaven and Hell and sent back to warn others that Hell is real</a:t>
            </a:r>
            <a:r>
              <a:rPr kumimoji="0" lang="en-US" sz="3200" b="0" i="0" u="none" strike="noStrike" kern="1200" cap="none" spc="0" normalizeH="0" baseline="0" noProof="0" dirty="0">
                <a:ln>
                  <a:noFill/>
                </a:ln>
                <a:solidFill>
                  <a:srgbClr val="000000"/>
                </a:solidFill>
                <a:effectLst/>
                <a:uLnTx/>
                <a:uFillTx/>
                <a:latin typeface="Calibri" panose="020F0502020204030204" pitchFamily="34" charset="0"/>
                <a:ea typeface="SimSun" panose="02010600030101010101" pitchFamily="2" charset="-122"/>
                <a:cs typeface="Mangal" panose="02040503050203030202" pitchFamily="18" charset="0"/>
              </a:rPr>
              <a:t>.</a:t>
            </a:r>
            <a:r>
              <a:rPr kumimoji="0" lang="en-US" sz="3200" b="0" i="0" u="none" strike="noStrike" kern="1200" cap="none" spc="0" normalizeH="0" noProof="0" dirty="0">
                <a:ln>
                  <a:noFill/>
                </a:ln>
                <a:solidFill>
                  <a:srgbClr val="000000"/>
                </a:solidFill>
                <a:effectLst/>
                <a:uLnTx/>
                <a:uFillTx/>
                <a:latin typeface="Calibri" panose="020F0502020204030204" pitchFamily="34" charset="0"/>
                <a:ea typeface="SimSun" panose="02010600030101010101" pitchFamily="2" charset="-122"/>
                <a:cs typeface="Mangal" panose="02040503050203030202" pitchFamily="18" charset="0"/>
              </a:rPr>
              <a:t>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4"/>
              </a:rPr>
              <a:t>[962]</a:t>
            </a:r>
            <a:r>
              <a:rPr kumimoji="0" lang="en-US" i="0" u="none" strike="noStrike" kern="1200" normalizeH="0" baseline="0" noProof="0" dirty="0">
                <a:solidFill>
                  <a:schemeClr val="tx1"/>
                </a:solidFill>
                <a:uLnTx/>
                <a:uFillTx/>
                <a:latin typeface="Calibri" panose="020F0502020204030204" pitchFamily="34" charset="0"/>
                <a:ea typeface="SimSun" panose="02010600030101010101" pitchFamily="2" charset="-122"/>
                <a:cs typeface="Mangal" panose="02040503050203030202" pitchFamily="18" charset="0"/>
              </a:rPr>
              <a:t> </a:t>
            </a:r>
            <a:endParaRPr kumimoji="0" lang="en-US" b="1" i="0" u="none" strike="noStrike" kern="1200" cap="none" spc="0" normalizeH="0" baseline="0" noProof="0" dirty="0">
              <a:ln w="9525">
                <a:solidFill>
                  <a:srgbClr val="000000"/>
                </a:solidFill>
                <a:prstDash val="solid"/>
              </a:ln>
              <a:solidFill>
                <a:srgbClr val="FFFFFF"/>
              </a:solidFill>
              <a:effectLst>
                <a:outerShdw blurRad="12700" dist="38100" dir="2700000" algn="tl" rotWithShape="0">
                  <a:srgbClr val="FFFFFF">
                    <a:lumMod val="50000"/>
                  </a:srgbClr>
                </a:outerShdw>
              </a:effectLst>
              <a:uLnTx/>
              <a:uFillTx/>
              <a:latin typeface="Calibri" panose="020F0502020204030204" pitchFamily="34" charset="0"/>
              <a:ea typeface="SimSun" panose="02010600030101010101" pitchFamily="2" charset="-122"/>
              <a:cs typeface="Mangal" panose="02040503050203030202" pitchFamily="18" charset="0"/>
            </a:endParaRPr>
          </a:p>
        </p:txBody>
      </p:sp>
      <p:sp>
        <p:nvSpPr>
          <p:cNvPr id="9" name="Text Box 1">
            <a:extLst>
              <a:ext uri="{FF2B5EF4-FFF2-40B4-BE49-F238E27FC236}">
                <a16:creationId xmlns:a16="http://schemas.microsoft.com/office/drawing/2014/main" id="{D1DF6725-0F5B-4AA7-9440-A1BE439BBA0F}"/>
              </a:ext>
            </a:extLst>
          </p:cNvPr>
          <p:cNvSpPr txBox="1">
            <a:spLocks noChangeArrowheads="1"/>
          </p:cNvSpPr>
          <p:nvPr/>
        </p:nvSpPr>
        <p:spPr bwMode="auto">
          <a:xfrm>
            <a:off x="182880" y="268955"/>
            <a:ext cx="8778240" cy="114300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buClr>
                <a:srgbClr val="0000FF"/>
              </a:buClr>
              <a:tabLst/>
              <a:defRPr/>
            </a:pPr>
            <a:r>
              <a:rPr lang="en-US" sz="3600" b="1"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rPr>
              <a:t>Scientifically Analyzed Near Death Experiences of a Literal Hell</a:t>
            </a:r>
          </a:p>
        </p:txBody>
      </p:sp>
      <p:sp>
        <p:nvSpPr>
          <p:cNvPr id="7" name="Date Placeholder 2">
            <a:extLst>
              <a:ext uri="{FF2B5EF4-FFF2-40B4-BE49-F238E27FC236}">
                <a16:creationId xmlns:a16="http://schemas.microsoft.com/office/drawing/2014/main" id="{474DA780-B613-495F-8F79-0B18D0831009}"/>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445983038"/>
      </p:ext>
    </p:extLst>
  </p:cSld>
  <p:clrMapOvr>
    <a:masterClrMapping/>
  </p:clrMapOvr>
  <mc:AlternateContent xmlns:mc="http://schemas.openxmlformats.org/markup-compatibility/2006" xmlns:p14="http://schemas.microsoft.com/office/powerpoint/2010/main">
    <mc:Choice Requires="p14">
      <p:transition p14:dur="10" advTm="26000"/>
    </mc:Choice>
    <mc:Fallback xmlns="">
      <p:transition advTm="2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
                                  </p:stCondLst>
                                  <p:childTnLst>
                                    <p:animEffect transition="out" filter="fade">
                                      <p:cBhvr>
                                        <p:cTn id="6" dur="2000" tmFilter="0, 0; .2, .5; .8, .5; 1, 0"/>
                                        <p:tgtEl>
                                          <p:spTgt spid="5">
                                            <p:txEl>
                                              <p:pRg st="0" end="0"/>
                                            </p:txEl>
                                          </p:spTgt>
                                        </p:tgtEl>
                                      </p:cBhvr>
                                    </p:animEffect>
                                    <p:animScale>
                                      <p:cBhvr>
                                        <p:cTn id="7" dur="1000" autoRev="1" fill="hold"/>
                                        <p:tgtEl>
                                          <p:spTgt spid="5">
                                            <p:txEl>
                                              <p:pRg st="0" end="0"/>
                                            </p:txEl>
                                          </p:spTgt>
                                        </p:tgtEl>
                                      </p:cBhvr>
                                      <p:by x="105000" y="105000"/>
                                    </p:animScale>
                                  </p:childTnLst>
                                </p:cTn>
                              </p:par>
                            </p:childTnLst>
                          </p:cTn>
                        </p:par>
                        <p:par>
                          <p:cTn id="8" fill="hold">
                            <p:stCondLst>
                              <p:cond delay="4500"/>
                            </p:stCondLst>
                            <p:childTnLst>
                              <p:par>
                                <p:cTn id="9" presetID="26" presetClass="emph" presetSubtype="0" fill="hold" nodeType="afterEffect">
                                  <p:stCondLst>
                                    <p:cond delay="7000"/>
                                  </p:stCondLst>
                                  <p:childTnLst>
                                    <p:animEffect transition="out" filter="fade">
                                      <p:cBhvr>
                                        <p:cTn id="10" dur="2000" tmFilter="0, 0; .2, .5; .8, .5; 1, 0"/>
                                        <p:tgtEl>
                                          <p:spTgt spid="5">
                                            <p:txEl>
                                              <p:pRg st="3" end="3"/>
                                            </p:txEl>
                                          </p:spTgt>
                                        </p:tgtEl>
                                      </p:cBhvr>
                                    </p:animEffect>
                                    <p:animScale>
                                      <p:cBhvr>
                                        <p:cTn id="11" dur="1000" autoRev="1" fill="hold"/>
                                        <p:tgtEl>
                                          <p:spTgt spid="5">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45720" y="1420465"/>
            <a:ext cx="9052560" cy="5212080"/>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18288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200"/>
              </a:spcAft>
              <a:tabLst/>
            </a:pPr>
            <a:r>
              <a:rPr lang="en-US" sz="3200" b="1" dirty="0">
                <a:ln w="9525">
                  <a:solidFill>
                    <a:sysClr val="windowText" lastClr="000000"/>
                  </a:solidFill>
                  <a:prstDash val="solid"/>
                </a:ln>
                <a:solidFill>
                  <a:srgbClr val="0A039B"/>
                </a:solidFill>
                <a:effectLst>
                  <a:outerShdw blurRad="12700" dist="38100" dir="2700000" algn="tl" rotWithShape="0">
                    <a:schemeClr val="tx1"/>
                  </a:outerShdw>
                </a:effectLst>
                <a:hlinkClick r:id="rId4"/>
              </a:rPr>
              <a:t>Video: Ex-Satan Worshipper John Ramirez</a:t>
            </a:r>
            <a:endParaRPr lang="en-US" sz="3200" b="1" kern="150" dirty="0">
              <a:ln w="9525">
                <a:solidFill>
                  <a:sysClr val="windowText" lastClr="000000"/>
                </a:solidFill>
                <a:prstDash val="solid"/>
              </a:ln>
              <a:solidFill>
                <a:srgbClr val="0A039B"/>
              </a:solidFill>
              <a:effectLst>
                <a:outerShdw blurRad="12700" dist="38100" dir="2700000" algn="tl" rotWithShape="0">
                  <a:schemeClr val="tx1"/>
                </a:outerShdw>
              </a:effectLst>
              <a:latin typeface="Calibri" panose="020F0502020204030204" pitchFamily="34" charset="0"/>
              <a:ea typeface="SimSun" panose="02010600030101010101" pitchFamily="2" charset="-122"/>
              <a:cs typeface="Calibri" panose="020F0502020204030204" pitchFamily="34" charset="0"/>
            </a:endParaRPr>
          </a:p>
          <a:p>
            <a:pPr marL="0" lvl="0" indent="0">
              <a:lnSpc>
                <a:spcPct val="90000"/>
              </a:lnSpc>
              <a:spcBef>
                <a:spcPts val="0"/>
              </a:spcBef>
              <a:spcAft>
                <a:spcPts val="1200"/>
              </a:spcAft>
              <a:tabLst/>
              <a:defRPr/>
            </a:pPr>
            <a:r>
              <a:rPr lang="en-US" sz="3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90500" dist="50800" dir="54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John was a former top leader for Satan. Decades later he realized Satan was powerless against Christians and full of raging murder and hate. </a:t>
            </a:r>
          </a:p>
          <a:p>
            <a:pPr marL="274320" lvl="0" indent="-274320">
              <a:lnSpc>
                <a:spcPct val="90000"/>
              </a:lnSpc>
              <a:spcBef>
                <a:spcPts val="0"/>
              </a:spcBef>
              <a:spcAft>
                <a:spcPts val="1200"/>
              </a:spcAft>
              <a:buSzPct val="70000"/>
              <a:buFont typeface="Wingdings" panose="05000000000000000000" pitchFamily="2" charset="2"/>
              <a:buChar char="Ø"/>
              <a:tabLst/>
              <a:defRPr/>
            </a:pPr>
            <a:r>
              <a:rPr lang="en-US" sz="3200" kern="150" dirty="0">
                <a:solidFill>
                  <a:schemeClr val="tx1"/>
                </a:solidFill>
                <a:latin typeface="Calibri" panose="020F0502020204030204" pitchFamily="34" charset="0"/>
                <a:ea typeface="SimSun" panose="02010600030101010101" pitchFamily="2" charset="-122"/>
                <a:cs typeface="Calibri" panose="020F0502020204030204" pitchFamily="34" charset="0"/>
              </a:rPr>
              <a:t>John tried to leave, but Satan blinded him for a year. Later Satan tried to personally kill him. </a:t>
            </a:r>
            <a:r>
              <a:rPr lang="en-US" sz="1600" kern="150" dirty="0">
                <a:latin typeface="Calibri" panose="020F0502020204030204" pitchFamily="34" charset="0"/>
                <a:ea typeface="SimSun" panose="02010600030101010101" pitchFamily="2" charset="-122"/>
                <a:cs typeface="Calibri" panose="020F0502020204030204" pitchFamily="34" charset="0"/>
                <a:hlinkClick r:id="rId4"/>
              </a:rPr>
              <a:t>[940]</a:t>
            </a:r>
            <a:endParaRPr lang="en-US" sz="3200" kern="150" dirty="0">
              <a:solidFill>
                <a:schemeClr val="tx1"/>
              </a:solidFill>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90000"/>
              </a:lnSpc>
              <a:spcBef>
                <a:spcPts val="0"/>
              </a:spcBef>
              <a:spcAft>
                <a:spcPts val="0"/>
              </a:spcAft>
              <a:buSzPct val="70000"/>
              <a:buFont typeface="Wingdings" panose="05000000000000000000" pitchFamily="2" charset="2"/>
              <a:buChar char="Ø"/>
              <a:tabLst/>
              <a:defRPr/>
            </a:pPr>
            <a:r>
              <a:rPr lang="en-US" sz="3200" kern="150" dirty="0">
                <a:solidFill>
                  <a:schemeClr val="tx1"/>
                </a:solidFill>
                <a:latin typeface="Calibri" panose="020F0502020204030204" pitchFamily="34" charset="0"/>
                <a:ea typeface="SimSun" panose="02010600030101010101" pitchFamily="2" charset="-122"/>
                <a:cs typeface="Calibri" panose="020F0502020204030204" pitchFamily="34" charset="0"/>
              </a:rPr>
              <a:t>Then in a dream, John traveled</a:t>
            </a:r>
          </a:p>
          <a:p>
            <a:pPr marL="274320" lvl="0" indent="0">
              <a:lnSpc>
                <a:spcPct val="90000"/>
              </a:lnSpc>
              <a:spcBef>
                <a:spcPts val="0"/>
              </a:spcBef>
              <a:spcAft>
                <a:spcPts val="0"/>
              </a:spcAft>
              <a:buSzPct val="70000"/>
              <a:tabLst/>
              <a:defRPr/>
            </a:pPr>
            <a:r>
              <a:rPr lang="en-US" sz="3200" kern="150" dirty="0">
                <a:solidFill>
                  <a:schemeClr val="tx1"/>
                </a:solidFill>
                <a:latin typeface="Calibri" panose="020F0502020204030204" pitchFamily="34" charset="0"/>
                <a:ea typeface="SimSun" panose="02010600030101010101" pitchFamily="2" charset="-122"/>
                <a:cs typeface="Calibri" panose="020F0502020204030204" pitchFamily="34" charset="0"/>
              </a:rPr>
              <a:t>to Hell. He saw a large blazing</a:t>
            </a:r>
          </a:p>
          <a:p>
            <a:pPr marL="274320" lvl="0" indent="0">
              <a:lnSpc>
                <a:spcPct val="90000"/>
              </a:lnSpc>
              <a:spcBef>
                <a:spcPts val="0"/>
              </a:spcBef>
              <a:spcAft>
                <a:spcPts val="0"/>
              </a:spcAft>
              <a:buSzPct val="70000"/>
              <a:tabLst/>
              <a:defRPr/>
            </a:pPr>
            <a:r>
              <a:rPr lang="en-US" sz="3200" kern="150" dirty="0">
                <a:solidFill>
                  <a:schemeClr val="tx1"/>
                </a:solidFill>
                <a:latin typeface="Calibri" panose="020F0502020204030204" pitchFamily="34" charset="0"/>
                <a:ea typeface="SimSun" panose="02010600030101010101" pitchFamily="2" charset="-122"/>
                <a:cs typeface="Calibri" panose="020F0502020204030204" pitchFamily="34" charset="0"/>
              </a:rPr>
              <a:t>cross appear in Hell that</a:t>
            </a:r>
          </a:p>
          <a:p>
            <a:pPr marL="274320" lvl="0" indent="0">
              <a:lnSpc>
                <a:spcPct val="90000"/>
              </a:lnSpc>
              <a:spcBef>
                <a:spcPts val="0"/>
              </a:spcBef>
              <a:spcAft>
                <a:spcPts val="0"/>
              </a:spcAft>
              <a:buSzPct val="70000"/>
              <a:tabLst/>
              <a:defRPr/>
            </a:pPr>
            <a:r>
              <a:rPr lang="en-US" sz="3200" kern="150" dirty="0">
                <a:solidFill>
                  <a:schemeClr val="tx1"/>
                </a:solidFill>
                <a:latin typeface="Calibri" panose="020F0502020204030204" pitchFamily="34" charset="0"/>
                <a:ea typeface="SimSun" panose="02010600030101010101" pitchFamily="2" charset="-122"/>
                <a:cs typeface="Calibri" panose="020F0502020204030204" pitchFamily="34" charset="0"/>
              </a:rPr>
              <a:t>stood between him &amp; Satan. </a:t>
            </a:r>
            <a:r>
              <a:rPr lang="en-US" sz="1600"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4"/>
              </a:rPr>
              <a:t>[940]</a:t>
            </a:r>
            <a:endPar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endParaRPr>
          </a:p>
        </p:txBody>
      </p:sp>
      <p:pic>
        <p:nvPicPr>
          <p:cNvPr id="5" name="Picture 4">
            <a:extLst>
              <a:ext uri="{FF2B5EF4-FFF2-40B4-BE49-F238E27FC236}">
                <a16:creationId xmlns:a16="http://schemas.microsoft.com/office/drawing/2014/main" id="{36DBB458-A556-40DC-A1E4-F2B835C320E8}"/>
              </a:ext>
            </a:extLst>
          </p:cNvPr>
          <p:cNvPicPr>
            <a:picLocks noChangeAspect="1"/>
          </p:cNvPicPr>
          <p:nvPr/>
        </p:nvPicPr>
        <p:blipFill rotWithShape="1">
          <a:blip r:embed="rId5"/>
          <a:srcRect l="8261" r="530"/>
          <a:stretch/>
        </p:blipFill>
        <p:spPr>
          <a:xfrm>
            <a:off x="5852160" y="4755197"/>
            <a:ext cx="3158029" cy="1828800"/>
          </a:xfrm>
          <a:prstGeom prst="rect">
            <a:avLst/>
          </a:prstGeom>
        </p:spPr>
      </p:pic>
      <p:sp>
        <p:nvSpPr>
          <p:cNvPr id="7" name="Text Box 1">
            <a:extLst>
              <a:ext uri="{FF2B5EF4-FFF2-40B4-BE49-F238E27FC236}">
                <a16:creationId xmlns:a16="http://schemas.microsoft.com/office/drawing/2014/main" id="{449FD5EE-CFCE-442F-AE14-D881D57EE59B}"/>
              </a:ext>
            </a:extLst>
          </p:cNvPr>
          <p:cNvSpPr txBox="1">
            <a:spLocks noChangeArrowheads="1"/>
          </p:cNvSpPr>
          <p:nvPr/>
        </p:nvSpPr>
        <p:spPr bwMode="auto">
          <a:xfrm>
            <a:off x="182880" y="182563"/>
            <a:ext cx="8778240" cy="114300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buClr>
                <a:srgbClr val="0000FF"/>
              </a:buClr>
              <a:tabLst/>
              <a:defRPr/>
            </a:pPr>
            <a:r>
              <a:rPr lang="en-US" sz="3600" b="1"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rPr>
              <a:t>Scientifically Analyzed Near Death Experiences of a Literal Hell</a:t>
            </a:r>
          </a:p>
        </p:txBody>
      </p:sp>
      <p:sp>
        <p:nvSpPr>
          <p:cNvPr id="8" name="Date Placeholder 2">
            <a:extLst>
              <a:ext uri="{FF2B5EF4-FFF2-40B4-BE49-F238E27FC236}">
                <a16:creationId xmlns:a16="http://schemas.microsoft.com/office/drawing/2014/main" id="{A12F434D-D26C-48DC-9873-3D2F6AB54D0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399428504"/>
      </p:ext>
    </p:extLst>
  </p:cSld>
  <p:clrMapOvr>
    <a:masterClrMapping/>
  </p:clrMapOvr>
  <mc:AlternateContent xmlns:mc="http://schemas.openxmlformats.org/markup-compatibility/2006" xmlns:p14="http://schemas.microsoft.com/office/powerpoint/2010/main">
    <mc:Choice Requires="p14">
      <p:transition p14:dur="10" advTm="26000"/>
    </mc:Choice>
    <mc:Fallback xmlns="">
      <p:transition advTm="2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0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par>
                          <p:cTn id="8" fill="hold">
                            <p:stCondLst>
                              <p:cond delay="4000"/>
                            </p:stCondLst>
                            <p:childTnLst>
                              <p:par>
                                <p:cTn id="9" presetID="26" presetClass="emph" presetSubtype="0" fill="hold" nodeType="afterEffect">
                                  <p:stCondLst>
                                    <p:cond delay="2500"/>
                                  </p:stCondLst>
                                  <p:childTnLst>
                                    <p:animEffect transition="out" filter="fade">
                                      <p:cBhvr>
                                        <p:cTn id="10" dur="2000" tmFilter="0, 0; .2, .5; .8, .5; 1, 0"/>
                                        <p:tgtEl>
                                          <p:spTgt spid="6">
                                            <p:txEl>
                                              <p:pRg st="1" end="1"/>
                                            </p:txEl>
                                          </p:spTgt>
                                        </p:tgtEl>
                                      </p:cBhvr>
                                    </p:animEffect>
                                    <p:animScale>
                                      <p:cBhvr>
                                        <p:cTn id="11" dur="1000" autoRev="1" fill="hold"/>
                                        <p:tgtEl>
                                          <p:spTgt spid="6">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91440" y="1697846"/>
            <a:ext cx="8961120" cy="4958986"/>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800"/>
              </a:spcAft>
              <a:buClr>
                <a:schemeClr val="bg1"/>
              </a:buClr>
              <a:buSzPct val="65000"/>
              <a:tabLst/>
              <a:defRPr/>
            </a:pPr>
            <a:r>
              <a:rPr lang="en-US" sz="3600" kern="150" dirty="0">
                <a:solidFill>
                  <a:schemeClr val="tx1"/>
                </a:solidFill>
                <a:latin typeface="Calibri" panose="020F0502020204030204" pitchFamily="34" charset="0"/>
                <a:ea typeface="SimSun" panose="02010600030101010101" pitchFamily="2" charset="-122"/>
                <a:cs typeface="Calibri" panose="020F0502020204030204" pitchFamily="34" charset="0"/>
              </a:rPr>
              <a:t>He described his temporary experience in Hell as a hot, dark, terrifying prison, deep in Earth: </a:t>
            </a:r>
          </a:p>
          <a:p>
            <a:pPr marL="274320" lvl="0" indent="-274320">
              <a:lnSpc>
                <a:spcPct val="88000"/>
              </a:lnSpc>
              <a:spcBef>
                <a:spcPts val="0"/>
              </a:spcBef>
              <a:spcAft>
                <a:spcPts val="1800"/>
              </a:spcAft>
              <a:buClr>
                <a:schemeClr val="bg1"/>
              </a:buClr>
              <a:buSzPct val="65000"/>
              <a:buFont typeface="Wingdings" panose="05000000000000000000" pitchFamily="2" charset="2"/>
              <a:buChar char="Ø"/>
              <a:tabLst/>
              <a:defRPr/>
            </a:pPr>
            <a:r>
              <a:rPr lang="en-US" sz="3400" b="1" kern="150" dirty="0">
                <a:ln w="9525">
                  <a:solidFill>
                    <a:schemeClr val="tx1"/>
                  </a:solidFill>
                  <a:prstDash val="solid"/>
                </a:ln>
                <a:gradFill>
                  <a:gsLst>
                    <a:gs pos="0">
                      <a:schemeClr val="tx1">
                        <a:lumMod val="65000"/>
                        <a:lumOff val="35000"/>
                      </a:schemeClr>
                    </a:gs>
                    <a:gs pos="25000">
                      <a:schemeClr val="tx1">
                        <a:lumMod val="65000"/>
                        <a:lumOff val="35000"/>
                      </a:schemeClr>
                    </a:gs>
                    <a:gs pos="100000">
                      <a:schemeClr val="bg1">
                        <a:lumMod val="85000"/>
                      </a:schemeClr>
                    </a:gs>
                  </a:gsLst>
                  <a:lin ang="5400000" scaled="0"/>
                </a:gradFill>
                <a:effectLst>
                  <a:outerShdw blurRad="190500" dist="38100" algn="l" rotWithShape="0">
                    <a:prstClr val="black"/>
                  </a:outerShdw>
                </a:effectLst>
                <a:latin typeface="Calibri" panose="020F0502020204030204" pitchFamily="34" charset="0"/>
                <a:ea typeface="SimSun" panose="02010600030101010101" pitchFamily="2" charset="-122"/>
                <a:cs typeface="Calibri" panose="020F0502020204030204" pitchFamily="34" charset="0"/>
              </a:rPr>
              <a:t>A powerless weak Satan was imprisoned there in Hell, throwing a raging temper tantrum. </a:t>
            </a:r>
            <a:r>
              <a:rPr lang="en-US" sz="1600" kern="150" dirty="0">
                <a:latin typeface="Calibri" panose="020F0502020204030204" pitchFamily="34" charset="0"/>
                <a:ea typeface="SimSun" panose="02010600030101010101" pitchFamily="2" charset="-122"/>
                <a:cs typeface="Calibri" panose="020F0502020204030204" pitchFamily="34" charset="0"/>
                <a:hlinkClick r:id="rId4"/>
              </a:rPr>
              <a:t>[940]</a:t>
            </a:r>
            <a:endParaRPr lang="en-US" sz="3400" b="1" kern="150" dirty="0">
              <a:ln w="9525">
                <a:solidFill>
                  <a:schemeClr val="tx1"/>
                </a:solidFill>
                <a:prstDash val="solid"/>
              </a:ln>
              <a:gradFill>
                <a:gsLst>
                  <a:gs pos="0">
                    <a:schemeClr val="tx1">
                      <a:lumMod val="65000"/>
                      <a:lumOff val="35000"/>
                    </a:schemeClr>
                  </a:gs>
                  <a:gs pos="25000">
                    <a:schemeClr val="tx1">
                      <a:lumMod val="65000"/>
                      <a:lumOff val="35000"/>
                    </a:schemeClr>
                  </a:gs>
                  <a:gs pos="100000">
                    <a:schemeClr val="bg1">
                      <a:lumMod val="85000"/>
                    </a:schemeClr>
                  </a:gs>
                </a:gsLst>
                <a:lin ang="5400000" scaled="0"/>
              </a:gradFill>
              <a:effectLst>
                <a:outerShdw blurRad="190500" dist="38100" algn="l" rotWithShape="0">
                  <a:prstClr val="black"/>
                </a:outerShdw>
              </a:effectLst>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88000"/>
              </a:lnSpc>
              <a:spcBef>
                <a:spcPts val="0"/>
              </a:spcBef>
              <a:spcAft>
                <a:spcPts val="300"/>
              </a:spcAft>
              <a:buClr>
                <a:schemeClr val="bg1"/>
              </a:buClr>
              <a:buSzPct val="65000"/>
              <a:buFont typeface="Wingdings" panose="05000000000000000000" pitchFamily="2" charset="2"/>
              <a:buChar char="Ø"/>
              <a:tabLst/>
              <a:defRPr/>
            </a:pPr>
            <a:r>
              <a:rPr lang="en-US" sz="3400" b="1" kern="150" dirty="0">
                <a:ln w="9525">
                  <a:solidFill>
                    <a:schemeClr val="tx1"/>
                  </a:solidFill>
                  <a:prstDash val="solid"/>
                </a:ln>
                <a:gradFill>
                  <a:gsLst>
                    <a:gs pos="0">
                      <a:schemeClr val="tx1">
                        <a:lumMod val="65000"/>
                        <a:lumOff val="35000"/>
                      </a:schemeClr>
                    </a:gs>
                    <a:gs pos="25000">
                      <a:schemeClr val="tx1">
                        <a:lumMod val="65000"/>
                        <a:lumOff val="35000"/>
                      </a:schemeClr>
                    </a:gs>
                    <a:gs pos="100000">
                      <a:schemeClr val="bg1">
                        <a:lumMod val="85000"/>
                      </a:schemeClr>
                    </a:gs>
                  </a:gsLst>
                  <a:lin ang="5400000" scaled="0"/>
                </a:gradFill>
                <a:effectLst>
                  <a:outerShdw blurRad="190500" dist="38100" algn="l" rotWithShape="0">
                    <a:prstClr val="black"/>
                  </a:outerShdw>
                </a:effectLst>
                <a:latin typeface="Calibri" panose="020F0502020204030204" pitchFamily="34" charset="0"/>
                <a:ea typeface="SimSun" panose="02010600030101010101" pitchFamily="2" charset="-122"/>
                <a:cs typeface="Calibri" panose="020F0502020204030204" pitchFamily="34" charset="0"/>
              </a:rPr>
              <a:t>This flaming cross protected John in Hell, from Satan who repeatedly lunged at him and tried to kill him. </a:t>
            </a:r>
            <a:r>
              <a:rPr lang="en-US" sz="3400" b="1" kern="150" dirty="0">
                <a:ln w="9525">
                  <a:solidFill>
                    <a:srgbClr val="000000"/>
                  </a:solidFill>
                  <a:prstDash val="solid"/>
                </a:ln>
                <a:gradFill>
                  <a:gsLst>
                    <a:gs pos="0">
                      <a:srgbClr val="000000">
                        <a:lumMod val="65000"/>
                        <a:lumOff val="35000"/>
                      </a:srgbClr>
                    </a:gs>
                    <a:gs pos="25000">
                      <a:srgbClr val="000000">
                        <a:lumMod val="65000"/>
                        <a:lumOff val="35000"/>
                      </a:srgbClr>
                    </a:gs>
                    <a:gs pos="100000">
                      <a:srgbClr val="FFFFFF">
                        <a:lumMod val="85000"/>
                      </a:srgbClr>
                    </a:gs>
                  </a:gsLst>
                  <a:lin ang="5400000" scaled="0"/>
                </a:gradFill>
                <a:effectLst>
                  <a:outerShdw blurRad="190500" dist="38100" algn="l" rotWithShape="0">
                    <a:prstClr val="black"/>
                  </a:outerShdw>
                </a:effectLst>
                <a:latin typeface="Calibri" panose="020F0502020204030204" pitchFamily="34" charset="0"/>
                <a:ea typeface="SimSun" panose="02010600030101010101" pitchFamily="2" charset="-122"/>
                <a:cs typeface="Calibri" panose="020F0502020204030204" pitchFamily="34" charset="0"/>
              </a:rPr>
              <a:t>Satan melted over and over in agony, each time this cross of Jesus touched him.</a:t>
            </a:r>
            <a:r>
              <a:rPr lang="en-US" sz="3400" b="1" kern="150" dirty="0">
                <a:ln w="9525">
                  <a:solidFill>
                    <a:schemeClr val="tx1"/>
                  </a:solidFill>
                  <a:prstDash val="solid"/>
                </a:ln>
                <a:gradFill>
                  <a:gsLst>
                    <a:gs pos="0">
                      <a:schemeClr val="tx1">
                        <a:lumMod val="65000"/>
                        <a:lumOff val="35000"/>
                      </a:schemeClr>
                    </a:gs>
                    <a:gs pos="25000">
                      <a:schemeClr val="tx1">
                        <a:lumMod val="65000"/>
                        <a:lumOff val="35000"/>
                      </a:schemeClr>
                    </a:gs>
                    <a:gs pos="100000">
                      <a:schemeClr val="bg1">
                        <a:lumMod val="85000"/>
                      </a:schemeClr>
                    </a:gs>
                  </a:gsLst>
                  <a:lin ang="5400000" scaled="0"/>
                </a:gradFill>
                <a:effectLst>
                  <a:outerShdw blurRad="190500" dist="38100" algn="l" rotWithShape="0">
                    <a:prstClr val="black"/>
                  </a:outerShdw>
                </a:effectLst>
                <a:latin typeface="Calibri" panose="020F0502020204030204" pitchFamily="34" charset="0"/>
                <a:ea typeface="SimSun" panose="02010600030101010101" pitchFamily="2" charset="-122"/>
                <a:cs typeface="Calibri" panose="020F0502020204030204" pitchFamily="34" charset="0"/>
              </a:rPr>
              <a:t> Satan has no power before Jesus. </a:t>
            </a:r>
            <a:r>
              <a:rPr lang="en-US" sz="1600" kern="150" dirty="0">
                <a:latin typeface="Calibri" panose="020F0502020204030204" pitchFamily="34" charset="0"/>
                <a:ea typeface="SimSun" panose="02010600030101010101" pitchFamily="2" charset="-122"/>
                <a:cs typeface="Calibri" panose="020F0502020204030204" pitchFamily="34" charset="0"/>
                <a:hlinkClick r:id="rId4"/>
              </a:rPr>
              <a:t>[940]</a:t>
            </a:r>
            <a:r>
              <a:rPr lang="en-US" sz="3400" b="1" kern="150" dirty="0">
                <a:ln w="9525">
                  <a:solidFill>
                    <a:schemeClr val="tx1"/>
                  </a:solidFill>
                  <a:prstDash val="solid"/>
                </a:ln>
                <a:gradFill>
                  <a:gsLst>
                    <a:gs pos="0">
                      <a:schemeClr val="tx1">
                        <a:lumMod val="65000"/>
                        <a:lumOff val="35000"/>
                      </a:schemeClr>
                    </a:gs>
                    <a:gs pos="25000">
                      <a:schemeClr val="tx1">
                        <a:lumMod val="65000"/>
                        <a:lumOff val="35000"/>
                      </a:schemeClr>
                    </a:gs>
                    <a:gs pos="100000">
                      <a:schemeClr val="bg1">
                        <a:lumMod val="85000"/>
                      </a:schemeClr>
                    </a:gs>
                  </a:gsLst>
                  <a:lin ang="5400000" scaled="0"/>
                </a:gradFill>
                <a:effectLst>
                  <a:outerShdw blurRad="190500" dist="38100" algn="l" rotWithShape="0">
                    <a:prstClr val="black"/>
                  </a:outerShdw>
                </a:effectLst>
                <a:latin typeface="Calibri" panose="020F0502020204030204" pitchFamily="34" charset="0"/>
                <a:ea typeface="SimSun" panose="02010600030101010101" pitchFamily="2" charset="-122"/>
                <a:cs typeface="Calibri" panose="020F0502020204030204" pitchFamily="34" charset="0"/>
              </a:rPr>
              <a:t>  </a:t>
            </a:r>
          </a:p>
        </p:txBody>
      </p:sp>
      <p:sp>
        <p:nvSpPr>
          <p:cNvPr id="7" name="Text Box 1">
            <a:extLst>
              <a:ext uri="{FF2B5EF4-FFF2-40B4-BE49-F238E27FC236}">
                <a16:creationId xmlns:a16="http://schemas.microsoft.com/office/drawing/2014/main" id="{5E1A6A6A-3258-459D-B5AA-544B81B42353}"/>
              </a:ext>
            </a:extLst>
          </p:cNvPr>
          <p:cNvSpPr txBox="1">
            <a:spLocks noChangeArrowheads="1"/>
          </p:cNvSpPr>
          <p:nvPr/>
        </p:nvSpPr>
        <p:spPr bwMode="auto">
          <a:xfrm>
            <a:off x="182880" y="337926"/>
            <a:ext cx="8778240" cy="114300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buClr>
                <a:srgbClr val="0000FF"/>
              </a:buClr>
              <a:tabLst/>
              <a:defRPr/>
            </a:pPr>
            <a:r>
              <a:rPr lang="en-US" sz="3600" b="1"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rPr>
              <a:t>Scientifically Analyzed Near Death Experiences of a Literal Hell</a:t>
            </a:r>
          </a:p>
        </p:txBody>
      </p:sp>
      <p:sp>
        <p:nvSpPr>
          <p:cNvPr id="4" name="Date Placeholder 2">
            <a:extLst>
              <a:ext uri="{FF2B5EF4-FFF2-40B4-BE49-F238E27FC236}">
                <a16:creationId xmlns:a16="http://schemas.microsoft.com/office/drawing/2014/main" id="{06D7052D-8DE7-4600-A624-31C65FEF4A1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68872495"/>
      </p:ext>
    </p:extLst>
  </p:cSld>
  <p:clrMapOvr>
    <a:masterClrMapping/>
  </p:clrMapOvr>
  <mc:AlternateContent xmlns:mc="http://schemas.openxmlformats.org/markup-compatibility/2006" xmlns:p14="http://schemas.microsoft.com/office/powerpoint/2010/main">
    <mc:Choice Requires="p14">
      <p:transition p14:dur="10" advTm="30000"/>
    </mc:Choice>
    <mc:Fallback xmlns="">
      <p:transition advTm="30000"/>
    </mc:Fallback>
  </mc:AlternateContent>
</p:sld>
</file>

<file path=ppt/slides/slide5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82880" y="1627632"/>
            <a:ext cx="8778240" cy="5034583"/>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342900" rtl="0" eaLnBrk="1" fontAlgn="base" latinLnBrk="0" hangingPunct="0">
              <a:lnSpc>
                <a:spcPct val="93000"/>
              </a:lnSpc>
              <a:spcBef>
                <a:spcPct val="0"/>
              </a:spcBef>
              <a:spcAft>
                <a:spcPts val="1200"/>
              </a:spcAft>
              <a:buClr>
                <a:srgbClr val="000000"/>
              </a:buClr>
              <a:buSzPct val="10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glow rad="101600">
                    <a:srgbClr val="814C11">
                      <a:alpha val="6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rPr>
              <a:t>Video: Ex-Satan Worshipper John Ramirez</a:t>
            </a:r>
            <a:endParaRPr kumimoji="0" lang="en-US" sz="3200" b="1" i="0" u="none" strike="noStrike" kern="1200" cap="none" spc="0" normalizeH="0" baseline="0" noProof="0" dirty="0">
              <a:ln w="9525">
                <a:solidFill>
                  <a:prstClr val="black"/>
                </a:solidFill>
                <a:prstDash val="solid"/>
              </a:ln>
              <a:solidFill>
                <a:prstClr val="white"/>
              </a:solidFill>
              <a:effectLst>
                <a:glow rad="101600">
                  <a:srgbClr val="814C11">
                    <a:alpha val="6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marR="0" lvl="0" indent="-274320" algn="l" defTabSz="457200" rtl="0" eaLnBrk="1" fontAlgn="base" latinLnBrk="0" hangingPunct="0">
              <a:lnSpc>
                <a:spcPct val="90000"/>
              </a:lnSpc>
              <a:spcBef>
                <a:spcPct val="0"/>
              </a:spcBef>
              <a:spcAft>
                <a:spcPts val="18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Many people with these </a:t>
            </a:r>
            <a:r>
              <a:rPr kumimoji="0" lang="en-US" sz="3000" b="1" i="0" u="none" strike="noStrike" kern="1200" cap="none" spc="0" normalizeH="0" baseline="0" noProof="0" dirty="0">
                <a:ln w="9525">
                  <a:solidFill>
                    <a:prstClr val="black"/>
                  </a:solidFill>
                  <a:prstDash val="solid"/>
                </a:ln>
                <a:solidFill>
                  <a:prstClr val="white"/>
                </a:solidFill>
                <a:effectLst>
                  <a:glow rad="114300">
                    <a:srgbClr val="663300">
                      <a:alpha val="7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near death experiences</a:t>
            </a:r>
            <a:r>
              <a:rPr kumimoji="0" lang="en-US" sz="3000" b="0" i="0" u="none" strike="noStrike" kern="1200" cap="none" spc="0" normalizeH="0" baseline="0" noProof="0" dirty="0">
                <a:ln>
                  <a:noFill/>
                </a:ln>
                <a:solidFill>
                  <a:prstClr val="black"/>
                </a:solidFill>
                <a:effectLst>
                  <a:glow rad="114300">
                    <a:srgbClr val="663300">
                      <a:alpha val="70000"/>
                    </a:srgbClr>
                  </a:glo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temporarily experience the terror and pain of Hell. Their descriptions match the literal Bible. </a:t>
            </a:r>
          </a:p>
          <a:p>
            <a:pPr marL="274320" marR="0" lvl="0" indent="-274320" algn="l" defTabSz="457200" rtl="0" eaLnBrk="1" fontAlgn="base" latinLnBrk="0" hangingPunct="0">
              <a:lnSpc>
                <a:spcPct val="90000"/>
              </a:lnSpc>
              <a:spcBef>
                <a:spcPct val="0"/>
              </a:spcBef>
              <a:spcAft>
                <a:spcPts val="1800"/>
              </a:spcAft>
              <a:buClr>
                <a:schemeClr val="bg1"/>
              </a:buClr>
              <a:buSzPct val="6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114300">
                    <a:srgbClr val="663300">
                      <a:alpha val="70000"/>
                    </a:srgbClr>
                  </a:glow>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They confirm the demons of Hell are grotesque evil literal beasts, who tear you apart. But your body comes back together, and then is torn apart again, and again, never-ending. </a:t>
            </a:r>
          </a:p>
          <a:p>
            <a:pPr marL="274320" marR="0" lvl="0" indent="-274320" algn="l" defTabSz="457200" rtl="0" eaLnBrk="1" fontAlgn="base" latinLnBrk="0" hangingPunct="0">
              <a:lnSpc>
                <a:spcPct val="90000"/>
              </a:lnSpc>
              <a:spcBef>
                <a:spcPct val="0"/>
              </a:spcBef>
              <a:spcAft>
                <a:spcPts val="1800"/>
              </a:spcAft>
              <a:buClr>
                <a:prstClr val="white"/>
              </a:buClr>
              <a:buSzPct val="64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glow rad="114300">
                    <a:srgbClr val="663300">
                      <a:alpha val="70000"/>
                    </a:srgbClr>
                  </a:glow>
                  <a:outerShdw blurRad="508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these beasts and Satan have no power against Jesus, or Christians who act in the name of Jesus. </a:t>
            </a:r>
          </a:p>
        </p:txBody>
      </p:sp>
      <p:sp>
        <p:nvSpPr>
          <p:cNvPr id="4" name="Date Placeholder 2">
            <a:extLst>
              <a:ext uri="{FF2B5EF4-FFF2-40B4-BE49-F238E27FC236}">
                <a16:creationId xmlns:a16="http://schemas.microsoft.com/office/drawing/2014/main" id="{A68798DA-EFDB-4BD3-98E3-D5FF932586AD}"/>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Text Box 1">
            <a:extLst>
              <a:ext uri="{FF2B5EF4-FFF2-40B4-BE49-F238E27FC236}">
                <a16:creationId xmlns:a16="http://schemas.microsoft.com/office/drawing/2014/main" id="{B393FC0A-0B37-4600-9927-D1537ED5C11E}"/>
              </a:ext>
            </a:extLst>
          </p:cNvPr>
          <p:cNvSpPr txBox="1">
            <a:spLocks noChangeArrowheads="1"/>
          </p:cNvSpPr>
          <p:nvPr/>
        </p:nvSpPr>
        <p:spPr bwMode="auto">
          <a:xfrm>
            <a:off x="182880" y="337926"/>
            <a:ext cx="8778240" cy="114300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buClr>
                <a:srgbClr val="0000FF"/>
              </a:buClr>
              <a:tabLst/>
              <a:defRPr/>
            </a:pPr>
            <a:r>
              <a:rPr lang="en-US" sz="3600" b="1"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rPr>
              <a:t>Scientifically Analyzed Near Death Experiences of a Literal Hell</a:t>
            </a:r>
          </a:p>
        </p:txBody>
      </p:sp>
    </p:spTree>
    <p:extLst>
      <p:ext uri="{BB962C8B-B14F-4D97-AF65-F5344CB8AC3E}">
        <p14:creationId xmlns:p14="http://schemas.microsoft.com/office/powerpoint/2010/main" val="4732221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51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91440" y="1390775"/>
            <a:ext cx="8961120" cy="5266057"/>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Bef>
                <a:spcPts val="0"/>
              </a:spcBef>
              <a:spcAft>
                <a:spcPts val="600"/>
              </a:spcAft>
              <a:buClr>
                <a:schemeClr val="bg1"/>
              </a:buClr>
              <a:buSzPct val="65000"/>
              <a:tabLst/>
              <a:defRPr/>
            </a:pPr>
            <a:r>
              <a:rPr lang="en-US" sz="3400" kern="150" dirty="0">
                <a:solidFill>
                  <a:schemeClr val="tx1"/>
                </a:solidFill>
                <a:latin typeface="Calibri" panose="020F0502020204030204" pitchFamily="34" charset="0"/>
                <a:ea typeface="SimSun" panose="02010600030101010101" pitchFamily="2" charset="-122"/>
                <a:cs typeface="Calibri" panose="020F0502020204030204" pitchFamily="34" charset="0"/>
              </a:rPr>
              <a:t>I personally spent four days attending a “Spiritual Warfare” seminar hosted by John. </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hlinkClick r:id="rId4"/>
              </a:rPr>
              <a:t>[940]</a:t>
            </a:r>
            <a:r>
              <a:rPr lang="en-US"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endParaRPr lang="en-US" sz="3400" b="1" kern="150" dirty="0">
              <a:solidFill>
                <a:schemeClr val="bg1"/>
              </a:solidFill>
              <a:effectLst>
                <a:outerShdw blurRad="38100" dist="38100" dir="2700000" algn="tl">
                  <a:srgbClr val="000000">
                    <a:alpha val="43137"/>
                  </a:srgbClr>
                </a:outerShdw>
              </a:effectLst>
              <a:latin typeface="Calibri" panose="020F0502020204030204" pitchFamily="34" charset="0"/>
              <a:ea typeface="SimSun" panose="02010600030101010101" pitchFamily="2" charset="-122"/>
              <a:cs typeface="Calibri" panose="020F0502020204030204" pitchFamily="34" charset="0"/>
            </a:endParaRPr>
          </a:p>
          <a:p>
            <a:pPr marL="274320" lvl="0" indent="-274320">
              <a:lnSpc>
                <a:spcPct val="90000"/>
              </a:lnSpc>
              <a:spcBef>
                <a:spcPts val="0"/>
              </a:spcBef>
              <a:spcAft>
                <a:spcPts val="600"/>
              </a:spcAft>
              <a:buClr>
                <a:schemeClr val="tx1"/>
              </a:buClr>
              <a:buSzPct val="70000"/>
              <a:buFont typeface="Wingdings" panose="05000000000000000000" pitchFamily="2" charset="2"/>
              <a:buChar char="Ø"/>
              <a:tabLst/>
              <a:defRPr/>
            </a:pPr>
            <a:r>
              <a:rPr lang="en-US" sz="3000" kern="150" dirty="0">
                <a:solidFill>
                  <a:schemeClr val="tx1"/>
                </a:solidFill>
                <a:latin typeface="Calibri" panose="020F0502020204030204" pitchFamily="34" charset="0"/>
                <a:ea typeface="SimSun" panose="02010600030101010101" pitchFamily="2" charset="-122"/>
                <a:cs typeface="Calibri" panose="020F0502020204030204" pitchFamily="34" charset="0"/>
              </a:rPr>
              <a:t>I analyzed these meetings scientifically and discretely.</a:t>
            </a:r>
          </a:p>
          <a:p>
            <a:pPr marL="274320" lvl="0" indent="-274320">
              <a:lnSpc>
                <a:spcPct val="90000"/>
              </a:lnSpc>
              <a:spcBef>
                <a:spcPts val="0"/>
              </a:spcBef>
              <a:spcAft>
                <a:spcPts val="600"/>
              </a:spcAft>
              <a:buClr>
                <a:schemeClr val="tx1"/>
              </a:buClr>
              <a:buSzPct val="70000"/>
              <a:buFont typeface="Wingdings" panose="05000000000000000000" pitchFamily="2" charset="2"/>
              <a:buChar char="Ø"/>
              <a:tabLst/>
              <a:defRPr/>
            </a:pPr>
            <a:r>
              <a:rPr lang="en-US" sz="3000" kern="150" dirty="0">
                <a:solidFill>
                  <a:schemeClr val="tx1"/>
                </a:solidFill>
                <a:latin typeface="Calibri" panose="020F0502020204030204" pitchFamily="34" charset="0"/>
                <a:ea typeface="SimSun" panose="02010600030101010101" pitchFamily="2" charset="-122"/>
                <a:cs typeface="Calibri" panose="020F0502020204030204" pitchFamily="34" charset="0"/>
              </a:rPr>
              <a:t>I sensed the Holy Spirit in that meeting, as I have many other times in the past. But, I also sensed the unusual strong presence of demons as I entered.</a:t>
            </a:r>
          </a:p>
          <a:p>
            <a:pPr marL="274320" lvl="0" indent="-274320">
              <a:lnSpc>
                <a:spcPct val="90000"/>
              </a:lnSpc>
              <a:spcBef>
                <a:spcPts val="0"/>
              </a:spcBef>
              <a:spcAft>
                <a:spcPts val="600"/>
              </a:spcAft>
              <a:buSzPct val="70000"/>
              <a:buFont typeface="Wingdings" panose="05000000000000000000" pitchFamily="2" charset="2"/>
              <a:buChar char="Ø"/>
              <a:tabLst/>
              <a:defRPr/>
            </a:pPr>
            <a:r>
              <a:rPr lang="en-US" sz="3000" kern="150" dirty="0">
                <a:latin typeface="Calibri" panose="020F0502020204030204" pitchFamily="34" charset="0"/>
                <a:ea typeface="SimSun" panose="02010600030101010101" pitchFamily="2" charset="-122"/>
                <a:cs typeface="Calibri" panose="020F0502020204030204" pitchFamily="34" charset="0"/>
              </a:rPr>
              <a:t>I later learned that many attendees traveled long distances to have their demons cast out.</a:t>
            </a:r>
            <a:r>
              <a:rPr lang="en-US" sz="3000" kern="150" dirty="0">
                <a:solidFill>
                  <a:schemeClr val="tx1"/>
                </a:solidFill>
                <a:latin typeface="Calibri" panose="020F0502020204030204" pitchFamily="34" charset="0"/>
                <a:ea typeface="SimSun" panose="02010600030101010101" pitchFamily="2" charset="-122"/>
                <a:cs typeface="Calibri" panose="020F0502020204030204" pitchFamily="34" charset="0"/>
              </a:rPr>
              <a:t> </a:t>
            </a:r>
          </a:p>
          <a:p>
            <a:pPr marL="274320" lvl="0" indent="-274320">
              <a:lnSpc>
                <a:spcPct val="90000"/>
              </a:lnSpc>
              <a:spcBef>
                <a:spcPts val="0"/>
              </a:spcBef>
              <a:spcAft>
                <a:spcPts val="1200"/>
              </a:spcAft>
              <a:buClr>
                <a:schemeClr val="bg1"/>
              </a:buClr>
              <a:buSzPct val="70000"/>
              <a:buFont typeface="Wingdings" panose="05000000000000000000" pitchFamily="2" charset="2"/>
              <a:buChar char="Ø"/>
              <a:tabLst/>
              <a:defRPr/>
            </a:pP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90500" dist="50800" dir="54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I rejoiced as I witnessed John cast the demons out of some attendees, (in Jesus name, at their request during prayer with John).</a:t>
            </a:r>
          </a:p>
        </p:txBody>
      </p:sp>
      <p:sp>
        <p:nvSpPr>
          <p:cNvPr id="7" name="Text Box 1">
            <a:extLst>
              <a:ext uri="{FF2B5EF4-FFF2-40B4-BE49-F238E27FC236}">
                <a16:creationId xmlns:a16="http://schemas.microsoft.com/office/drawing/2014/main" id="{25EE90D2-C171-476E-BB33-99FDC3C8E1EF}"/>
              </a:ext>
            </a:extLst>
          </p:cNvPr>
          <p:cNvSpPr txBox="1">
            <a:spLocks noChangeArrowheads="1"/>
          </p:cNvSpPr>
          <p:nvPr/>
        </p:nvSpPr>
        <p:spPr bwMode="auto">
          <a:xfrm>
            <a:off x="182880" y="152400"/>
            <a:ext cx="8778240" cy="114300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buClr>
                <a:srgbClr val="0000FF"/>
              </a:buClr>
              <a:tabLst/>
              <a:defRPr/>
            </a:pPr>
            <a:r>
              <a:rPr lang="en-US" sz="3600" b="1"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rPr>
              <a:t>Scientifically Analyzed Near Death Experiences of a Literal Hell</a:t>
            </a:r>
          </a:p>
        </p:txBody>
      </p:sp>
      <p:sp>
        <p:nvSpPr>
          <p:cNvPr id="4" name="Date Placeholder 2">
            <a:extLst>
              <a:ext uri="{FF2B5EF4-FFF2-40B4-BE49-F238E27FC236}">
                <a16:creationId xmlns:a16="http://schemas.microsoft.com/office/drawing/2014/main" id="{B6E8D2B7-8615-4B31-A7A7-BD60E8550E58}"/>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266508421"/>
      </p:ext>
    </p:extLst>
  </p:cSld>
  <p:clrMapOvr>
    <a:masterClrMapping/>
  </p:clrMapOvr>
  <mc:AlternateContent xmlns:mc="http://schemas.openxmlformats.org/markup-compatibility/2006" xmlns:p14="http://schemas.microsoft.com/office/powerpoint/2010/main">
    <mc:Choice Requires="p14">
      <p:transition p14:dur="10" advTm="31000"/>
    </mc:Choice>
    <mc:Fallback xmlns="">
      <p:transition advTm="31000"/>
    </mc:Fallback>
  </mc:AlternateContent>
</p:sld>
</file>

<file path=ppt/slides/slide5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82880" y="1828800"/>
            <a:ext cx="8778240" cy="4708981"/>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Clr>
                <a:schemeClr val="tx1"/>
              </a:buClr>
              <a:buSzPct val="70000"/>
              <a:tabLst/>
              <a:defRPr/>
            </a:pPr>
            <a:r>
              <a:rPr lang="en-US" sz="3600" kern="150" dirty="0">
                <a:solidFill>
                  <a:schemeClr val="tx1"/>
                </a:solidFill>
                <a:latin typeface="Calibri" panose="020F0502020204030204" pitchFamily="34" charset="0"/>
                <a:ea typeface="SimSun" panose="02010600030101010101" pitchFamily="2" charset="-122"/>
                <a:cs typeface="Calibri" panose="020F0502020204030204" pitchFamily="34" charset="0"/>
              </a:rPr>
              <a:t>This matches all literal Bible verses, my personal lifelong scientifically analyzed experiences, plus those of close friends and family members, and also those of many scientists, engineers, doctors and pastors, that I rigorously scientifically researched for over 30 years, and extensively documented in my book </a:t>
            </a:r>
            <a:r>
              <a:rPr lang="en-US" sz="3200" b="1" i="1" kern="150" dirty="0">
                <a:ln w="12700" cmpd="sng">
                  <a:solidFill>
                    <a:sysClr val="windowText" lastClr="000000"/>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90500" dist="50800" dir="54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hlinkClick r:id="rId4"/>
              </a:rPr>
              <a:t>Evolution Is Not Science</a:t>
            </a:r>
            <a:r>
              <a:rPr lang="en-US" sz="3200" b="1" kern="150" dirty="0">
                <a:ln w="12700" cmpd="sng">
                  <a:solidFill>
                    <a:sysClr val="windowText" lastClr="000000"/>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90500" dist="50800" dir="54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 (Ch. 27 - 30)</a:t>
            </a:r>
            <a:r>
              <a:rPr lang="en-US" sz="3600" kern="150" dirty="0">
                <a:solidFill>
                  <a:schemeClr val="tx1"/>
                </a:solidFill>
                <a:latin typeface="Calibri" panose="020F0502020204030204" pitchFamily="34" charset="0"/>
                <a:ea typeface="SimSun" panose="02010600030101010101" pitchFamily="2" charset="-122"/>
                <a:cs typeface="Calibri" panose="020F0502020204030204" pitchFamily="34" charset="0"/>
              </a:rPr>
              <a:t>.</a:t>
            </a:r>
          </a:p>
        </p:txBody>
      </p:sp>
      <p:sp>
        <p:nvSpPr>
          <p:cNvPr id="7" name="Text Box 1">
            <a:extLst>
              <a:ext uri="{FF2B5EF4-FFF2-40B4-BE49-F238E27FC236}">
                <a16:creationId xmlns:a16="http://schemas.microsoft.com/office/drawing/2014/main" id="{25EE90D2-C171-476E-BB33-99FDC3C8E1EF}"/>
              </a:ext>
            </a:extLst>
          </p:cNvPr>
          <p:cNvSpPr txBox="1">
            <a:spLocks noChangeArrowheads="1"/>
          </p:cNvSpPr>
          <p:nvPr/>
        </p:nvSpPr>
        <p:spPr bwMode="auto">
          <a:xfrm>
            <a:off x="186193" y="457200"/>
            <a:ext cx="8778240" cy="114300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buClr>
                <a:srgbClr val="0000FF"/>
              </a:buClr>
              <a:tabLst/>
              <a:defRPr/>
            </a:pPr>
            <a:r>
              <a:rPr lang="en-US" sz="3600" b="1"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rPr>
              <a:t>Scientifically Analyzed Near Death Experiences of a Literal Hell</a:t>
            </a:r>
          </a:p>
        </p:txBody>
      </p:sp>
      <p:sp>
        <p:nvSpPr>
          <p:cNvPr id="4" name="Date Placeholder 2">
            <a:extLst>
              <a:ext uri="{FF2B5EF4-FFF2-40B4-BE49-F238E27FC236}">
                <a16:creationId xmlns:a16="http://schemas.microsoft.com/office/drawing/2014/main" id="{58B7DE4B-228A-47E0-A525-AB553709DE6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95281133"/>
      </p:ext>
    </p:extLst>
  </p:cSld>
  <p:clrMapOvr>
    <a:masterClrMapping/>
  </p:clrMapOvr>
  <mc:AlternateContent xmlns:mc="http://schemas.openxmlformats.org/markup-compatibility/2006" xmlns:p14="http://schemas.microsoft.com/office/powerpoint/2010/main">
    <mc:Choice Requires="p14">
      <p:transition p14:dur="10" advTm="24000"/>
    </mc:Choice>
    <mc:Fallback xmlns="">
      <p:transition advTm="24000"/>
    </mc:Fallback>
  </mc:AlternateContent>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152397" y="365760"/>
            <a:ext cx="8839197"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Lake of Fire</a:t>
            </a:r>
          </a:p>
        </p:txBody>
      </p:sp>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14294" y="1718773"/>
            <a:ext cx="8915404" cy="4924425"/>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Catholic teaching of Purgatory</a:t>
            </a: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that all Christians are sent immediately to a flaming lake of fire upon death, and hundreds of years later, released to finally enter Heaven,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is not biblical. </a:t>
            </a:r>
            <a:endPar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94000"/>
              </a:lnSpc>
              <a:spcBef>
                <a:spcPct val="0"/>
              </a:spcBef>
              <a:spcAft>
                <a:spcPts val="12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This error came from Bible verses that described Jesus. After His resurrection, Jesus traveled down to Hell first, then back up to Earth. </a:t>
            </a:r>
          </a:p>
          <a:p>
            <a:pPr marL="0" marR="0" lvl="0" indent="0" algn="l" defTabSz="457200" rtl="0" eaLnBrk="1" fontAlgn="base" latinLnBrk="0" hangingPunct="0">
              <a:lnSpc>
                <a:spcPct val="94000"/>
              </a:lnSpc>
              <a:spcBef>
                <a:spcPct val="0"/>
              </a:spcBef>
              <a:spcAft>
                <a:spcPts val="12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But Jesus was not a prisoner in Hell. He visited Hell momentarily to show the powerless demons that He conquered death, and had the keys to Hell.   </a:t>
            </a:r>
          </a:p>
        </p:txBody>
      </p:sp>
      <p:sp>
        <p:nvSpPr>
          <p:cNvPr id="6" name="Date Placeholder 2">
            <a:extLst>
              <a:ext uri="{FF2B5EF4-FFF2-40B4-BE49-F238E27FC236}">
                <a16:creationId xmlns:a16="http://schemas.microsoft.com/office/drawing/2014/main" id="{A05C1143-09F7-4232-9F93-13C14A35D37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919678814"/>
      </p:ext>
    </p:extLst>
  </p:cSld>
  <p:clrMapOvr>
    <a:masterClrMapping/>
  </p:clrMapOvr>
  <mc:AlternateContent xmlns:mc="http://schemas.openxmlformats.org/markup-compatibility/2006" xmlns:p14="http://schemas.microsoft.com/office/powerpoint/2010/main">
    <mc:Choice Requires="p14">
      <p:transition p14:dur="10" advTm="30000"/>
    </mc:Choice>
    <mc:Fallback xmlns="">
      <p:transition advTm="30000"/>
    </mc:Fallback>
  </mc:AlternateContent>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85748" y="2231172"/>
            <a:ext cx="8553452" cy="4093428"/>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outerShdw blurRad="50800" dist="50800" dir="5400000" algn="ctr" rotWithShape="0">
              <a:schemeClr val="bg1">
                <a:lumMod val="95000"/>
                <a:lumOff val="5000"/>
              </a:schemeClr>
            </a:outerShdw>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200"/>
              </a:spcAft>
              <a:buSzPct val="70000"/>
              <a:tabLst/>
            </a:pPr>
            <a:r>
              <a:rPr lang="en-US" sz="3200" b="1" dirty="0">
                <a:ln w="9525">
                  <a:solidFill>
                    <a:schemeClr val="bg1"/>
                  </a:solidFill>
                  <a:prstDash val="solid"/>
                </a:ln>
                <a:solidFill>
                  <a:schemeClr val="tx1"/>
                </a:solidFill>
                <a:effectLst>
                  <a:outerShdw blurRad="50800" dist="50800" dir="5400000" algn="ctr" rotWithShape="0">
                    <a:schemeClr val="bg1">
                      <a:lumMod val="95000"/>
                      <a:lumOff val="5000"/>
                    </a:schemeClr>
                  </a:outerShdw>
                </a:effectLst>
                <a:cs typeface="Arial" panose="020B0604020202020204" pitchFamily="34" charset="0"/>
              </a:rPr>
              <a:t>We have a </a:t>
            </a:r>
            <a:r>
              <a:rPr lang="en-US" sz="3200" b="1" dirty="0">
                <a:ln w="12700">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rPr>
              <a:t>”spiritual body” or “</a:t>
            </a:r>
            <a:r>
              <a:rPr lang="en-US" sz="3200" b="1" dirty="0">
                <a:ln w="12700">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hlinkClick r:id="rId3" action="ppaction://hlinksldjump"/>
              </a:rPr>
              <a:t>soul</a:t>
            </a:r>
            <a:r>
              <a:rPr lang="en-US" sz="3200" b="1" dirty="0">
                <a:ln w="12700">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rPr>
              <a:t>” that includes the same “image” as our earthly physical body. These two remain together. </a:t>
            </a:r>
          </a:p>
          <a:p>
            <a:pPr marL="0" lvl="0" indent="0">
              <a:lnSpc>
                <a:spcPct val="100000"/>
              </a:lnSpc>
              <a:spcBef>
                <a:spcPts val="0"/>
              </a:spcBef>
              <a:spcAft>
                <a:spcPts val="1200"/>
              </a:spcAft>
              <a:buSzPct val="70000"/>
              <a:tabLst/>
            </a:pPr>
            <a:r>
              <a:rPr lang="en-US" sz="3200" b="1" dirty="0">
                <a:ln w="12700">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rPr>
              <a:t>This ”</a:t>
            </a:r>
            <a:r>
              <a:rPr lang="en-US" sz="3200" b="1" dirty="0">
                <a:ln w="12700">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hlinkClick r:id="rId4" action="ppaction://hlinksldjump"/>
              </a:rPr>
              <a:t>spiritual body</a:t>
            </a:r>
            <a:r>
              <a:rPr lang="en-US" sz="3200" b="1" dirty="0">
                <a:ln w="12700">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rPr>
              <a:t>” or “soul” exists after we die, but sleeps until the Resurrection, per many literal Bible verses. </a:t>
            </a:r>
          </a:p>
          <a:p>
            <a:pPr marL="0" lvl="0" indent="0">
              <a:lnSpc>
                <a:spcPct val="100000"/>
              </a:lnSpc>
              <a:spcBef>
                <a:spcPts val="0"/>
              </a:spcBef>
              <a:spcAft>
                <a:spcPts val="1200"/>
              </a:spcAft>
              <a:buSzPct val="70000"/>
              <a:tabLst/>
            </a:pPr>
            <a:r>
              <a:rPr lang="en-US" b="1"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schemeClr val="bg1">
                      <a:lumMod val="95000"/>
                      <a:lumOff val="5000"/>
                    </a:schemeClr>
                  </a:outerShdw>
                </a:effectLst>
                <a:ea typeface="SimSun" panose="02010600030101010101" pitchFamily="2" charset="-122"/>
                <a:cs typeface="Arial" panose="020B0604020202020204" pitchFamily="34" charset="0"/>
                <a:hlinkClick r:id="rId5"/>
              </a:rPr>
              <a:t>Job 33:18,24,28,30</a:t>
            </a:r>
            <a:r>
              <a:rPr lang="en-US" b="1"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schemeClr val="bg1">
                      <a:lumMod val="95000"/>
                      <a:lumOff val="5000"/>
                    </a:schemeClr>
                  </a:outerShdw>
                </a:effectLst>
                <a:ea typeface="SimSun" panose="02010600030101010101" pitchFamily="2" charset="-122"/>
                <a:cs typeface="Arial" panose="020B0604020202020204" pitchFamily="34" charset="0"/>
              </a:rPr>
              <a:t>, </a:t>
            </a:r>
            <a:r>
              <a:rPr lang="en-US" b="1" kern="15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schemeClr val="bg1">
                      <a:lumMod val="95000"/>
                      <a:lumOff val="5000"/>
                    </a:schemeClr>
                  </a:outerShdw>
                </a:effectLst>
                <a:ea typeface="Times New Roman" panose="02020603050405020304" pitchFamily="18" charset="0"/>
                <a:cs typeface="Arial" panose="020B0604020202020204" pitchFamily="34" charset="0"/>
                <a:hlinkClick r:id="rId6"/>
              </a:rPr>
              <a:t>Rev. 20:4</a:t>
            </a:r>
            <a:r>
              <a:rPr lang="en-US" b="1" kern="15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schemeClr val="bg1">
                      <a:lumMod val="95000"/>
                      <a:lumOff val="5000"/>
                    </a:schemeClr>
                  </a:outerShdw>
                </a:effectLst>
                <a:ea typeface="Times New Roman" panose="02020603050405020304" pitchFamily="18" charset="0"/>
                <a:cs typeface="Arial" panose="020B0604020202020204" pitchFamily="34" charset="0"/>
              </a:rPr>
              <a:t>, </a:t>
            </a:r>
            <a:r>
              <a:rPr lang="en-US" b="1" dirty="0">
                <a:ln w="9525">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hlinkClick r:id="rId7"/>
              </a:rPr>
              <a:t>I Cor. 15:44</a:t>
            </a:r>
            <a:r>
              <a:rPr lang="en-US" b="1" dirty="0">
                <a:ln w="9525">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rPr>
              <a:t>, </a:t>
            </a:r>
            <a:r>
              <a:rPr lang="en-US" b="1" dirty="0">
                <a:ln w="9525">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hlinkClick r:id="rId8"/>
              </a:rPr>
              <a:t>Gen. 1:27, 9:6 NIV</a:t>
            </a:r>
            <a:r>
              <a:rPr lang="en-US" b="1" dirty="0">
                <a:ln w="9525">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rPr>
              <a:t>, </a:t>
            </a:r>
            <a:r>
              <a:rPr lang="en-US" b="1" dirty="0">
                <a:ln w="9525">
                  <a:solidFill>
                    <a:schemeClr val="bg1"/>
                  </a:solidFill>
                  <a:prstDash val="solid"/>
                </a:ln>
                <a:solidFill>
                  <a:schemeClr val="tx1"/>
                </a:solidFill>
                <a:effectLst>
                  <a:outerShdw blurRad="50800" dist="50800" dir="5400000" algn="ctr" rotWithShape="0">
                    <a:schemeClr val="bg1">
                      <a:lumMod val="95000"/>
                      <a:lumOff val="5000"/>
                    </a:schemeClr>
                  </a:outerShdw>
                </a:effectLst>
                <a:cs typeface="Arial" panose="020B0604020202020204" pitchFamily="34" charset="0"/>
                <a:hlinkClick r:id="rId9"/>
              </a:rPr>
              <a:t>Rev. 6:9-11 NIV</a:t>
            </a:r>
            <a:r>
              <a:rPr lang="en-US" b="1" dirty="0">
                <a:ln w="9525">
                  <a:solidFill>
                    <a:schemeClr val="bg1"/>
                  </a:solidFill>
                  <a:prstDash val="solid"/>
                </a:ln>
                <a:solidFill>
                  <a:schemeClr val="tx1"/>
                </a:solidFill>
                <a:effectLst>
                  <a:outerShdw blurRad="50800" dist="50800" dir="5400000" algn="ctr" rotWithShape="0">
                    <a:schemeClr val="bg1">
                      <a:lumMod val="95000"/>
                      <a:lumOff val="5000"/>
                    </a:schemeClr>
                  </a:outerShdw>
                </a:effectLst>
                <a:cs typeface="Arial" panose="020B0604020202020204" pitchFamily="34" charset="0"/>
              </a:rPr>
              <a:t>, </a:t>
            </a:r>
            <a:r>
              <a:rPr lang="en-US" sz="1600" b="1" kern="150" dirty="0">
                <a:ln w="9525">
                  <a:solidFill>
                    <a:prstClr val="black"/>
                  </a:solidFill>
                  <a:prstDash val="solid"/>
                </a:ln>
                <a:solidFill>
                  <a:prstClr val="white"/>
                </a:solidFill>
                <a:effectLst>
                  <a:outerShdw blurRad="50800" dist="50800" dir="5400000" algn="ctr" rotWithShape="0">
                    <a:schemeClr val="bg1">
                      <a:lumMod val="95000"/>
                      <a:lumOff val="5000"/>
                    </a:schemeClr>
                  </a:outerShdw>
                </a:effectLst>
                <a:ea typeface="Times New Roman" panose="02020603050405020304" pitchFamily="18" charset="0"/>
                <a:cs typeface="Arial" panose="020B0604020202020204" pitchFamily="34" charset="0"/>
                <a:hlinkClick r:id="rId6"/>
              </a:rPr>
              <a:t>Rev. 20:4</a:t>
            </a:r>
            <a:r>
              <a:rPr lang="en-US" sz="1600" b="1" kern="150" dirty="0">
                <a:ln w="9525">
                  <a:solidFill>
                    <a:prstClr val="black"/>
                  </a:solidFill>
                  <a:prstDash val="solid"/>
                </a:ln>
                <a:solidFill>
                  <a:prstClr val="white"/>
                </a:solidFill>
                <a:effectLst>
                  <a:outerShdw blurRad="50800" dist="50800" dir="5400000" algn="ctr" rotWithShape="0">
                    <a:schemeClr val="bg1">
                      <a:lumMod val="95000"/>
                      <a:lumOff val="5000"/>
                    </a:schemeClr>
                  </a:outerShdw>
                </a:effectLst>
                <a:ea typeface="Times New Roman" panose="02020603050405020304" pitchFamily="18" charset="0"/>
                <a:cs typeface="Arial" panose="020B0604020202020204" pitchFamily="34" charset="0"/>
              </a:rPr>
              <a:t>, </a:t>
            </a:r>
            <a:r>
              <a:rPr lang="en-US" sz="1600" b="1" dirty="0">
                <a:ln w="9525">
                  <a:solidFill>
                    <a:prstClr val="black"/>
                  </a:solidFill>
                  <a:prstDash val="solid"/>
                </a:ln>
                <a:solidFill>
                  <a:prstClr val="white"/>
                </a:solidFill>
                <a:effectLst>
                  <a:outerShdw blurRad="50800" dist="50800" dir="5400000" algn="ctr" rotWithShape="0">
                    <a:schemeClr val="bg1">
                      <a:lumMod val="95000"/>
                      <a:lumOff val="5000"/>
                    </a:schemeClr>
                  </a:outerShdw>
                </a:effectLst>
                <a:cs typeface="Arial" panose="020B0604020202020204" pitchFamily="34" charset="0"/>
                <a:hlinkClick r:id="rId10"/>
              </a:rPr>
              <a:t>Mat. 27:50 NIV</a:t>
            </a:r>
            <a:endParaRPr lang="en-US" b="1"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50800" dist="50800" dir="5400000" algn="ctr" rotWithShape="0">
                  <a:schemeClr val="bg1">
                    <a:lumMod val="95000"/>
                    <a:lumOff val="5000"/>
                  </a:schemeClr>
                </a:outerShdw>
              </a:effectLst>
              <a:ea typeface="SimSun" panose="02010600030101010101" pitchFamily="2" charset="-122"/>
              <a:cs typeface="Arial" panose="020B0604020202020204" pitchFamily="34" charset="0"/>
            </a:endParaRPr>
          </a:p>
        </p:txBody>
      </p:sp>
      <p:sp>
        <p:nvSpPr>
          <p:cNvPr id="7" name="Rectangle 2">
            <a:extLst>
              <a:ext uri="{FF2B5EF4-FFF2-40B4-BE49-F238E27FC236}">
                <a16:creationId xmlns:a16="http://schemas.microsoft.com/office/drawing/2014/main" id="{141991C5-40A8-4724-8904-15F950AEE35F}"/>
              </a:ext>
            </a:extLst>
          </p:cNvPr>
          <p:cNvSpPr>
            <a:spLocks noChangeArrowheads="1"/>
          </p:cNvSpPr>
          <p:nvPr/>
        </p:nvSpPr>
        <p:spPr bwMode="auto">
          <a:xfrm>
            <a:off x="76201" y="533400"/>
            <a:ext cx="8991593" cy="1188720"/>
          </a:xfrm>
          <a:prstGeom prst="rect">
            <a:avLst/>
          </a:prstGeom>
          <a:blipFill>
            <a:blip r:embed="rId11"/>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1572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About our “Spiritual Body” or “Soul”</a:t>
            </a:r>
          </a:p>
        </p:txBody>
      </p:sp>
      <p:sp>
        <p:nvSpPr>
          <p:cNvPr id="4" name="Date Placeholder 2">
            <a:extLst>
              <a:ext uri="{FF2B5EF4-FFF2-40B4-BE49-F238E27FC236}">
                <a16:creationId xmlns:a16="http://schemas.microsoft.com/office/drawing/2014/main" id="{07DCF2E3-9DE5-479A-835B-123643F996F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281055876"/>
      </p:ext>
    </p:extLst>
  </p:cSld>
  <p:clrMapOvr>
    <a:masterClrMapping/>
  </p:clrMapOvr>
  <mc:AlternateContent xmlns:mc="http://schemas.openxmlformats.org/markup-compatibility/2006" xmlns:p14="http://schemas.microsoft.com/office/powerpoint/2010/main">
    <mc:Choice Requires="p14">
      <p:transition p14:dur="10" advTm="18000"/>
    </mc:Choice>
    <mc:Fallback xmlns="">
      <p:transition advTm="1800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430852" y="2438400"/>
            <a:ext cx="8276193" cy="3831818"/>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srgbClr val="E7E6E6">
                  <a:lumMod val="10000"/>
                </a:srgbClr>
              </a:buClr>
              <a:buSzPct val="70000"/>
              <a:tabLst/>
            </a:pPr>
            <a:r>
              <a:rPr lang="en-US" sz="40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After nearly every parable in the Bible, Jesus or an angel gave the exact literal interpretation of that parable  </a:t>
            </a:r>
            <a:r>
              <a:rPr lang="en-US" altLang="en-US" sz="4000" dirty="0">
                <a:solidFill>
                  <a:schemeClr val="bg1">
                    <a:lumMod val="95000"/>
                    <a:lumOff val="5000"/>
                  </a:schemeClr>
                </a:solidFill>
                <a:latin typeface="Calibri" panose="020F0502020204030204" pitchFamily="34" charset="0"/>
                <a:cs typeface="Calibri" panose="020F0502020204030204" pitchFamily="34" charset="0"/>
              </a:rPr>
              <a:t>in the following paragraphs of Bible scripture, or other chapters.</a:t>
            </a:r>
            <a:endParaRPr lang="en-US" altLang="en-US" sz="4400" b="1" dirty="0">
              <a:ln w="9525">
                <a:solidFill>
                  <a:prstClr val="black"/>
                </a:solidFill>
                <a:prstDash val="solid"/>
              </a:ln>
              <a:solidFill>
                <a:schemeClr val="bg1">
                  <a:lumMod val="95000"/>
                  <a:lumOff val="5000"/>
                </a:schemeClr>
              </a:solidFill>
              <a:latin typeface="Calibri" panose="020F0502020204030204" pitchFamily="34" charset="0"/>
              <a:cs typeface="Calibri" panose="020F0502020204030204" pitchFamily="34" charset="0"/>
            </a:endParaRPr>
          </a:p>
          <a:p>
            <a:pPr marL="0" lvl="0" indent="0">
              <a:lnSpc>
                <a:spcPct val="100000"/>
              </a:lnSpc>
              <a:spcAft>
                <a:spcPts val="1800"/>
              </a:spcAft>
              <a:buClr>
                <a:srgbClr val="E7E6E6">
                  <a:lumMod val="10000"/>
                </a:srgbClr>
              </a:buClr>
              <a:buSzPct val="70000"/>
              <a:tabLst/>
            </a:pPr>
            <a:r>
              <a:rPr lang="en-US" alt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3"/>
              </a:rPr>
              <a:t>Dan. 8:17-19,</a:t>
            </a:r>
            <a:r>
              <a:rPr lang="en-US" alt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alt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4"/>
              </a:rPr>
              <a:t>Mat. 13:10-23,</a:t>
            </a:r>
            <a:r>
              <a:rPr lang="en-US" alt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alt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5"/>
              </a:rPr>
              <a:t>&amp; 13:36-42</a:t>
            </a:r>
            <a:r>
              <a:rPr lang="en-US" alt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alt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6"/>
              </a:rPr>
              <a:t>&amp; Rev 1:12, 20</a:t>
            </a:r>
            <a:endParaRPr lang="en-US" alt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1248" y="762000"/>
            <a:ext cx="8915400" cy="1188720"/>
          </a:xfrm>
          <a:prstGeom prst="rect">
            <a:avLst/>
          </a:prstGeom>
          <a:blipFill dpi="0" rotWithShape="0">
            <a:blip r:embed="rId7"/>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ln w="6350">
                  <a:solidFill>
                    <a:schemeClr val="bg1"/>
                  </a:solidFill>
                </a:ln>
                <a:solidFill>
                  <a:srgbClr val="4C4C4C"/>
                </a:solidFill>
                <a:latin typeface="Times New Roman" panose="02020603050405020304" pitchFamily="18" charset="0"/>
                <a:cs typeface="Arial Unicode MS" panose="020B0604020202020204" pitchFamily="34" charset="-128"/>
              </a:rPr>
              <a:t>After Bible Parables, Jesus or an Angel Gave the Exact Literal Interpretation</a:t>
            </a:r>
          </a:p>
        </p:txBody>
      </p:sp>
      <p:sp>
        <p:nvSpPr>
          <p:cNvPr id="4" name="Date Placeholder 2">
            <a:extLst>
              <a:ext uri="{FF2B5EF4-FFF2-40B4-BE49-F238E27FC236}">
                <a16:creationId xmlns:a16="http://schemas.microsoft.com/office/drawing/2014/main" id="{5130FF41-8484-4EAB-A0B3-1F0D55DA2A9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4708043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3000">
        <p15:prstTrans prst="pageCurlDouble"/>
      </p:transition>
    </mc:Choice>
    <mc:Fallback xmlns="">
      <p:transition spd="slow" advTm="13000">
        <p:fade/>
      </p:transition>
    </mc:Fallback>
  </mc:AlternateContent>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19150" y="828309"/>
            <a:ext cx="7505700" cy="355481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black"/>
              </a:buClr>
              <a:buSzPct val="65000"/>
              <a:tabLst/>
              <a:defRPr/>
            </a:pPr>
            <a:r>
              <a:rPr lang="en-US" sz="4400" dirty="0">
                <a:solidFill>
                  <a:schemeClr val="tx1"/>
                </a:solidFill>
                <a:latin typeface="Papyrus" panose="03070502060502030205" pitchFamily="66" charset="0"/>
                <a:cs typeface="Arial" panose="020B0604020202020204" pitchFamily="34" charset="0"/>
              </a:rPr>
              <a:t>“… it is sown a natural body, it is raised a spiritual body. If there is a</a:t>
            </a:r>
            <a:r>
              <a:rPr lang="en-US" sz="4800"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a:t>
            </a:r>
            <a:r>
              <a:rPr lang="en-US" sz="4800" b="1" dirty="0">
                <a:ln w="12700">
                  <a:solidFill>
                    <a:srgbClr val="000000"/>
                  </a:solidFill>
                  <a:prstDash val="solid"/>
                </a:ln>
                <a:solidFill>
                  <a:srgbClr val="FFFFFF"/>
                </a:solidFill>
                <a:effectLst>
                  <a:glow rad="114300">
                    <a:srgbClr val="000099">
                      <a:alpha val="70000"/>
                    </a:srgbClr>
                  </a:glow>
                  <a:outerShdw blurRad="50800" dist="38100" dir="2700000" algn="tl" rotWithShape="0">
                    <a:srgbClr val="000000">
                      <a:lumMod val="95000"/>
                      <a:lumOff val="5000"/>
                    </a:srgbClr>
                  </a:outerShdw>
                </a:effectLst>
                <a:latin typeface="Papyrus" panose="03070502060502030205" pitchFamily="66" charset="0"/>
                <a:cs typeface="Arial" panose="020B0604020202020204" pitchFamily="34" charset="0"/>
              </a:rPr>
              <a:t>natural body</a:t>
            </a:r>
            <a:r>
              <a:rPr lang="en-US" sz="4800"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a:t>
            </a:r>
            <a:r>
              <a:rPr lang="en-US" sz="4400" dirty="0">
                <a:solidFill>
                  <a:schemeClr val="tx1"/>
                </a:solidFill>
                <a:latin typeface="Papyrus" panose="03070502060502030205" pitchFamily="66" charset="0"/>
                <a:cs typeface="Arial" panose="020B0604020202020204" pitchFamily="34" charset="0"/>
              </a:rPr>
              <a:t>there is also a</a:t>
            </a:r>
            <a:r>
              <a:rPr lang="en-US" sz="4800" dirty="0">
                <a:solidFill>
                  <a:schemeClr val="tx1"/>
                </a:solidFill>
                <a:latin typeface="Papyrus" panose="03070502060502030205" pitchFamily="66" charset="0"/>
                <a:cs typeface="Arial" panose="020B0604020202020204" pitchFamily="34" charset="0"/>
              </a:rPr>
              <a:t> </a:t>
            </a:r>
            <a:r>
              <a:rPr lang="en-US" sz="4800" b="1" dirty="0">
                <a:ln w="12700">
                  <a:solidFill>
                    <a:srgbClr val="000000"/>
                  </a:solidFill>
                  <a:prstDash val="solid"/>
                </a:ln>
                <a:solidFill>
                  <a:srgbClr val="FFFFFF"/>
                </a:solidFill>
                <a:effectLst>
                  <a:glow rad="114300">
                    <a:srgbClr val="000099">
                      <a:alpha val="70000"/>
                    </a:srgbClr>
                  </a:glow>
                  <a:outerShdw blurRad="50800" dist="38100" dir="2700000" algn="tl" rotWithShape="0">
                    <a:srgbClr val="000000">
                      <a:lumMod val="95000"/>
                      <a:lumOff val="5000"/>
                    </a:srgbClr>
                  </a:outerShdw>
                </a:effectLst>
                <a:latin typeface="Papyrus" panose="03070502060502030205" pitchFamily="66" charset="0"/>
                <a:cs typeface="Arial" panose="020B0604020202020204" pitchFamily="34" charset="0"/>
              </a:rPr>
              <a:t>spiritual body</a:t>
            </a:r>
            <a:r>
              <a:rPr lang="en-US" sz="4400"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a:t>
            </a:r>
            <a:endParaRPr lang="en-US" sz="4800"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endParaRPr>
          </a:p>
          <a:p>
            <a:pPr marL="0" lvl="0" indent="0">
              <a:lnSpc>
                <a:spcPct val="100000"/>
              </a:lnSpc>
              <a:spcAft>
                <a:spcPts val="1800"/>
              </a:spcAft>
              <a:buClr>
                <a:prstClr val="black"/>
              </a:buClr>
              <a:buSzPct val="65000"/>
              <a:tabLst/>
              <a:defRPr/>
            </a:pPr>
            <a:r>
              <a:rPr lang="en-US"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hlinkClick r:id="rId4"/>
              </a:rPr>
              <a:t>I Cor. 15:44 </a:t>
            </a:r>
            <a:r>
              <a:rPr lang="en-US" sz="1400"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hlinkClick r:id="rId4"/>
              </a:rPr>
              <a:t>NIV</a:t>
            </a:r>
            <a:endParaRPr lang="en-US"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endParaRPr>
          </a:p>
        </p:txBody>
      </p:sp>
      <p:sp>
        <p:nvSpPr>
          <p:cNvPr id="5" name="TextBox 4">
            <a:hlinkClick r:id="rId5"/>
            <a:extLst>
              <a:ext uri="{FF2B5EF4-FFF2-40B4-BE49-F238E27FC236}">
                <a16:creationId xmlns:a16="http://schemas.microsoft.com/office/drawing/2014/main" id="{A93FBD44-E2DC-437D-927D-BC7331293DA4}"/>
              </a:ext>
            </a:extLst>
          </p:cNvPr>
          <p:cNvSpPr txBox="1"/>
          <p:nvPr/>
        </p:nvSpPr>
        <p:spPr bwMode="auto">
          <a:xfrm>
            <a:off x="1181100" y="4477385"/>
            <a:ext cx="6781800" cy="1285224"/>
          </a:xfrm>
          <a:prstGeom prst="rect">
            <a:avLst/>
          </a:prstGeom>
          <a:blipFill dpi="0" rotWithShape="0">
            <a:blip r:embed="rId6"/>
            <a:srcRect/>
            <a:tile tx="0" ty="0" sx="100000" sy="100000" flip="none" algn="tl"/>
          </a:blip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algn="ctr">
              <a:spcBef>
                <a:spcPts val="0"/>
              </a:spcBef>
              <a:spcAft>
                <a:spcPts val="0"/>
              </a:spcAft>
            </a:pPr>
            <a:r>
              <a:rPr lang="en-US" sz="3200" b="1" kern="150" dirty="0">
                <a:solidFill>
                  <a:srgbClr val="E7E6E6">
                    <a:lumMod val="25000"/>
                  </a:srgbClr>
                </a:solidFill>
                <a:ea typeface="SimSun" panose="02010600030101010101" pitchFamily="2" charset="-122"/>
                <a:cs typeface="Arial" panose="020B0604020202020204" pitchFamily="34" charset="0"/>
              </a:rPr>
              <a:t>Click here to make a secure donation to support this ministry</a:t>
            </a:r>
          </a:p>
        </p:txBody>
      </p:sp>
    </p:spTree>
    <p:extLst>
      <p:ext uri="{BB962C8B-B14F-4D97-AF65-F5344CB8AC3E}">
        <p14:creationId xmlns:p14="http://schemas.microsoft.com/office/powerpoint/2010/main" val="1500449178"/>
      </p:ext>
    </p:extLst>
  </p:cSld>
  <p:clrMapOvr>
    <a:masterClrMapping/>
  </p:clrMapOvr>
  <mc:AlternateContent xmlns:mc="http://schemas.openxmlformats.org/markup-compatibility/2006" xmlns:p15="http://schemas.microsoft.com/office/powerpoint/2012/main">
    <mc:Choice Requires="p15">
      <p:transition spd="slow"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75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000"/>
                                        <p:tgtEl>
                                          <p:spTgt spid="5"/>
                                        </p:tgtEl>
                                        <p:attrNameLst>
                                          <p:attrName>ppt_x</p:attrName>
                                        </p:attrNameLst>
                                      </p:cBhvr>
                                      <p:tavLst>
                                        <p:tav tm="0">
                                          <p:val>
                                            <p:strVal val="#ppt_x-#ppt_w*1.125000"/>
                                          </p:val>
                                        </p:tav>
                                        <p:tav tm="100000">
                                          <p:val>
                                            <p:strVal val="#ppt_x"/>
                                          </p:val>
                                        </p:tav>
                                      </p:tavLst>
                                    </p:anim>
                                    <p:animEffect transition="in" filter="wipe(right)">
                                      <p:cBhvr>
                                        <p:cTn id="8"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13252" y="91440"/>
            <a:ext cx="9144000" cy="6675120"/>
          </a:xfrm>
          <a:prstGeom prst="rect">
            <a:avLst/>
          </a:prstGeom>
        </p:spPr>
      </p:pic>
      <p:sp>
        <p:nvSpPr>
          <p:cNvPr id="6" name="Rectangle 2"/>
          <p:cNvSpPr>
            <a:spLocks noChangeArrowheads="1"/>
          </p:cNvSpPr>
          <p:nvPr/>
        </p:nvSpPr>
        <p:spPr bwMode="auto">
          <a:xfrm>
            <a:off x="841927" y="787828"/>
            <a:ext cx="7486650" cy="535531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600"/>
              </a:spcAft>
              <a:buClr>
                <a:prstClr val="black"/>
              </a:buClr>
              <a:buSzPct val="65000"/>
              <a:tabLst/>
              <a:defRPr/>
            </a:pPr>
            <a:r>
              <a:rPr lang="en-US" sz="3200" dirty="0">
                <a:solidFill>
                  <a:schemeClr val="tx1"/>
                </a:solidFill>
                <a:latin typeface="Papyrus" panose="03070502060502030205" pitchFamily="66" charset="0"/>
                <a:cs typeface="Arial" panose="020B0604020202020204" pitchFamily="34" charset="0"/>
              </a:rPr>
              <a:t>“How can someone be born when they are old?” Nicodemus asked…</a:t>
            </a:r>
          </a:p>
          <a:p>
            <a:pPr marL="0" lvl="0" indent="0">
              <a:lnSpc>
                <a:spcPct val="100000"/>
              </a:lnSpc>
              <a:spcAft>
                <a:spcPts val="1200"/>
              </a:spcAft>
              <a:buClr>
                <a:prstClr val="black"/>
              </a:buClr>
              <a:buSzPct val="65000"/>
              <a:tabLst/>
              <a:defRPr/>
            </a:pPr>
            <a:r>
              <a:rPr lang="en-US" sz="3200" dirty="0">
                <a:solidFill>
                  <a:schemeClr val="tx1"/>
                </a:solidFill>
                <a:latin typeface="Papyrus" panose="03070502060502030205" pitchFamily="66" charset="0"/>
                <a:cs typeface="Arial" panose="020B0604020202020204" pitchFamily="34" charset="0"/>
              </a:rPr>
              <a:t>Jesus answered, “…</a:t>
            </a:r>
            <a:r>
              <a:rPr lang="en-US" sz="3000" dirty="0">
                <a:solidFill>
                  <a:schemeClr val="tx1"/>
                </a:solidFill>
                <a:latin typeface="Papyrus" panose="03070502060502030205" pitchFamily="66" charset="0"/>
                <a:cs typeface="Arial" panose="020B0604020202020204" pitchFamily="34" charset="0"/>
              </a:rPr>
              <a:t> </a:t>
            </a:r>
            <a:r>
              <a:rPr lang="en-US" sz="3600" b="1" dirty="0">
                <a:ln w="12700">
                  <a:solidFill>
                    <a:srgbClr val="000000"/>
                  </a:solidFill>
                  <a:prstDash val="solid"/>
                </a:ln>
                <a:solidFill>
                  <a:srgbClr val="FFFFFF"/>
                </a:solidFill>
                <a:effectLst>
                  <a:glow rad="114300">
                    <a:srgbClr val="000099">
                      <a:alpha val="70000"/>
                    </a:srgbClr>
                  </a:glow>
                  <a:outerShdw blurRad="50800" dist="38100" dir="2700000" algn="tl" rotWithShape="0">
                    <a:srgbClr val="000000">
                      <a:lumMod val="95000"/>
                      <a:lumOff val="5000"/>
                    </a:srgbClr>
                  </a:outerShdw>
                </a:effectLst>
                <a:latin typeface="Papyrus" panose="03070502060502030205" pitchFamily="66" charset="0"/>
                <a:cs typeface="Arial" panose="020B0604020202020204" pitchFamily="34" charset="0"/>
              </a:rPr>
              <a:t>no one can enter the kingdom of God unless they are born of water and the Spirit. Flesh gives birth to flesh, but the Spirit gives birth to spirit</a:t>
            </a:r>
            <a:r>
              <a:rPr lang="en-US" sz="3200" dirty="0">
                <a:solidFill>
                  <a:schemeClr val="tx1"/>
                </a:solidFill>
                <a:latin typeface="Papyrus" panose="03070502060502030205" pitchFamily="66" charset="0"/>
                <a:cs typeface="Arial" panose="020B0604020202020204" pitchFamily="34" charset="0"/>
              </a:rPr>
              <a:t> </a:t>
            </a:r>
            <a:r>
              <a:rPr lang="en-US" sz="3000" dirty="0">
                <a:solidFill>
                  <a:schemeClr val="tx1"/>
                </a:solidFill>
                <a:latin typeface="Papyrus" panose="03070502060502030205" pitchFamily="66" charset="0"/>
                <a:cs typeface="Arial" panose="020B0604020202020204" pitchFamily="34" charset="0"/>
              </a:rPr>
              <a:t>…” </a:t>
            </a:r>
            <a:r>
              <a:rPr lang="en-US"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Arial" panose="020B0604020202020204" pitchFamily="34" charset="0"/>
                <a:hlinkClick r:id="rId4"/>
              </a:rPr>
              <a:t>John 3:4-7 NIV</a:t>
            </a:r>
            <a:r>
              <a:rPr lang="en-US" sz="3000" dirty="0">
                <a:solidFill>
                  <a:schemeClr val="tx1"/>
                </a:solidFill>
                <a:latin typeface="Papyrus" panose="03070502060502030205" pitchFamily="66" charset="0"/>
                <a:cs typeface="Arial" panose="020B0604020202020204" pitchFamily="34" charset="0"/>
              </a:rPr>
              <a:t> </a:t>
            </a:r>
          </a:p>
          <a:p>
            <a:pPr marL="0" lvl="0" indent="0">
              <a:lnSpc>
                <a:spcPct val="100000"/>
              </a:lnSpc>
              <a:spcAft>
                <a:spcPts val="0"/>
              </a:spcAft>
              <a:buClr>
                <a:prstClr val="black"/>
              </a:buClr>
              <a:buSzPct val="65000"/>
              <a:tabLst/>
              <a:defRPr/>
            </a:pPr>
            <a:r>
              <a:rPr lang="en-US" sz="3000" dirty="0">
                <a:solidFill>
                  <a:schemeClr val="tx1"/>
                </a:solidFill>
                <a:latin typeface="Papyrus" panose="03070502060502030205" pitchFamily="66" charset="0"/>
                <a:cs typeface="Arial" panose="020B0604020202020204" pitchFamily="34" charset="0"/>
              </a:rPr>
              <a:t>“You(r) (‘spiritual body’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hlinkClick r:id="rId5"/>
              </a:rPr>
              <a:t>I Cor. 15:44 NIV</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rPr>
              <a:t> </a:t>
            </a:r>
            <a:r>
              <a:rPr lang="en-US" sz="3000" dirty="0">
                <a:solidFill>
                  <a:schemeClr val="tx1"/>
                </a:solidFill>
                <a:latin typeface="Papyrus" panose="03070502060502030205" pitchFamily="66" charset="0"/>
                <a:cs typeface="Arial" panose="020B0604020202020204" pitchFamily="34" charset="0"/>
              </a:rPr>
              <a:t>or ‘soul’ </a:t>
            </a:r>
            <a:r>
              <a:rPr lang="en-US"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latin typeface="Papyrus" panose="03070502060502030205" pitchFamily="66" charset="0"/>
                <a:ea typeface="Times New Roman" panose="02020603050405020304" pitchFamily="18" charset="0"/>
                <a:cs typeface="Times New Roman" panose="02020603050405020304" pitchFamily="18" charset="0"/>
                <a:hlinkClick r:id="rId6"/>
              </a:rPr>
              <a:t>Rev. 20:4</a:t>
            </a:r>
            <a:r>
              <a:rPr lang="en-US" sz="3000" dirty="0">
                <a:solidFill>
                  <a:schemeClr val="tx1"/>
                </a:solidFill>
                <a:latin typeface="Papyrus" panose="03070502060502030205" pitchFamily="66" charset="0"/>
                <a:cs typeface="Arial" panose="020B0604020202020204" pitchFamily="34" charset="0"/>
              </a:rPr>
              <a:t>) must be born again.”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hlinkClick r:id="rId4"/>
              </a:rPr>
              <a:t>John 3:4-7 NIV</a:t>
            </a:r>
            <a:endPar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1753990777"/>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76196" y="201168"/>
            <a:ext cx="8991593"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3600" b="1" dirty="0">
                <a:ln w="9525">
                  <a:solidFill>
                    <a:prstClr val="black"/>
                  </a:solidFill>
                  <a:prstDash val="solid"/>
                </a:ln>
                <a:solidFill>
                  <a:srgbClr val="01572E"/>
                </a:solidFill>
                <a:effectLst>
                  <a:outerShdw blurRad="12700" dist="38100" dir="2700000" algn="tl" rotWithShape="0">
                    <a:prstClr val="black">
                      <a:lumMod val="50000"/>
                    </a:prstClr>
                  </a:outerShdw>
                </a:effectLst>
                <a:cs typeface="Arial" panose="020B0604020202020204" pitchFamily="34" charset="0"/>
              </a:rPr>
              <a:t>Correcting Un-Biblical Prophesy Errors About our “Spiritual Body” or “Soul”</a:t>
            </a:r>
          </a:p>
        </p:txBody>
      </p:sp>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33059" y="1529787"/>
            <a:ext cx="8877869" cy="5127045"/>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80000"/>
              <a:tabLst/>
              <a:defRPr/>
            </a:pPr>
            <a:r>
              <a:rPr lang="en-US" sz="3000" dirty="0">
                <a:solidFill>
                  <a:schemeClr val="bg1"/>
                </a:solidFill>
                <a:cs typeface="Arial" panose="020B0604020202020204" pitchFamily="34" charset="0"/>
              </a:rPr>
              <a:t>Humans were made in the “image of God”. God has a spiritual body, with an image that resembles the physical body of humans. </a:t>
            </a:r>
            <a:r>
              <a:rPr lang="en-US" b="1" dirty="0">
                <a:ln w="9525">
                  <a:solidFill>
                    <a:prstClr val="black"/>
                  </a:solidFill>
                  <a:prstDash val="solid"/>
                </a:ln>
                <a:solidFill>
                  <a:prstClr val="white"/>
                </a:solidFill>
                <a:effectLst>
                  <a:outerShdw blurRad="38100" dist="38100" dir="2700000" algn="tl">
                    <a:srgbClr val="000000">
                      <a:alpha val="43137"/>
                    </a:srgbClr>
                  </a:outerShdw>
                </a:effectLst>
                <a:cs typeface="Arial" panose="020B0604020202020204" pitchFamily="34" charset="0"/>
                <a:hlinkClick r:id="rId4"/>
              </a:rPr>
              <a:t>Gen. 1:27, 9:6 NIV</a:t>
            </a:r>
            <a:r>
              <a:rPr lang="en-US" b="1" dirty="0">
                <a:solidFill>
                  <a:schemeClr val="bg1"/>
                </a:solidFill>
                <a:effectLst>
                  <a:outerShdw blurRad="38100" dist="38100" dir="2700000" algn="tl">
                    <a:srgbClr val="000000">
                      <a:alpha val="43137"/>
                    </a:srgbClr>
                  </a:outerShdw>
                </a:effectLst>
                <a:cs typeface="Arial" panose="020B0604020202020204" pitchFamily="34" charset="0"/>
              </a:rPr>
              <a:t> </a:t>
            </a:r>
          </a:p>
          <a:p>
            <a:pPr marL="365760" marR="0" lvl="0" indent="-365760" algn="l" defTabSz="457200" rtl="0" eaLnBrk="1" fontAlgn="base" latinLnBrk="0" hangingPunct="0">
              <a:lnSpc>
                <a:spcPct val="94000"/>
              </a:lnSpc>
              <a:spcBef>
                <a:spcPct val="0"/>
              </a:spcBef>
              <a:spcAft>
                <a:spcPts val="1200"/>
              </a:spcAft>
              <a:buClr>
                <a:prstClr val="black"/>
              </a:buClr>
              <a:buSzPct val="70000"/>
              <a:buFont typeface="Wingdings" panose="05000000000000000000" pitchFamily="2" charset="2"/>
              <a:buChar char="Ø"/>
              <a:tabLst/>
              <a:defRPr/>
            </a:pPr>
            <a:r>
              <a:rPr lang="en-US" sz="2800" dirty="0">
                <a:solidFill>
                  <a:schemeClr val="bg1"/>
                </a:solidFill>
                <a:cs typeface="Arial" panose="020B0604020202020204" pitchFamily="34" charset="0"/>
              </a:rPr>
              <a:t>When we die we do not turn into a pure formless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rPr>
              <a:t>Holy Spirit</a:t>
            </a:r>
            <a:r>
              <a:rPr lang="en-US" sz="2800" dirty="0">
                <a:solidFill>
                  <a:schemeClr val="bg1"/>
                </a:solidFill>
                <a:cs typeface="Arial" panose="020B0604020202020204" pitchFamily="34" charset="0"/>
              </a:rPr>
              <a:t>, as the “seven spirits” in heaven, before the Throne of God, who today represent the seven churches of Jesus on Earth. </a:t>
            </a:r>
            <a:r>
              <a:rPr lang="en-US" sz="1600" b="1" dirty="0">
                <a:ln w="9525">
                  <a:solidFill>
                    <a:schemeClr val="bg1"/>
                  </a:solidFill>
                  <a:prstDash val="solid"/>
                </a:ln>
                <a:solidFill>
                  <a:schemeClr val="tx1"/>
                </a:solidFill>
                <a:cs typeface="Arial" panose="020B0604020202020204" pitchFamily="34" charset="0"/>
                <a:hlinkClick r:id="rId6"/>
              </a:rPr>
              <a:t>Rev 1:4, 3:1, 4:5, 5:6 NIV</a:t>
            </a:r>
            <a:r>
              <a:rPr lang="en-US" sz="1600" b="1" dirty="0">
                <a:ln w="9525">
                  <a:solidFill>
                    <a:schemeClr val="bg1"/>
                  </a:solidFill>
                  <a:prstDash val="solid"/>
                </a:ln>
                <a:solidFill>
                  <a:schemeClr val="tx1"/>
                </a:solidFill>
                <a:cs typeface="Arial" panose="020B0604020202020204" pitchFamily="34" charset="0"/>
              </a:rPr>
              <a:t> </a:t>
            </a:r>
            <a:endParaRPr lang="en-US" sz="1600" b="1" dirty="0">
              <a:solidFill>
                <a:schemeClr val="bg1"/>
              </a:solidFill>
              <a:cs typeface="Arial" panose="020B0604020202020204" pitchFamily="34" charset="0"/>
            </a:endParaRPr>
          </a:p>
          <a:p>
            <a:pPr marL="365760" marR="0" lvl="0" indent="-365760" algn="l" defTabSz="457200" rtl="0" eaLnBrk="1" fontAlgn="base" latinLnBrk="0" hangingPunct="0">
              <a:lnSpc>
                <a:spcPct val="94000"/>
              </a:lnSpc>
              <a:spcBef>
                <a:spcPct val="0"/>
              </a:spcBef>
              <a:spcAft>
                <a:spcPts val="1200"/>
              </a:spcAft>
              <a:buClr>
                <a:prstClr val="black"/>
              </a:buClr>
              <a:buSzPct val="70000"/>
              <a:buFont typeface="Wingdings" panose="05000000000000000000" pitchFamily="2" charset="2"/>
              <a:buChar char="Ø"/>
              <a:tabLst/>
              <a:defRPr/>
            </a:pPr>
            <a:r>
              <a:rPr lang="en-US" sz="2800" dirty="0">
                <a:solidFill>
                  <a:schemeClr val="bg1"/>
                </a:solidFill>
                <a:cs typeface="Arial" panose="020B0604020202020204" pitchFamily="34" charset="0"/>
              </a:rPr>
              <a:t>In Heaven, we will have the same appearance as our earthly physical body. But our body will be transformed from a mortal physical body, to a perfect angelic body that lives for eternity.</a:t>
            </a:r>
          </a:p>
        </p:txBody>
      </p:sp>
      <p:sp>
        <p:nvSpPr>
          <p:cNvPr id="4" name="Date Placeholder 2">
            <a:extLst>
              <a:ext uri="{FF2B5EF4-FFF2-40B4-BE49-F238E27FC236}">
                <a16:creationId xmlns:a16="http://schemas.microsoft.com/office/drawing/2014/main" id="{89A2A8CC-C2BD-417C-9581-010874E49CF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332308076"/>
      </p:ext>
    </p:extLst>
  </p:cSld>
  <p:clrMapOvr>
    <a:masterClrMapping/>
  </p:clrMapOvr>
  <mc:AlternateContent xmlns:mc="http://schemas.openxmlformats.org/markup-compatibility/2006" xmlns:p14="http://schemas.microsoft.com/office/powerpoint/2010/main">
    <mc:Choice Requires="p14">
      <p:transition p14:dur="10" advTm="31000"/>
    </mc:Choice>
    <mc:Fallback xmlns="">
      <p:transition advTm="31000"/>
    </mc:Fallback>
  </mc:AlternateContent>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374372" y="1935012"/>
            <a:ext cx="8395252" cy="4508927"/>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800"/>
              </a:spcAft>
              <a:buClr>
                <a:prstClr val="black"/>
              </a:buClr>
              <a:buSzPct val="70000"/>
              <a:tabLst/>
              <a:defRPr/>
            </a:pP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This was proven by Jesus on the mount of Transfiguration</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Jesus transformed from His physical body to His illuminated spiritual body or soul, instantly in front of the disciples</a:t>
            </a:r>
            <a:r>
              <a:rPr lang="en-US" sz="3000" dirty="0">
                <a:solidFill>
                  <a:schemeClr val="bg1"/>
                </a:solidFill>
                <a:cs typeface="Arial" panose="020B0604020202020204" pitchFamily="34" charset="0"/>
              </a:rPr>
              <a:t>.</a:t>
            </a:r>
            <a:endParaRPr lang="en-US" sz="3000" b="1" dirty="0">
              <a:ln w="9525">
                <a:solidFill>
                  <a:schemeClr val="bg1"/>
                </a:solidFill>
                <a:prstDash val="solid"/>
              </a:ln>
              <a:solidFill>
                <a:schemeClr val="bg1"/>
              </a:solidFill>
              <a:effectLst>
                <a:outerShdw blurRad="12700" dist="38100" dir="2700000" algn="tl" rotWithShape="0">
                  <a:schemeClr val="bg1">
                    <a:lumMod val="50000"/>
                  </a:schemeClr>
                </a:outerShdw>
              </a:effectLst>
              <a:cs typeface="Arial" panose="020B0604020202020204" pitchFamily="34" charset="0"/>
            </a:endParaRPr>
          </a:p>
          <a:p>
            <a:pPr marL="274320" marR="0" lvl="0" indent="-274320" algn="l" defTabSz="457200" rtl="0" eaLnBrk="1" fontAlgn="base" latinLnBrk="0" hangingPunct="0">
              <a:lnSpc>
                <a:spcPct val="100000"/>
              </a:lnSpc>
              <a:spcBef>
                <a:spcPct val="0"/>
              </a:spcBef>
              <a:spcAft>
                <a:spcPts val="1800"/>
              </a:spcAft>
              <a:buClr>
                <a:prstClr val="black"/>
              </a:buClr>
              <a:buSzPct val="70000"/>
              <a:buFont typeface="Wingdings" panose="05000000000000000000" pitchFamily="2" charset="2"/>
              <a:buChar char="Ø"/>
              <a:tabLst/>
              <a:defRPr/>
            </a:pPr>
            <a:r>
              <a:rPr lang="en-US" sz="3000" dirty="0">
                <a:solidFill>
                  <a:schemeClr val="bg1"/>
                </a:solidFill>
                <a:cs typeface="Arial" panose="020B0604020202020204" pitchFamily="34" charset="0"/>
              </a:rPr>
              <a:t>Then Jesus instantly changed back to His physical body.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Both forms exist together, but are also separate and unique.</a:t>
            </a:r>
            <a:endParaRPr lang="en-US" sz="3000" b="1" dirty="0">
              <a:ln w="9525">
                <a:solidFill>
                  <a:schemeClr val="bg1"/>
                </a:solidFill>
                <a:prstDash val="solid"/>
              </a:ln>
              <a:solidFill>
                <a:schemeClr val="bg1"/>
              </a:solidFill>
              <a:effectLst>
                <a:outerShdw blurRad="12700" dist="38100" dir="2700000" algn="tl" rotWithShape="0">
                  <a:schemeClr val="bg1">
                    <a:lumMod val="50000"/>
                  </a:schemeClr>
                </a:outerShdw>
              </a:effectLst>
              <a:cs typeface="Arial" panose="020B0604020202020204" pitchFamily="34" charset="0"/>
            </a:endParaRPr>
          </a:p>
        </p:txBody>
      </p:sp>
      <p:sp>
        <p:nvSpPr>
          <p:cNvPr id="6" name="Rectangle 2">
            <a:extLst>
              <a:ext uri="{FF2B5EF4-FFF2-40B4-BE49-F238E27FC236}">
                <a16:creationId xmlns:a16="http://schemas.microsoft.com/office/drawing/2014/main" id="{00D21228-6CB6-422D-AEDC-C9BAC8F8CA60}"/>
              </a:ext>
            </a:extLst>
          </p:cNvPr>
          <p:cNvSpPr>
            <a:spLocks noChangeArrowheads="1"/>
          </p:cNvSpPr>
          <p:nvPr/>
        </p:nvSpPr>
        <p:spPr bwMode="auto">
          <a:xfrm>
            <a:off x="76202" y="533400"/>
            <a:ext cx="8991593"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3600" b="1" dirty="0">
                <a:ln w="9525">
                  <a:solidFill>
                    <a:prstClr val="black"/>
                  </a:solidFill>
                  <a:prstDash val="solid"/>
                </a:ln>
                <a:solidFill>
                  <a:srgbClr val="01572E"/>
                </a:solidFill>
                <a:effectLst>
                  <a:outerShdw blurRad="12700" dist="38100" dir="2700000" algn="tl" rotWithShape="0">
                    <a:prstClr val="black">
                      <a:lumMod val="50000"/>
                    </a:prstClr>
                  </a:outerShdw>
                </a:effectLst>
                <a:cs typeface="Arial" panose="020B0604020202020204" pitchFamily="34" charset="0"/>
              </a:rPr>
              <a:t>Correcting Un-Biblical Prophesy Errors About our “Spiritual Body” or “Soul”</a:t>
            </a:r>
          </a:p>
        </p:txBody>
      </p:sp>
      <p:sp>
        <p:nvSpPr>
          <p:cNvPr id="4" name="Date Placeholder 2">
            <a:extLst>
              <a:ext uri="{FF2B5EF4-FFF2-40B4-BE49-F238E27FC236}">
                <a16:creationId xmlns:a16="http://schemas.microsoft.com/office/drawing/2014/main" id="{80808C27-BC10-4703-AC5B-9875A00D65C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756362755"/>
      </p:ext>
    </p:extLst>
  </p:cSld>
  <p:clrMapOvr>
    <a:masterClrMapping/>
  </p:clrMapOvr>
  <mc:AlternateContent xmlns:mc="http://schemas.openxmlformats.org/markup-compatibility/2006" xmlns:p14="http://schemas.microsoft.com/office/powerpoint/2010/main">
    <mc:Choice Requires="p14">
      <p:transition p14:dur="10" advTm="20000"/>
    </mc:Choice>
    <mc:Fallback xmlns="">
      <p:transition advTm="20000"/>
    </mc:Fallback>
  </mc:AlternateContent>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28592" y="1790213"/>
            <a:ext cx="8686802" cy="4837606"/>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80000"/>
              <a:tabLst/>
              <a:defRPr/>
            </a:pPr>
            <a:r>
              <a:rPr lang="en-US" sz="2900" dirty="0">
                <a:solidFill>
                  <a:schemeClr val="bg1"/>
                </a:solidFill>
                <a:cs typeface="Arial" panose="020B0604020202020204" pitchFamily="34" charset="0"/>
              </a:rPr>
              <a:t>But the disciples recognized Jesus when He transformed. His form changed to His bright eternal spiritual body.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But the “image” of His spiritual body remained the same</a:t>
            </a:r>
            <a:r>
              <a:rPr lang="en-US" sz="3000" dirty="0">
                <a:solidFill>
                  <a:schemeClr val="bg1"/>
                </a:solidFill>
                <a:cs typeface="Arial" panose="020B0604020202020204" pitchFamily="34" charset="0"/>
              </a:rPr>
              <a:t>. </a:t>
            </a:r>
            <a:r>
              <a:rPr lang="en-US" sz="1600" dirty="0">
                <a:ln w="9525">
                  <a:solidFill>
                    <a:prstClr val="black"/>
                  </a:solidFill>
                  <a:prstDash val="solid"/>
                </a:ln>
                <a:solidFill>
                  <a:prstClr val="white"/>
                </a:solidFill>
                <a:cs typeface="Arial" panose="020B0604020202020204" pitchFamily="34" charset="0"/>
                <a:hlinkClick r:id="rId3"/>
              </a:rPr>
              <a:t>Gen. 1:27, 9:6</a:t>
            </a:r>
            <a:r>
              <a:rPr lang="en-US" sz="1600" dirty="0">
                <a:ln w="9525">
                  <a:solidFill>
                    <a:prstClr val="black"/>
                  </a:solidFill>
                  <a:prstDash val="solid"/>
                </a:ln>
                <a:solidFill>
                  <a:prstClr val="white"/>
                </a:solidFill>
                <a:cs typeface="Arial" panose="020B0604020202020204" pitchFamily="34" charset="0"/>
              </a:rPr>
              <a:t>, </a:t>
            </a:r>
            <a:r>
              <a:rPr lang="en-US" sz="1600" dirty="0">
                <a:ln w="9525">
                  <a:solidFill>
                    <a:prstClr val="black"/>
                  </a:solidFill>
                  <a:prstDash val="solid"/>
                </a:ln>
                <a:solidFill>
                  <a:prstClr val="white"/>
                </a:solidFill>
                <a:cs typeface="Arial" panose="020B0604020202020204" pitchFamily="34" charset="0"/>
                <a:hlinkClick r:id="rId4"/>
              </a:rPr>
              <a:t>Mat. 17:1-13 NIV</a:t>
            </a:r>
            <a:r>
              <a:rPr lang="en-US" sz="1600" dirty="0">
                <a:solidFill>
                  <a:prstClr val="black"/>
                </a:solidFill>
                <a:cs typeface="Arial" panose="020B0604020202020204" pitchFamily="34" charset="0"/>
              </a:rPr>
              <a:t> </a:t>
            </a:r>
            <a:endParaRPr lang="en-US" sz="3000" dirty="0">
              <a:solidFill>
                <a:schemeClr val="bg1"/>
              </a:solidFill>
              <a:cs typeface="Arial" panose="020B0604020202020204" pitchFamily="34" charset="0"/>
            </a:endParaRPr>
          </a:p>
          <a:p>
            <a:pPr marL="0" marR="0" lvl="0" indent="0" algn="l" defTabSz="457200" rtl="0" eaLnBrk="1" fontAlgn="base" latinLnBrk="0" hangingPunct="0">
              <a:lnSpc>
                <a:spcPct val="94000"/>
              </a:lnSpc>
              <a:spcBef>
                <a:spcPct val="0"/>
              </a:spcBef>
              <a:spcAft>
                <a:spcPts val="1200"/>
              </a:spcAft>
              <a:buClr>
                <a:prstClr val="black"/>
              </a:buClr>
              <a:buSzPct val="70000"/>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rPr>
              <a:t>The spiritual image of angels is analogous to a living intelligent hologram</a:t>
            </a:r>
            <a:r>
              <a:rPr lang="en-US" sz="2800" dirty="0">
                <a:solidFill>
                  <a:schemeClr val="bg1"/>
                </a:solidFill>
                <a:cs typeface="Arial" panose="020B0604020202020204" pitchFamily="34" charset="0"/>
              </a:rPr>
              <a:t>, that can transform into a physical being of flesh and blood, and back to a spiritual being with immense power. </a:t>
            </a:r>
          </a:p>
          <a:p>
            <a:pPr marL="274320" lvl="0" indent="-274320">
              <a:lnSpc>
                <a:spcPct val="94000"/>
              </a:lnSpc>
              <a:spcAft>
                <a:spcPts val="1200"/>
              </a:spcAft>
              <a:buClr>
                <a:schemeClr val="tx1"/>
              </a:buClr>
              <a:buSzPct val="65000"/>
              <a:buFont typeface="Wingdings" panose="05000000000000000000" pitchFamily="2" charset="2"/>
              <a:buChar char="Ø"/>
              <a:tabLst/>
              <a:defRPr/>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When you allow the Holy Spirit in, you join with it and become one.</a:t>
            </a:r>
          </a:p>
        </p:txBody>
      </p:sp>
      <p:sp>
        <p:nvSpPr>
          <p:cNvPr id="6" name="Rectangle 2">
            <a:extLst>
              <a:ext uri="{FF2B5EF4-FFF2-40B4-BE49-F238E27FC236}">
                <a16:creationId xmlns:a16="http://schemas.microsoft.com/office/drawing/2014/main" id="{00D21228-6CB6-422D-AEDC-C9BAC8F8CA60}"/>
              </a:ext>
            </a:extLst>
          </p:cNvPr>
          <p:cNvSpPr>
            <a:spLocks noChangeArrowheads="1"/>
          </p:cNvSpPr>
          <p:nvPr/>
        </p:nvSpPr>
        <p:spPr bwMode="auto">
          <a:xfrm>
            <a:off x="76196" y="381000"/>
            <a:ext cx="8991593" cy="118872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3600" b="1" dirty="0">
                <a:ln w="9525">
                  <a:solidFill>
                    <a:prstClr val="black"/>
                  </a:solidFill>
                  <a:prstDash val="solid"/>
                </a:ln>
                <a:solidFill>
                  <a:srgbClr val="01572E"/>
                </a:solidFill>
                <a:effectLst>
                  <a:outerShdw blurRad="12700" dist="38100" dir="2700000" algn="tl" rotWithShape="0">
                    <a:prstClr val="black">
                      <a:lumMod val="50000"/>
                    </a:prstClr>
                  </a:outerShdw>
                </a:effectLst>
                <a:cs typeface="Arial" panose="020B0604020202020204" pitchFamily="34" charset="0"/>
              </a:rPr>
              <a:t>Correcting Un-Biblical Prophesy Errors About our “Spiritual Body” or “Soul”</a:t>
            </a:r>
          </a:p>
        </p:txBody>
      </p:sp>
      <p:sp>
        <p:nvSpPr>
          <p:cNvPr id="4" name="Date Placeholder 2">
            <a:extLst>
              <a:ext uri="{FF2B5EF4-FFF2-40B4-BE49-F238E27FC236}">
                <a16:creationId xmlns:a16="http://schemas.microsoft.com/office/drawing/2014/main" id="{0B4D5F21-104D-4B52-9577-A24A5840386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75530787"/>
      </p:ext>
    </p:extLst>
  </p:cSld>
  <p:clrMapOvr>
    <a:masterClrMapping/>
  </p:clrMapOvr>
  <mc:AlternateContent xmlns:mc="http://schemas.openxmlformats.org/markup-compatibility/2006" xmlns:p14="http://schemas.microsoft.com/office/powerpoint/2010/main">
    <mc:Choice Requires="p14">
      <p:transition p14:dur="10" advTm="28000"/>
    </mc:Choice>
    <mc:Fallback xmlns="">
      <p:transition advTm="28000"/>
    </mc:Fallback>
  </mc:AlternateContent>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71450" y="1552757"/>
            <a:ext cx="8801101" cy="5118324"/>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outerShdw blurRad="50800" dist="50800" dir="5400000" algn="ctr" rotWithShape="0">
              <a:schemeClr val="bg1">
                <a:lumMod val="95000"/>
                <a:lumOff val="5000"/>
              </a:schemeClr>
            </a:outerShdw>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Aft>
                <a:spcPts val="300"/>
              </a:spcAft>
              <a:buClr>
                <a:schemeClr val="tx1"/>
              </a:buClr>
              <a:buSzPct val="65000"/>
              <a:tabLst/>
              <a:defRPr/>
            </a:pPr>
            <a:r>
              <a:rPr lang="en-US" sz="3200" dirty="0">
                <a:solidFill>
                  <a:schemeClr val="bg1"/>
                </a:solidFill>
                <a:cs typeface="Arial" panose="020B0604020202020204" pitchFamily="34" charset="0"/>
              </a:rPr>
              <a:t>T</a:t>
            </a:r>
            <a:r>
              <a:rPr kumimoji="0" lang="en-US" sz="32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he first death happens to our natural body. The </a:t>
            </a:r>
            <a:r>
              <a:rPr kumimoji="0" lang="en-US" sz="3200" b="1" i="0" u="none" strike="noStrike" kern="1200" normalizeH="0" baseline="0" noProof="0" dirty="0">
                <a:ln w="9525">
                  <a:solidFill>
                    <a:schemeClr val="bg1"/>
                  </a:solidFill>
                  <a:prstDash val="solid"/>
                </a:ln>
                <a:solidFill>
                  <a:schemeClr val="tx1"/>
                </a:solidFill>
                <a:effectLst>
                  <a:glow rad="114300">
                    <a:srgbClr val="860000">
                      <a:alpha val="70000"/>
                    </a:srgbClr>
                  </a:glow>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painful never-ending ”</a:t>
            </a:r>
            <a:r>
              <a:rPr kumimoji="0" lang="en-US" sz="3200" b="1" i="0" u="none" strike="noStrike" kern="1200" normalizeH="0" baseline="0" noProof="0" dirty="0">
                <a:ln w="9525">
                  <a:solidFill>
                    <a:schemeClr val="bg1"/>
                  </a:solidFill>
                  <a:prstDash val="solid"/>
                </a:ln>
                <a:solidFill>
                  <a:schemeClr val="tx1"/>
                </a:solidFill>
                <a:effectLst>
                  <a:glow rad="114300">
                    <a:srgbClr val="860000">
                      <a:alpha val="70000"/>
                    </a:srgbClr>
                  </a:glow>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second death</a:t>
            </a:r>
            <a:r>
              <a:rPr kumimoji="0" lang="en-US" sz="3200" b="1" i="0" u="none" strike="noStrike" kern="1200" normalizeH="0" baseline="0" noProof="0" dirty="0">
                <a:ln w="9525">
                  <a:solidFill>
                    <a:schemeClr val="bg1"/>
                  </a:solidFill>
                  <a:prstDash val="solid"/>
                </a:ln>
                <a:solidFill>
                  <a:schemeClr val="tx1"/>
                </a:solidFill>
                <a:effectLst>
                  <a:glow rad="114300">
                    <a:srgbClr val="860000">
                      <a:alpha val="70000"/>
                    </a:srgbClr>
                  </a:glow>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happens to the “spiritual body”</a:t>
            </a:r>
            <a:r>
              <a:rPr kumimoji="0" lang="en-US" sz="3200" b="1" i="0" u="none" strike="noStrike" kern="1200" normalizeH="0" baseline="0" noProof="0" dirty="0">
                <a:ln w="9525">
                  <a:solidFill>
                    <a:schemeClr val="bg1"/>
                  </a:solidFill>
                  <a:prstDash val="solid"/>
                </a:ln>
                <a:solidFill>
                  <a:schemeClr val="tx1"/>
                </a:solidFill>
                <a:effectLst>
                  <a:glow rad="114300">
                    <a:srgbClr val="860000">
                      <a:alpha val="70000"/>
                    </a:srgbClr>
                  </a:glow>
                  <a:outerShdw blurRad="12700" dist="38100" dir="2700000" algn="tl" rotWithShape="0">
                    <a:schemeClr val="bg1">
                      <a:lumMod val="50000"/>
                    </a:schemeClr>
                  </a:outerShdw>
                </a:effectLst>
                <a:uLnTx/>
                <a:uFillTx/>
                <a:cs typeface="Arial" panose="020B0604020202020204" pitchFamily="34" charset="0"/>
              </a:rPr>
              <a:t> or “soul” of</a:t>
            </a:r>
            <a:r>
              <a:rPr lang="en-US" sz="3200" b="1" dirty="0">
                <a:ln w="9525">
                  <a:solidFill>
                    <a:schemeClr val="bg1"/>
                  </a:solidFill>
                  <a:prstDash val="solid"/>
                </a:ln>
                <a:solidFill>
                  <a:schemeClr val="tx1"/>
                </a:solidFill>
                <a:effectLst>
                  <a:glow rad="114300">
                    <a:srgbClr val="860000">
                      <a:alpha val="70000"/>
                    </a:srgbClr>
                  </a:glow>
                  <a:outerShdw blurRad="12700" dist="38100" dir="2700000" algn="tl" rotWithShape="0">
                    <a:schemeClr val="bg1">
                      <a:lumMod val="50000"/>
                    </a:schemeClr>
                  </a:outerShdw>
                </a:effectLst>
                <a:cs typeface="Arial" panose="020B0604020202020204" pitchFamily="34" charset="0"/>
              </a:rPr>
              <a:t> </a:t>
            </a:r>
            <a:r>
              <a:rPr kumimoji="0" lang="en-US" sz="3200" b="1" i="0" u="none" strike="noStrike" kern="1200" normalizeH="0" baseline="0" noProof="0" dirty="0">
                <a:ln w="9525">
                  <a:solidFill>
                    <a:schemeClr val="bg1"/>
                  </a:solidFill>
                  <a:prstDash val="solid"/>
                </a:ln>
                <a:solidFill>
                  <a:schemeClr val="tx1"/>
                </a:solidFill>
                <a:effectLst>
                  <a:glow rad="114300">
                    <a:srgbClr val="860000">
                      <a:alpha val="70000"/>
                    </a:srgbClr>
                  </a:glow>
                  <a:outerShdw blurRad="12700" dist="38100" dir="2700000" algn="tl" rotWithShape="0">
                    <a:schemeClr val="bg1">
                      <a:lumMod val="50000"/>
                    </a:schemeClr>
                  </a:outerShdw>
                </a:effectLst>
                <a:uLnTx/>
                <a:uFillTx/>
                <a:cs typeface="Arial" panose="020B0604020202020204" pitchFamily="34" charset="0"/>
              </a:rPr>
              <a:t>judged sinners after 1,000 year millennium. </a:t>
            </a:r>
          </a:p>
          <a:p>
            <a:pPr marL="0" lvl="0" indent="0">
              <a:lnSpc>
                <a:spcPct val="105000"/>
              </a:lnSpc>
              <a:spcAft>
                <a:spcPts val="1800"/>
              </a:spcAft>
              <a:buClr>
                <a:schemeClr val="tx1"/>
              </a:buClr>
              <a:buSzPct val="65000"/>
              <a:tabLst/>
              <a:defRPr/>
            </a:pPr>
            <a:r>
              <a:rPr lang="en-US" b="1" dirty="0">
                <a:ln w="9525">
                  <a:solidFill>
                    <a:schemeClr val="bg1"/>
                  </a:solidFill>
                  <a:prstDash val="solid"/>
                </a:ln>
                <a:solidFill>
                  <a:schemeClr val="tx1"/>
                </a:solidFill>
                <a:ea typeface="SimSun" panose="02010600030101010101" pitchFamily="2" charset="-122"/>
                <a:cs typeface="Arial" panose="020B0604020202020204" pitchFamily="34" charset="0"/>
                <a:hlinkClick r:id="rId4"/>
              </a:rPr>
              <a:t>Job 33:18-30</a:t>
            </a:r>
            <a:r>
              <a:rPr lang="en-US" b="1" dirty="0">
                <a:ln w="9525">
                  <a:solidFill>
                    <a:schemeClr val="bg1"/>
                  </a:solidFill>
                  <a:prstDash val="solid"/>
                </a:ln>
                <a:solidFill>
                  <a:schemeClr val="tx1"/>
                </a:solidFill>
                <a:ea typeface="SimSun" panose="02010600030101010101" pitchFamily="2" charset="-122"/>
                <a:cs typeface="Arial" panose="020B0604020202020204" pitchFamily="34" charset="0"/>
              </a:rPr>
              <a:t>, </a:t>
            </a:r>
            <a:r>
              <a:rPr lang="en-US" b="1" kern="150" dirty="0">
                <a:ln w="9525">
                  <a:solidFill>
                    <a:schemeClr val="bg1"/>
                  </a:solidFill>
                  <a:prstDash val="solid"/>
                </a:ln>
                <a:solidFill>
                  <a:schemeClr val="tx1"/>
                </a:solidFill>
                <a:ea typeface="Times New Roman" panose="02020603050405020304" pitchFamily="18" charset="0"/>
                <a:cs typeface="Arial" panose="020B0604020202020204" pitchFamily="34" charset="0"/>
                <a:hlinkClick r:id="rId5"/>
              </a:rPr>
              <a:t>Rev. 20:4</a:t>
            </a:r>
            <a:r>
              <a:rPr lang="en-US" b="1" kern="150" dirty="0">
                <a:ln w="9525">
                  <a:solidFill>
                    <a:schemeClr val="bg1"/>
                  </a:solidFill>
                  <a:prstDash val="solid"/>
                </a:ln>
                <a:solidFill>
                  <a:schemeClr val="tx1"/>
                </a:solidFill>
                <a:ea typeface="Times New Roman" panose="02020603050405020304" pitchFamily="18" charset="0"/>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6"/>
              </a:rPr>
              <a:t>I Cor. 15:44 NIV</a:t>
            </a:r>
            <a:r>
              <a:rPr kumimoji="0" lang="en-US" b="1" i="0" u="none" strike="noStrike" kern="1200" normalizeH="0" baseline="0" noProof="0" dirty="0">
                <a:ln w="9525">
                  <a:solidFill>
                    <a:schemeClr val="bg1"/>
                  </a:solidFill>
                  <a:prstDash val="solid"/>
                </a:ln>
                <a:solidFill>
                  <a:schemeClr val="tx1"/>
                </a:solidFill>
                <a:uLnTx/>
                <a:uFillTx/>
                <a:cs typeface="Arial" panose="020B0604020202020204" pitchFamily="34" charset="0"/>
              </a:rPr>
              <a:t> </a:t>
            </a:r>
            <a:endParaRPr kumimoji="0" lang="en-US" sz="1600" b="1" i="0" u="none" strike="noStrike" kern="1200" normalizeH="0" baseline="0" noProof="0" dirty="0">
              <a:ln w="9525">
                <a:solidFill>
                  <a:schemeClr val="bg1"/>
                </a:solidFill>
                <a:prstDash val="solid"/>
              </a:ln>
              <a:solidFill>
                <a:schemeClr val="tx1"/>
              </a:solidFill>
              <a:uLnTx/>
              <a:uFillTx/>
              <a:cs typeface="Arial" panose="020B0604020202020204" pitchFamily="34" charset="0"/>
            </a:endParaRPr>
          </a:p>
          <a:p>
            <a:pPr marL="274320" marR="0" lvl="0" indent="-274320" algn="l" defTabSz="457200" rtl="0" eaLnBrk="1" fontAlgn="base" latinLnBrk="0" hangingPunct="0">
              <a:lnSpc>
                <a:spcPct val="95000"/>
              </a:lnSpc>
              <a:spcBef>
                <a:spcPct val="0"/>
              </a:spcBef>
              <a:spcAft>
                <a:spcPts val="600"/>
              </a:spcAft>
              <a:buClr>
                <a:schemeClr val="tx1"/>
              </a:buClr>
              <a:buSzPct val="65000"/>
              <a:buFont typeface="Wingdings" panose="05000000000000000000" pitchFamily="2" charset="2"/>
              <a:buChar char="Ø"/>
              <a:tabLst/>
              <a:defRPr/>
            </a:pPr>
            <a:r>
              <a:rPr lang="en-US" sz="2800" b="1" dirty="0">
                <a:ln w="9525">
                  <a:solidFill>
                    <a:schemeClr val="bg1">
                      <a:lumMod val="95000"/>
                      <a:lumOff val="5000"/>
                    </a:schemeClr>
                  </a:solidFill>
                  <a:prstDash val="solid"/>
                </a:ln>
                <a:solidFill>
                  <a:schemeClr val="tx1"/>
                </a:solidFill>
                <a:effectLst>
                  <a:outerShdw blurRad="50800" dist="50800" dir="5400000" algn="ctr" rotWithShape="0">
                    <a:schemeClr val="bg1"/>
                  </a:outerShdw>
                </a:effectLst>
                <a:cs typeface="Arial" panose="020B0604020202020204" pitchFamily="34" charset="0"/>
              </a:rPr>
              <a:t>We can’t illegally change the words “spiritual body” or “soul” in the literal Bible to mean “breath of God”, or delete the words “</a:t>
            </a:r>
            <a:r>
              <a:rPr lang="en-US" sz="2800" b="1" dirty="0">
                <a:ln w="9525">
                  <a:solidFill>
                    <a:schemeClr val="bg1">
                      <a:lumMod val="95000"/>
                      <a:lumOff val="5000"/>
                    </a:schemeClr>
                  </a:solidFill>
                  <a:prstDash val="solid"/>
                </a:ln>
                <a:solidFill>
                  <a:schemeClr val="tx1"/>
                </a:solidFill>
                <a:effectLst>
                  <a:outerShdw blurRad="50800" dist="50800" dir="5400000" algn="ctr" rotWithShape="0">
                    <a:schemeClr val="bg1"/>
                  </a:outerShdw>
                </a:effectLst>
                <a:cs typeface="Arial" panose="020B0604020202020204" pitchFamily="34" charset="0"/>
                <a:hlinkClick r:id="rId7" action="ppaction://hlinksldjump"/>
              </a:rPr>
              <a:t>for ever</a:t>
            </a:r>
            <a:r>
              <a:rPr lang="en-US" sz="2800" b="1" dirty="0">
                <a:ln w="9525">
                  <a:solidFill>
                    <a:schemeClr val="bg1">
                      <a:lumMod val="95000"/>
                      <a:lumOff val="5000"/>
                    </a:schemeClr>
                  </a:solidFill>
                  <a:prstDash val="solid"/>
                </a:ln>
                <a:solidFill>
                  <a:schemeClr val="tx1"/>
                </a:solidFill>
                <a:effectLst>
                  <a:outerShdw blurRad="50800" dist="50800" dir="5400000" algn="ctr" rotWithShape="0">
                    <a:schemeClr val="bg1"/>
                  </a:outerShdw>
                </a:effectLst>
                <a:cs typeface="Arial" panose="020B0604020202020204" pitchFamily="34" charset="0"/>
              </a:rPr>
              <a:t>” for the lake of fire judgement as some propose.</a:t>
            </a:r>
          </a:p>
          <a:p>
            <a:pPr marL="274320" lvl="0" indent="0">
              <a:lnSpc>
                <a:spcPct val="90000"/>
              </a:lnSpc>
              <a:spcAft>
                <a:spcPts val="1800"/>
              </a:spcAft>
              <a:buClr>
                <a:prstClr val="black"/>
              </a:buClr>
              <a:buSzPct val="65000"/>
              <a:tabLst/>
              <a:defRPr/>
            </a:pPr>
            <a:r>
              <a:rPr lang="en-US" b="1" dirty="0">
                <a:ln w="9525">
                  <a:solidFill>
                    <a:schemeClr val="bg1"/>
                  </a:solidFill>
                  <a:prstDash val="solid"/>
                </a:ln>
                <a:solidFill>
                  <a:schemeClr val="tx1"/>
                </a:solidFill>
                <a:effectLst>
                  <a:outerShdw blurRad="50800" dist="50800" dir="5400000" algn="ctr" rotWithShape="0">
                    <a:schemeClr val="bg1"/>
                  </a:outerShdw>
                </a:effectLst>
                <a:ea typeface="SimSun" panose="02010600030101010101" pitchFamily="2" charset="-122"/>
                <a:cs typeface="Arial" panose="020B0604020202020204" pitchFamily="34" charset="0"/>
                <a:hlinkClick r:id="rId4"/>
              </a:rPr>
              <a:t>Job 33:18-30</a:t>
            </a:r>
            <a:r>
              <a:rPr lang="en-US" b="1" dirty="0">
                <a:ln w="9525">
                  <a:solidFill>
                    <a:schemeClr val="bg1"/>
                  </a:solidFill>
                  <a:prstDash val="solid"/>
                </a:ln>
                <a:solidFill>
                  <a:schemeClr val="tx1"/>
                </a:solidFill>
                <a:effectLst>
                  <a:outerShdw blurRad="50800" dist="50800" dir="5400000" algn="ctr" rotWithShape="0">
                    <a:schemeClr val="bg1"/>
                  </a:outerShdw>
                </a:effectLst>
                <a:ea typeface="SimSun" panose="02010600030101010101" pitchFamily="2" charset="-122"/>
                <a:cs typeface="Arial" panose="020B0604020202020204" pitchFamily="34" charset="0"/>
              </a:rPr>
              <a:t>, </a:t>
            </a:r>
            <a:r>
              <a:rPr lang="en-US" b="1" dirty="0">
                <a:ln w="9525">
                  <a:solidFill>
                    <a:schemeClr val="bg1"/>
                  </a:solidFill>
                  <a:prstDash val="solid"/>
                </a:ln>
                <a:solidFill>
                  <a:schemeClr val="tx1"/>
                </a:solidFill>
                <a:effectLst>
                  <a:outerShdw blurRad="50800" dist="50800" dir="5400000" algn="ctr" rotWithShape="0">
                    <a:schemeClr val="bg1"/>
                  </a:outerShdw>
                </a:effectLst>
                <a:cs typeface="Arial" panose="020B0604020202020204" pitchFamily="34" charset="0"/>
                <a:hlinkClick r:id="rId6"/>
              </a:rPr>
              <a:t>I Cor. 15:44</a:t>
            </a:r>
            <a:r>
              <a:rPr lang="en-US" b="1" dirty="0">
                <a:ln w="9525">
                  <a:solidFill>
                    <a:schemeClr val="bg1"/>
                  </a:solidFill>
                  <a:prstDash val="solid"/>
                </a:ln>
                <a:solidFill>
                  <a:schemeClr val="tx1"/>
                </a:solidFill>
                <a:effectLst>
                  <a:outerShdw blurRad="50800" dist="50800" dir="5400000" algn="ctr" rotWithShape="0">
                    <a:schemeClr val="bg1"/>
                  </a:outerShdw>
                </a:effectLst>
                <a:cs typeface="Arial" panose="020B0604020202020204" pitchFamily="34" charset="0"/>
              </a:rPr>
              <a:t>, </a:t>
            </a:r>
            <a:r>
              <a:rPr lang="en-US" b="1" dirty="0">
                <a:ln w="9525">
                  <a:solidFill>
                    <a:schemeClr val="bg1"/>
                  </a:solidFill>
                  <a:prstDash val="solid"/>
                </a:ln>
                <a:solidFill>
                  <a:schemeClr val="tx1"/>
                </a:solidFill>
                <a:effectLst>
                  <a:outerShdw blurRad="50800" dist="50800" dir="5400000" algn="ctr" rotWithShape="0">
                    <a:schemeClr val="bg1"/>
                  </a:outerShdw>
                </a:effectLst>
                <a:cs typeface="Arial" panose="020B0604020202020204" pitchFamily="34" charset="0"/>
                <a:hlinkClick r:id="rId8"/>
              </a:rPr>
              <a:t>Mat. 27:50</a:t>
            </a:r>
            <a:r>
              <a:rPr lang="en-US" b="1" dirty="0">
                <a:ln w="9525">
                  <a:solidFill>
                    <a:schemeClr val="bg1"/>
                  </a:solidFill>
                  <a:prstDash val="solid"/>
                </a:ln>
                <a:solidFill>
                  <a:schemeClr val="tx1"/>
                </a:solidFill>
                <a:effectLst>
                  <a:outerShdw blurRad="50800" dist="50800" dir="5400000" algn="ctr" rotWithShape="0">
                    <a:schemeClr val="bg1"/>
                  </a:outerShdw>
                </a:effectLst>
                <a:cs typeface="Arial" panose="020B0604020202020204" pitchFamily="34" charset="0"/>
              </a:rPr>
              <a:t>, </a:t>
            </a:r>
            <a:r>
              <a:rPr lang="en-US" b="1" dirty="0">
                <a:ln w="9525">
                  <a:solidFill>
                    <a:schemeClr val="bg1"/>
                  </a:solidFill>
                  <a:prstDash val="solid"/>
                </a:ln>
                <a:solidFill>
                  <a:schemeClr val="tx1"/>
                </a:solidFill>
                <a:effectLst>
                  <a:outerShdw blurRad="50800" dist="50800" dir="5400000" algn="ctr" rotWithShape="0">
                    <a:schemeClr val="bg1"/>
                  </a:outerShdw>
                </a:effectLst>
                <a:cs typeface="Arial" panose="020B0604020202020204" pitchFamily="34" charset="0"/>
                <a:hlinkClick r:id="rId9"/>
              </a:rPr>
              <a:t>Rev. 20:4,10</a:t>
            </a:r>
            <a:r>
              <a:rPr lang="en-US" b="1" dirty="0">
                <a:ln w="9525">
                  <a:solidFill>
                    <a:schemeClr val="bg1"/>
                  </a:solidFill>
                  <a:prstDash val="solid"/>
                </a:ln>
                <a:solidFill>
                  <a:schemeClr val="tx1"/>
                </a:solidFill>
                <a:effectLst>
                  <a:outerShdw blurRad="50800" dist="50800" dir="5400000" algn="ctr" rotWithShape="0">
                    <a:schemeClr val="bg1"/>
                  </a:outerShdw>
                </a:effectLst>
                <a:cs typeface="Arial" panose="020B0604020202020204" pitchFamily="34" charset="0"/>
              </a:rPr>
              <a:t>,</a:t>
            </a:r>
            <a:r>
              <a:rPr lang="en-US"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Calibri" panose="020F0502020204030204" pitchFamily="34" charset="0"/>
                <a:hlinkClick r:id="rId10"/>
              </a:rPr>
              <a:t> </a:t>
            </a:r>
            <a:r>
              <a:rPr lang="en-US" b="1"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38100" dist="38100" dir="2700000" algn="tl">
                    <a:srgbClr val="000000">
                      <a:alpha val="43137"/>
                    </a:srgbClr>
                  </a:outerShdw>
                </a:effectLst>
                <a:cs typeface="Arial" panose="020B0604020202020204" pitchFamily="34" charset="0"/>
                <a:hlinkClick r:id="rId10"/>
              </a:rPr>
              <a:t>Rev. 19:1-3, 19-21 NIV</a:t>
            </a:r>
            <a:r>
              <a:rPr lang="en-US"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cs typeface="Calibri" panose="020F0502020204030204" pitchFamily="34" charset="0"/>
              </a:rPr>
              <a:t>,</a:t>
            </a:r>
            <a:r>
              <a:rPr lang="en-US" b="1" dirty="0">
                <a:ln w="9525">
                  <a:solidFill>
                    <a:schemeClr val="bg1"/>
                  </a:solidFill>
                  <a:prstDash val="solid"/>
                </a:ln>
                <a:solidFill>
                  <a:schemeClr val="tx1"/>
                </a:solidFill>
                <a:effectLst>
                  <a:outerShdw blurRad="50800" dist="50800" dir="5400000" algn="ctr" rotWithShape="0">
                    <a:schemeClr val="bg1"/>
                  </a:outerShdw>
                </a:effectLst>
                <a:cs typeface="Arial" panose="020B0604020202020204" pitchFamily="34" charset="0"/>
              </a:rPr>
              <a:t> </a:t>
            </a:r>
            <a:r>
              <a:rPr lang="en-US" b="1" dirty="0">
                <a:ln w="9525">
                  <a:solidFill>
                    <a:prstClr val="black"/>
                  </a:solidFill>
                  <a:prstDash val="solid"/>
                </a:ln>
                <a:solidFill>
                  <a:prstClr val="white"/>
                </a:solidFill>
                <a:effectLst>
                  <a:outerShdw blurRad="50800" dist="50800" dir="5400000" algn="ctr" rotWithShape="0">
                    <a:schemeClr val="bg1"/>
                  </a:outerShdw>
                </a:effectLst>
                <a:ea typeface="DengXian"/>
                <a:cs typeface="Arial" panose="020B0604020202020204" pitchFamily="34" charset="0"/>
                <a:hlinkClick r:id="rId11"/>
              </a:rPr>
              <a:t>[837]</a:t>
            </a:r>
            <a:r>
              <a:rPr lang="en-US" b="1" dirty="0">
                <a:ln w="9525">
                  <a:solidFill>
                    <a:prstClr val="black"/>
                  </a:solidFill>
                  <a:prstDash val="solid"/>
                </a:ln>
                <a:solidFill>
                  <a:prstClr val="white"/>
                </a:solidFill>
                <a:effectLst>
                  <a:outerShdw blurRad="50800" dist="50800" dir="5400000" algn="ctr" rotWithShape="0">
                    <a:schemeClr val="bg1"/>
                  </a:outerShdw>
                </a:effectLst>
                <a:ea typeface="DengXian"/>
                <a:cs typeface="Arial" panose="020B0604020202020204" pitchFamily="34" charset="0"/>
              </a:rPr>
              <a:t> </a:t>
            </a:r>
            <a:r>
              <a:rPr lang="en-US" sz="1400" dirty="0">
                <a:solidFill>
                  <a:prstClr val="black"/>
                </a:solidFill>
                <a:ea typeface="DengXian"/>
                <a:cs typeface="Arial" panose="020B0604020202020204" pitchFamily="34" charset="0"/>
              </a:rPr>
              <a:t>(pgs. 546, 564-568)</a:t>
            </a:r>
            <a:r>
              <a:rPr lang="en-US" sz="1400" dirty="0">
                <a:solidFill>
                  <a:prstClr val="black"/>
                </a:solidFill>
                <a:cs typeface="Arial" panose="020B0604020202020204" pitchFamily="34" charset="0"/>
              </a:rPr>
              <a:t> </a:t>
            </a:r>
            <a:endParaRPr lang="en-US" sz="1600" dirty="0">
              <a:ln w="9525">
                <a:solidFill>
                  <a:schemeClr val="bg1"/>
                </a:solidFill>
                <a:prstDash val="solid"/>
              </a:ln>
              <a:solidFill>
                <a:schemeClr val="tx1"/>
              </a:solidFill>
              <a:cs typeface="Arial" panose="020B0604020202020204" pitchFamily="34" charset="0"/>
            </a:endParaRPr>
          </a:p>
        </p:txBody>
      </p:sp>
      <p:sp>
        <p:nvSpPr>
          <p:cNvPr id="7" name="Rectangle 2">
            <a:extLst>
              <a:ext uri="{FF2B5EF4-FFF2-40B4-BE49-F238E27FC236}">
                <a16:creationId xmlns:a16="http://schemas.microsoft.com/office/drawing/2014/main" id="{0DCBC342-904F-4A07-981B-E46CF8525FC9}"/>
              </a:ext>
            </a:extLst>
          </p:cNvPr>
          <p:cNvSpPr>
            <a:spLocks noChangeArrowheads="1"/>
          </p:cNvSpPr>
          <p:nvPr/>
        </p:nvSpPr>
        <p:spPr bwMode="auto">
          <a:xfrm>
            <a:off x="171451" y="304800"/>
            <a:ext cx="8801100" cy="1097280"/>
          </a:xfrm>
          <a:prstGeom prst="rect">
            <a:avLst/>
          </a:prstGeom>
          <a:blipFill>
            <a:blip r:embed="rId12"/>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3600" b="1" dirty="0">
                <a:ln w="9525">
                  <a:solidFill>
                    <a:prstClr val="black"/>
                  </a:solidFill>
                  <a:prstDash val="solid"/>
                </a:ln>
                <a:solidFill>
                  <a:srgbClr val="01572E"/>
                </a:solidFill>
                <a:effectLst>
                  <a:outerShdw blurRad="12700" dist="38100" dir="2700000" algn="tl" rotWithShape="0">
                    <a:prstClr val="black">
                      <a:lumMod val="50000"/>
                    </a:prstClr>
                  </a:outerShdw>
                </a:effectLst>
                <a:cs typeface="Arial" panose="020B0604020202020204" pitchFamily="34" charset="0"/>
              </a:rPr>
              <a:t>Correcting Un-Biblical Prophesy Errors About our “Spiritual Body” or “Soul”</a:t>
            </a:r>
          </a:p>
        </p:txBody>
      </p:sp>
      <p:sp>
        <p:nvSpPr>
          <p:cNvPr id="4" name="Date Placeholder 2">
            <a:extLst>
              <a:ext uri="{FF2B5EF4-FFF2-40B4-BE49-F238E27FC236}">
                <a16:creationId xmlns:a16="http://schemas.microsoft.com/office/drawing/2014/main" id="{B765571B-C70D-416A-ADF4-63FA33F51A37}"/>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777433264"/>
      </p:ext>
    </p:extLst>
  </p:cSld>
  <p:clrMapOvr>
    <a:masterClrMapping/>
  </p:clrMapOvr>
  <mc:AlternateContent xmlns:mc="http://schemas.openxmlformats.org/markup-compatibility/2006" xmlns:p14="http://schemas.microsoft.com/office/powerpoint/2010/main">
    <mc:Choice Requires="p14">
      <p:transition p14:dur="10" advTm="30000"/>
    </mc:Choice>
    <mc:Fallback xmlns="">
      <p:transition advTm="30000"/>
    </mc:Fallback>
  </mc:AlternateContent>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a:extLst>
              <a:ext uri="{FF2B5EF4-FFF2-40B4-BE49-F238E27FC236}">
                <a16:creationId xmlns:a16="http://schemas.microsoft.com/office/drawing/2014/main" id="{DB563D20-A8D5-4BA2-B34E-380F0841A439}"/>
              </a:ext>
            </a:extLst>
          </p:cNvPr>
          <p:cNvSpPr>
            <a:spLocks noChangeArrowheads="1"/>
          </p:cNvSpPr>
          <p:nvPr/>
        </p:nvSpPr>
        <p:spPr bwMode="auto">
          <a:xfrm>
            <a:off x="320040" y="1979812"/>
            <a:ext cx="8503920" cy="4449808"/>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91440" marR="0" lvl="0" indent="0" algn="l" defTabSz="457200" rtl="0" eaLnBrk="1" fontAlgn="base" latinLnBrk="0" hangingPunct="0">
              <a:lnSpc>
                <a:spcPct val="100000"/>
              </a:lnSpc>
              <a:spcBef>
                <a:spcPts val="0"/>
              </a:spcBef>
              <a:spcAft>
                <a:spcPts val="0"/>
              </a:spcAft>
              <a:buClr>
                <a:srgbClr val="FFFFFF"/>
              </a:buClr>
              <a:buSzPct val="80000"/>
              <a:buFont typeface="Times New Roman" panose="02020603050405020304" pitchFamily="18" charset="0"/>
              <a:buNone/>
              <a:tabLst/>
              <a:defRPr/>
            </a:pPr>
            <a:r>
              <a:rPr kumimoji="0" lang="en-US" sz="4000" b="1" i="0" u="none" strike="noStrike" kern="150" cap="none" spc="0" normalizeH="0" baseline="0" noProof="0" dirty="0">
                <a:ln w="19050" cmpd="sng">
                  <a:solidFill>
                    <a:sysClr val="windowText" lastClr="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38100" dir="2700000" algn="ctr" rotWithShape="0">
                    <a:srgbClr val="000000"/>
                  </a:outerShdw>
                </a:effectLst>
                <a:uLnTx/>
                <a:uFillTx/>
                <a:latin typeface="Calibri" panose="020F0502020204030204" pitchFamily="34" charset="0"/>
                <a:ea typeface="Times New Roman" panose="02020603050405020304" pitchFamily="18" charset="0"/>
                <a:cs typeface="Times New Roman" panose="02020603050405020304" pitchFamily="18" charset="0"/>
              </a:rPr>
              <a:t>Jesus repeated 6 times in a row, virtually the same words as Isaiah wrote about an eternal Hell where “the fire is not quenched” “Everyone will be salted with fire” and “the worms that eat them do not die”. </a:t>
            </a:r>
          </a:p>
          <a:p>
            <a:pPr marL="91440" marR="0" lvl="0" indent="0" algn="l" defTabSz="457200" rtl="0" eaLnBrk="1" fontAlgn="base" latinLnBrk="0" hangingPunct="0">
              <a:lnSpc>
                <a:spcPct val="80000"/>
              </a:lnSpc>
              <a:spcBef>
                <a:spcPts val="0"/>
              </a:spcBef>
              <a:spcAft>
                <a:spcPts val="600"/>
              </a:spcAft>
              <a:buClr>
                <a:srgbClr val="FFFFFF"/>
              </a:buClr>
              <a:buSzPct val="80000"/>
              <a:buFont typeface="Times New Roman" panose="02020603050405020304" pitchFamily="18" charset="0"/>
              <a:buNone/>
              <a:tabLst/>
              <a:defRPr/>
            </a:pPr>
            <a:r>
              <a:rPr kumimoji="0" lang="en-US" sz="20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ea typeface="Times New Roman" panose="02020603050405020304" pitchFamily="18" charset="0"/>
                <a:cs typeface="Arial" panose="020B0604020202020204" pitchFamily="34" charset="0"/>
                <a:hlinkClick r:id="rId4"/>
              </a:rPr>
              <a:t>Mark 9:43-49 </a:t>
            </a:r>
            <a:r>
              <a:rPr kumimoji="0" lang="en-US" sz="16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ea typeface="Times New Roman" panose="02020603050405020304" pitchFamily="18" charset="0"/>
                <a:cs typeface="Arial" panose="020B0604020202020204" pitchFamily="34" charset="0"/>
                <a:hlinkClick r:id="rId4"/>
              </a:rPr>
              <a:t>NIV</a:t>
            </a:r>
            <a:r>
              <a:rPr kumimoji="0" lang="en-US" sz="20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ea typeface="Times New Roman" panose="02020603050405020304" pitchFamily="18" charset="0"/>
                <a:cs typeface="Arial" panose="020B0604020202020204" pitchFamily="34" charset="0"/>
              </a:rPr>
              <a:t>, </a:t>
            </a:r>
            <a:r>
              <a:rPr kumimoji="0" lang="en-US" sz="2000" b="1"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ea typeface="Times New Roman" panose="02020603050405020304" pitchFamily="18" charset="0"/>
                <a:cs typeface="Arial" panose="020B0604020202020204" pitchFamily="34" charset="0"/>
                <a:hlinkClick r:id="rId5"/>
              </a:rPr>
              <a:t>Isaiah 66:24</a:t>
            </a:r>
            <a:r>
              <a:rPr kumimoji="0" lang="en-US" sz="38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77800" dist="50800" dir="5400000" algn="ctr" rotWithShape="0">
                    <a:srgbClr val="000000"/>
                  </a:outerShdw>
                </a:effectLst>
                <a:uLnTx/>
                <a:uFillTx/>
                <a:ea typeface="Times New Roman" panose="02020603050405020304" pitchFamily="18" charset="0"/>
                <a:cs typeface="Arial" panose="020B0604020202020204" pitchFamily="34" charset="0"/>
              </a:rPr>
              <a:t>  </a:t>
            </a:r>
          </a:p>
        </p:txBody>
      </p:sp>
      <p:sp>
        <p:nvSpPr>
          <p:cNvPr id="5" name="Text Box 1">
            <a:extLst>
              <a:ext uri="{FF2B5EF4-FFF2-40B4-BE49-F238E27FC236}">
                <a16:creationId xmlns:a16="http://schemas.microsoft.com/office/drawing/2014/main" id="{CDFCFDFF-B2C1-4599-8A13-F744DC6EFE90}"/>
              </a:ext>
            </a:extLst>
          </p:cNvPr>
          <p:cNvSpPr txBox="1">
            <a:spLocks noChangeArrowheads="1"/>
          </p:cNvSpPr>
          <p:nvPr/>
        </p:nvSpPr>
        <p:spPr bwMode="auto">
          <a:xfrm>
            <a:off x="182880" y="609600"/>
            <a:ext cx="8778240" cy="114300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82880" rIns="91440" bIns="18288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60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3400" b="1" i="0" u="none" strike="noStrike" kern="1200" cap="none" spc="0" normalizeH="0" baseline="0" noProof="0" dirty="0">
                <a:ln w="9525">
                  <a:solidFill>
                    <a:srgbClr val="000000">
                      <a:lumMod val="95000"/>
                      <a:lumOff val="5000"/>
                    </a:srgbClr>
                  </a:solidFill>
                  <a:prstDash val="solid"/>
                </a:ln>
                <a:solidFill>
                  <a:srgbClr val="000000"/>
                </a:solidFill>
                <a:effectLst>
                  <a:outerShdw blurRad="12700" dist="38100" dir="2700000" algn="tl" rotWithShape="0">
                    <a:srgbClr val="FFFFFF">
                      <a:lumMod val="50000"/>
                    </a:srgbClr>
                  </a:outerShdw>
                </a:effectLst>
                <a:uLnTx/>
                <a:uFillTx/>
                <a:latin typeface="Arial" panose="020B0604020202020204" pitchFamily="34" charset="0"/>
                <a:ea typeface="Microsoft YaHei" panose="020B0503020204020204" pitchFamily="34" charset="-122"/>
                <a:cs typeface="+mn-cs"/>
              </a:rPr>
              <a:t>Jesus Stated 10 Times: Judgement after Millennium is Eternal Literal Lake of Fire</a:t>
            </a:r>
          </a:p>
        </p:txBody>
      </p:sp>
      <p:sp>
        <p:nvSpPr>
          <p:cNvPr id="4" name="Date Placeholder 2">
            <a:extLst>
              <a:ext uri="{FF2B5EF4-FFF2-40B4-BE49-F238E27FC236}">
                <a16:creationId xmlns:a16="http://schemas.microsoft.com/office/drawing/2014/main" id="{9AA6BA22-082A-4A9B-92A2-A023AE8707DB}"/>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309480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000"/>
                                  </p:stCondLst>
                                  <p:childTnLst>
                                    <p:animEffect transition="out" filter="fade">
                                      <p:cBhvr>
                                        <p:cTn id="6" dur="2000" tmFilter="0, 0; .2, .5; .8, .5; 1, 0"/>
                                        <p:tgtEl>
                                          <p:spTgt spid="9">
                                            <p:txEl>
                                              <p:pRg st="0" end="0"/>
                                            </p:txEl>
                                          </p:spTgt>
                                        </p:tgtEl>
                                      </p:cBhvr>
                                    </p:animEffect>
                                    <p:animScale>
                                      <p:cBhvr>
                                        <p:cTn id="7" dur="1000" autoRev="1" fill="hold"/>
                                        <p:tgtEl>
                                          <p:spTgt spid="9">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71550" y="826749"/>
            <a:ext cx="7200900" cy="520450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ts val="0"/>
              </a:spcBef>
              <a:spcAft>
                <a:spcPts val="1200"/>
              </a:spcAft>
              <a:buClr>
                <a:srgbClr val="000000"/>
              </a:buClr>
              <a:buSzPct val="70000"/>
              <a:buFont typeface="Times New Roman" panose="02020603050405020304" pitchFamily="18" charset="0"/>
              <a:buNone/>
              <a:tabLst/>
              <a:defRPr/>
            </a:pP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Times New Roman" panose="02020603050405020304" pitchFamily="18" charset="0"/>
                <a:cs typeface="Times New Roman" panose="02020603050405020304" pitchFamily="18" charset="0"/>
              </a:rPr>
              <a:t>If your hand causes you to stumble, cut it off. It is better for you to enter life maimed than with two hands to </a:t>
            </a:r>
            <a:r>
              <a:rPr kumimoji="0" lang="en-US" sz="4000" b="1" i="0" u="none" strike="noStrike" kern="150" cap="none" spc="0" normalizeH="0" baseline="0" noProof="0" dirty="0">
                <a:ln w="19050">
                  <a:solidFill>
                    <a:schemeClr val="tx1"/>
                  </a:solidFill>
                  <a:prstDash val="solid"/>
                </a:ln>
                <a:solidFill>
                  <a:srgbClr val="FFFFFF"/>
                </a:solidFill>
                <a:effectLst>
                  <a:glow rad="114300">
                    <a:srgbClr val="C00000">
                      <a:alpha val="70000"/>
                    </a:srgbClr>
                  </a:glow>
                  <a:outerShdw blurRad="12700" dist="38100" dir="2700000" algn="tl"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go into hell, where the fire never goes out</a:t>
            </a:r>
            <a:r>
              <a:rPr kumimoji="0" lang="en-US" sz="3600" b="1" i="0" u="none" strike="noStrike" kern="150" cap="none" spc="0" normalizeH="0" baseline="0" noProof="0" dirty="0">
                <a:ln w="19050">
                  <a:solidFill>
                    <a:schemeClr val="tx1"/>
                  </a:solidFill>
                  <a:prstDash val="solid"/>
                </a:ln>
                <a:solidFill>
                  <a:srgbClr val="FFFFFF"/>
                </a:solidFill>
                <a:effectLst>
                  <a:glow rad="114300">
                    <a:srgbClr val="C00000">
                      <a:alpha val="70000"/>
                    </a:srgbClr>
                  </a:glow>
                  <a:outerShdw blurRad="12700" dist="38100" dir="2700000" algn="tl"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 </a:t>
            </a:r>
            <a:r>
              <a:rPr kumimoji="0" lang="en-US" sz="4000" b="1" i="0" u="none" strike="noStrike" kern="150" cap="none" spc="0" normalizeH="0" baseline="0" noProof="0" dirty="0">
                <a:ln w="19050">
                  <a:solidFill>
                    <a:schemeClr val="tx1"/>
                  </a:solidFill>
                  <a:prstDash val="solid"/>
                </a:ln>
                <a:solidFill>
                  <a:srgbClr val="FFFFFF"/>
                </a:solidFill>
                <a:effectLst>
                  <a:glow rad="114300">
                    <a:srgbClr val="C00000">
                      <a:alpha val="70000"/>
                    </a:srgbClr>
                  </a:glow>
                  <a:outerShdw blurRad="12700" dist="38100" dir="2700000" algn="tl" rotWithShape="0">
                    <a:srgbClr val="000000"/>
                  </a:outerShdw>
                </a:effectLst>
                <a:uLnTx/>
                <a:uFillTx/>
                <a:latin typeface="Papyrus" panose="03070502060502030205" pitchFamily="66" charset="0"/>
                <a:ea typeface="Times New Roman" panose="02020603050405020304" pitchFamily="18" charset="0"/>
                <a:cs typeface="Times New Roman" panose="02020603050405020304" pitchFamily="18" charset="0"/>
              </a:rPr>
              <a:t>where “‘the worms that eat them do not die, and the fire is not quenched.’ Everyone will be salted with fire. </a:t>
            </a:r>
            <a:r>
              <a:rPr kumimoji="0" lang="en-US" sz="20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Mark 9:43-49 </a:t>
            </a:r>
            <a:r>
              <a:rPr kumimoji="0" lang="en-US" sz="16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Times New Roman" panose="02020603050405020304" pitchFamily="18" charset="0"/>
                <a:cs typeface="Times New Roman" panose="02020603050405020304" pitchFamily="18" charset="0"/>
                <a:hlinkClick r:id="rId4"/>
              </a:rPr>
              <a:t>NIV</a:t>
            </a:r>
            <a:endParaRPr kumimoji="0" lang="en-US" sz="2400" b="0" i="0" u="none" strike="noStrike" kern="120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201201084"/>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79462" y="365760"/>
            <a:ext cx="8985066"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3600" b="1" dirty="0">
                <a:ln w="9525">
                  <a:solidFill>
                    <a:prstClr val="black"/>
                  </a:solidFill>
                  <a:prstDash val="solid"/>
                </a:ln>
                <a:solidFill>
                  <a:srgbClr val="01572E"/>
                </a:solidFill>
                <a:effectLst>
                  <a:outerShdw blurRad="12700" dist="38100" dir="2700000" algn="tl" rotWithShape="0">
                    <a:prstClr val="black">
                      <a:lumMod val="50000"/>
                    </a:prstClr>
                  </a:outerShdw>
                </a:effectLst>
                <a:cs typeface="Arial" panose="020B0604020202020204" pitchFamily="34" charset="0"/>
              </a:rPr>
              <a:t>Correcting Un-Biblical Prophesy Errors About our “Spiritual Body” or “Soul”</a:t>
            </a:r>
          </a:p>
        </p:txBody>
      </p:sp>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82875" y="1735476"/>
            <a:ext cx="8778240" cy="4907177"/>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black"/>
              </a:buClr>
              <a:buSzPct val="8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King David stated: </a:t>
            </a:r>
            <a:r>
              <a:rPr kumimoji="0" lang="en-US" sz="2800" i="0" u="none" strike="noStrike" kern="1200" normalizeH="0" baseline="0" noProof="0" dirty="0">
                <a:solidFill>
                  <a:schemeClr val="bg1"/>
                </a:solidFill>
                <a:uLnTx/>
                <a:uFillTx/>
                <a:cs typeface="Arial" panose="020B0604020202020204" pitchFamily="34" charset="0"/>
              </a:rPr>
              <a:t>“</a:t>
            </a:r>
            <a:r>
              <a:rPr kumimoji="0" lang="en-US" sz="3000" b="1" i="0" u="none" strike="noStrike" kern="1200" cap="none" spc="0" normalizeH="0" baseline="0" noProof="0" dirty="0">
                <a:ln w="9525">
                  <a:solidFill>
                    <a:prstClr val="black"/>
                  </a:solidFill>
                  <a:prstDash val="solid"/>
                </a:ln>
                <a:solidFill>
                  <a:prstClr val="white"/>
                </a:solidFill>
                <a:effectLst>
                  <a:outerShdw blurRad="38100" dist="38100" dir="2700000" algn="tl">
                    <a:schemeClr val="bg1"/>
                  </a:outerShdw>
                </a:effectLst>
                <a:uLnTx/>
                <a:uFillTx/>
                <a:cs typeface="Arial" panose="020B0604020202020204" pitchFamily="34" charset="0"/>
              </a:rPr>
              <a:t>evil people perish like beasts </a:t>
            </a:r>
            <a:r>
              <a:rPr kumimoji="0" lang="en-US" sz="2800" i="0" u="none" strike="noStrike" kern="1200" normalizeH="0" baseline="0" noProof="0" dirty="0">
                <a:solidFill>
                  <a:schemeClr val="bg1"/>
                </a:solidFill>
                <a:uLnTx/>
                <a:uFillTx/>
                <a:cs typeface="Arial" panose="020B0604020202020204" pitchFamily="34" charset="0"/>
              </a:rPr>
              <a:t>of the Earth,</a:t>
            </a:r>
            <a:r>
              <a:rPr kumimoji="0" lang="en-US" sz="32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cs typeface="Arial" panose="020B0604020202020204" pitchFamily="34" charset="0"/>
              </a:rPr>
              <a:t> </a:t>
            </a:r>
            <a:r>
              <a:rPr kumimoji="0" lang="en-US" sz="2800" i="0" u="none" strike="noStrike" kern="1200" normalizeH="0" baseline="0" noProof="0" dirty="0">
                <a:solidFill>
                  <a:schemeClr val="bg1"/>
                </a:solidFill>
                <a:uLnTx/>
                <a:uFillTx/>
                <a:cs typeface="Arial" panose="020B0604020202020204" pitchFamily="34" charset="0"/>
              </a:rPr>
              <a:t>they will be consumed like smoke, they will b</a:t>
            </a: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e </a:t>
            </a:r>
            <a:r>
              <a:rPr kumimoji="0" lang="en-US" sz="30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outerShdw>
                </a:effectLst>
                <a:uLnTx/>
                <a:uFillTx/>
                <a:cs typeface="Arial" panose="020B0604020202020204" pitchFamily="34" charset="0"/>
              </a:rPr>
              <a:t>ashes under your feet</a:t>
            </a:r>
            <a:r>
              <a:rPr kumimoji="0" lang="en-US" sz="2800" i="0" u="none" strike="noStrike" kern="1200" normalizeH="0" baseline="0" noProof="0" dirty="0">
                <a:solidFill>
                  <a:schemeClr val="bg1"/>
                </a:solidFill>
                <a:uLnTx/>
                <a:uFillTx/>
                <a:cs typeface="Arial" panose="020B0604020202020204" pitchFamily="34" charset="0"/>
              </a:rPr>
              <a:t>”.</a:t>
            </a:r>
            <a:r>
              <a:rPr kumimoji="0" lang="en-US" sz="32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cs typeface="Arial" panose="020B0604020202020204" pitchFamily="34" charset="0"/>
              </a:rPr>
              <a:t> </a:t>
            </a:r>
            <a:r>
              <a:rPr kumimoji="0" lang="en-US" sz="1600" b="1" i="0" u="none" strike="noStrike" kern="1200" normalizeH="0" baseline="0" noProof="0" dirty="0">
                <a:ln w="9525">
                  <a:solidFill>
                    <a:schemeClr val="bg1"/>
                  </a:solidFill>
                  <a:prstDash val="solid"/>
                </a:ln>
                <a:solidFill>
                  <a:schemeClr val="tx1"/>
                </a:solidFill>
                <a:uLnTx/>
                <a:uFillTx/>
                <a:cs typeface="Arial" panose="020B0604020202020204" pitchFamily="34" charset="0"/>
                <a:hlinkClick r:id="rId4"/>
              </a:rPr>
              <a:t>Psalm 37:20 NIV</a:t>
            </a:r>
            <a:r>
              <a:rPr kumimoji="0" lang="en-US" sz="1600" b="1" i="0" u="none" strike="noStrike" kern="1200" normalizeH="0" baseline="0" noProof="0" dirty="0">
                <a:ln w="9525">
                  <a:solidFill>
                    <a:schemeClr val="bg1"/>
                  </a:solidFill>
                  <a:prstDash val="solid"/>
                </a:ln>
                <a:solidFill>
                  <a:schemeClr val="tx1"/>
                </a:solidFill>
                <a:uLnTx/>
                <a:uFillTx/>
                <a:cs typeface="Arial" panose="020B0604020202020204" pitchFamily="34" charset="0"/>
              </a:rPr>
              <a:t> &amp; </a:t>
            </a:r>
            <a:r>
              <a:rPr kumimoji="0" lang="en-US" sz="1600" b="1" i="0" u="none" strike="noStrike" kern="1200" normalizeH="0" baseline="0" noProof="0" dirty="0">
                <a:ln w="9525">
                  <a:solidFill>
                    <a:schemeClr val="bg1"/>
                  </a:solidFill>
                  <a:prstDash val="solid"/>
                </a:ln>
                <a:solidFill>
                  <a:schemeClr val="tx1"/>
                </a:solidFill>
                <a:uLnTx/>
                <a:uFillTx/>
                <a:cs typeface="Arial" panose="020B0604020202020204" pitchFamily="34" charset="0"/>
                <a:hlinkClick r:id="rId5"/>
              </a:rPr>
              <a:t>Mal. 4:3 NIV</a:t>
            </a:r>
            <a:endParaRPr kumimoji="0" lang="en-US" b="1" i="0" u="none" strike="noStrike" kern="1200" normalizeH="0" baseline="0" noProof="0" dirty="0">
              <a:ln w="9525">
                <a:solidFill>
                  <a:schemeClr val="bg1"/>
                </a:solidFill>
                <a:prstDash val="solid"/>
              </a:ln>
              <a:solidFill>
                <a:schemeClr val="tx1"/>
              </a:solidFill>
              <a:uLnTx/>
              <a:uFillTx/>
              <a:cs typeface="Arial" panose="020B0604020202020204" pitchFamily="34" charset="0"/>
            </a:endParaRPr>
          </a:p>
          <a:p>
            <a:pPr marL="274320" marR="0" lvl="0" indent="-274320" algn="l" defTabSz="457200" rtl="0" eaLnBrk="1" fontAlgn="base" latinLnBrk="0" hangingPunct="0">
              <a:lnSpc>
                <a:spcPct val="94000"/>
              </a:lnSpc>
              <a:spcBef>
                <a:spcPct val="0"/>
              </a:spcBef>
              <a:spcAft>
                <a:spcPts val="12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These verses refer to our physical body. When our </a:t>
            </a:r>
            <a:r>
              <a:rPr kumimoji="0" lang="en-US" sz="30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schemeClr val="bg1"/>
                  </a:outerShdw>
                </a:effectLst>
                <a:uLnTx/>
                <a:uFillTx/>
                <a:cs typeface="Arial" panose="020B0604020202020204" pitchFamily="34" charset="0"/>
              </a:rPr>
              <a:t>physical body dies</a:t>
            </a:r>
            <a:r>
              <a:rPr kumimoji="0" lang="en-US" sz="3000" b="0" i="0" u="none" strike="noStrike" kern="1200" cap="none" spc="0" normalizeH="0" baseline="0" noProof="0" dirty="0">
                <a:ln>
                  <a:noFill/>
                </a:ln>
                <a:solidFill>
                  <a:prstClr val="black"/>
                </a:solidFill>
                <a:effectLst>
                  <a:outerShdw blurRad="50800" dist="50800" dir="5400000" algn="ctr" rotWithShape="0">
                    <a:schemeClr val="bg1"/>
                  </a:outerShdw>
                </a:effectLst>
                <a:uLnTx/>
                <a:uFillTx/>
                <a:cs typeface="Arial" panose="020B0604020202020204" pitchFamily="34" charset="0"/>
              </a:rPr>
              <a:t> </a:t>
            </a: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in the first death, our body </a:t>
            </a:r>
            <a:r>
              <a:rPr kumimoji="0" lang="en-US" sz="3000" b="1" i="0" u="none" strike="noStrike" kern="1200" cap="none" spc="0" normalizeH="0" baseline="0" noProof="0" dirty="0">
                <a:ln w="9525">
                  <a:solidFill>
                    <a:prstClr val="black"/>
                  </a:solidFill>
                  <a:prstDash val="solid"/>
                </a:ln>
                <a:solidFill>
                  <a:prstClr val="white"/>
                </a:solidFill>
                <a:effectLst>
                  <a:outerShdw blurRad="50800" dist="50800" dir="5400000" algn="ctr" rotWithShape="0">
                    <a:schemeClr val="bg1"/>
                  </a:outerShdw>
                </a:effectLst>
                <a:uLnTx/>
                <a:uFillTx/>
                <a:cs typeface="Arial" panose="020B0604020202020204" pitchFamily="34" charset="0"/>
              </a:rPr>
              <a:t>returns to ashes</a:t>
            </a:r>
            <a:r>
              <a:rPr kumimoji="0" lang="en-US" sz="3000" b="0" i="0" u="none" strike="noStrike" kern="1200" cap="none" spc="0" normalizeH="0" baseline="0" noProof="0" dirty="0">
                <a:ln>
                  <a:noFill/>
                </a:ln>
                <a:solidFill>
                  <a:prstClr val="black"/>
                </a:solidFill>
                <a:effectLst>
                  <a:outerShdw blurRad="50800" dist="50800" dir="5400000" algn="ctr" rotWithShape="0">
                    <a:schemeClr val="bg1"/>
                  </a:outerShdw>
                </a:effectLst>
                <a:uLnTx/>
                <a:uFillTx/>
                <a:cs typeface="Arial" panose="020B0604020202020204" pitchFamily="34" charset="0"/>
              </a:rPr>
              <a:t> </a:t>
            </a: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per Isaiah</a:t>
            </a:r>
            <a:r>
              <a:rPr kumimoji="0" lang="en-US" sz="3200" b="0" i="0" u="none" strike="noStrike" kern="1200" cap="none" spc="0" normalizeH="0" baseline="0" noProof="0" dirty="0">
                <a:ln>
                  <a:noFill/>
                </a:ln>
                <a:solidFill>
                  <a:prstClr val="black"/>
                </a:solidFill>
                <a:effectLst/>
                <a:uLnTx/>
                <a:uFillTx/>
                <a:cs typeface="Arial" panose="020B0604020202020204" pitchFamily="34" charset="0"/>
              </a:rPr>
              <a:t>. </a:t>
            </a:r>
            <a:r>
              <a:rPr kumimoji="0" lang="en-US" b="1" i="0" u="none" strike="noStrike" kern="1200" normalizeH="0" baseline="0" noProof="0" dirty="0">
                <a:ln w="9525">
                  <a:solidFill>
                    <a:schemeClr val="bg1"/>
                  </a:solidFill>
                  <a:prstDash val="solid"/>
                </a:ln>
                <a:solidFill>
                  <a:schemeClr val="tx1"/>
                </a:solidFill>
                <a:uLnTx/>
                <a:uFillTx/>
                <a:cs typeface="Arial" panose="020B0604020202020204" pitchFamily="34" charset="0"/>
                <a:hlinkClick r:id="rId6"/>
              </a:rPr>
              <a:t>Cor. 15:44 NIV</a:t>
            </a:r>
            <a:r>
              <a:rPr kumimoji="0" lang="en-US" b="1" i="0" u="none" strike="noStrike" kern="1200" normalizeH="0" baseline="0" noProof="0" dirty="0">
                <a:ln w="9525">
                  <a:solidFill>
                    <a:schemeClr val="bg1"/>
                  </a:solidFill>
                  <a:prstDash val="solid"/>
                </a:ln>
                <a:solidFill>
                  <a:schemeClr val="tx1"/>
                </a:solidFill>
                <a:uLnTx/>
                <a:uFillTx/>
                <a:cs typeface="Arial" panose="020B0604020202020204" pitchFamily="34" charset="0"/>
              </a:rPr>
              <a:t>, </a:t>
            </a:r>
            <a:r>
              <a:rPr kumimoji="0" lang="en-US" b="1" i="0" u="none" strike="noStrike" kern="1200" normalizeH="0" baseline="0" noProof="0" dirty="0">
                <a:ln w="9525">
                  <a:solidFill>
                    <a:schemeClr val="bg1"/>
                  </a:solidFill>
                  <a:prstDash val="solid"/>
                </a:ln>
                <a:solidFill>
                  <a:schemeClr val="tx1"/>
                </a:solidFill>
                <a:uLnTx/>
                <a:uFillTx/>
                <a:cs typeface="Arial" panose="020B0604020202020204" pitchFamily="34" charset="0"/>
                <a:hlinkClick r:id="rId7"/>
              </a:rPr>
              <a:t>Is. 33:12 NIV</a:t>
            </a:r>
            <a:endParaRPr kumimoji="0" lang="en-US" b="1" i="0" u="none" strike="noStrike" kern="1200" cap="none" spc="0" normalizeH="0" baseline="0" noProof="0" dirty="0">
              <a:ln>
                <a:noFill/>
              </a:ln>
              <a:solidFill>
                <a:prstClr val="black"/>
              </a:solidFill>
              <a:uLnTx/>
              <a:uFillTx/>
              <a:cs typeface="Arial" panose="020B0604020202020204" pitchFamily="34" charset="0"/>
            </a:endParaRPr>
          </a:p>
          <a:p>
            <a:pPr marL="274320" marR="0" lvl="0" indent="-274320" algn="l" defTabSz="457200" rtl="0" eaLnBrk="1" fontAlgn="base" latinLnBrk="0" hangingPunct="0">
              <a:lnSpc>
                <a:spcPct val="94000"/>
              </a:lnSpc>
              <a:spcBef>
                <a:spcPct val="0"/>
              </a:spcBef>
              <a:spcAft>
                <a:spcPts val="6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But our spiritual body lives after death, </a:t>
            </a:r>
            <a:r>
              <a:rPr lang="en-US" sz="2800" dirty="0">
                <a:solidFill>
                  <a:prstClr val="black"/>
                </a:solidFill>
                <a:cs typeface="Arial" panose="020B0604020202020204" pitchFamily="34" charset="0"/>
              </a:rPr>
              <a:t>a</a:t>
            </a: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s described about Jesus on the cross:</a:t>
            </a:r>
            <a:r>
              <a:rPr kumimoji="0" lang="en-US" sz="2600" i="0" u="none" strike="noStrike" kern="1200" normalizeH="0" baseline="0" noProof="0" dirty="0">
                <a:solidFill>
                  <a:schemeClr val="bg1"/>
                </a:solidFill>
                <a:uLnTx/>
                <a:uFillTx/>
                <a:cs typeface="Arial" panose="020B0604020202020204" pitchFamily="34" charset="0"/>
              </a:rPr>
              <a:t> “And </a:t>
            </a:r>
            <a:r>
              <a:rPr kumimoji="0" lang="en-US" sz="2800" i="0" u="none" strike="noStrike" kern="1200" normalizeH="0" baseline="0" noProof="0" dirty="0">
                <a:solidFill>
                  <a:schemeClr val="bg1"/>
                </a:solidFill>
                <a:uLnTx/>
                <a:uFillTx/>
                <a:cs typeface="Arial" panose="020B0604020202020204" pitchFamily="34" charset="0"/>
              </a:rPr>
              <a:t>when </a:t>
            </a:r>
            <a:r>
              <a:rPr kumimoji="0" lang="en-US" sz="3000" b="1" i="0" u="none" strike="noStrike" kern="1200" normalizeH="0" baseline="0" noProof="0" dirty="0">
                <a:ln w="9525">
                  <a:solidFill>
                    <a:schemeClr val="bg1"/>
                  </a:solidFill>
                  <a:prstDash val="solid"/>
                </a:ln>
                <a:solidFill>
                  <a:schemeClr val="tx1"/>
                </a:solidFill>
                <a:effectLst>
                  <a:glow rad="114300">
                    <a:srgbClr val="9A0000">
                      <a:alpha val="60000"/>
                    </a:srgbClr>
                  </a:glow>
                  <a:outerShdw blurRad="12700" dist="38100" dir="2700000" algn="tl" rotWithShape="0">
                    <a:schemeClr val="bg1">
                      <a:lumMod val="50000"/>
                    </a:schemeClr>
                  </a:outerShdw>
                </a:effectLst>
                <a:uLnTx/>
                <a:uFillTx/>
                <a:cs typeface="Arial" panose="020B0604020202020204" pitchFamily="34" charset="0"/>
              </a:rPr>
              <a:t>Jesus</a:t>
            </a:r>
            <a:r>
              <a:rPr kumimoji="0" lang="en-US" sz="2800" i="0" u="none" strike="noStrike" kern="1200" normalizeH="0" baseline="0" noProof="0" dirty="0">
                <a:solidFill>
                  <a:schemeClr val="bg1"/>
                </a:solidFill>
                <a:uLnTx/>
                <a:uFillTx/>
                <a:cs typeface="Arial" panose="020B0604020202020204" pitchFamily="34" charset="0"/>
              </a:rPr>
              <a:t> had cried out again in a loud voice, he </a:t>
            </a:r>
            <a:r>
              <a:rPr kumimoji="0" lang="en-US" sz="3000" b="1" i="0" u="none" strike="noStrike" kern="1200" normalizeH="0" baseline="0" noProof="0" dirty="0">
                <a:ln w="9525">
                  <a:solidFill>
                    <a:schemeClr val="bg1"/>
                  </a:solidFill>
                  <a:prstDash val="solid"/>
                </a:ln>
                <a:solidFill>
                  <a:schemeClr val="tx1"/>
                </a:solidFill>
                <a:effectLst>
                  <a:glow rad="114300">
                    <a:srgbClr val="9A0000">
                      <a:alpha val="60000"/>
                    </a:srgbClr>
                  </a:glow>
                  <a:outerShdw blurRad="50800" dist="50800" dir="5400000" algn="ctr" rotWithShape="0">
                    <a:schemeClr val="bg1"/>
                  </a:outerShdw>
                </a:effectLst>
                <a:uLnTx/>
                <a:uFillTx/>
                <a:cs typeface="Arial" panose="020B0604020202020204" pitchFamily="34" charset="0"/>
              </a:rPr>
              <a:t>gave up his spirit</a:t>
            </a:r>
            <a:r>
              <a:rPr kumimoji="0" lang="en-US" sz="2800" i="0" u="none" strike="noStrike" kern="1200" normalizeH="0" baseline="0" noProof="0" dirty="0">
                <a:solidFill>
                  <a:schemeClr val="bg1"/>
                </a:solidFill>
                <a:uLnTx/>
                <a:uFillTx/>
                <a:cs typeface="Arial" panose="020B0604020202020204" pitchFamily="34" charset="0"/>
              </a:rPr>
              <a:t>.”</a:t>
            </a:r>
            <a:r>
              <a:rPr kumimoji="0" lang="en-US" sz="2800" b="0" i="0" u="none" strike="noStrike" kern="1200" cap="none" spc="0" normalizeH="0" baseline="0" noProof="0" dirty="0">
                <a:ln>
                  <a:noFill/>
                </a:ln>
                <a:solidFill>
                  <a:prstClr val="black"/>
                </a:solidFill>
                <a:effectLst>
                  <a:outerShdw blurRad="50800" dist="50800" dir="5400000" algn="ctr" rotWithShape="0">
                    <a:schemeClr val="bg1"/>
                  </a:outerShdw>
                </a:effectLst>
                <a:uLnTx/>
                <a:uFillTx/>
                <a:cs typeface="Arial" panose="020B0604020202020204" pitchFamily="34" charset="0"/>
              </a:rPr>
              <a:t> </a:t>
            </a:r>
            <a:r>
              <a:rPr kumimoji="0" lang="en-US" b="1" i="0" u="none" strike="noStrike" kern="1200" normalizeH="0" baseline="0" noProof="0" dirty="0">
                <a:ln w="9525">
                  <a:solidFill>
                    <a:schemeClr val="bg1"/>
                  </a:solidFill>
                  <a:prstDash val="solid"/>
                </a:ln>
                <a:solidFill>
                  <a:schemeClr val="tx1"/>
                </a:solidFill>
                <a:uLnTx/>
                <a:uFillTx/>
                <a:cs typeface="Arial" panose="020B0604020202020204" pitchFamily="34" charset="0"/>
                <a:hlinkClick r:id="rId8"/>
              </a:rPr>
              <a:t>Mat. 27:50 NIV</a:t>
            </a:r>
            <a:endParaRPr kumimoji="0" lang="en-US" b="1" i="0" u="none" strike="noStrike" kern="1200" normalizeH="0" baseline="0" noProof="0" dirty="0">
              <a:ln w="9525">
                <a:solidFill>
                  <a:schemeClr val="bg1"/>
                </a:solidFill>
                <a:prstDash val="solid"/>
              </a:ln>
              <a:solidFill>
                <a:schemeClr val="tx1"/>
              </a:solidFill>
              <a:uLnTx/>
              <a:uFillTx/>
              <a:cs typeface="Arial" panose="020B0604020202020204" pitchFamily="34" charset="0"/>
            </a:endParaRPr>
          </a:p>
        </p:txBody>
      </p:sp>
      <p:sp>
        <p:nvSpPr>
          <p:cNvPr id="4" name="Date Placeholder 2">
            <a:extLst>
              <a:ext uri="{FF2B5EF4-FFF2-40B4-BE49-F238E27FC236}">
                <a16:creationId xmlns:a16="http://schemas.microsoft.com/office/drawing/2014/main" id="{08D08D6B-8706-42F6-843D-584CCBDB0CDB}"/>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047705826"/>
      </p:ext>
    </p:extLst>
  </p:cSld>
  <p:clrMapOvr>
    <a:masterClrMapping/>
  </p:clrMapOvr>
  <mc:AlternateContent xmlns:mc="http://schemas.openxmlformats.org/markup-compatibility/2006" xmlns:p14="http://schemas.microsoft.com/office/powerpoint/2010/main">
    <mc:Choice Requires="p14">
      <p:transition p14:dur="10" advTm="28000"/>
    </mc:Choice>
    <mc:Fallback xmlns="">
      <p:transition advTm="28000"/>
    </mc:Fallback>
  </mc:AlternateContent>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6300" y="990600"/>
            <a:ext cx="7391400" cy="512640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black"/>
              </a:buClr>
              <a:buSzPct val="70000"/>
              <a:tabLst/>
              <a:defRPr/>
            </a:pPr>
            <a:r>
              <a:rPr lang="en-US" sz="3200" dirty="0">
                <a:solidFill>
                  <a:prstClr val="black"/>
                </a:solidFill>
                <a:latin typeface="Papyrus" panose="03070502060502030205" pitchFamily="66" charset="0"/>
                <a:cs typeface="Arial" panose="020B0604020202020204" pitchFamily="34" charset="0"/>
              </a:rPr>
              <a:t>Do you not know that your bodies are members of Christ himself?  </a:t>
            </a:r>
            <a:endParaRPr lang="en-US" sz="3600"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endParaRPr>
          </a:p>
          <a:p>
            <a:pPr marL="0" lvl="0" indent="0">
              <a:lnSpc>
                <a:spcPct val="96000"/>
              </a:lnSpc>
              <a:spcAft>
                <a:spcPts val="1200"/>
              </a:spcAft>
              <a:buClr>
                <a:prstClr val="black"/>
              </a:buClr>
              <a:buSzPct val="70000"/>
              <a:tabLst/>
              <a:defRPr/>
            </a:pPr>
            <a:r>
              <a:rPr lang="en-US" sz="4000" b="1" dirty="0">
                <a:ln w="9525">
                  <a:solidFill>
                    <a:schemeClr val="tx1"/>
                  </a:solidFill>
                  <a:prstDash val="solid"/>
                </a:ln>
                <a:solidFill>
                  <a:schemeClr val="bg1"/>
                </a:solidFill>
                <a:effectLst>
                  <a:glow rad="114300">
                    <a:srgbClr val="000099">
                      <a:alpha val="70000"/>
                    </a:srgbClr>
                  </a:glow>
                  <a:outerShdw blurRad="50800" dist="38100" dir="5400000" algn="ctr" rotWithShape="0">
                    <a:schemeClr val="tx1"/>
                  </a:outerShdw>
                </a:effectLst>
                <a:latin typeface="Papyrus" panose="03070502060502030205" pitchFamily="66" charset="0"/>
                <a:cs typeface="Arial" panose="020B0604020202020204" pitchFamily="34" charset="0"/>
              </a:rPr>
              <a:t>But whoever is united with the Lord is one with him in spirit. </a:t>
            </a:r>
            <a:endParaRPr lang="en-US" sz="1600" dirty="0">
              <a:ln w="9525">
                <a:solidFill>
                  <a:prstClr val="black"/>
                </a:solidFill>
                <a:prstDash val="solid"/>
              </a:ln>
              <a:solidFill>
                <a:schemeClr val="bg1"/>
              </a:solidFill>
              <a:effectLst>
                <a:glow rad="114300">
                  <a:srgbClr val="000099">
                    <a:alpha val="70000"/>
                  </a:srgbClr>
                </a:glow>
                <a:outerShdw blurRad="50800" dist="38100" dir="5400000" algn="ctr" rotWithShape="0">
                  <a:schemeClr val="tx1"/>
                </a:outerShdw>
              </a:effectLst>
              <a:latin typeface="Papyrus" panose="03070502060502030205" pitchFamily="66" charset="0"/>
              <a:cs typeface="Arial" panose="020B0604020202020204" pitchFamily="34" charset="0"/>
            </a:endParaRPr>
          </a:p>
          <a:p>
            <a:pPr marL="0" lvl="0" indent="0">
              <a:lnSpc>
                <a:spcPct val="96000"/>
              </a:lnSpc>
              <a:spcAft>
                <a:spcPts val="600"/>
              </a:spcAft>
              <a:buClr>
                <a:prstClr val="black"/>
              </a:buClr>
              <a:buSzPct val="70000"/>
              <a:tabLst/>
              <a:defRPr/>
            </a:pPr>
            <a:r>
              <a:rPr lang="en-US" sz="3200" dirty="0">
                <a:solidFill>
                  <a:prstClr val="black"/>
                </a:solidFill>
                <a:latin typeface="Papyrus" panose="03070502060502030205" pitchFamily="66" charset="0"/>
                <a:cs typeface="Arial" panose="020B0604020202020204" pitchFamily="34" charset="0"/>
              </a:rPr>
              <a:t>Flee from sexual immorality… </a:t>
            </a:r>
            <a:r>
              <a:rPr lang="en-US" sz="3400"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Do you not know that your bodies are temples of the Holy Spirit, who is in you, whom you have received from God?</a:t>
            </a:r>
            <a:r>
              <a:rPr lang="en-US" b="1" dirty="0">
                <a:ln w="9525">
                  <a:solidFill>
                    <a:schemeClr val="tx1"/>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Arial" panose="020B0604020202020204" pitchFamily="34" charset="0"/>
              </a:rPr>
              <a:t> </a:t>
            </a:r>
          </a:p>
          <a:p>
            <a:pPr marL="0" lvl="0" indent="0">
              <a:lnSpc>
                <a:spcPct val="100000"/>
              </a:lnSpc>
              <a:spcAft>
                <a:spcPts val="1800"/>
              </a:spcAft>
              <a:buClr>
                <a:prstClr val="black"/>
              </a:buClr>
              <a:buSzPct val="70000"/>
              <a:tabLst/>
              <a:defRPr/>
            </a:pPr>
            <a:r>
              <a:rPr lang="en-US"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Cor. 6:15-19 </a:t>
            </a:r>
            <a:r>
              <a:rPr lang="en-US" sz="14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NIV</a:t>
            </a:r>
            <a:endParaRPr lang="en-US" dirty="0">
              <a:ln w="9525">
                <a:solidFill>
                  <a:schemeClr val="tx1"/>
                </a:solidFill>
                <a:prstDash val="solid"/>
              </a:ln>
              <a:solidFill>
                <a:srgbClr val="000099"/>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747094493"/>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1250" y="2057400"/>
            <a:ext cx="8915400" cy="4391972"/>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srgbClr val="E7E6E6">
                  <a:lumMod val="10000"/>
                </a:srgbClr>
              </a:buClr>
              <a:buSzPct val="70000"/>
              <a:tabLst/>
            </a:pPr>
            <a:r>
              <a:rPr lang="en-US" altLang="en-US" sz="3400" dirty="0">
                <a:solidFill>
                  <a:schemeClr val="bg1">
                    <a:lumMod val="95000"/>
                    <a:lumOff val="5000"/>
                  </a:schemeClr>
                </a:solidFill>
                <a:latin typeface="Calibri" panose="020F0502020204030204" pitchFamily="34" charset="0"/>
                <a:cs typeface="Calibri" panose="020F0502020204030204" pitchFamily="34" charset="0"/>
              </a:rPr>
              <a:t>Jesus stated that parables were for unbelievers, who wouldn’t understand, thus fulfilling the prophesies of Isaiah.</a:t>
            </a:r>
            <a:r>
              <a:rPr lang="en-US" altLang="en-US" sz="3200" dirty="0">
                <a:solidFill>
                  <a:schemeClr val="bg1">
                    <a:lumMod val="95000"/>
                    <a:lumOff val="5000"/>
                  </a:schemeClr>
                </a:solidFill>
                <a:latin typeface="Calibri" panose="020F0502020204030204" pitchFamily="34" charset="0"/>
                <a:cs typeface="Calibri" panose="020F0502020204030204" pitchFamily="34" charset="0"/>
              </a:rPr>
              <a:t> </a:t>
            </a:r>
            <a:r>
              <a:rPr lang="en-US" altLang="en-US" sz="2000" dirty="0">
                <a:solidFill>
                  <a:schemeClr val="tx1"/>
                </a:solidFill>
                <a:latin typeface="Calibri" panose="020F0502020204030204" pitchFamily="34" charset="0"/>
                <a:cs typeface="Calibri" panose="020F0502020204030204" pitchFamily="34" charset="0"/>
                <a:hlinkClick r:id="rId3"/>
              </a:rPr>
              <a:t>Mat. 13:13-14</a:t>
            </a:r>
            <a:r>
              <a:rPr lang="en-US" altLang="en-US" sz="2000" dirty="0">
                <a:solidFill>
                  <a:schemeClr val="tx1"/>
                </a:solidFill>
                <a:latin typeface="Calibri" panose="020F0502020204030204" pitchFamily="34" charset="0"/>
                <a:cs typeface="Calibri" panose="020F0502020204030204" pitchFamily="34" charset="0"/>
              </a:rPr>
              <a:t> </a:t>
            </a:r>
            <a:endParaRPr lang="en-US" altLang="en-US" sz="2000" dirty="0">
              <a:solidFill>
                <a:schemeClr val="bg1">
                  <a:lumMod val="95000"/>
                  <a:lumOff val="5000"/>
                </a:schemeClr>
              </a:solidFill>
              <a:latin typeface="Calibri" panose="020F0502020204030204" pitchFamily="34" charset="0"/>
              <a:cs typeface="Calibri" panose="020F0502020204030204" pitchFamily="34" charset="0"/>
            </a:endParaRPr>
          </a:p>
          <a:p>
            <a:pPr marL="365760" lvl="0" indent="-365760">
              <a:lnSpc>
                <a:spcPct val="90000"/>
              </a:lnSpc>
              <a:spcAft>
                <a:spcPts val="1200"/>
              </a:spcAft>
              <a:buClr>
                <a:srgbClr val="E7E6E6">
                  <a:lumMod val="10000"/>
                </a:srgbClr>
              </a:buClr>
              <a:buSzPct val="70000"/>
              <a:buFont typeface="Wingdings" panose="05000000000000000000" pitchFamily="2" charset="2"/>
              <a:buChar char="Ø"/>
              <a:tabLst/>
            </a:pPr>
            <a:r>
              <a:rPr lang="en-US" altLang="en-US" sz="3400" dirty="0">
                <a:solidFill>
                  <a:schemeClr val="bg1">
                    <a:lumMod val="95000"/>
                    <a:lumOff val="5000"/>
                  </a:schemeClr>
                </a:solidFill>
                <a:latin typeface="Calibri" panose="020F0502020204030204" pitchFamily="34" charset="0"/>
                <a:cs typeface="Calibri" panose="020F0502020204030204" pitchFamily="34" charset="0"/>
              </a:rPr>
              <a:t>But, Jesus stated believers would understand. Because Jesus or an angel, stated the exact literal meanings of most parables in the Bible. </a:t>
            </a:r>
          </a:p>
          <a:p>
            <a:pPr marL="365760" lvl="0" indent="-365760">
              <a:lnSpc>
                <a:spcPct val="85000"/>
              </a:lnSpc>
              <a:spcAft>
                <a:spcPts val="300"/>
              </a:spcAft>
              <a:buClr>
                <a:schemeClr val="tx1"/>
              </a:buClr>
              <a:buSzPct val="60000"/>
              <a:buFont typeface="Wingdings" panose="05000000000000000000" pitchFamily="2" charset="2"/>
              <a:buChar char="Ø"/>
              <a:tabLst/>
            </a:pPr>
            <a:r>
              <a:rPr lang="en-US" alt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For example Jesus said, </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“Listen then to what the parable of the sower means:” </a:t>
            </a:r>
            <a:r>
              <a:rPr lang="en-US" sz="2000" dirty="0">
                <a:solidFill>
                  <a:schemeClr val="tx1"/>
                </a:solidFill>
                <a:latin typeface="Calibri" panose="020F0502020204030204" pitchFamily="34" charset="0"/>
                <a:cs typeface="Calibri" panose="020F0502020204030204" pitchFamily="34" charset="0"/>
                <a:hlinkClick r:id="rId4"/>
              </a:rPr>
              <a:t>Mat. 13:18 NIV</a:t>
            </a:r>
            <a:endParaRPr lang="en-US" altLang="en-US" sz="2000" dirty="0">
              <a:solidFill>
                <a:schemeClr val="tx1"/>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111250" y="533400"/>
            <a:ext cx="8915400" cy="1188720"/>
          </a:xfrm>
          <a:prstGeom prst="rect">
            <a:avLst/>
          </a:prstGeom>
          <a:blipFill dpi="0" rotWithShape="0">
            <a:blip r:embed="rId5"/>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ln w="6350">
                  <a:solidFill>
                    <a:schemeClr val="bg1"/>
                  </a:solidFill>
                </a:ln>
                <a:solidFill>
                  <a:srgbClr val="4C4C4C"/>
                </a:solidFill>
                <a:latin typeface="Times New Roman" panose="02020603050405020304" pitchFamily="18" charset="0"/>
                <a:cs typeface="Arial Unicode MS" panose="020B0604020202020204" pitchFamily="34" charset="-128"/>
              </a:rPr>
              <a:t>After Bible Parables, Jesus or an Angel Gave the Exact Literal Interpretation</a:t>
            </a:r>
          </a:p>
        </p:txBody>
      </p:sp>
      <p:sp>
        <p:nvSpPr>
          <p:cNvPr id="4" name="Date Placeholder 2">
            <a:extLst>
              <a:ext uri="{FF2B5EF4-FFF2-40B4-BE49-F238E27FC236}">
                <a16:creationId xmlns:a16="http://schemas.microsoft.com/office/drawing/2014/main" id="{1240674B-2364-4177-B494-AF0DDE84F212}"/>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2612644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9A656A1-A876-48AD-A474-7CC30E44C1AE}"/>
              </a:ext>
            </a:extLst>
          </p:cNvPr>
          <p:cNvPicPr>
            <a:picLocks noChangeAspect="1"/>
          </p:cNvPicPr>
          <p:nvPr/>
        </p:nvPicPr>
        <p:blipFill>
          <a:blip r:embed="rId3"/>
          <a:stretch>
            <a:fillRect/>
          </a:stretch>
        </p:blipFill>
        <p:spPr>
          <a:xfrm>
            <a:off x="0" y="0"/>
            <a:ext cx="9143999" cy="6858000"/>
          </a:xfrm>
          <a:prstGeom prst="rect">
            <a:avLst/>
          </a:prstGeom>
        </p:spPr>
      </p:pic>
      <p:sp>
        <p:nvSpPr>
          <p:cNvPr id="103" name="TextBox 102">
            <a:extLst>
              <a:ext uri="{FF2B5EF4-FFF2-40B4-BE49-F238E27FC236}">
                <a16:creationId xmlns:a16="http://schemas.microsoft.com/office/drawing/2014/main" id="{B49D396D-4C26-4FE2-8A2F-0C17EC73AC51}"/>
              </a:ext>
            </a:extLst>
          </p:cNvPr>
          <p:cNvSpPr txBox="1"/>
          <p:nvPr/>
        </p:nvSpPr>
        <p:spPr bwMode="auto">
          <a:xfrm>
            <a:off x="2255886" y="1371600"/>
            <a:ext cx="2316113" cy="977191"/>
          </a:xfrm>
          <a:prstGeom prst="rect">
            <a:avLst/>
          </a:prstGeom>
          <a:noFill/>
          <a:ln w="25400">
            <a:noFill/>
            <a:round/>
            <a:headEnd/>
            <a:tailEnd/>
          </a:ln>
          <a:effectLst/>
          <a:scene3d>
            <a:camera prst="orthographicFront"/>
            <a:lightRig rig="threePt" dir="t"/>
          </a:scene3d>
          <a:sp3d>
            <a:bevelT w="114300" h="114300"/>
          </a:sp3d>
          <a:extLst/>
        </p:spPr>
        <p:txBody>
          <a:bodyPr wrap="square" lIns="0" tIns="45720" rIns="0" bIns="0" rtlCol="0" anchor="ctr" anchorCtr="1">
            <a:spAutoFit/>
          </a:bodyPr>
          <a:lstStyle/>
          <a:p>
            <a:pPr lvl="0" algn="ctr">
              <a:lnSpc>
                <a:spcPct val="80000"/>
              </a:lnSpc>
              <a:spcBef>
                <a:spcPts val="0"/>
              </a:spcBef>
              <a:spcAft>
                <a:spcPts val="0"/>
              </a:spcAft>
              <a:defRPr/>
            </a:pPr>
            <a:r>
              <a:rPr lang="en-US" sz="2500" b="1" kern="150" dirty="0">
                <a:ln w="9525">
                  <a:solidFill>
                    <a:srgbClr val="FF0000"/>
                  </a:solidFill>
                  <a:prstDash val="solid"/>
                </a:ln>
                <a:solidFill>
                  <a:prstClr val="white"/>
                </a:solidFill>
                <a:effectLst>
                  <a:outerShdw blurRad="50800" dist="508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Elect in Heaven,</a:t>
            </a:r>
          </a:p>
          <a:p>
            <a:pPr lvl="0" algn="ctr">
              <a:lnSpc>
                <a:spcPct val="80000"/>
              </a:lnSpc>
              <a:spcBef>
                <a:spcPts val="0"/>
              </a:spcBef>
              <a:spcAft>
                <a:spcPts val="0"/>
              </a:spcAft>
              <a:defRPr/>
            </a:pPr>
            <a:r>
              <a:rPr lang="en-US" sz="2500" b="1" kern="150" dirty="0">
                <a:ln w="9525">
                  <a:solidFill>
                    <a:srgbClr val="FF0000"/>
                  </a:solidFill>
                  <a:prstDash val="solid"/>
                </a:ln>
                <a:solidFill>
                  <a:prstClr val="white"/>
                </a:solidFill>
                <a:effectLst>
                  <a:outerShdw blurRad="50800" dist="508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Left Behind Martyrs on Earth </a:t>
            </a:r>
          </a:p>
        </p:txBody>
      </p:sp>
    </p:spTree>
    <p:extLst>
      <p:ext uri="{BB962C8B-B14F-4D97-AF65-F5344CB8AC3E}">
        <p14:creationId xmlns:p14="http://schemas.microsoft.com/office/powerpoint/2010/main" val="3804841876"/>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grpId="0" nodeType="afterEffect">
                                  <p:stCondLst>
                                    <p:cond delay="8000"/>
                                  </p:stCondLst>
                                  <p:childTnLst>
                                    <p:animClr clrSpc="rgb" dir="cw">
                                      <p:cBhvr override="childStyle">
                                        <p:cTn id="6" dur="1000" autoRev="1" fill="remove"/>
                                        <p:tgtEl>
                                          <p:spTgt spid="103"/>
                                        </p:tgtEl>
                                        <p:attrNameLst>
                                          <p:attrName>style.color</p:attrName>
                                        </p:attrNameLst>
                                      </p:cBhvr>
                                      <p:to>
                                        <a:schemeClr val="bg1"/>
                                      </p:to>
                                    </p:animClr>
                                    <p:animClr clrSpc="rgb" dir="cw">
                                      <p:cBhvr>
                                        <p:cTn id="7" dur="1000" autoRev="1" fill="remove"/>
                                        <p:tgtEl>
                                          <p:spTgt spid="103"/>
                                        </p:tgtEl>
                                        <p:attrNameLst>
                                          <p:attrName>fillcolor</p:attrName>
                                        </p:attrNameLst>
                                      </p:cBhvr>
                                      <p:to>
                                        <a:schemeClr val="bg1"/>
                                      </p:to>
                                    </p:animClr>
                                    <p:set>
                                      <p:cBhvr>
                                        <p:cTn id="8" dur="1000" autoRev="1" fill="remove"/>
                                        <p:tgtEl>
                                          <p:spTgt spid="103"/>
                                        </p:tgtEl>
                                        <p:attrNameLst>
                                          <p:attrName>fill.type</p:attrName>
                                        </p:attrNameLst>
                                      </p:cBhvr>
                                      <p:to>
                                        <p:strVal val="solid"/>
                                      </p:to>
                                    </p:set>
                                    <p:set>
                                      <p:cBhvr>
                                        <p:cTn id="9" dur="1000" autoRev="1" fill="remove"/>
                                        <p:tgtEl>
                                          <p:spTgt spid="103"/>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Lst>
  </p:timing>
</p:sld>
</file>

<file path=ppt/slides/slide531.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7" name="Text Box 2">
            <a:extLst>
              <a:ext uri="{FF2B5EF4-FFF2-40B4-BE49-F238E27FC236}">
                <a16:creationId xmlns:a16="http://schemas.microsoft.com/office/drawing/2014/main" id="{CBF09382-8D32-45EF-9678-5636EB4CAEAC}"/>
              </a:ext>
            </a:extLst>
          </p:cNvPr>
          <p:cNvSpPr txBox="1">
            <a:spLocks noChangeArrowheads="1"/>
          </p:cNvSpPr>
          <p:nvPr/>
        </p:nvSpPr>
        <p:spPr bwMode="auto">
          <a:xfrm>
            <a:off x="22859" y="0"/>
            <a:ext cx="9052560" cy="182880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defTabSz="914400" fontAlgn="auto" hangingPunct="1">
              <a:lnSpc>
                <a:spcPct val="100000"/>
              </a:lnSpc>
              <a:spcBef>
                <a:spcPts val="0"/>
              </a:spcBef>
              <a:spcAft>
                <a:spcPts val="0"/>
              </a:spcAft>
              <a:buClrTx/>
              <a:buSzTx/>
              <a:defRPr/>
            </a:pPr>
            <a:r>
              <a:rPr lang="en-US" sz="36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Tree>
    <p:extLst>
      <p:ext uri="{BB962C8B-B14F-4D97-AF65-F5344CB8AC3E}">
        <p14:creationId xmlns:p14="http://schemas.microsoft.com/office/powerpoint/2010/main" val="275036646"/>
      </p:ext>
    </p:extLst>
  </p:cSld>
  <p:clrMapOvr>
    <a:masterClrMapping/>
  </p:clrMapOvr>
  <mc:AlternateContent xmlns:mc="http://schemas.openxmlformats.org/markup-compatibility/2006" xmlns:p14="http://schemas.microsoft.com/office/powerpoint/2010/main">
    <mc:Choice Requires="p14">
      <p:transition p14:dur="10" advTm="14000"/>
    </mc:Choice>
    <mc:Fallback xmlns="">
      <p:transition advTm="14000"/>
    </mc:Fallback>
  </mc:AlternateContent>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57250" y="838200"/>
            <a:ext cx="7429500" cy="541167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fontAlgn="auto" hangingPunct="1">
              <a:lnSpc>
                <a:spcPct val="92000"/>
              </a:lnSpc>
              <a:spcBef>
                <a:spcPts val="0"/>
              </a:spcBef>
              <a:spcAft>
                <a:spcPts val="1200"/>
              </a:spcAft>
              <a:buClrTx/>
              <a:buSzPct val="80000"/>
              <a:tabLst/>
              <a:defRPr/>
            </a:pPr>
            <a:r>
              <a:rPr lang="en-US" sz="3600" kern="150" dirty="0">
                <a:latin typeface="Papyrus" panose="03070502060502030205" pitchFamily="66" charset="0"/>
                <a:ea typeface="Times New Roman" panose="02020603050405020304" pitchFamily="18" charset="0"/>
                <a:cs typeface="Times New Roman" panose="02020603050405020304" pitchFamily="18" charset="0"/>
              </a:rPr>
              <a:t>...Then I saw the </a:t>
            </a:r>
            <a:r>
              <a:rPr lang="en-US" sz="4000" b="1" kern="150" dirty="0">
                <a:ln w="9525">
                  <a:solidFill>
                    <a:schemeClr val="tx1"/>
                  </a:solidFill>
                  <a:prstDash val="solid"/>
                </a:ln>
                <a:solidFill>
                  <a:schemeClr val="bg1"/>
                </a:solidFill>
                <a:effectLst>
                  <a:glow rad="114300">
                    <a:srgbClr val="C00000">
                      <a:alpha val="60000"/>
                    </a:srgbClr>
                  </a:glow>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souls</a:t>
            </a:r>
            <a:r>
              <a:rPr lang="en-US" sz="3600" kern="150" dirty="0">
                <a:latin typeface="Papyrus" panose="03070502060502030205" pitchFamily="66" charset="0"/>
                <a:ea typeface="Times New Roman" panose="02020603050405020304" pitchFamily="18" charset="0"/>
                <a:cs typeface="Times New Roman" panose="02020603050405020304" pitchFamily="18" charset="0"/>
              </a:rPr>
              <a:t> of those </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who had been </a:t>
            </a:r>
            <a:r>
              <a:rPr lang="en-US" sz="4000" b="1" kern="150" dirty="0">
                <a:ln w="9525">
                  <a:solidFill>
                    <a:schemeClr val="tx1"/>
                  </a:solidFill>
                  <a:prstDash val="solid"/>
                </a:ln>
                <a:solidFill>
                  <a:schemeClr val="bg1"/>
                </a:solidFill>
                <a:effectLst>
                  <a:glow rad="114300">
                    <a:srgbClr val="C00000">
                      <a:alpha val="60000"/>
                    </a:srgbClr>
                  </a:glow>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beheaded</a:t>
            </a:r>
            <a:r>
              <a:rPr lang="en-US" sz="3600" b="1" kern="150"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 for their witness to Jesus </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and for the word of God,</a:t>
            </a:r>
            <a:r>
              <a:rPr lang="en-US" sz="3600" b="1" kern="150"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sz="4000" b="1" kern="150" dirty="0">
                <a:ln w="9525">
                  <a:solidFill>
                    <a:schemeClr val="tx1"/>
                  </a:solidFill>
                  <a:prstDash val="solid"/>
                </a:ln>
                <a:solidFill>
                  <a:schemeClr val="bg1"/>
                </a:solidFill>
                <a:effectLst>
                  <a:glow rad="101600">
                    <a:srgbClr val="C00000">
                      <a:alpha val="60000"/>
                    </a:srgbClr>
                  </a:glow>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who had not worshiped the beast</a:t>
            </a:r>
            <a:r>
              <a:rPr lang="en-US" sz="3600" b="1" kern="150" dirty="0">
                <a:ln w="9525">
                  <a:solidFill>
                    <a:schemeClr val="tx1"/>
                  </a:solidFill>
                  <a:prstDash val="solid"/>
                </a:ln>
                <a:solidFill>
                  <a:schemeClr val="bg1"/>
                </a:solidFill>
                <a:effectLst>
                  <a:glow rad="101600">
                    <a:srgbClr val="C00000">
                      <a:alpha val="60000"/>
                    </a:srgbClr>
                  </a:glow>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sz="3600" kern="150" dirty="0">
                <a:latin typeface="Papyrus" panose="03070502060502030205" pitchFamily="66" charset="0"/>
                <a:ea typeface="Times New Roman" panose="02020603050405020304" pitchFamily="18" charset="0"/>
                <a:cs typeface="Times New Roman" panose="02020603050405020304" pitchFamily="18" charset="0"/>
              </a:rPr>
              <a:t>or his image, and had not received his mark on their foreheads or on their hands. </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And </a:t>
            </a:r>
            <a:r>
              <a:rPr lang="en-US" sz="3600" b="1" kern="150" dirty="0">
                <a:ln w="9525">
                  <a:solidFill>
                    <a:schemeClr val="tx1"/>
                  </a:solidFill>
                  <a:prstDash val="solid"/>
                </a:ln>
                <a:solidFill>
                  <a:schemeClr val="bg1"/>
                </a:solidFill>
                <a:effectLst>
                  <a:glow rad="101600">
                    <a:srgbClr val="C00000">
                      <a:alpha val="60000"/>
                    </a:srgbClr>
                  </a:glow>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they (“</a:t>
            </a:r>
            <a:r>
              <a:rPr lang="en-US" sz="4000" b="1" kern="150" dirty="0">
                <a:ln w="9525">
                  <a:solidFill>
                    <a:schemeClr val="tx1"/>
                  </a:solidFill>
                  <a:prstDash val="solid"/>
                </a:ln>
                <a:solidFill>
                  <a:schemeClr val="bg1"/>
                </a:solidFill>
                <a:effectLst>
                  <a:glow rad="101600">
                    <a:srgbClr val="C00000">
                      <a:alpha val="60000"/>
                    </a:srgbClr>
                  </a:glow>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came to life”</a:t>
            </a:r>
            <a:r>
              <a:rPr lang="en-US" sz="3600" b="1" kern="150" dirty="0">
                <a:ln w="9525">
                  <a:solidFill>
                    <a:sysClr val="windowText" lastClr="000000"/>
                  </a:solidFill>
                  <a:prstDash val="solid"/>
                </a:ln>
                <a:solidFill>
                  <a:srgbClr val="814C11"/>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NIV</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 </a:t>
            </a:r>
            <a:r>
              <a:rPr lang="en-US" sz="3600" b="1" kern="150" dirty="0">
                <a:ln w="9525">
                  <a:solidFill>
                    <a:schemeClr val="tx1"/>
                  </a:solidFill>
                  <a:prstDash val="solid"/>
                </a:ln>
                <a:solidFill>
                  <a:schemeClr val="bg1"/>
                </a:solidFill>
                <a:effectLst>
                  <a:glow rad="101600">
                    <a:srgbClr val="C00000">
                      <a:alpha val="60000"/>
                    </a:srgbClr>
                  </a:glow>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and reigned with Christ for a thousand years</a:t>
            </a:r>
            <a:r>
              <a:rPr lang="en-US" sz="3600" kern="150" dirty="0">
                <a:latin typeface="Papyrus" panose="03070502060502030205" pitchFamily="66" charset="0"/>
                <a:ea typeface="Times New Roman" panose="02020603050405020304" pitchFamily="18" charset="0"/>
                <a:cs typeface="Times New Roman" panose="02020603050405020304" pitchFamily="18" charset="0"/>
              </a:rPr>
              <a:t>. </a:t>
            </a:r>
            <a:r>
              <a:rPr lang="en-US"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Papyrus" panose="03070502060502030205" pitchFamily="66" charset="0"/>
                <a:ea typeface="Times New Roman" panose="02020603050405020304" pitchFamily="18" charset="0"/>
                <a:cs typeface="Times New Roman" panose="02020603050405020304" pitchFamily="18" charset="0"/>
                <a:hlinkClick r:id="rId4"/>
              </a:rPr>
              <a:t>Rev. 20:4</a:t>
            </a:r>
            <a:endParaRPr lang="en-US" kern="150" dirty="0">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31721722"/>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990600"/>
            <a:ext cx="7467600" cy="5070619"/>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5000"/>
              </a:lnSpc>
              <a:spcBef>
                <a:spcPts val="0"/>
              </a:spcBef>
              <a:spcAft>
                <a:spcPts val="1200"/>
              </a:spcAft>
              <a:buClr>
                <a:prstClr val="black"/>
              </a:buClr>
              <a:buSzPct val="70000"/>
              <a:buFont typeface="Times New Roman" panose="02020603050405020304" pitchFamily="18" charset="0"/>
              <a:buNone/>
              <a:tabLst/>
              <a:defRPr/>
            </a:pP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And many of them that </a:t>
            </a:r>
            <a:r>
              <a:rPr kumimoji="0" lang="en-US" sz="4000" b="1" i="0" u="none" strike="noStrike" kern="150" normalizeH="0" baseline="0" noProof="0" dirty="0">
                <a:ln w="9525">
                  <a:solidFill>
                    <a:schemeClr val="bg1"/>
                  </a:solidFill>
                  <a:prstDash val="solid"/>
                </a:ln>
                <a:solidFill>
                  <a:srgbClr val="E11965"/>
                </a:solidFill>
                <a:effectLst>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Arial" panose="020B0604020202020204" pitchFamily="34" charset="0"/>
              </a:rPr>
              <a:t>sleep</a:t>
            </a:r>
            <a:r>
              <a:rPr kumimoji="0" lang="en-US" sz="38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in the dust of the earth</a:t>
            </a:r>
            <a:r>
              <a:rPr kumimoji="0" lang="en-US" sz="38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4000" b="1" i="0" u="none" strike="noStrike" kern="150" normalizeH="0" baseline="0" noProof="0" dirty="0">
                <a:ln w="9525">
                  <a:solidFill>
                    <a:schemeClr val="bg1"/>
                  </a:solidFill>
                  <a:prstDash val="solid"/>
                </a:ln>
                <a:solidFill>
                  <a:srgbClr val="E11965"/>
                </a:solidFill>
                <a:effectLst>
                  <a:outerShdw blurRad="12700" dist="38100" dir="2700000" algn="tl" rotWithShape="0">
                    <a:schemeClr val="bg1">
                      <a:lumMod val="50000"/>
                    </a:schemeClr>
                  </a:outerShdw>
                </a:effectLst>
                <a:uLnTx/>
                <a:uFillTx/>
                <a:latin typeface="Papyrus" panose="03070502060502030205" pitchFamily="66" charset="0"/>
                <a:ea typeface="Microsoft YaHei" panose="020B0503020204020204" pitchFamily="34" charset="-122"/>
                <a:cs typeface="Arial" panose="020B0604020202020204" pitchFamily="34" charset="0"/>
              </a:rPr>
              <a:t>shall awake</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some to everlasting life...</a:t>
            </a:r>
            <a:r>
              <a:rPr kumimoji="0" lang="en-US" sz="3800" b="0" i="0" u="none" strike="noStrike" kern="15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rPr>
              <a:t> </a:t>
            </a:r>
            <a:r>
              <a:rPr kumimoji="0" lang="en-US" sz="1600" b="0" i="0" u="none" strike="noStrike" kern="150" cap="none" spc="0" normalizeH="0" baseline="0" noProof="0" dirty="0">
                <a:ln w="9525">
                  <a:solidFill>
                    <a:prstClr val="black"/>
                  </a:solidFill>
                  <a:prstDash val="solid"/>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hlinkClick r:id="rId4"/>
              </a:rPr>
              <a:t>Dan. 12:2 &amp; John 11:11</a:t>
            </a:r>
            <a:endParaRPr kumimoji="0" lang="en-US" sz="1800" b="0" i="0" u="none" strike="noStrike" kern="150" cap="none" spc="0" normalizeH="0" baseline="0" noProof="0" dirty="0">
              <a:ln w="9525">
                <a:solidFill>
                  <a:prstClr val="black"/>
                </a:solidFill>
                <a:prstDash val="solid"/>
              </a:ln>
              <a:solidFill>
                <a:srgbClr val="000000"/>
              </a:solidFill>
              <a:effectLst/>
              <a:uLnTx/>
              <a:uFillTx/>
              <a:latin typeface="Papyrus" panose="03070502060502030205" pitchFamily="66"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110000"/>
              </a:lnSpc>
              <a:spcBef>
                <a:spcPct val="0"/>
              </a:spcBef>
              <a:spcAft>
                <a:spcPts val="0"/>
              </a:spcAft>
              <a:buClr>
                <a:prstClr val="black"/>
              </a:buClr>
              <a:buSzPct val="80000"/>
              <a:buFont typeface="Times New Roman" panose="02020603050405020304" pitchFamily="18" charset="0"/>
              <a:buNone/>
              <a:tabLst/>
              <a:defRPr/>
            </a:pP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Blessed and holy is he that hath part in </a:t>
            </a:r>
            <a:r>
              <a:rPr kumimoji="0" lang="en-US" sz="38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the </a:t>
            </a:r>
            <a:r>
              <a:rPr kumimoji="0" lang="en-US" sz="4000" b="1" i="0" u="none" strike="noStrike" kern="150" normalizeH="0" baseline="0" noProof="0" dirty="0">
                <a:ln w="9525">
                  <a:solidFill>
                    <a:schemeClr val="bg1"/>
                  </a:solidFill>
                  <a:prstDash val="solid"/>
                </a:ln>
                <a:solidFill>
                  <a:schemeClr val="tx1"/>
                </a:solidFill>
                <a:effectLst>
                  <a:glow rad="88900">
                    <a:srgbClr val="C00000">
                      <a:alpha val="60000"/>
                    </a:srgbClr>
                  </a:glow>
                  <a:outerShdw blurRad="12700" dist="38100" dir="2700000" algn="tl" rotWithShape="0">
                    <a:schemeClr val="bg1">
                      <a:lumMod val="50000"/>
                    </a:schemeClr>
                  </a:outerShdw>
                </a:effectLst>
                <a:uLnTx/>
                <a:uFillTx/>
                <a:latin typeface="Papyrus" panose="03070502060502030205" pitchFamily="66" charset="0"/>
                <a:ea typeface="SimSun" panose="02010600030101010101" pitchFamily="2" charset="-122"/>
                <a:cs typeface="Calibri" panose="020F0502020204030204" pitchFamily="34" charset="0"/>
              </a:rPr>
              <a:t>first resurrection (of the "</a:t>
            </a:r>
            <a:r>
              <a:rPr kumimoji="0" lang="en-US" sz="4000" b="1" i="0" u="none" strike="noStrike" kern="150" normalizeH="0" baseline="0" noProof="0" dirty="0">
                <a:ln w="9525">
                  <a:solidFill>
                    <a:schemeClr val="bg1"/>
                  </a:solidFill>
                  <a:prstDash val="solid"/>
                </a:ln>
                <a:solidFill>
                  <a:schemeClr val="tx1"/>
                </a:solidFill>
                <a:effectLst>
                  <a:glow rad="88900">
                    <a:srgbClr val="C00000">
                      <a:alpha val="60000"/>
                    </a:srgbClr>
                  </a:glow>
                  <a:outerShdw blurRad="12700" dist="38100" dir="2700000" algn="tl" rotWithShape="0">
                    <a:schemeClr val="bg1">
                      <a:lumMod val="50000"/>
                    </a:schemeClr>
                  </a:outerShdw>
                </a:effectLst>
                <a:uLnTx/>
                <a:uFillTx/>
                <a:latin typeface="Papyrus" panose="03070502060502030205" pitchFamily="66" charset="0"/>
                <a:ea typeface="SimSun" panose="02010600030101010101" pitchFamily="2" charset="-122"/>
                <a:cs typeface="Calibri" panose="020F0502020204030204" pitchFamily="34" charset="0"/>
                <a:hlinkClick r:id="rId5" action="ppaction://hlinksldjump"/>
              </a:rPr>
              <a:t>people of God</a:t>
            </a:r>
            <a:r>
              <a:rPr kumimoji="0" lang="en-US" sz="4000" b="1" i="0" u="none" strike="noStrike" kern="150" normalizeH="0" baseline="0" noProof="0" dirty="0">
                <a:ln w="9525">
                  <a:solidFill>
                    <a:schemeClr val="bg1"/>
                  </a:solidFill>
                  <a:prstDash val="solid"/>
                </a:ln>
                <a:solidFill>
                  <a:schemeClr val="tx1"/>
                </a:solidFill>
                <a:effectLst>
                  <a:glow rad="88900">
                    <a:srgbClr val="C00000">
                      <a:alpha val="60000"/>
                    </a:srgbClr>
                  </a:glow>
                  <a:outerShdw blurRad="12700" dist="38100" dir="2700000" algn="tl" rotWithShape="0">
                    <a:schemeClr val="bg1">
                      <a:lumMod val="50000"/>
                    </a:schemeClr>
                  </a:outerShdw>
                </a:effectLst>
                <a:uLnTx/>
                <a:uFillTx/>
                <a:latin typeface="Papyrus" panose="03070502060502030205" pitchFamily="66" charset="0"/>
                <a:ea typeface="SimSun" panose="02010600030101010101" pitchFamily="2" charset="-122"/>
                <a:cs typeface="Calibri" panose="020F0502020204030204" pitchFamily="34" charset="0"/>
              </a:rPr>
              <a:t>“ </a:t>
            </a:r>
            <a:r>
              <a:rPr lang="en-US" sz="4000" b="1" kern="150" dirty="0">
                <a:ln w="9525">
                  <a:solidFill>
                    <a:prstClr val="black"/>
                  </a:solidFill>
                  <a:prstDash val="solid"/>
                </a:ln>
                <a:solidFill>
                  <a:prstClr val="white"/>
                </a:solidFill>
                <a:effectLst>
                  <a:glow rad="88900">
                    <a:srgbClr val="C00000">
                      <a:alpha val="60000"/>
                    </a:srgbClr>
                  </a:glow>
                  <a:outerShdw blurRad="12700" dist="38100" dir="2700000" algn="tl" rotWithShape="0">
                    <a:prstClr val="black">
                      <a:lumMod val="50000"/>
                    </a:prstClr>
                  </a:outerShdw>
                </a:effectLst>
                <a:latin typeface="Papyrus" panose="03070502060502030205" pitchFamily="66" charset="0"/>
                <a:ea typeface="SimSun" panose="02010600030101010101" pitchFamily="2" charset="-122"/>
                <a:cs typeface="Calibri" panose="020F0502020204030204" pitchFamily="34" charset="0"/>
              </a:rPr>
              <a:t>“</a:t>
            </a:r>
            <a:r>
              <a:rPr lang="en-US" sz="4000" b="1" kern="150" dirty="0">
                <a:ln w="9525">
                  <a:solidFill>
                    <a:prstClr val="black"/>
                  </a:solidFill>
                  <a:prstDash val="solid"/>
                </a:ln>
                <a:solidFill>
                  <a:prstClr val="white"/>
                </a:solidFill>
                <a:effectLst>
                  <a:glow rad="88900">
                    <a:srgbClr val="C00000">
                      <a:alpha val="60000"/>
                    </a:srgbClr>
                  </a:glow>
                  <a:outerShdw blurRad="12700" dist="38100" dir="2700000" algn="tl" rotWithShape="0">
                    <a:prstClr val="black">
                      <a:lumMod val="50000"/>
                    </a:prstClr>
                  </a:outerShdw>
                </a:effectLst>
                <a:latin typeface="Papyrus" panose="03070502060502030205" pitchFamily="66" charset="0"/>
                <a:ea typeface="SimSun" panose="02010600030101010101" pitchFamily="2" charset="-122"/>
                <a:cs typeface="Calibri" panose="020F0502020204030204" pitchFamily="34" charset="0"/>
                <a:hlinkClick r:id="rId6" action="ppaction://hlinksldjump"/>
              </a:rPr>
              <a:t>beheaded</a:t>
            </a:r>
            <a:r>
              <a:rPr lang="en-US" sz="4000" b="1" kern="150" dirty="0">
                <a:ln w="9525">
                  <a:solidFill>
                    <a:prstClr val="black"/>
                  </a:solidFill>
                  <a:prstDash val="solid"/>
                </a:ln>
                <a:solidFill>
                  <a:prstClr val="white"/>
                </a:solidFill>
                <a:effectLst>
                  <a:glow rad="88900">
                    <a:srgbClr val="C00000">
                      <a:alpha val="60000"/>
                    </a:srgbClr>
                  </a:glow>
                  <a:outerShdw blurRad="12700" dist="38100" dir="2700000" algn="tl" rotWithShape="0">
                    <a:prstClr val="black">
                      <a:lumMod val="50000"/>
                    </a:prstClr>
                  </a:outerShdw>
                </a:effectLst>
                <a:latin typeface="Papyrus" panose="03070502060502030205" pitchFamily="66" charset="0"/>
                <a:ea typeface="SimSun" panose="02010600030101010101" pitchFamily="2" charset="-122"/>
                <a:cs typeface="Calibri" panose="020F0502020204030204" pitchFamily="34" charset="0"/>
              </a:rPr>
              <a:t>” </a:t>
            </a:r>
            <a:r>
              <a:rPr kumimoji="0" lang="en-US" sz="4000" b="1" i="0" u="none" strike="noStrike" kern="150" normalizeH="0" baseline="0" noProof="0" dirty="0">
                <a:ln w="9525">
                  <a:solidFill>
                    <a:schemeClr val="bg1"/>
                  </a:solidFill>
                  <a:prstDash val="solid"/>
                </a:ln>
                <a:solidFill>
                  <a:schemeClr val="tx1"/>
                </a:solidFill>
                <a:effectLst>
                  <a:glow rad="88900">
                    <a:srgbClr val="C00000">
                      <a:alpha val="60000"/>
                    </a:srgbClr>
                  </a:glow>
                  <a:outerShdw blurRad="12700" dist="38100" dir="2700000" algn="tl" rotWithShape="0">
                    <a:schemeClr val="bg1">
                      <a:lumMod val="50000"/>
                    </a:schemeClr>
                  </a:outerShdw>
                </a:effectLst>
                <a:uLnTx/>
                <a:uFillTx/>
                <a:latin typeface="Papyrus" panose="03070502060502030205" pitchFamily="66" charset="0"/>
                <a:ea typeface="SimSun" panose="02010600030101010101" pitchFamily="2" charset="-122"/>
                <a:cs typeface="Calibri" panose="020F0502020204030204" pitchFamily="34" charset="0"/>
              </a:rPr>
              <a:t>by the beast</a:t>
            </a:r>
            <a:r>
              <a:rPr kumimoji="0" lang="en-US" sz="4000" b="1" i="0" u="none" strike="noStrike" kern="150" cap="none" spc="0" normalizeH="0" baseline="0" noProof="0" dirty="0">
                <a:ln w="12700" cmpd="sng">
                  <a:solidFill>
                    <a:schemeClr val="bg1"/>
                  </a:solidFill>
                  <a:prstDash val="solid"/>
                </a:ln>
                <a:solidFill>
                  <a:schemeClr val="tx1"/>
                </a:solidFill>
                <a:effectLst>
                  <a:glow rad="88900">
                    <a:srgbClr val="C00000">
                      <a:alpha val="60000"/>
                    </a:srgbClr>
                  </a:glow>
                  <a:outerShdw blurRad="190500" dist="50800" dir="5400000" algn="ctr" rotWithShape="0">
                    <a:srgbClr val="000000"/>
                  </a:outerShdw>
                </a:effectLst>
                <a:uLnTx/>
                <a:uFillTx/>
                <a:latin typeface="Papyrus" panose="03070502060502030205" pitchFamily="66" charset="0"/>
                <a:ea typeface="SimSun" panose="02010600030101010101" pitchFamily="2" charset="-122"/>
                <a:cs typeface="Calibri" panose="020F0502020204030204" pitchFamily="34" charset="0"/>
              </a:rPr>
              <a:t>)</a:t>
            </a:r>
            <a:r>
              <a:rPr kumimoji="0" lang="en-US" sz="3800" b="1" i="0" u="none" strike="noStrike" kern="150" cap="none" spc="0" normalizeH="0" baseline="0" noProof="0" dirty="0">
                <a:ln w="12700" cmpd="sng">
                  <a:solidFill>
                    <a:schemeClr val="bg1"/>
                  </a:solidFill>
                  <a:prstDash val="solid"/>
                </a:ln>
                <a:solidFill>
                  <a:schemeClr val="tx1"/>
                </a:solidFill>
                <a:effectLst>
                  <a:glow rad="88900">
                    <a:srgbClr val="C00000">
                      <a:alpha val="60000"/>
                    </a:srgbClr>
                  </a:glow>
                  <a:outerShdw blurRad="190500" dist="50800" dir="5400000" algn="ctr" rotWithShape="0">
                    <a:srgbClr val="000000"/>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36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a:t>
            </a:r>
            <a:r>
              <a:rPr kumimoji="0" lang="en-US" sz="1800" b="0" i="0" u="none" strike="noStrike" kern="150" cap="none" spc="0" normalizeH="0" baseline="0" noProof="0" dirty="0">
                <a:ln w="0"/>
                <a:solidFill>
                  <a:srgbClr val="FFFFFF"/>
                </a:solidFill>
                <a:effectLst>
                  <a:outerShdw blurRad="38100" dist="19050" dir="2700000" algn="tl" rotWithShape="0">
                    <a:srgbClr val="000000">
                      <a:alpha val="40000"/>
                    </a:srgbClr>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18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Calibri" panose="020F0502020204030204" pitchFamily="34" charset="0"/>
                <a:hlinkClick r:id="rId7"/>
              </a:rPr>
              <a:t>Rev. 20:6-10</a:t>
            </a:r>
            <a:r>
              <a:rPr kumimoji="0" lang="en-US" sz="1800" b="0" i="0" u="none" strike="noStrike" kern="150" cap="none" spc="0" normalizeH="0" baseline="0" noProof="0" dirty="0">
                <a:ln w="9525">
                  <a:solidFill>
                    <a:prstClr val="black"/>
                  </a:solidFill>
                  <a:prstDash val="solid"/>
                </a:ln>
                <a:solidFill>
                  <a:prstClr val="white"/>
                </a:solidFill>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8"/>
              </a:rPr>
              <a:t>Rev. 14:6-13 </a:t>
            </a:r>
            <a:r>
              <a:rPr kumimoji="0" lang="en-US"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Arial" panose="020B0604020202020204" pitchFamily="34" charset="0"/>
                <a:hlinkClick r:id="rId8"/>
              </a:rPr>
              <a:t>NIV</a:t>
            </a:r>
            <a:endParaRPr kumimoji="0" lang="en-US" sz="18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4083005682"/>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09624" y="838200"/>
            <a:ext cx="7572375" cy="520879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4000"/>
              </a:lnSpc>
              <a:spcBef>
                <a:spcPts val="0"/>
              </a:spcBef>
              <a:spcAft>
                <a:spcPts val="6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solidFill>
                  <a:prstClr val="black"/>
                </a:solidFill>
                <a:latin typeface="Papyrus" panose="03070502060502030205" pitchFamily="66" charset="0"/>
                <a:ea typeface="Microsoft YaHei" pitchFamily="1"/>
                <a:cs typeface="Times New Roman" pitchFamily="18"/>
              </a:rPr>
              <a:t>The wolf will live with the lamb… the calf and the lion… </a:t>
            </a:r>
            <a:r>
              <a:rPr lang="en-US" sz="3200" b="1" dirty="0">
                <a:ln w="9525">
                  <a:solidFill>
                    <a:schemeClr val="tx1"/>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little child </a:t>
            </a:r>
            <a:r>
              <a:rPr lang="en-US" sz="3200" dirty="0">
                <a:solidFill>
                  <a:prstClr val="black"/>
                </a:solidFill>
                <a:latin typeface="Papyrus" panose="03070502060502030205" pitchFamily="66" charset="0"/>
                <a:ea typeface="Microsoft YaHei" pitchFamily="1"/>
                <a:cs typeface="Times New Roman" pitchFamily="18"/>
              </a:rPr>
              <a:t>will lead them. </a:t>
            </a:r>
          </a:p>
          <a:p>
            <a:pPr marL="0" lvl="0" indent="0" hangingPunct="1">
              <a:lnSpc>
                <a:spcPct val="94000"/>
              </a:lnSpc>
              <a:spcBef>
                <a:spcPts val="0"/>
              </a:spcBef>
              <a:spcAft>
                <a:spcPts val="6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solidFill>
                  <a:prstClr val="black"/>
                </a:solidFill>
                <a:latin typeface="Papyrus" panose="03070502060502030205" pitchFamily="66" charset="0"/>
                <a:ea typeface="Microsoft YaHei" pitchFamily="1"/>
                <a:cs typeface="Times New Roman" pitchFamily="18"/>
              </a:rPr>
              <a:t>The cow will feed with the bear… and the lion will eat straw like the ox. </a:t>
            </a:r>
          </a:p>
          <a:p>
            <a:pPr marL="0" lvl="0" indent="0" hangingPunct="1">
              <a:lnSpc>
                <a:spcPct val="94000"/>
              </a:lnSpc>
              <a:spcBef>
                <a:spcPts val="0"/>
              </a:spcBef>
              <a:spcAft>
                <a:spcPts val="6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solidFill>
                  <a:prstClr val="black"/>
                </a:solidFill>
                <a:latin typeface="Papyrus" panose="03070502060502030205" pitchFamily="66" charset="0"/>
                <a:ea typeface="Microsoft YaHei" pitchFamily="1"/>
                <a:cs typeface="Times New Roman" pitchFamily="18"/>
              </a:rPr>
              <a:t>The </a:t>
            </a:r>
            <a:r>
              <a:rPr lang="en-US" sz="3600" b="1" dirty="0">
                <a:ln w="9525">
                  <a:solidFill>
                    <a:schemeClr val="tx1"/>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infant</a:t>
            </a:r>
            <a:r>
              <a:rPr lang="en-US" sz="3200" dirty="0">
                <a:solidFill>
                  <a:prstClr val="black"/>
                </a:solidFill>
                <a:latin typeface="Papyrus" panose="03070502060502030205" pitchFamily="66" charset="0"/>
                <a:ea typeface="Microsoft YaHei" pitchFamily="1"/>
                <a:cs typeface="Times New Roman" pitchFamily="18"/>
              </a:rPr>
              <a:t> will play near the cobra’s den, and … put its hand into the viper’s nest.</a:t>
            </a:r>
          </a:p>
          <a:p>
            <a:pPr marL="0" lvl="0" indent="0" hangingPunct="1">
              <a:lnSpc>
                <a:spcPct val="94000"/>
              </a:lnSpc>
              <a:spcBef>
                <a:spcPts val="0"/>
              </a:spcBef>
              <a:spcAft>
                <a:spcPts val="6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200" dirty="0">
                <a:solidFill>
                  <a:prstClr val="black"/>
                </a:solidFill>
                <a:latin typeface="Papyrus" panose="03070502060502030205" pitchFamily="66" charset="0"/>
                <a:ea typeface="Microsoft YaHei" pitchFamily="1"/>
                <a:cs typeface="Times New Roman" pitchFamily="18"/>
              </a:rPr>
              <a:t>They will neither harm nor destroy on all </a:t>
            </a:r>
            <a:r>
              <a:rPr lang="en-US" sz="3600" b="1" dirty="0">
                <a:ln w="9525">
                  <a:solidFill>
                    <a:schemeClr val="tx1"/>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my holy mountain</a:t>
            </a:r>
            <a:r>
              <a:rPr lang="en-US" sz="3200" dirty="0">
                <a:solidFill>
                  <a:prstClr val="black"/>
                </a:solidFill>
                <a:latin typeface="Papyrus" panose="03070502060502030205" pitchFamily="66" charset="0"/>
                <a:ea typeface="Microsoft YaHei" pitchFamily="1"/>
                <a:cs typeface="Times New Roman" pitchFamily="18"/>
              </a:rPr>
              <a:t>, for the </a:t>
            </a:r>
            <a:r>
              <a:rPr lang="en-US" sz="36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earth</a:t>
            </a:r>
            <a:r>
              <a:rPr lang="en-US" sz="3100" dirty="0">
                <a:solidFill>
                  <a:prstClr val="black"/>
                </a:solidFill>
                <a:latin typeface="Papyrus" panose="03070502060502030205" pitchFamily="66" charset="0"/>
                <a:ea typeface="Microsoft YaHei" pitchFamily="1"/>
                <a:cs typeface="Times New Roman" pitchFamily="18"/>
              </a:rPr>
              <a:t> </a:t>
            </a:r>
            <a:r>
              <a:rPr lang="en-US" sz="3200" dirty="0">
                <a:solidFill>
                  <a:prstClr val="black"/>
                </a:solidFill>
                <a:latin typeface="Papyrus" panose="03070502060502030205" pitchFamily="66" charset="0"/>
                <a:ea typeface="Microsoft YaHei" pitchFamily="1"/>
                <a:cs typeface="Times New Roman" pitchFamily="18"/>
              </a:rPr>
              <a:t>will be filled with the knowledge of the Lord... </a:t>
            </a:r>
          </a:p>
          <a:p>
            <a:pPr marL="0" lvl="0" indent="0" hangingPunct="1">
              <a:lnSpc>
                <a:spcPct val="87000"/>
              </a:lnSpc>
              <a:spcBef>
                <a:spcPts val="0"/>
              </a:spcBef>
              <a:spcAft>
                <a:spcPts val="12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Is. 11:6-9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NIV</a:t>
            </a:r>
            <a:endParaRPr lang="en-US" sz="2800" dirty="0">
              <a:solidFill>
                <a:prstClr val="black"/>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2452519399"/>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182880"/>
            <a:ext cx="9144000" cy="6675120"/>
          </a:xfrm>
          <a:prstGeom prst="rect">
            <a:avLst/>
          </a:prstGeom>
        </p:spPr>
      </p:pic>
      <p:sp>
        <p:nvSpPr>
          <p:cNvPr id="6" name="Rectangle 2"/>
          <p:cNvSpPr>
            <a:spLocks noChangeArrowheads="1"/>
          </p:cNvSpPr>
          <p:nvPr/>
        </p:nvSpPr>
        <p:spPr bwMode="auto">
          <a:xfrm>
            <a:off x="888206" y="990600"/>
            <a:ext cx="7367588" cy="529003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Clr>
                <a:schemeClr val="tx1"/>
              </a:buClr>
              <a:buSzPct val="70000"/>
              <a:tabLst/>
              <a:defRPr/>
            </a:pPr>
            <a:r>
              <a:rPr lang="en-US" sz="2800" kern="150" dirty="0">
                <a:solidFill>
                  <a:schemeClr val="tx1"/>
                </a:solidFill>
                <a:latin typeface="Papyrus" panose="03070502060502030205" pitchFamily="66" charset="0"/>
                <a:ea typeface="SimSun" panose="02010600030101010101" pitchFamily="2" charset="-122"/>
                <a:cs typeface="Calibri" panose="020F0502020204030204" pitchFamily="34" charset="0"/>
              </a:rPr>
              <a:t>… </a:t>
            </a:r>
            <a:r>
              <a:rPr lang="en-US" sz="3200" b="1" kern="150" dirty="0">
                <a:ln w="12700" cmpd="sng">
                  <a:solidFill>
                    <a:schemeClr val="tx1"/>
                  </a:solidFill>
                  <a:prstDash val="solid"/>
                </a:ln>
                <a:solidFill>
                  <a:srgbClr val="814C11"/>
                </a:solidFill>
                <a:effectLst>
                  <a:outerShdw blurRad="50800" dist="50800" dir="5400000" algn="ctr" rotWithShape="0">
                    <a:schemeClr val="tx1"/>
                  </a:outerShdw>
                </a:effectLst>
                <a:latin typeface="Papyrus" panose="03070502060502030205" pitchFamily="66" charset="0"/>
                <a:ea typeface="SimSun" panose="02010600030101010101" pitchFamily="2" charset="-122"/>
                <a:cs typeface="Calibri" panose="020F0502020204030204" pitchFamily="34" charset="0"/>
              </a:rPr>
              <a:t>Jerusalem shall be safely inhabited.</a:t>
            </a:r>
            <a:endParaRPr lang="en-US" sz="2800" b="1" kern="150" dirty="0">
              <a:ln w="12700" cmpd="sng">
                <a:solidFill>
                  <a:schemeClr val="tx1"/>
                </a:solidFill>
                <a:prstDash val="solid"/>
              </a:ln>
              <a:solidFill>
                <a:srgbClr val="814C11"/>
              </a:solidFill>
              <a:effectLst>
                <a:outerShdw blurRad="50800" dist="50800" dir="5400000" algn="ctr" rotWithShape="0">
                  <a:schemeClr val="tx1"/>
                </a:outerShdw>
              </a:effectLst>
              <a:latin typeface="Papyrus" panose="03070502060502030205" pitchFamily="66" charset="0"/>
              <a:ea typeface="SimSun" panose="02010600030101010101" pitchFamily="2" charset="-122"/>
              <a:cs typeface="Calibri" panose="020F0502020204030204" pitchFamily="34" charset="0"/>
            </a:endParaRPr>
          </a:p>
          <a:p>
            <a:pPr marL="0" lvl="0" indent="0">
              <a:lnSpc>
                <a:spcPct val="94000"/>
              </a:lnSpc>
              <a:spcBef>
                <a:spcPts val="0"/>
              </a:spcBef>
              <a:spcAft>
                <a:spcPts val="1200"/>
              </a:spcAft>
              <a:buSzPct val="70000"/>
              <a:tabLst/>
              <a:defRPr/>
            </a:pPr>
            <a:r>
              <a:rPr lang="en-US" sz="2800" kern="150" dirty="0">
                <a:solidFill>
                  <a:schemeClr val="tx1"/>
                </a:solidFill>
                <a:latin typeface="Papyrus" panose="03070502060502030205" pitchFamily="66" charset="0"/>
                <a:ea typeface="SimSun" panose="02010600030101010101" pitchFamily="2" charset="-122"/>
                <a:cs typeface="Calibri" panose="020F0502020204030204" pitchFamily="34" charset="0"/>
              </a:rPr>
              <a:t>…</a:t>
            </a:r>
            <a:r>
              <a:rPr lang="en-US" sz="2800" b="1" kern="150" dirty="0">
                <a:ln w="9525">
                  <a:solidFill>
                    <a:srgbClr val="000000">
                      <a:lumMod val="95000"/>
                      <a:lumOff val="5000"/>
                    </a:srgbClr>
                  </a:solidFill>
                  <a:prstDash val="solid"/>
                </a:ln>
                <a:solidFill>
                  <a:srgbClr val="FFFFFF"/>
                </a:solidFill>
                <a:effectLst>
                  <a:outerShdw blurRad="12700" dist="38100" dir="2700000" algn="tl" rotWithShape="0">
                    <a:srgbClr val="FFFFFF">
                      <a:lumMod val="50000"/>
                    </a:srgbClr>
                  </a:outerShdw>
                </a:effectLst>
                <a:latin typeface="Papyrus" panose="03070502060502030205" pitchFamily="66" charset="0"/>
                <a:ea typeface="SimSun" panose="02010600030101010101" pitchFamily="2" charset="-122"/>
                <a:cs typeface="Calibri" panose="020F0502020204030204" pitchFamily="34" charset="0"/>
              </a:rPr>
              <a:t> </a:t>
            </a:r>
            <a:r>
              <a:rPr lang="en-US" sz="3200" b="1" kern="150" dirty="0">
                <a:ln w="12700" cmpd="sng">
                  <a:solidFill>
                    <a:schemeClr val="tx1"/>
                  </a:solidFill>
                  <a:prstDash val="solid"/>
                </a:ln>
                <a:solidFill>
                  <a:srgbClr val="814C11"/>
                </a:solidFill>
                <a:effectLst>
                  <a:outerShdw blurRad="38100" dist="38100" dir="2700000" algn="tl">
                    <a:schemeClr val="tx1"/>
                  </a:outerShdw>
                </a:effectLst>
                <a:latin typeface="Papyrus" panose="03070502060502030205" pitchFamily="66" charset="0"/>
                <a:ea typeface="SimSun" panose="02010600030101010101" pitchFamily="2" charset="-122"/>
                <a:cs typeface="Calibri" panose="020F0502020204030204" pitchFamily="34" charset="0"/>
              </a:rPr>
              <a:t>every one that is left of all the nations which came against Jerusalem </a:t>
            </a:r>
            <a:r>
              <a:rPr lang="en-US" sz="2800" kern="150" dirty="0">
                <a:solidFill>
                  <a:prstClr val="black"/>
                </a:solidFill>
                <a:latin typeface="Papyrus" panose="03070502060502030205" pitchFamily="66" charset="0"/>
                <a:ea typeface="SimSun" panose="02010600030101010101" pitchFamily="2" charset="-122"/>
                <a:cs typeface="Calibri" panose="020F0502020204030204" pitchFamily="34" charset="0"/>
              </a:rPr>
              <a:t>shall… go up from year to year to worship … Lord of hosts, and </a:t>
            </a:r>
            <a:r>
              <a:rPr lang="en-US" sz="3000" b="1" kern="150" dirty="0">
                <a:ln w="9525">
                  <a:solidFill>
                    <a:schemeClr val="tx1"/>
                  </a:solidFill>
                  <a:prstDash val="solid"/>
                </a:ln>
                <a:solidFill>
                  <a:srgbClr val="663300"/>
                </a:solidFill>
                <a:effectLst>
                  <a:outerShdw blurRad="12700" dist="38100" dir="2700000" algn="tl" rotWithShape="0">
                    <a:schemeClr val="tx1"/>
                  </a:outerShdw>
                </a:effectLst>
                <a:latin typeface="Papyrus" panose="03070502060502030205" pitchFamily="66" charset="0"/>
                <a:ea typeface="SimSun" panose="02010600030101010101" pitchFamily="2" charset="-122"/>
                <a:cs typeface="Calibri" panose="020F0502020204030204" pitchFamily="34" charset="0"/>
              </a:rPr>
              <a:t>to keep the feast of tabernacles. </a:t>
            </a:r>
            <a:endParaRPr lang="en-US" sz="3000" kern="150" dirty="0">
              <a:ln w="9525">
                <a:solidFill>
                  <a:schemeClr val="tx1"/>
                </a:solidFill>
                <a:prstDash val="solid"/>
              </a:ln>
              <a:solidFill>
                <a:srgbClr val="663300"/>
              </a:solidFill>
              <a:effectLst>
                <a:outerShdw blurRad="12700" dist="38100" dir="2700000" algn="tl" rotWithShape="0">
                  <a:schemeClr val="tx1"/>
                </a:outerShdw>
              </a:effectLst>
              <a:latin typeface="Papyrus" panose="03070502060502030205" pitchFamily="66" charset="0"/>
              <a:ea typeface="SimSun" panose="02010600030101010101" pitchFamily="2" charset="-122"/>
              <a:cs typeface="Calibri" panose="020F0502020204030204" pitchFamily="34" charset="0"/>
            </a:endParaRPr>
          </a:p>
          <a:p>
            <a:pPr marL="0" lvl="0" indent="0">
              <a:lnSpc>
                <a:spcPct val="94000"/>
              </a:lnSpc>
              <a:spcBef>
                <a:spcPts val="0"/>
              </a:spcBef>
              <a:spcAft>
                <a:spcPts val="300"/>
              </a:spcAft>
              <a:buClr>
                <a:schemeClr val="tx1"/>
              </a:buClr>
              <a:buSzPct val="70000"/>
              <a:tabLst/>
              <a:defRPr/>
            </a:pPr>
            <a:r>
              <a:rPr lang="en-US" sz="2800" kern="150" dirty="0">
                <a:solidFill>
                  <a:schemeClr val="tx1"/>
                </a:solidFill>
                <a:latin typeface="Papyrus" panose="03070502060502030205" pitchFamily="66" charset="0"/>
                <a:ea typeface="SimSun" panose="02010600030101010101" pitchFamily="2" charset="-122"/>
                <a:cs typeface="Calibri" panose="020F0502020204030204" pitchFamily="34" charset="0"/>
              </a:rPr>
              <a:t>… </a:t>
            </a:r>
            <a:r>
              <a:rPr lang="en-US" sz="3500" b="1" kern="150" dirty="0">
                <a:ln w="12700" cmpd="sng">
                  <a:solidFill>
                    <a:schemeClr val="tx1"/>
                  </a:solidFill>
                  <a:prstDash val="solid"/>
                </a:ln>
                <a:solidFill>
                  <a:schemeClr val="bg1"/>
                </a:solidFill>
                <a:effectLst>
                  <a:glow rad="114300">
                    <a:srgbClr val="663300">
                      <a:alpha val="70000"/>
                    </a:srgbClr>
                  </a:glow>
                  <a:outerShdw blurRad="38100" dist="38100" dir="2700000" algn="tl">
                    <a:schemeClr val="tx1"/>
                  </a:outerShdw>
                </a:effectLst>
                <a:latin typeface="Papyrus" panose="03070502060502030205" pitchFamily="66" charset="0"/>
                <a:ea typeface="SimSun" panose="02010600030101010101" pitchFamily="2" charset="-122"/>
                <a:cs typeface="Calibri" panose="020F0502020204030204" pitchFamily="34" charset="0"/>
              </a:rPr>
              <a:t>whoso will not come up of all the families of the earth unto Jerusalem </a:t>
            </a:r>
            <a:r>
              <a:rPr lang="en-US" sz="3300" kern="150" dirty="0">
                <a:solidFill>
                  <a:schemeClr val="tx1"/>
                </a:solidFill>
                <a:latin typeface="Papyrus" panose="03070502060502030205" pitchFamily="66" charset="0"/>
                <a:ea typeface="SimSun" panose="02010600030101010101" pitchFamily="2" charset="-122"/>
                <a:cs typeface="Calibri" panose="020F0502020204030204" pitchFamily="34" charset="0"/>
              </a:rPr>
              <a:t>to worship the King, the Lord of hosts…</a:t>
            </a:r>
            <a:r>
              <a:rPr lang="en-US" sz="3300" b="1" kern="150" dirty="0">
                <a:ln w="12700" cmpd="sng">
                  <a:solidFill>
                    <a:schemeClr val="tx1"/>
                  </a:solidFill>
                  <a:prstDash val="solid"/>
                </a:ln>
                <a:solidFill>
                  <a:srgbClr val="663300"/>
                </a:solidFill>
                <a:effectLst>
                  <a:outerShdw blurRad="38100" dist="38100" dir="2700000" algn="tl">
                    <a:schemeClr val="tx1"/>
                  </a:outerShdw>
                </a:effectLst>
                <a:latin typeface="Papyrus" panose="03070502060502030205" pitchFamily="66" charset="0"/>
                <a:ea typeface="SimSun" panose="02010600030101010101" pitchFamily="2" charset="-122"/>
                <a:cs typeface="Calibri" panose="020F0502020204030204" pitchFamily="34" charset="0"/>
              </a:rPr>
              <a:t> </a:t>
            </a:r>
            <a:r>
              <a:rPr lang="en-US" sz="3500" b="1" kern="150" dirty="0">
                <a:ln w="12700" cmpd="sng">
                  <a:solidFill>
                    <a:schemeClr val="tx1"/>
                  </a:solidFill>
                  <a:prstDash val="solid"/>
                </a:ln>
                <a:solidFill>
                  <a:schemeClr val="bg1"/>
                </a:solidFill>
                <a:effectLst>
                  <a:glow rad="114300">
                    <a:srgbClr val="663300">
                      <a:alpha val="70000"/>
                    </a:srgbClr>
                  </a:glow>
                  <a:outerShdw blurRad="38100" dist="38100" dir="2700000" algn="tl">
                    <a:schemeClr val="tx1"/>
                  </a:outerShdw>
                </a:effectLst>
                <a:latin typeface="Papyrus" panose="03070502060502030205" pitchFamily="66" charset="0"/>
                <a:ea typeface="SimSun" panose="02010600030101010101" pitchFamily="2" charset="-122"/>
                <a:cs typeface="Calibri" panose="020F0502020204030204" pitchFamily="34" charset="0"/>
              </a:rPr>
              <a:t>upon them shall be no rain. </a:t>
            </a:r>
          </a:p>
          <a:p>
            <a:pPr marL="0" lvl="0" indent="0">
              <a:lnSpc>
                <a:spcPct val="94000"/>
              </a:lnSpc>
              <a:spcBef>
                <a:spcPts val="0"/>
              </a:spcBef>
              <a:spcAft>
                <a:spcPts val="1200"/>
              </a:spcAft>
              <a:buClr>
                <a:schemeClr val="tx1"/>
              </a:buClr>
              <a:buSzPct val="70000"/>
              <a:tabLst/>
              <a:defRPr/>
            </a:pPr>
            <a:r>
              <a:rPr lang="en-US" sz="16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Zech. 14:9-11,16-17</a:t>
            </a:r>
            <a:endParaRPr lang="en-US" sz="3200" kern="150" dirty="0">
              <a:solidFill>
                <a:prstClr val="black"/>
              </a:solidFill>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2152463459"/>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3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91440" y="1645920"/>
            <a:ext cx="8961120" cy="4978158"/>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37160" rIns="90000" bIns="4572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600"/>
              </a:spcAft>
              <a:buClr>
                <a:srgbClr val="FFFFFF"/>
              </a:buClr>
              <a:buSzPct val="65000"/>
              <a:buFont typeface="Times New Roman" panose="02020603050405020304" pitchFamily="18" charset="0"/>
              <a:buNone/>
              <a:tabLst/>
              <a:defRPr/>
            </a:pPr>
            <a:r>
              <a:rPr kumimoji="0" lang="en-US" sz="3000" i="0" u="none" strike="noStrike" kern="150" normalizeH="0" baseline="0" noProof="0" dirty="0">
                <a:solidFill>
                  <a:schemeClr val="tx1"/>
                </a:solidFill>
                <a:uLnTx/>
                <a:uFillTx/>
                <a:ea typeface="SimSun" panose="02010600030101010101" pitchFamily="2" charset="-122"/>
                <a:cs typeface="Arial" panose="020B0604020202020204" pitchFamily="34" charset="0"/>
              </a:rPr>
              <a:t>God knows many wise people will turn to God when times are good, and the test is easy. </a:t>
            </a:r>
          </a:p>
          <a:p>
            <a:pPr marL="0" marR="0" lvl="0" indent="0" algn="l" defTabSz="457200" rtl="0" eaLnBrk="1" fontAlgn="base" latinLnBrk="0" hangingPunct="0">
              <a:lnSpc>
                <a:spcPct val="94000"/>
              </a:lnSpc>
              <a:spcBef>
                <a:spcPts val="0"/>
              </a:spcBef>
              <a:spcAft>
                <a:spcPts val="1600"/>
              </a:spcAft>
              <a:buClr>
                <a:srgbClr val="FFFFFF"/>
              </a:buClr>
              <a:buSzPct val="65000"/>
              <a:buFont typeface="Times New Roman" panose="02020603050405020304" pitchFamily="18" charset="0"/>
              <a:buNone/>
              <a:tabLst/>
              <a:defRPr/>
            </a:pPr>
            <a:r>
              <a:rPr kumimoji="0" lang="en-US" sz="3100" b="1" i="0" u="none" strike="noStrike" kern="150" cap="none" spc="0" normalizeH="0" baseline="0" noProof="0" dirty="0">
                <a:ln w="19050" cmpd="sng">
                  <a:solidFill>
                    <a:schemeClr val="tx1"/>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38100" dir="2700000" algn="ctr" rotWithShape="0">
                    <a:schemeClr val="tx1"/>
                  </a:outerShdw>
                </a:effectLst>
                <a:uLnTx/>
                <a:uFillTx/>
                <a:ea typeface="SimSun" panose="02010600030101010101" pitchFamily="2" charset="-122"/>
                <a:cs typeface="Arial" panose="020B0604020202020204" pitchFamily="34" charset="0"/>
              </a:rPr>
              <a:t>But many evil people with hard hate filled hearts only turn to God when they go through hard times, hit rock bottom or face death. </a:t>
            </a:r>
          </a:p>
          <a:p>
            <a:pPr marL="274320" marR="0" lvl="0" indent="-274320" algn="l" defTabSz="457200" rtl="0" eaLnBrk="1" fontAlgn="base" latinLnBrk="0" hangingPunct="0">
              <a:lnSpc>
                <a:spcPct val="94000"/>
              </a:lnSpc>
              <a:spcBef>
                <a:spcPts val="0"/>
              </a:spcBef>
              <a:spcAft>
                <a:spcPts val="1600"/>
              </a:spcAft>
              <a:buClr>
                <a:srgbClr val="FFFFFF"/>
              </a:buClr>
              <a:buSzPct val="65000"/>
              <a:buFont typeface="Wingdings" panose="05000000000000000000" pitchFamily="2" charset="2"/>
              <a:buChar char="Ø"/>
              <a:tabLst/>
              <a:defRPr/>
            </a:pPr>
            <a:r>
              <a:rPr kumimoji="0" lang="en-US" sz="3000" b="1" i="0" u="none" strike="noStrike" kern="150" cap="none" spc="0" normalizeH="0" baseline="0" noProof="0" dirty="0">
                <a:ln w="19050" cmpd="sng">
                  <a:solidFill>
                    <a:schemeClr val="tx1"/>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38100" dir="2700000" algn="ctr" rotWithShape="0">
                    <a:schemeClr val="tx1"/>
                  </a:outerShdw>
                </a:effectLst>
                <a:uLnTx/>
                <a:uFillTx/>
                <a:ea typeface="SimSun" panose="02010600030101010101" pitchFamily="2" charset="-122"/>
                <a:cs typeface="Arial" panose="020B0604020202020204" pitchFamily="34" charset="0"/>
              </a:rPr>
              <a:t>The millennium reign of Jesus will be to make sure those who turned to Jesus in the horrific second half of tribulation, will remain faithful to Jesus when times are easy, in a revived Garden of Eden. Many will fall away again. </a:t>
            </a:r>
            <a:r>
              <a:rPr kumimoji="0" lang="en-US" sz="1600" b="1" i="0" u="none" strike="noStrike" kern="150" cap="none" spc="0" normalizeH="0" baseline="0" noProof="0" dirty="0">
                <a:ln w="19050" cmpd="sng">
                  <a:solidFill>
                    <a:schemeClr val="tx1"/>
                  </a:solidFill>
                  <a:prstDash val="solid"/>
                </a:ln>
                <a:gradFill>
                  <a:gsLst>
                    <a:gs pos="0">
                      <a:srgbClr val="000000"/>
                    </a:gs>
                    <a:gs pos="4000">
                      <a:srgbClr val="000000">
                        <a:lumMod val="60000"/>
                        <a:lumOff val="40000"/>
                      </a:srgbClr>
                    </a:gs>
                    <a:gs pos="87000">
                      <a:srgbClr val="000000">
                        <a:lumMod val="20000"/>
                        <a:lumOff val="80000"/>
                      </a:srgbClr>
                    </a:gs>
                  </a:gsLst>
                  <a:lin ang="5400000"/>
                </a:gradFill>
                <a:uLnTx/>
                <a:uFillTx/>
                <a:ea typeface="SimSun" panose="02010600030101010101" pitchFamily="2" charset="-122"/>
                <a:cs typeface="Arial" panose="020B0604020202020204" pitchFamily="34" charset="0"/>
                <a:hlinkClick r:id="rId4"/>
              </a:rPr>
              <a:t>[1000] </a:t>
            </a:r>
            <a:endParaRPr kumimoji="0" lang="en-US" sz="1600" b="1" i="0" u="none" strike="noStrike" kern="150" cap="none" spc="0" normalizeH="0" baseline="0" noProof="0" dirty="0">
              <a:ln w="19050" cmpd="sng">
                <a:solidFill>
                  <a:schemeClr val="tx1"/>
                </a:solidFill>
                <a:prstDash val="solid"/>
              </a:ln>
              <a:gradFill>
                <a:gsLst>
                  <a:gs pos="0">
                    <a:srgbClr val="000000"/>
                  </a:gs>
                  <a:gs pos="4000">
                    <a:srgbClr val="000000">
                      <a:lumMod val="60000"/>
                      <a:lumOff val="40000"/>
                    </a:srgbClr>
                  </a:gs>
                  <a:gs pos="87000">
                    <a:srgbClr val="000000">
                      <a:lumMod val="20000"/>
                      <a:lumOff val="80000"/>
                    </a:srgbClr>
                  </a:gs>
                </a:gsLst>
                <a:lin ang="5400000"/>
              </a:gradFill>
              <a:uLnTx/>
              <a:uFillTx/>
              <a:ea typeface="SimSun" panose="02010600030101010101" pitchFamily="2" charset="-122"/>
              <a:cs typeface="Arial" panose="020B0604020202020204" pitchFamily="34" charset="0"/>
            </a:endParaRPr>
          </a:p>
        </p:txBody>
      </p:sp>
      <p:sp>
        <p:nvSpPr>
          <p:cNvPr id="7" name="Text Box 1">
            <a:extLst>
              <a:ext uri="{FF2B5EF4-FFF2-40B4-BE49-F238E27FC236}">
                <a16:creationId xmlns:a16="http://schemas.microsoft.com/office/drawing/2014/main" id="{694F0426-01FA-4365-AF4E-43ABCB49F9FC}"/>
              </a:ext>
            </a:extLst>
          </p:cNvPr>
          <p:cNvSpPr txBox="1">
            <a:spLocks noChangeArrowheads="1"/>
          </p:cNvSpPr>
          <p:nvPr/>
        </p:nvSpPr>
        <p:spPr bwMode="auto">
          <a:xfrm>
            <a:off x="182880" y="365760"/>
            <a:ext cx="8778240" cy="109728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182880" tIns="45720" rIns="182880" bIns="45720"/>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5000"/>
              </a:lnSpc>
              <a:spcBef>
                <a:spcPct val="0"/>
              </a:spcBef>
              <a:spcAft>
                <a:spcPts val="600"/>
              </a:spcAft>
              <a:buClr>
                <a:srgbClr val="0000FF"/>
              </a:buClr>
              <a:buSzPct val="100000"/>
              <a:buFont typeface="Times New Roman" panose="02020603050405020304" pitchFamily="18" charset="0"/>
              <a:buNone/>
              <a:tabLst/>
              <a:defRPr/>
            </a:pPr>
            <a:r>
              <a:rPr kumimoji="0" lang="en-US" sz="3600" b="1" i="0" u="none" strike="noStrike" kern="1200" cap="none" spc="0" normalizeH="0" baseline="0" noProof="0" dirty="0">
                <a:ln w="12700">
                  <a:solidFill>
                    <a:prstClr val="white">
                      <a:lumMod val="65000"/>
                    </a:prstClr>
                  </a:solidFill>
                  <a:prstDash val="solid"/>
                </a:ln>
                <a:solidFill>
                  <a:prstClr val="black"/>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The Reason For The Tribulation is That Some Will be Saved</a:t>
            </a:r>
          </a:p>
        </p:txBody>
      </p:sp>
      <p:sp>
        <p:nvSpPr>
          <p:cNvPr id="4" name="Date Placeholder 2">
            <a:extLst>
              <a:ext uri="{FF2B5EF4-FFF2-40B4-BE49-F238E27FC236}">
                <a16:creationId xmlns:a16="http://schemas.microsoft.com/office/drawing/2014/main" id="{7AA879FD-D66B-4164-A0BC-869458D678D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667161796"/>
      </p:ext>
    </p:extLst>
  </p:cSld>
  <p:clrMapOvr>
    <a:masterClrMapping/>
  </p:clrMapOvr>
  <mc:AlternateContent xmlns:mc="http://schemas.openxmlformats.org/markup-compatibility/2006" xmlns:p14="http://schemas.microsoft.com/office/powerpoint/2010/main">
    <mc:Choice Requires="p14">
      <p:transition p14:dur="10" advTm="27000"/>
    </mc:Choice>
    <mc:Fallback xmlns="">
      <p:transition advTm="27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500"/>
                                  </p:stCondLst>
                                  <p:childTnLst>
                                    <p:animEffect transition="out" filter="fade">
                                      <p:cBhvr>
                                        <p:cTn id="6" dur="2000" tmFilter="0, 0; .2, .5; .8, .5; 1, 0"/>
                                        <p:tgtEl>
                                          <p:spTgt spid="7"/>
                                        </p:tgtEl>
                                      </p:cBhvr>
                                    </p:animEffect>
                                    <p:animScale>
                                      <p:cBhvr>
                                        <p:cTn id="7" dur="1000" autoRev="1"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37.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l="-5000" r="-5000"/>
          </a:stretch>
        </a:blipFill>
        <a:effectLst/>
      </p:bgPr>
    </p:bg>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E9CDDC78-9BAE-4522-B9E1-495FFCB929F0}"/>
              </a:ext>
            </a:extLst>
          </p:cNvPr>
          <p:cNvSpPr>
            <a:spLocks noChangeArrowheads="1"/>
          </p:cNvSpPr>
          <p:nvPr/>
        </p:nvSpPr>
        <p:spPr bwMode="auto">
          <a:xfrm>
            <a:off x="70127" y="1099913"/>
            <a:ext cx="9003746" cy="5737533"/>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no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ts val="0"/>
              </a:spcBef>
              <a:spcAft>
                <a:spcPts val="1000"/>
              </a:spcAft>
              <a:buClr>
                <a:srgbClr val="000000"/>
              </a:buClr>
              <a:buSzPct val="80000"/>
              <a:buFont typeface="Times New Roman" panose="02020603050405020304" pitchFamily="18" charset="0"/>
              <a:buNone/>
              <a:tabLst/>
              <a:defRPr/>
            </a:pPr>
            <a:r>
              <a:rPr kumimoji="0" lang="en-US" sz="30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rPr>
              <a:t>The “</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uLnTx/>
                <a:uFillTx/>
                <a:latin typeface="Arial" panose="020B0604020202020204" pitchFamily="34" charset="0"/>
                <a:ea typeface="SimSun" panose="02010600030101010101" pitchFamily="2" charset="-122"/>
                <a:cs typeface="Arial" panose="020B0604020202020204" pitchFamily="34" charset="0"/>
                <a:hlinkClick r:id="rId4" action="ppaction://hlinksldjump"/>
              </a:rPr>
              <a:t>people of God</a:t>
            </a:r>
            <a:r>
              <a:rPr kumimoji="0" lang="en-US" sz="30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rPr>
              <a:t>” resurrected to live on Earth </a:t>
            </a:r>
            <a:r>
              <a:rPr lang="en-US" sz="3000" kern="150" dirty="0">
                <a:ea typeface="SimSun" panose="02010600030101010101" pitchFamily="2" charset="-122"/>
                <a:cs typeface="Arial" panose="020B0604020202020204" pitchFamily="34" charset="0"/>
              </a:rPr>
              <a:t>for</a:t>
            </a:r>
            <a:r>
              <a:rPr kumimoji="0" lang="en-US" sz="30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rPr>
              <a:t> the 1,000 year reign of Christ will be the left behind Christians and Jews. </a:t>
            </a:r>
          </a:p>
          <a:p>
            <a:pPr marL="274320" marR="0" lvl="0" indent="-274320" algn="l" defTabSz="457200" rtl="0" eaLnBrk="1" fontAlgn="base" latinLnBrk="0" hangingPunct="0">
              <a:lnSpc>
                <a:spcPct val="92000"/>
              </a:lnSpc>
              <a:spcBef>
                <a:spcPts val="0"/>
              </a:spcBef>
              <a:spcAft>
                <a:spcPts val="1000"/>
              </a:spcAft>
              <a:buClr>
                <a:srgbClr val="000000"/>
              </a:buClr>
              <a:buSzPct val="70000"/>
              <a:buFont typeface="Wingdings" panose="05000000000000000000" pitchFamily="2" charset="2"/>
              <a:buChar char="Ø"/>
              <a:tabLst/>
              <a:defRPr/>
            </a:pPr>
            <a:r>
              <a:rPr kumimoji="0" lang="en-US" sz="28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rPr>
              <a:t>They rejected Jesus in the first half of tribulation.</a:t>
            </a:r>
            <a:r>
              <a:rPr kumimoji="0" lang="en-US" sz="2800" b="0" i="0" u="none" strike="noStrike" kern="150" cap="none" spc="0" normalizeH="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rPr>
              <a:t> They</a:t>
            </a:r>
            <a:r>
              <a:rPr kumimoji="0" lang="en-US" sz="28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rPr>
              <a:t> fought against Israel </a:t>
            </a:r>
            <a:r>
              <a:rPr kumimoji="0" lang="en-US" sz="16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Arial" panose="020B0604020202020204" pitchFamily="34" charset="0"/>
                <a:ea typeface="SimSun" panose="02010600030101010101" pitchFamily="2" charset="-122"/>
                <a:cs typeface="Arial" panose="020B0604020202020204" pitchFamily="34" charset="0"/>
                <a:hlinkClick r:id="rId5"/>
              </a:rPr>
              <a:t>Zech. 14:9-11,16-17</a:t>
            </a:r>
            <a:r>
              <a:rPr kumimoji="0" lang="en-US" sz="28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rPr>
              <a:t>, worshipped false gods or committed vile sin. </a:t>
            </a:r>
          </a:p>
          <a:p>
            <a:pPr marL="274320" marR="0" lvl="0" indent="-274320" algn="l" defTabSz="457200" rtl="0" eaLnBrk="1" fontAlgn="base" latinLnBrk="0" hangingPunct="0">
              <a:lnSpc>
                <a:spcPct val="92000"/>
              </a:lnSpc>
              <a:spcBef>
                <a:spcPts val="0"/>
              </a:spcBef>
              <a:spcAft>
                <a:spcPts val="0"/>
              </a:spcAft>
              <a:buClr>
                <a:schemeClr val="bg1"/>
              </a:buClr>
              <a:buSzPct val="65000"/>
              <a:buFont typeface="Wingdings" panose="05000000000000000000" pitchFamily="2" charset="2"/>
              <a:buChar char="Ø"/>
              <a:tabLst/>
              <a:defRPr/>
            </a:pPr>
            <a:r>
              <a:rPr kumimoji="0" lang="en-US" sz="28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lumMod val="95000"/>
                      <a:lumOff val="5000"/>
                    </a:schemeClr>
                  </a:outerShdw>
                </a:effectLst>
                <a:uLnTx/>
                <a:uFillTx/>
                <a:ea typeface="SimSun" panose="02010600030101010101" pitchFamily="2" charset="-122"/>
                <a:cs typeface="Arial" panose="020B0604020202020204" pitchFamily="34" charset="0"/>
              </a:rPr>
              <a:t>But, in the second half of tribulation the Bible says </a:t>
            </a:r>
            <a:r>
              <a:rPr lang="en-US" sz="28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lumMod val="95000"/>
                      <a:lumOff val="5000"/>
                    </a:schemeClr>
                  </a:outerShdw>
                </a:effectLst>
                <a:ea typeface="SimSun" panose="02010600030101010101" pitchFamily="2" charset="-122"/>
                <a:cs typeface="Arial" panose="020B0604020202020204" pitchFamily="34" charset="0"/>
              </a:rPr>
              <a:t>t</a:t>
            </a:r>
            <a:r>
              <a:rPr kumimoji="0" lang="en-US" sz="28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lumMod val="95000"/>
                      <a:lumOff val="5000"/>
                    </a:schemeClr>
                  </a:outerShdw>
                </a:effectLst>
                <a:uLnTx/>
                <a:uFillTx/>
                <a:ea typeface="SimSun" panose="02010600030101010101" pitchFamily="2" charset="-122"/>
                <a:cs typeface="Arial" panose="020B0604020202020204" pitchFamily="34" charset="0"/>
              </a:rPr>
              <a:t>hey resisted the beast and finally turned to Jesus. They obtained salvation as a martyr. </a:t>
            </a:r>
          </a:p>
          <a:p>
            <a:pPr marL="274320" marR="0" lvl="0" indent="0" algn="l" defTabSz="457200" rtl="0" eaLnBrk="1" fontAlgn="base" latinLnBrk="0" hangingPunct="0">
              <a:lnSpc>
                <a:spcPct val="92000"/>
              </a:lnSpc>
              <a:spcBef>
                <a:spcPts val="0"/>
              </a:spcBef>
              <a:spcAft>
                <a:spcPts val="1000"/>
              </a:spcAft>
              <a:buClr>
                <a:schemeClr val="bg1"/>
              </a:buClr>
              <a:buSzPct val="65000"/>
              <a:tabLst/>
              <a:defRPr/>
            </a:pPr>
            <a:r>
              <a:rPr kumimoji="0" lang="en-US" sz="1400" b="0" i="0" u="none" strike="noStrike" kern="1200" cap="none" spc="0" normalizeH="0" baseline="0" noProof="0" dirty="0">
                <a:ln w="9525">
                  <a:solidFill>
                    <a:prstClr val="black"/>
                  </a:solidFill>
                  <a:prstDash val="solid"/>
                </a:ln>
                <a:solidFill>
                  <a:srgbClr val="8C5212"/>
                </a:solidFill>
                <a:effectLst/>
                <a:uLnTx/>
                <a:uFillTx/>
                <a:latin typeface="Arial" panose="020B0604020202020204" pitchFamily="34" charset="0"/>
                <a:ea typeface="Microsoft YaHei" pitchFamily="1"/>
                <a:cs typeface="Arial" panose="020B0604020202020204" pitchFamily="34" charset="0"/>
                <a:hlinkClick r:id="rId6"/>
              </a:rPr>
              <a:t>Rev. 14:11-14 NIV </a:t>
            </a:r>
            <a:endParaRPr kumimoji="0" lang="en-US" sz="2800" b="0" i="0" u="none" strike="noStrike" kern="150" cap="none" spc="0" normalizeH="0" baseline="0" noProof="0" dirty="0">
              <a:ln>
                <a:noFill/>
              </a:ln>
              <a:solidFill>
                <a:srgbClr val="000000"/>
              </a:solidFill>
              <a:effectLst/>
              <a:uLnTx/>
              <a:uFillTx/>
              <a:latin typeface="Arial" panose="020B0604020202020204" pitchFamily="34" charset="0"/>
              <a:ea typeface="SimSun" panose="02010600030101010101" pitchFamily="2" charset="-122"/>
              <a:cs typeface="Arial" panose="020B0604020202020204" pitchFamily="34" charset="0"/>
            </a:endParaRPr>
          </a:p>
          <a:p>
            <a:pPr marL="274320" marR="0" lvl="0" indent="-274320" algn="l" defTabSz="457200" rtl="0" eaLnBrk="1" fontAlgn="base" latinLnBrk="0" hangingPunct="0">
              <a:lnSpc>
                <a:spcPct val="92000"/>
              </a:lnSpc>
              <a:spcBef>
                <a:spcPts val="0"/>
              </a:spcBef>
              <a:spcAft>
                <a:spcPts val="600"/>
              </a:spcAft>
              <a:buClr>
                <a:srgbClr val="808080">
                  <a:lumMod val="20000"/>
                  <a:lumOff val="80000"/>
                </a:srgbClr>
              </a:buClr>
              <a:buSzPct val="50000"/>
              <a:buFont typeface="Wingdings" panose="05000000000000000000" pitchFamily="2" charset="2"/>
              <a:buChar char="Ø"/>
              <a:tabLst/>
              <a:defRPr/>
            </a:pPr>
            <a:r>
              <a:rPr kumimoji="0" lang="en-US" sz="28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But, the Apostle John never </a:t>
            </a: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saw</a:t>
            </a:r>
            <a:r>
              <a:rPr kumimoji="0" lang="en-US" sz="28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 this last group of martyrs at the throne of God in Heaven. </a:t>
            </a:r>
            <a:r>
              <a:rPr lang="en-US" sz="28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T</a:t>
            </a:r>
            <a:r>
              <a:rPr kumimoji="0" lang="en-US" sz="2800" b="1" i="0" u="none" strike="noStrike" kern="15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uLnTx/>
                <a:uFillTx/>
                <a:latin typeface="Arial" panose="020B0604020202020204" pitchFamily="34" charset="0"/>
                <a:ea typeface="SimSun" panose="02010600030101010101" pitchFamily="2" charset="-122"/>
                <a:cs typeface="Arial" panose="020B0604020202020204" pitchFamily="34" charset="0"/>
              </a:rPr>
              <a:t>hey remain on Earth for the 1,000 year reign of Jesus.</a:t>
            </a:r>
          </a:p>
        </p:txBody>
      </p:sp>
      <p:sp>
        <p:nvSpPr>
          <p:cNvPr id="11" name="Text Box 2">
            <a:extLst>
              <a:ext uri="{FF2B5EF4-FFF2-40B4-BE49-F238E27FC236}">
                <a16:creationId xmlns:a16="http://schemas.microsoft.com/office/drawing/2014/main" id="{B5AF5CBD-B0AC-49DB-8CD1-C7C47F76368B}"/>
              </a:ext>
            </a:extLst>
          </p:cNvPr>
          <p:cNvSpPr txBox="1">
            <a:spLocks noChangeArrowheads="1"/>
          </p:cNvSpPr>
          <p:nvPr/>
        </p:nvSpPr>
        <p:spPr bwMode="auto">
          <a:xfrm>
            <a:off x="13693" y="137160"/>
            <a:ext cx="9098280" cy="1005840"/>
          </a:xfrm>
          <a:prstGeom prst="rect">
            <a:avLst/>
          </a:prstGeom>
          <a:blipFill dpi="0" rotWithShape="0">
            <a:blip r:embed="rId7"/>
            <a:srcRect/>
            <a:tile tx="0" ty="0" sx="100000" sy="100000" flip="none" algn="tl"/>
          </a:blipFill>
          <a:ln w="25400">
            <a:solidFill>
              <a:sysClr val="windowText" lastClr="000000"/>
            </a:solidFill>
          </a:ln>
          <a:effectLst>
            <a:outerShdw dist="25965" dir="2700000" algn="ctr" rotWithShape="0">
              <a:schemeClr val="tx1"/>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defTabSz="914400" fontAlgn="auto" hangingPunct="1">
              <a:lnSpc>
                <a:spcPct val="100000"/>
              </a:lnSpc>
              <a:spcBef>
                <a:spcPts val="0"/>
              </a:spcBef>
              <a:spcAft>
                <a:spcPts val="0"/>
              </a:spcAft>
              <a:buClrTx/>
              <a:buSzTx/>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
        <p:nvSpPr>
          <p:cNvPr id="5" name="Date Placeholder 2">
            <a:extLst>
              <a:ext uri="{FF2B5EF4-FFF2-40B4-BE49-F238E27FC236}">
                <a16:creationId xmlns:a16="http://schemas.microsoft.com/office/drawing/2014/main" id="{331A7A14-9B9D-404C-AC4A-0C63F4237CA0}"/>
              </a:ext>
            </a:extLst>
          </p:cNvPr>
          <p:cNvSpPr>
            <a:spLocks noGrp="1"/>
          </p:cNvSpPr>
          <p:nvPr>
            <p:ph type="dt" sz="half" idx="10"/>
          </p:nvPr>
        </p:nvSpPr>
        <p:spPr>
          <a:xfrm>
            <a:off x="3276600" y="6675120"/>
            <a:ext cx="2971800" cy="155448"/>
          </a:xfrm>
          <a:solidFill>
            <a:schemeClr val="tx1">
              <a:lumMod val="65000"/>
              <a:lumOff val="35000"/>
            </a:schemeClr>
          </a:solidFill>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481243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0"/>
                                  </p:stCondLst>
                                  <p:childTnLst>
                                    <p:animEffect transition="out" filter="fade">
                                      <p:cBhvr>
                                        <p:cTn id="6" dur="2000" tmFilter="0, 0; .2, .5; .8, .5; 1, 0"/>
                                        <p:tgtEl>
                                          <p:spTgt spid="7">
                                            <p:txEl>
                                              <p:pRg st="4" end="4"/>
                                            </p:txEl>
                                          </p:spTgt>
                                        </p:tgtEl>
                                      </p:cBhvr>
                                    </p:animEffect>
                                    <p:animScale>
                                      <p:cBhvr>
                                        <p:cTn id="7" dur="1000" autoRev="1" fill="hold"/>
                                        <p:tgtEl>
                                          <p:spTgt spid="7">
                                            <p:txEl>
                                              <p:pRg st="4" end="4"/>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a:extLst>
              <a:ext uri="{FF2B5EF4-FFF2-40B4-BE49-F238E27FC236}">
                <a16:creationId xmlns:a16="http://schemas.microsoft.com/office/drawing/2014/main" id="{9C560E7C-392F-4F4B-AAB6-4A9B00990411}"/>
              </a:ext>
            </a:extLst>
          </p:cNvPr>
          <p:cNvSpPr>
            <a:spLocks noChangeArrowheads="1"/>
          </p:cNvSpPr>
          <p:nvPr/>
        </p:nvSpPr>
        <p:spPr bwMode="auto">
          <a:xfrm>
            <a:off x="228601" y="1436097"/>
            <a:ext cx="8661559" cy="5239127"/>
          </a:xfrm>
          <a:prstGeom prst="rect">
            <a:avLst/>
          </a:prstGeom>
          <a:gradFill>
            <a:gsLst>
              <a:gs pos="13000">
                <a:srgbClr val="000099"/>
              </a:gs>
              <a:gs pos="47000">
                <a:srgbClr val="0A039B"/>
              </a:gs>
              <a:gs pos="9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105000"/>
              </a:lnSpc>
              <a:spcBef>
                <a:spcPct val="0"/>
              </a:spcBef>
              <a:spcAft>
                <a:spcPts val="300"/>
              </a:spcAft>
              <a:buClr>
                <a:srgbClr val="002060"/>
              </a:buClr>
              <a:buSzPct val="100000"/>
              <a:buFont typeface="Times New Roman" panose="02020603050405020304" pitchFamily="18" charset="0"/>
              <a:buNone/>
              <a:tabLst/>
              <a:defRPr/>
            </a:pP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Third Group Saved </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[998]</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(pg. 381)</a:t>
            </a:r>
            <a:r>
              <a:rPr kumimoji="0" 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p>
          <a:p>
            <a:pPr marL="0" marR="0" lvl="0" indent="0" algn="l" defTabSz="457200" rtl="0" eaLnBrk="1" fontAlgn="base" latinLnBrk="0" hangingPunct="0">
              <a:lnSpc>
                <a:spcPct val="100000"/>
              </a:lnSpc>
              <a:spcBef>
                <a:spcPct val="0"/>
              </a:spcBef>
              <a:spcAft>
                <a:spcPts val="12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Post-tribulation resurrection of the: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4" action="ppaction://hlinksldjump"/>
              </a:rPr>
              <a:t>left behind</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5" action="ppaction://hlinksldjump"/>
              </a:rPr>
              <a:t>blessed are the dead</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6" action="ppaction://hlinksldjump"/>
              </a:rPr>
              <a:t>beheaded</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7" action="ppaction://hlinksldjump"/>
              </a:rPr>
              <a:t>people of God</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5" action="ppaction://hlinksldjump"/>
              </a:rPr>
              <a:t>faithful to Jesus</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who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8" action="ppaction://hlinksldjump"/>
              </a:rPr>
              <a:t>rejected the mark of the beast</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that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9" action="ppaction://hlinksldjump"/>
              </a:rPr>
              <a:t>threw down the Temple Sanctuary</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p>
          <a:p>
            <a:pPr marL="0" marR="0" lvl="0" indent="0" algn="l" defTabSz="457200" rtl="0" eaLnBrk="1" fontAlgn="base" latinLnBrk="0" hangingPunct="0">
              <a:lnSpc>
                <a:spcPct val="100000"/>
              </a:lnSpc>
              <a:spcBef>
                <a:spcPct val="0"/>
              </a:spcBef>
              <a:spcAft>
                <a:spcPts val="3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They are from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0" action="ppaction://hlinksldjump"/>
              </a:rPr>
              <a:t>every nation</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and hear the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0" action="ppaction://hlinksldjump"/>
              </a:rPr>
              <a:t>eternal gospel</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from only the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0" action="ppaction://hlinksldjump"/>
              </a:rPr>
              <a:t>three angels</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0" action="ppaction://hlinksldjump"/>
              </a:rPr>
              <a:t>flying in midair</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only during the second half of </a:t>
            </a:r>
          </a:p>
          <a:p>
            <a:pPr marL="0" marR="0" lvl="0" indent="0" algn="l" defTabSz="457200" rtl="0" eaLnBrk="1" fontAlgn="base" latinLnBrk="0" hangingPunct="0">
              <a:lnSpc>
                <a:spcPct val="100000"/>
              </a:lnSpc>
              <a:spcBef>
                <a:spcPct val="0"/>
              </a:spcBef>
              <a:spcAft>
                <a:spcPts val="3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tribulation, when the beast rules the Earth</a:t>
            </a:r>
          </a:p>
          <a:p>
            <a:pPr marL="0" marR="0" lvl="0" indent="0" algn="l" defTabSz="457200" rtl="0" eaLnBrk="1" fontAlgn="base" latinLnBrk="0" hangingPunct="0">
              <a:lnSpc>
                <a:spcPct val="100000"/>
              </a:lnSpc>
              <a:spcBef>
                <a:spcPct val="0"/>
              </a:spcBef>
              <a:spcAft>
                <a:spcPts val="3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and all </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1" action="ppaction://hlinksldjump"/>
              </a:rPr>
              <a:t>cities are leveled, </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1" action="ppaction://hlinksldjump"/>
              </a:rPr>
              <a:t>and humans </a:t>
            </a:r>
          </a:p>
          <a:p>
            <a:pPr marL="0" marR="0" lvl="0" indent="0" algn="l" defTabSz="457200" rtl="0" eaLnBrk="1" fontAlgn="base" latinLnBrk="0" hangingPunct="0">
              <a:lnSpc>
                <a:spcPct val="100000"/>
              </a:lnSpc>
              <a:spcBef>
                <a:spcPct val="0"/>
              </a:spcBef>
              <a:spcAft>
                <a:spcPts val="3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hlinkClick r:id="rId11" action="ppaction://hlinksldjump"/>
              </a:rPr>
              <a:t>become as rare as gold</a:t>
            </a:r>
            <a:r>
              <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worldwide.</a:t>
            </a:r>
            <a:endPar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13" name="Text Box 2">
            <a:extLst>
              <a:ext uri="{FF2B5EF4-FFF2-40B4-BE49-F238E27FC236}">
                <a16:creationId xmlns:a16="http://schemas.microsoft.com/office/drawing/2014/main" id="{04610BDD-CE6E-41EE-9B2C-B991AFA4F388}"/>
              </a:ext>
            </a:extLst>
          </p:cNvPr>
          <p:cNvSpPr txBox="1">
            <a:spLocks noChangeArrowheads="1"/>
          </p:cNvSpPr>
          <p:nvPr/>
        </p:nvSpPr>
        <p:spPr bwMode="auto">
          <a:xfrm>
            <a:off x="91440" y="228600"/>
            <a:ext cx="8961120" cy="1005840"/>
          </a:xfrm>
          <a:prstGeom prst="rect">
            <a:avLst/>
          </a:prstGeom>
          <a:blipFill dpi="0" rotWithShape="0">
            <a:blip r:embed="rId12"/>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srgbClr val="000099"/>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Three Distinct Groups of Christians are Saved Out of the Tribulation Era</a:t>
            </a:r>
          </a:p>
        </p:txBody>
      </p:sp>
      <p:sp>
        <p:nvSpPr>
          <p:cNvPr id="5" name="Date Placeholder 2">
            <a:extLst>
              <a:ext uri="{FF2B5EF4-FFF2-40B4-BE49-F238E27FC236}">
                <a16:creationId xmlns:a16="http://schemas.microsoft.com/office/drawing/2014/main" id="{B3068B6B-4566-40F2-9E43-013AA5E301EA}"/>
              </a:ext>
            </a:extLst>
          </p:cNvPr>
          <p:cNvSpPr>
            <a:spLocks noGrp="1"/>
          </p:cNvSpPr>
          <p:nvPr>
            <p:ph type="dt" sz="half" idx="10"/>
          </p:nvPr>
        </p:nvSpPr>
        <p:spPr>
          <a:xfrm>
            <a:off x="5918362" y="6662629"/>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8" name="Picture 7">
            <a:extLst>
              <a:ext uri="{FF2B5EF4-FFF2-40B4-BE49-F238E27FC236}">
                <a16:creationId xmlns:a16="http://schemas.microsoft.com/office/drawing/2014/main" id="{AB26AF2C-2096-4AC9-812F-52350C24561A}"/>
              </a:ext>
            </a:extLst>
          </p:cNvPr>
          <p:cNvPicPr>
            <a:picLocks noChangeAspect="1"/>
          </p:cNvPicPr>
          <p:nvPr/>
        </p:nvPicPr>
        <p:blipFill rotWithShape="1">
          <a:blip r:embed="rId13">
            <a:extLst>
              <a:ext uri="{28A0092B-C50C-407E-A947-70E740481C1C}">
                <a14:useLocalDpi xmlns:a14="http://schemas.microsoft.com/office/drawing/2010/main" val="0"/>
              </a:ext>
            </a:extLst>
          </a:blip>
          <a:srcRect l="13676" t="2361" r="9304" b="1895"/>
          <a:stretch/>
        </p:blipFill>
        <p:spPr>
          <a:xfrm>
            <a:off x="7132320" y="4846320"/>
            <a:ext cx="2011680" cy="1877572"/>
          </a:xfrm>
          <a:prstGeom prst="rect">
            <a:avLst/>
          </a:prstGeom>
          <a:ln>
            <a:noFill/>
          </a:ln>
          <a:effectLst>
            <a:softEdge rad="112500"/>
          </a:effectLst>
        </p:spPr>
      </p:pic>
      <p:sp>
        <p:nvSpPr>
          <p:cNvPr id="7" name="Date Placeholder 2">
            <a:extLst>
              <a:ext uri="{FF2B5EF4-FFF2-40B4-BE49-F238E27FC236}">
                <a16:creationId xmlns:a16="http://schemas.microsoft.com/office/drawing/2014/main" id="{3E303809-7338-4EC2-BBFA-C8992C7B0BC7}"/>
              </a:ext>
            </a:extLst>
          </p:cNvPr>
          <p:cNvSpPr txBox="1">
            <a:spLocks/>
          </p:cNvSpPr>
          <p:nvPr/>
        </p:nvSpPr>
        <p:spPr>
          <a:xfrm>
            <a:off x="253839" y="6662371"/>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1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See proof in underlined links</a:t>
            </a:r>
          </a:p>
        </p:txBody>
      </p:sp>
    </p:spTree>
    <p:extLst>
      <p:ext uri="{BB962C8B-B14F-4D97-AF65-F5344CB8AC3E}">
        <p14:creationId xmlns:p14="http://schemas.microsoft.com/office/powerpoint/2010/main" val="21851329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539.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E9CDDC78-9BAE-4522-B9E1-495FFCB929F0}"/>
              </a:ext>
            </a:extLst>
          </p:cNvPr>
          <p:cNvSpPr>
            <a:spLocks noChangeArrowheads="1"/>
          </p:cNvSpPr>
          <p:nvPr/>
        </p:nvSpPr>
        <p:spPr bwMode="auto">
          <a:xfrm>
            <a:off x="110020" y="1902916"/>
            <a:ext cx="8923959" cy="4772204"/>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5000"/>
              </a:lnSpc>
              <a:spcBef>
                <a:spcPts val="0"/>
              </a:spcBef>
              <a:spcAft>
                <a:spcPts val="1000"/>
              </a:spcAft>
              <a:buSzPct val="80000"/>
              <a:tabLst/>
              <a:defRPr/>
            </a:pPr>
            <a:r>
              <a:rPr lang="en-US" sz="33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Those people living on Earth for the millennium will beat their swords into plow shears.</a:t>
            </a:r>
          </a:p>
          <a:p>
            <a:pPr marL="0" lvl="0" indent="0">
              <a:lnSpc>
                <a:spcPct val="85000"/>
              </a:lnSpc>
              <a:spcBef>
                <a:spcPts val="0"/>
              </a:spcBef>
              <a:spcAft>
                <a:spcPts val="1000"/>
              </a:spcAft>
              <a:buSzPct val="80000"/>
              <a:tabLst/>
              <a:defRPr/>
            </a:pPr>
            <a:r>
              <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rPr>
              <a:t>On the other hand, elect Christians who were taken forever into the clouds of Heaven will not need to plow dirt for crops. They will not need rain or food. </a:t>
            </a:r>
          </a:p>
          <a:p>
            <a:pPr marL="365760" lvl="0" indent="-365760">
              <a:lnSpc>
                <a:spcPct val="85000"/>
              </a:lnSpc>
              <a:spcBef>
                <a:spcPts val="0"/>
              </a:spcBef>
              <a:spcAft>
                <a:spcPts val="1000"/>
              </a:spcAft>
              <a:buClr>
                <a:schemeClr val="bg1"/>
              </a:buClr>
              <a:buSzPct val="65000"/>
              <a:buFont typeface="Wingdings" panose="05000000000000000000" pitchFamily="2" charset="2"/>
              <a:buChar char="Ø"/>
              <a:tabLst/>
              <a:defRPr/>
            </a:pPr>
            <a:r>
              <a:rPr lang="en-US" sz="32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There is no dirt to plow in the clouds of Heaven. The elect who rise into Heaven will receive transformed bodies like the angels.</a:t>
            </a:r>
          </a:p>
          <a:p>
            <a:pPr marL="365760" lvl="0" indent="-365760">
              <a:lnSpc>
                <a:spcPct val="85000"/>
              </a:lnSpc>
              <a:spcBef>
                <a:spcPts val="0"/>
              </a:spcBef>
              <a:spcAft>
                <a:spcPts val="1000"/>
              </a:spcAft>
              <a:buSzPct val="70000"/>
              <a:buFont typeface="Wingdings" panose="05000000000000000000" pitchFamily="2" charset="2"/>
              <a:buChar char="Ø"/>
              <a:tabLst/>
              <a:defRPr/>
            </a:pPr>
            <a:r>
              <a:rPr lang="en-US" sz="2800" kern="150" dirty="0">
                <a:solidFill>
                  <a:prstClr val="black"/>
                </a:solidFill>
                <a:latin typeface="Calibri" panose="020F0502020204030204" pitchFamily="34" charset="0"/>
                <a:ea typeface="SimSun" panose="02010600030101010101" pitchFamily="2" charset="-122"/>
                <a:cs typeface="Calibri" panose="020F0502020204030204" pitchFamily="34" charset="0"/>
              </a:rPr>
              <a:t>The Bible says they will live in the clouds of Heaven forever. They do not return to Earth for the millennium.</a:t>
            </a:r>
          </a:p>
        </p:txBody>
      </p:sp>
      <p:sp>
        <p:nvSpPr>
          <p:cNvPr id="11" name="Text Box 2">
            <a:extLst>
              <a:ext uri="{FF2B5EF4-FFF2-40B4-BE49-F238E27FC236}">
                <a16:creationId xmlns:a16="http://schemas.microsoft.com/office/drawing/2014/main" id="{B5AF5CBD-B0AC-49DB-8CD1-C7C47F76368B}"/>
              </a:ext>
            </a:extLst>
          </p:cNvPr>
          <p:cNvSpPr txBox="1">
            <a:spLocks noChangeArrowheads="1"/>
          </p:cNvSpPr>
          <p:nvPr/>
        </p:nvSpPr>
        <p:spPr bwMode="auto">
          <a:xfrm>
            <a:off x="18288" y="82377"/>
            <a:ext cx="9052560" cy="100584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defTabSz="914400" fontAlgn="auto" hangingPunct="1">
              <a:lnSpc>
                <a:spcPct val="100000"/>
              </a:lnSpc>
              <a:spcBef>
                <a:spcPts val="0"/>
              </a:spcBef>
              <a:spcAft>
                <a:spcPts val="0"/>
              </a:spcAft>
              <a:buClrTx/>
              <a:buSzTx/>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
        <p:nvSpPr>
          <p:cNvPr id="4" name="Date Placeholder 2">
            <a:extLst>
              <a:ext uri="{FF2B5EF4-FFF2-40B4-BE49-F238E27FC236}">
                <a16:creationId xmlns:a16="http://schemas.microsoft.com/office/drawing/2014/main" id="{F2D01A2C-809D-4805-B2F3-DDF680E5EC30}"/>
              </a:ext>
            </a:extLst>
          </p:cNvPr>
          <p:cNvSpPr>
            <a:spLocks noGrp="1"/>
          </p:cNvSpPr>
          <p:nvPr>
            <p:ph type="dt" sz="half" idx="10"/>
          </p:nvPr>
        </p:nvSpPr>
        <p:spPr>
          <a:xfrm>
            <a:off x="3276600" y="6675120"/>
            <a:ext cx="2971800" cy="155448"/>
          </a:xfrm>
          <a:solidFill>
            <a:schemeClr val="tx1">
              <a:lumMod val="65000"/>
              <a:lumOff val="35000"/>
            </a:schemeClr>
          </a:solidFill>
        </p:spPr>
        <p:txBody>
          <a:bodyPr lIns="0" tIns="0" rIns="0" bIns="0"/>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1850241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01627" y="2011680"/>
            <a:ext cx="8734643" cy="4672946"/>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spcBef>
                <a:spcPts val="0"/>
              </a:spcBef>
              <a:spcAft>
                <a:spcPts val="600"/>
              </a:spcAft>
              <a:tabLst/>
            </a:pPr>
            <a:r>
              <a:rPr lang="en-US" sz="38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Video – “Prophesies of the Passion”</a:t>
            </a:r>
            <a:r>
              <a:rPr lang="en-US" kern="150" dirty="0">
                <a:solidFill>
                  <a:prstClr val="black"/>
                </a:solidFill>
                <a:latin typeface="Calibri" panose="020F0502020204030204" pitchFamily="34" charset="0"/>
                <a:ea typeface="SimSun" panose="02010600030101010101" pitchFamily="2" charset="-122"/>
                <a:cs typeface="Calibri" panose="020F0502020204030204" pitchFamily="34" charset="0"/>
              </a:rPr>
              <a:t>©</a:t>
            </a:r>
            <a:endParaRPr lang="en-US" sz="1600" b="1" kern="150" dirty="0">
              <a:ln w="9525">
                <a:solidFill>
                  <a:prstClr val="black"/>
                </a:solidFill>
                <a:prstDash val="solid"/>
              </a:ln>
              <a:solidFill>
                <a:prstClr val="black"/>
              </a:solidFill>
              <a:effectLst>
                <a:glow rad="101600">
                  <a:srgbClr val="ED7D31">
                    <a:satMod val="175000"/>
                    <a:alpha val="40000"/>
                  </a:srgbClr>
                </a:glow>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endParaRPr>
          </a:p>
          <a:p>
            <a:pPr marL="0" lvl="0" indent="0" algn="ctr">
              <a:lnSpc>
                <a:spcPct val="70000"/>
              </a:lnSpc>
              <a:spcBef>
                <a:spcPts val="0"/>
              </a:spcBef>
              <a:spcAft>
                <a:spcPts val="1800"/>
              </a:spcAft>
              <a:tabLst/>
            </a:pPr>
            <a:r>
              <a:rPr lang="en-US"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3"/>
              </a:rPr>
              <a:t>https://www.bing.com/videos/search?q=Prophesies+of+the+Passion+utube&amp;&amp;view=detail&amp;mid=32E19F350E1F6F68712732E19F350E1F6F687127&amp;&amp;FORM=VRDGAR</a:t>
            </a:r>
            <a:endPar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274320" lvl="0" indent="-274320">
              <a:lnSpc>
                <a:spcPct val="85000"/>
              </a:lnSpc>
              <a:spcAft>
                <a:spcPts val="1200"/>
              </a:spcAft>
              <a:buClr>
                <a:schemeClr val="tx1"/>
              </a:buClr>
              <a:buSzPct val="60000"/>
              <a:buFont typeface="Wingdings" panose="05000000000000000000" pitchFamily="2" charset="2"/>
              <a:buChar char="Ø"/>
              <a:tabLst/>
            </a:pPr>
            <a:r>
              <a:rPr lang="en-US" sz="3200" b="1" dirty="0">
                <a:ln w="9525">
                  <a:solidFill>
                    <a:prstClr val="black"/>
                  </a:solidFill>
                  <a:prstDash val="solid"/>
                </a:ln>
                <a:gradFill>
                  <a:gsLst>
                    <a:gs pos="0">
                      <a:prstClr val="white"/>
                    </a:gs>
                    <a:gs pos="44000">
                      <a:srgbClr val="0070C0"/>
                    </a:gs>
                    <a:gs pos="100000">
                      <a:srgbClr val="000099"/>
                    </a:gs>
                  </a:gsLst>
                  <a:path path="circle">
                    <a:fillToRect l="50000" t="130000" r="50000" b="-30000"/>
                  </a:path>
                </a:gra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Over 100 prophesies about the life and death of Jesus on the cross were fulfilled literally, word for word, exactly as listed in the Bible, without changing any words.</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3"/>
              </a:rPr>
              <a:t>[915]</a:t>
            </a:r>
            <a:endParaRPr lang="en-US" dirty="0">
              <a:solidFill>
                <a:schemeClr val="tx1"/>
              </a:solidFill>
              <a:latin typeface="Calibri" panose="020F0502020204030204" pitchFamily="34" charset="0"/>
              <a:cs typeface="Calibri" panose="020F0502020204030204" pitchFamily="34" charset="0"/>
            </a:endParaRPr>
          </a:p>
          <a:p>
            <a:pPr marL="274320" lvl="0" indent="-274320">
              <a:lnSpc>
                <a:spcPct val="85000"/>
              </a:lnSpc>
              <a:spcAft>
                <a:spcPts val="600"/>
              </a:spcAft>
              <a:buClr>
                <a:schemeClr val="bg1"/>
              </a:buClr>
              <a:buSzPct val="70000"/>
              <a:buFont typeface="Wingdings" panose="05000000000000000000" pitchFamily="2" charset="2"/>
              <a:buChar char="Ø"/>
              <a:tabLst/>
            </a:pPr>
            <a:r>
              <a:rPr lang="en-US" sz="3000" dirty="0">
                <a:solidFill>
                  <a:schemeClr val="bg1">
                    <a:lumMod val="95000"/>
                    <a:lumOff val="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The accuracy of these prophesies are verified by the Dead Sea Scrolls, that predate Jesus by 200 years</a:t>
            </a:r>
            <a:r>
              <a:rPr lang="en-US" sz="3000" dirty="0">
                <a:solidFill>
                  <a:schemeClr val="bg1">
                    <a:lumMod val="95000"/>
                    <a:lumOff val="5000"/>
                  </a:schemeClr>
                </a:solidFill>
                <a:effectLst>
                  <a:outerShdw blurRad="38100" dist="38100" dir="2700000" algn="tl">
                    <a:srgbClr val="000000">
                      <a:alpha val="43137"/>
                    </a:srgbClr>
                  </a:outerShdw>
                </a:effectLst>
                <a:cs typeface="Arial" panose="020B0604020202020204" pitchFamily="34" charset="0"/>
              </a:rPr>
              <a:t>. </a:t>
            </a:r>
            <a:r>
              <a:rPr lang="en-US" sz="1600" dirty="0">
                <a:solidFill>
                  <a:prstClr val="black">
                    <a:lumMod val="95000"/>
                    <a:lumOff val="5000"/>
                  </a:prstClr>
                </a:solidFill>
                <a:latin typeface="Calibri" panose="020F0502020204030204" pitchFamily="34" charset="0"/>
                <a:cs typeface="Calibri" panose="020F0502020204030204" pitchFamily="34" charset="0"/>
              </a:rPr>
              <a:t>[35]</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4"/>
              </a:rPr>
              <a:t>[240]</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5"/>
              </a:rPr>
              <a:t>[274]</a:t>
            </a:r>
            <a:r>
              <a:rPr lang="en-US" sz="1600" dirty="0">
                <a:solidFill>
                  <a:prstClr val="black">
                    <a:lumMod val="95000"/>
                    <a:lumOff val="5000"/>
                  </a:prstClr>
                </a:solidFill>
                <a:latin typeface="Calibri" panose="020F0502020204030204" pitchFamily="34" charset="0"/>
                <a:cs typeface="Calibri" panose="020F0502020204030204" pitchFamily="34" charset="0"/>
              </a:rPr>
              <a:t>[275]</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6"/>
              </a:rPr>
              <a:t>[279]</a:t>
            </a:r>
            <a:r>
              <a:rPr lang="en-US" sz="1600" dirty="0">
                <a:solidFill>
                  <a:prstClr val="black">
                    <a:lumMod val="95000"/>
                    <a:lumOff val="5000"/>
                  </a:prstClr>
                </a:solidFill>
                <a:latin typeface="Calibri" panose="020F0502020204030204" pitchFamily="34" charset="0"/>
                <a:cs typeface="Calibri" panose="020F0502020204030204" pitchFamily="34" charset="0"/>
                <a:hlinkClick r:id="rId7"/>
              </a:rPr>
              <a:t> [280]</a:t>
            </a:r>
            <a:r>
              <a:rPr lang="en-US" sz="1600" dirty="0">
                <a:solidFill>
                  <a:prstClr val="white"/>
                </a:solidFill>
                <a:latin typeface="Calibri" panose="020F0502020204030204" pitchFamily="34" charset="0"/>
                <a:cs typeface="Calibri" panose="020F0502020204030204" pitchFamily="34" charset="0"/>
                <a:hlinkClick r:id="rId8"/>
              </a:rPr>
              <a:t>[883]</a:t>
            </a:r>
            <a:endParaRPr lang="en-US" dirty="0">
              <a:solidFill>
                <a:prstClr val="white"/>
              </a:solidFill>
              <a:latin typeface="Calibri" panose="020F0502020204030204" pitchFamily="34" charset="0"/>
              <a:cs typeface="Calibri" panose="020F0502020204030204" pitchFamily="34" charset="0"/>
            </a:endParaRPr>
          </a:p>
        </p:txBody>
      </p:sp>
      <p:sp>
        <p:nvSpPr>
          <p:cNvPr id="5" name="Text Box 1"/>
          <p:cNvSpPr txBox="1">
            <a:spLocks noChangeArrowheads="1"/>
          </p:cNvSpPr>
          <p:nvPr/>
        </p:nvSpPr>
        <p:spPr bwMode="auto">
          <a:xfrm>
            <a:off x="201627" y="589458"/>
            <a:ext cx="8734643" cy="1188720"/>
          </a:xfrm>
          <a:prstGeom prst="rect">
            <a:avLst/>
          </a:prstGeom>
          <a:blipFill dpi="0" rotWithShape="0">
            <a:blip r:embed="rId9"/>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ln w="6350">
                  <a:solidFill>
                    <a:schemeClr val="bg1"/>
                  </a:solidFill>
                </a:ln>
                <a:solidFill>
                  <a:srgbClr val="4C4C4C"/>
                </a:solidFill>
                <a:latin typeface="Times New Roman" panose="02020603050405020304" pitchFamily="18" charset="0"/>
                <a:cs typeface="Arial Unicode MS" panose="020B0604020202020204" pitchFamily="34" charset="-128"/>
              </a:rPr>
              <a:t>After Bible Parables, Jesus or an Angel Gave the Exact Literal Interpretation</a:t>
            </a:r>
          </a:p>
        </p:txBody>
      </p:sp>
      <p:sp>
        <p:nvSpPr>
          <p:cNvPr id="4" name="Date Placeholder 2">
            <a:extLst>
              <a:ext uri="{FF2B5EF4-FFF2-40B4-BE49-F238E27FC236}">
                <a16:creationId xmlns:a16="http://schemas.microsoft.com/office/drawing/2014/main" id="{E302C5AA-64C5-4E77-95AD-874C34C5A659}"/>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8723725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5250"/>
                                  </p:stCondLst>
                                  <p:childTnLst>
                                    <p:animEffect transition="out" filter="fade">
                                      <p:cBhvr>
                                        <p:cTn id="6" dur="1500" tmFilter="0, 0; .2, .5; .8, .5; 1, 0"/>
                                        <p:tgtEl>
                                          <p:spTgt spid="6">
                                            <p:txEl>
                                              <p:pRg st="2" end="2"/>
                                            </p:txEl>
                                          </p:spTgt>
                                        </p:tgtEl>
                                      </p:cBhvr>
                                    </p:animEffect>
                                    <p:animScale>
                                      <p:cBhvr>
                                        <p:cTn id="7" dur="75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219200" y="990600"/>
            <a:ext cx="6388894" cy="506600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92000"/>
              </a:lnSpc>
              <a:spcBef>
                <a:spcPts val="0"/>
              </a:spcBef>
              <a:spcAft>
                <a:spcPts val="12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4000" dirty="0">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On that day living water will flow out from </a:t>
            </a:r>
            <a:r>
              <a:rPr lang="en-US" sz="4000" b="1" dirty="0">
                <a:ln w="9525">
                  <a:solidFill>
                    <a:schemeClr val="tx1"/>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Jerusalem</a:t>
            </a:r>
            <a:r>
              <a:rPr lang="en-US" sz="4000" dirty="0">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half of it east to the </a:t>
            </a:r>
            <a:r>
              <a:rPr lang="en-US" sz="4000" b="1" dirty="0">
                <a:ln w="9525">
                  <a:solidFill>
                    <a:schemeClr val="tx1"/>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Dead Sea </a:t>
            </a:r>
            <a:r>
              <a:rPr lang="en-US" sz="4000" dirty="0">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and half of it west to the </a:t>
            </a:r>
            <a:r>
              <a:rPr lang="en-US" sz="4000" b="1" dirty="0">
                <a:ln w="9525">
                  <a:solidFill>
                    <a:schemeClr val="tx1"/>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Mediterranean Sea</a:t>
            </a:r>
            <a:r>
              <a:rPr lang="en-US" sz="4000" dirty="0">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in summer and in winter.</a:t>
            </a:r>
          </a:p>
          <a:p>
            <a:pPr marL="0" lvl="0" indent="0" hangingPunct="1">
              <a:lnSpc>
                <a:spcPct val="92000"/>
              </a:lnSpc>
              <a:spcBef>
                <a:spcPts val="0"/>
              </a:spcBef>
              <a:spcAft>
                <a:spcPts val="12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4000" dirty="0">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The </a:t>
            </a:r>
            <a:r>
              <a:rPr lang="en-US" sz="4000" b="1" dirty="0">
                <a:ln w="9525">
                  <a:solidFill>
                    <a:schemeClr val="tx1"/>
                  </a:solidFill>
                  <a:prstDash val="solid"/>
                </a:ln>
                <a:solidFill>
                  <a:srgbClr val="663300"/>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Lord will be king over the whole earth</a:t>
            </a:r>
            <a:r>
              <a:rPr lang="en-US" sz="4000" dirty="0">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r>
              <a:rPr lang="en-US" dirty="0">
                <a:ln w="12700">
                  <a:solidFill>
                    <a:schemeClr val="tx2">
                      <a:lumMod val="75000"/>
                    </a:schemeClr>
                  </a:solidFill>
                  <a:prstDash val="solid"/>
                </a:ln>
                <a:pattFill prst="dkUpDiag">
                  <a:fgClr>
                    <a:schemeClr val="tx2"/>
                  </a:fgClr>
                  <a:bgClr>
                    <a:schemeClr val="tx2">
                      <a:lumMod val="20000"/>
                      <a:lumOff val="80000"/>
                    </a:schemeClr>
                  </a:bgClr>
                </a:patt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hlinkClick r:id="rId4"/>
              </a:rPr>
              <a:t>Zechariah 14:6-9 </a:t>
            </a:r>
            <a:r>
              <a:rPr lang="en-US" sz="1400" dirty="0">
                <a:ln w="12700">
                  <a:solidFill>
                    <a:schemeClr val="tx2">
                      <a:lumMod val="75000"/>
                    </a:schemeClr>
                  </a:solidFill>
                  <a:prstDash val="solid"/>
                </a:ln>
                <a:pattFill prst="dkUpDiag">
                  <a:fgClr>
                    <a:schemeClr val="tx2"/>
                  </a:fgClr>
                  <a:bgClr>
                    <a:schemeClr val="tx2">
                      <a:lumMod val="20000"/>
                      <a:lumOff val="80000"/>
                    </a:schemeClr>
                  </a:bgClr>
                </a:patt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hlinkClick r:id="rId4"/>
              </a:rPr>
              <a:t>NIV</a:t>
            </a:r>
            <a:endParaRPr lang="en-US" sz="3200" dirty="0">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36930598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41.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E9CDDC78-9BAE-4522-B9E1-495FFCB929F0}"/>
              </a:ext>
            </a:extLst>
          </p:cNvPr>
          <p:cNvSpPr>
            <a:spLocks noChangeArrowheads="1"/>
          </p:cNvSpPr>
          <p:nvPr/>
        </p:nvSpPr>
        <p:spPr bwMode="auto">
          <a:xfrm>
            <a:off x="110017" y="1447800"/>
            <a:ext cx="8923959" cy="5180970"/>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3716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8000"/>
              </a:lnSpc>
              <a:spcBef>
                <a:spcPts val="0"/>
              </a:spcBef>
              <a:spcAft>
                <a:spcPts val="1200"/>
              </a:spcAft>
              <a:buClr>
                <a:prstClr val="black"/>
              </a:buClr>
              <a:buSzPct val="70000"/>
              <a:tabLst/>
            </a:pPr>
            <a:r>
              <a:rPr lang="en-US" sz="3000" b="1" kern="150" dirty="0">
                <a:ln w="9525">
                  <a:solidFill>
                    <a:schemeClr val="tx1"/>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rPr>
              <a:t>Those living on Earth in the millennium will live in a Garden of Eden paradise. </a:t>
            </a:r>
            <a:r>
              <a:rPr lang="en-US" sz="3000" kern="150" dirty="0">
                <a:solidFill>
                  <a:prstClr val="black"/>
                </a:solidFill>
                <a:ea typeface="SimSun" panose="02010600030101010101" pitchFamily="2" charset="-122"/>
                <a:cs typeface="Arial" panose="020B0604020202020204" pitchFamily="34" charset="0"/>
              </a:rPr>
              <a:t>The same as Adam &amp; Eve who were corruptible, but had bodies that would not die, as long as they didn’t sin. </a:t>
            </a:r>
            <a:r>
              <a:rPr lang="en-US" b="1" kern="150" dirty="0">
                <a:ln w="1905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a typeface="SimSun" panose="02010600030101010101" pitchFamily="2" charset="-122"/>
                <a:cs typeface="Arial" panose="020B0604020202020204" pitchFamily="34" charset="0"/>
                <a:hlinkClick r:id="rId4"/>
              </a:rPr>
              <a:t>[1000]</a:t>
            </a:r>
            <a:endParaRPr lang="en-US" kern="150" dirty="0">
              <a:solidFill>
                <a:prstClr val="black"/>
              </a:solidFill>
              <a:ea typeface="SimSun" panose="02010600030101010101" pitchFamily="2" charset="-122"/>
              <a:cs typeface="Arial" panose="020B0604020202020204" pitchFamily="34" charset="0"/>
            </a:endParaRPr>
          </a:p>
          <a:p>
            <a:pPr marL="274320" indent="-274320">
              <a:lnSpc>
                <a:spcPct val="98000"/>
              </a:lnSpc>
              <a:spcBef>
                <a:spcPts val="0"/>
              </a:spcBef>
              <a:spcAft>
                <a:spcPts val="1200"/>
              </a:spcAft>
              <a:buClr>
                <a:prstClr val="black"/>
              </a:buClr>
              <a:buSzPct val="70000"/>
              <a:buFont typeface="Wingdings" panose="05000000000000000000" pitchFamily="2" charset="2"/>
              <a:buChar char="Ø"/>
              <a:tabLst/>
            </a:pPr>
            <a:r>
              <a:rPr lang="en-US" sz="2800" kern="150" dirty="0">
                <a:solidFill>
                  <a:prstClr val="black"/>
                </a:solidFill>
                <a:ea typeface="SimSun" panose="02010600030101010101" pitchFamily="2" charset="-122"/>
                <a:cs typeface="Arial" panose="020B0604020202020204" pitchFamily="34" charset="0"/>
              </a:rPr>
              <a:t>People living in the millennium will face Satan’s temptations again, when he is released after 1,000 years for a short time. </a:t>
            </a:r>
          </a:p>
          <a:p>
            <a:pPr marL="274320" lvl="0" indent="-274320">
              <a:lnSpc>
                <a:spcPct val="98000"/>
              </a:lnSpc>
              <a:spcBef>
                <a:spcPts val="0"/>
              </a:spcBef>
              <a:spcAft>
                <a:spcPts val="300"/>
              </a:spcAft>
              <a:buClr>
                <a:schemeClr val="bg1"/>
              </a:buClr>
              <a:buSzPct val="65000"/>
              <a:buFont typeface="Wingdings" panose="05000000000000000000" pitchFamily="2" charset="2"/>
              <a:buChar char="Ø"/>
              <a:tabLst/>
            </a:pPr>
            <a:r>
              <a:rPr lang="en-US" sz="2800" b="1" kern="150" dirty="0">
                <a:ln w="9525">
                  <a:solidFill>
                    <a:schemeClr val="tx1"/>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rPr>
              <a:t>Those living on Earth do not yet have angelic transformed incorruptible bodies. Per the Bible, they are still corruptible and will be tested again. </a:t>
            </a:r>
          </a:p>
          <a:p>
            <a:pPr marL="365760" lvl="0" indent="0">
              <a:lnSpc>
                <a:spcPct val="94000"/>
              </a:lnSpc>
              <a:spcBef>
                <a:spcPts val="0"/>
              </a:spcBef>
              <a:spcAft>
                <a:spcPts val="1200"/>
              </a:spcAft>
              <a:buClr>
                <a:schemeClr val="bg1"/>
              </a:buClr>
              <a:buSzPct val="65000"/>
              <a:tabLst/>
            </a:pPr>
            <a:r>
              <a:rPr lang="en-US" kern="150"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hlinkClick r:id="rId5"/>
              </a:rPr>
              <a:t>Rev. 22:14-15 </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hlinkClick r:id="rId5"/>
              </a:rPr>
              <a:t>NIV</a:t>
            </a:r>
            <a:endParaRPr lang="en-US" sz="3200" kern="150"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endParaRPr>
          </a:p>
        </p:txBody>
      </p:sp>
      <p:sp>
        <p:nvSpPr>
          <p:cNvPr id="12" name="Text Box 2">
            <a:extLst>
              <a:ext uri="{FF2B5EF4-FFF2-40B4-BE49-F238E27FC236}">
                <a16:creationId xmlns:a16="http://schemas.microsoft.com/office/drawing/2014/main" id="{B44269FA-EB78-4AAF-84C9-19534BEA468E}"/>
              </a:ext>
            </a:extLst>
          </p:cNvPr>
          <p:cNvSpPr txBox="1">
            <a:spLocks noChangeArrowheads="1"/>
          </p:cNvSpPr>
          <p:nvPr/>
        </p:nvSpPr>
        <p:spPr bwMode="auto">
          <a:xfrm>
            <a:off x="22857" y="152400"/>
            <a:ext cx="9052560" cy="1097280"/>
          </a:xfrm>
          <a:prstGeom prst="rect">
            <a:avLst/>
          </a:prstGeom>
          <a:blipFill dpi="0" rotWithShape="0">
            <a:blip r:embed="rId6"/>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tabLst/>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Tree>
    <p:extLst>
      <p:ext uri="{BB962C8B-B14F-4D97-AF65-F5344CB8AC3E}">
        <p14:creationId xmlns:p14="http://schemas.microsoft.com/office/powerpoint/2010/main" val="28861769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542.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BC338B-19D7-4A71-BEEC-548DF4BB9F60}"/>
              </a:ext>
            </a:extLst>
          </p:cNvPr>
          <p:cNvSpPr/>
          <p:nvPr/>
        </p:nvSpPr>
        <p:spPr bwMode="auto">
          <a:xfrm>
            <a:off x="5562600" y="6400800"/>
            <a:ext cx="457200" cy="256032"/>
          </a:xfrm>
          <a:prstGeom prst="rect">
            <a:avLst/>
          </a:prstGeom>
          <a:solidFill>
            <a:srgbClr val="202B0A"/>
          </a:solidFill>
          <a:ln w="25400">
            <a:noFill/>
          </a:ln>
          <a:effectLst/>
          <a:extLst/>
        </p:spPr>
        <p:txBody>
          <a:bodyPr wrap="square" lIns="90000" tIns="91440" rIns="90000" bIns="91440" rtlCol="0" anchor="ctr">
            <a:spAutoFit/>
          </a:bodyPr>
          <a:lstStyle/>
          <a:p>
            <a:pPr marL="342900" marR="0" lvl="0" indent="-342900" algn="l" defTabSz="457200" rtl="0" eaLnBrk="1" fontAlgn="base" latinLnBrk="0" hangingPunct="0">
              <a:lnSpc>
                <a:spcPct val="90000"/>
              </a:lnSpc>
              <a:spcBef>
                <a:spcPts val="0"/>
              </a:spcBef>
              <a:spcAft>
                <a:spcPts val="1200"/>
              </a:spcAft>
              <a:buClr>
                <a:srgbClr val="000000"/>
              </a:buClr>
              <a:buSzPct val="80000"/>
              <a:buFont typeface="Wingdings" panose="05000000000000000000" pitchFamily="2" charset="2"/>
              <a:buChar char="Ø"/>
              <a:tabLst/>
              <a:defRPr/>
            </a:pPr>
            <a:endParaRPr kumimoji="0" lang="en-US" sz="33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2">
            <a:extLst>
              <a:ext uri="{FF2B5EF4-FFF2-40B4-BE49-F238E27FC236}">
                <a16:creationId xmlns:a16="http://schemas.microsoft.com/office/drawing/2014/main" id="{DFB0A39A-7006-4F00-8D08-6244D124BB91}"/>
              </a:ext>
            </a:extLst>
          </p:cNvPr>
          <p:cNvSpPr>
            <a:spLocks noChangeArrowheads="1"/>
          </p:cNvSpPr>
          <p:nvPr/>
        </p:nvSpPr>
        <p:spPr bwMode="auto">
          <a:xfrm>
            <a:off x="226988" y="2245368"/>
            <a:ext cx="8690023" cy="4411464"/>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1000"/>
              </a:spcAft>
              <a:buSzPct val="70000"/>
              <a:tabLst/>
              <a:defRPr/>
            </a:pPr>
            <a:r>
              <a:rPr lang="en-US" sz="3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God provides a 1,000 year grace period on Earth. This isn’t Heaven, and it isn’t forever. </a:t>
            </a:r>
          </a:p>
          <a:p>
            <a:pPr marL="0" lvl="0" indent="0">
              <a:spcBef>
                <a:spcPts val="0"/>
              </a:spcBef>
              <a:spcAft>
                <a:spcPts val="1000"/>
              </a:spcAft>
              <a:buSzPct val="70000"/>
              <a:tabLst/>
              <a:defRPr/>
            </a:pPr>
            <a:r>
              <a:rPr lang="en-US" sz="3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It has no death, unless you sin and are removed from Jerusalem and the tree of life, then there is evil, death and sin. </a:t>
            </a:r>
          </a:p>
          <a:p>
            <a:pPr marL="274320" lvl="0" indent="-274320">
              <a:spcBef>
                <a:spcPts val="0"/>
              </a:spcBef>
              <a:spcAft>
                <a:spcPts val="1000"/>
              </a:spcAft>
              <a:buSzPct val="70000"/>
              <a:buFont typeface="Wingdings" panose="05000000000000000000" pitchFamily="2" charset="2"/>
              <a:buChar char="Ø"/>
              <a:tabLst/>
              <a:defRPr/>
            </a:pPr>
            <a:r>
              <a:rPr lang="en-US" sz="2800" kern="150" dirty="0">
                <a:solidFill>
                  <a:schemeClr val="tx1"/>
                </a:solidFill>
                <a:latin typeface="Calibri" panose="020F0502020204030204" pitchFamily="34" charset="0"/>
                <a:ea typeface="SimSun" panose="02010600030101010101" pitchFamily="2" charset="-122"/>
                <a:cs typeface="Calibri" panose="020F0502020204030204" pitchFamily="34" charset="0"/>
              </a:rPr>
              <a:t>This is similar to the Garden of Eden. Adam and Eve didn’t die as long as they didn’t sin. </a:t>
            </a:r>
          </a:p>
          <a:p>
            <a:pPr marL="274320" marR="0" lvl="0" indent="-274320" algn="l" defTabSz="457200" rtl="0" eaLnBrk="1" fontAlgn="base" latinLnBrk="0" hangingPunct="0">
              <a:spcBef>
                <a:spcPts val="0"/>
              </a:spcBef>
              <a:spcAft>
                <a:spcPts val="1000"/>
              </a:spcAft>
              <a:buClr>
                <a:srgbClr val="000000"/>
              </a:buClr>
              <a:buSzPct val="70000"/>
              <a:buFont typeface="Wingdings" panose="05000000000000000000" pitchFamily="2" charset="2"/>
              <a:buChar char="Ø"/>
              <a:tabLst/>
              <a:defRPr/>
            </a:pPr>
            <a:r>
              <a:rPr lang="en-US" sz="2800" kern="150" dirty="0">
                <a:solidFill>
                  <a:schemeClr val="tx1"/>
                </a:solidFill>
                <a:latin typeface="Calibri" panose="020F0502020204030204" pitchFamily="34" charset="0"/>
                <a:ea typeface="SimSun" panose="02010600030101010101" pitchFamily="2" charset="-122"/>
                <a:cs typeface="Calibri" panose="020F0502020204030204" pitchFamily="34" charset="0"/>
              </a:rPr>
              <a:t>When they sinned, they were removed from this garden, and from the tree of life that prevented death.</a:t>
            </a:r>
          </a:p>
        </p:txBody>
      </p:sp>
      <p:sp>
        <p:nvSpPr>
          <p:cNvPr id="9" name="Text Box 2">
            <a:extLst>
              <a:ext uri="{FF2B5EF4-FFF2-40B4-BE49-F238E27FC236}">
                <a16:creationId xmlns:a16="http://schemas.microsoft.com/office/drawing/2014/main" id="{76F378A8-7BD2-4C3C-9640-DFAD4B2208E1}"/>
              </a:ext>
            </a:extLst>
          </p:cNvPr>
          <p:cNvSpPr txBox="1">
            <a:spLocks noChangeArrowheads="1"/>
          </p:cNvSpPr>
          <p:nvPr/>
        </p:nvSpPr>
        <p:spPr bwMode="auto">
          <a:xfrm>
            <a:off x="27432" y="201168"/>
            <a:ext cx="9052560" cy="118872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tabLst/>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Tree>
    <p:extLst>
      <p:ext uri="{BB962C8B-B14F-4D97-AF65-F5344CB8AC3E}">
        <p14:creationId xmlns:p14="http://schemas.microsoft.com/office/powerpoint/2010/main" val="221589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543.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7" name="Text Box 2">
            <a:extLst>
              <a:ext uri="{FF2B5EF4-FFF2-40B4-BE49-F238E27FC236}">
                <a16:creationId xmlns:a16="http://schemas.microsoft.com/office/drawing/2014/main" id="{CBF09382-8D32-45EF-9678-5636EB4CAEAC}"/>
              </a:ext>
            </a:extLst>
          </p:cNvPr>
          <p:cNvSpPr txBox="1">
            <a:spLocks noChangeArrowheads="1"/>
          </p:cNvSpPr>
          <p:nvPr/>
        </p:nvSpPr>
        <p:spPr bwMode="auto">
          <a:xfrm>
            <a:off x="22859" y="545178"/>
            <a:ext cx="9052560" cy="118872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tabLst/>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
        <p:nvSpPr>
          <p:cNvPr id="6" name="Rectangle 5">
            <a:extLst>
              <a:ext uri="{FF2B5EF4-FFF2-40B4-BE49-F238E27FC236}">
                <a16:creationId xmlns:a16="http://schemas.microsoft.com/office/drawing/2014/main" id="{D6BC338B-19D7-4A71-BEEC-548DF4BB9F60}"/>
              </a:ext>
            </a:extLst>
          </p:cNvPr>
          <p:cNvSpPr/>
          <p:nvPr/>
        </p:nvSpPr>
        <p:spPr bwMode="auto">
          <a:xfrm>
            <a:off x="5562600" y="6400800"/>
            <a:ext cx="457200" cy="256032"/>
          </a:xfrm>
          <a:prstGeom prst="rect">
            <a:avLst/>
          </a:prstGeom>
          <a:solidFill>
            <a:srgbClr val="202B0A"/>
          </a:solidFill>
          <a:ln w="25400">
            <a:noFill/>
          </a:ln>
          <a:effectLst/>
          <a:extLst/>
        </p:spPr>
        <p:txBody>
          <a:bodyPr wrap="square" lIns="90000" tIns="91440" rIns="90000" bIns="91440" rtlCol="0" anchor="ctr">
            <a:spAutoFit/>
          </a:bodyPr>
          <a:lstStyle/>
          <a:p>
            <a:pPr marL="342900" marR="0" lvl="0" indent="-342900" algn="l" defTabSz="457200" rtl="0" eaLnBrk="1" fontAlgn="base" latinLnBrk="0" hangingPunct="0">
              <a:lnSpc>
                <a:spcPct val="90000"/>
              </a:lnSpc>
              <a:spcBef>
                <a:spcPts val="0"/>
              </a:spcBef>
              <a:spcAft>
                <a:spcPts val="1200"/>
              </a:spcAft>
              <a:buClr>
                <a:srgbClr val="000000"/>
              </a:buClr>
              <a:buSzPct val="80000"/>
              <a:buFont typeface="Wingdings" panose="05000000000000000000" pitchFamily="2" charset="2"/>
              <a:buChar char="Ø"/>
              <a:tabLst/>
              <a:defRPr/>
            </a:pPr>
            <a:endParaRPr kumimoji="0" lang="en-US" sz="33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2">
            <a:hlinkClick r:id="rId5"/>
            <a:extLst>
              <a:ext uri="{FF2B5EF4-FFF2-40B4-BE49-F238E27FC236}">
                <a16:creationId xmlns:a16="http://schemas.microsoft.com/office/drawing/2014/main" id="{D4836310-2229-4608-8EFB-908A11AC4DD5}"/>
              </a:ext>
            </a:extLst>
          </p:cNvPr>
          <p:cNvSpPr>
            <a:spLocks noChangeArrowheads="1"/>
          </p:cNvSpPr>
          <p:nvPr/>
        </p:nvSpPr>
        <p:spPr bwMode="auto">
          <a:xfrm>
            <a:off x="464818" y="3811490"/>
            <a:ext cx="8214360" cy="2330510"/>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274320" rIns="91440" bIns="2743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70000"/>
              <a:buFont typeface="Times New Roman" panose="02020603050405020304" pitchFamily="18" charset="0"/>
              <a:buNone/>
              <a:tabLst/>
              <a:defRPr/>
            </a:pPr>
            <a:r>
              <a:rPr kumimoji="0" lang="en-US" sz="4000" b="1" i="0" u="none" strike="noStrike" kern="150" cap="none" spc="0" normalizeH="0" baseline="0" noProof="0" dirty="0">
                <a:ln w="9525">
                  <a:solidFill>
                    <a:srgbClr val="000000">
                      <a:lumMod val="95000"/>
                      <a:lumOff val="5000"/>
                    </a:srgbClr>
                  </a:solidFill>
                  <a:prstDash val="solid"/>
                </a:ln>
                <a:solidFill>
                  <a:srgbClr val="FFFFFF"/>
                </a:solidFill>
                <a:effectLst>
                  <a:outerShdw blurRad="12700" dist="38100" dir="2700000" algn="tl" rotWithShape="0">
                    <a:srgbClr val="000000"/>
                  </a:outerShdw>
                </a:effectLst>
                <a:uLnTx/>
                <a:uFillTx/>
                <a:latin typeface="Calibri" panose="020F0502020204030204" pitchFamily="34" charset="0"/>
                <a:ea typeface="SimSun" panose="02010600030101010101" pitchFamily="2" charset="-122"/>
                <a:cs typeface="Calibri" panose="020F0502020204030204" pitchFamily="34" charset="0"/>
              </a:rPr>
              <a:t>Video: “The Search for Eden” </a:t>
            </a:r>
          </a:p>
          <a:p>
            <a:pPr marL="0" marR="0" lvl="0" indent="0" algn="ctr" defTabSz="457200" rtl="0" eaLnBrk="1" fontAlgn="base" latinLnBrk="0" hangingPunct="0">
              <a:lnSpc>
                <a:spcPct val="93000"/>
              </a:lnSpc>
              <a:spcBef>
                <a:spcPts val="0"/>
              </a:spcBef>
              <a:spcAft>
                <a:spcPts val="1800"/>
              </a:spcAft>
              <a:buClr>
                <a:srgbClr val="000000"/>
              </a:buClr>
              <a:buSzPct val="70000"/>
              <a:buFont typeface="Times New Roman" panose="02020603050405020304" pitchFamily="18" charset="0"/>
              <a:buNone/>
              <a:tabLst/>
              <a:defRPr/>
            </a:pPr>
            <a:r>
              <a:rPr kumimoji="0" lang="en-US" sz="4000" b="1" i="0" u="none" strike="noStrike" kern="150" cap="none" spc="0" normalizeH="0" baseline="0" noProof="0" dirty="0">
                <a:ln w="9525">
                  <a:solidFill>
                    <a:srgbClr val="000000">
                      <a:lumMod val="95000"/>
                      <a:lumOff val="5000"/>
                    </a:srgbClr>
                  </a:solidFill>
                  <a:prstDash val="solid"/>
                </a:ln>
                <a:solidFill>
                  <a:srgbClr val="FFFFFF"/>
                </a:solidFill>
                <a:effectLst>
                  <a:outerShdw blurRad="12700" dist="38100" dir="2700000" algn="tl" rotWithShape="0">
                    <a:srgbClr val="000000"/>
                  </a:outerShdw>
                </a:effectLst>
                <a:uLnTx/>
                <a:uFillTx/>
                <a:latin typeface="Calibri" panose="020F0502020204030204" pitchFamily="34" charset="0"/>
                <a:ea typeface="SimSun" panose="02010600030101010101" pitchFamily="2" charset="-122"/>
                <a:cs typeface="Calibri" panose="020F0502020204030204" pitchFamily="34" charset="0"/>
              </a:rPr>
              <a:t>David Rohl</a:t>
            </a:r>
          </a:p>
          <a:p>
            <a:pPr marL="0" marR="0" lvl="0" indent="0" algn="ctr" defTabSz="457200" rtl="0" eaLnBrk="1" fontAlgn="base" latinLnBrk="0" hangingPunct="0">
              <a:lnSpc>
                <a:spcPct val="93000"/>
              </a:lnSpc>
              <a:spcBef>
                <a:spcPts val="0"/>
              </a:spcBef>
              <a:spcAft>
                <a:spcPts val="0"/>
              </a:spcAft>
              <a:buClr>
                <a:srgbClr val="000000"/>
              </a:buClr>
              <a:buSzPct val="70000"/>
              <a:buFont typeface="Times New Roman" panose="02020603050405020304" pitchFamily="18" charset="0"/>
              <a:buNone/>
              <a:tabLst/>
              <a:defRPr/>
            </a:pPr>
            <a:r>
              <a:rPr kumimoji="0" lang="en-US" sz="2800" b="1" i="0" u="none" strike="noStrike" kern="150" cap="none" spc="0" normalizeH="0" baseline="0" noProof="0" dirty="0">
                <a:ln w="9525">
                  <a:solidFill>
                    <a:srgbClr val="000000">
                      <a:lumMod val="95000"/>
                      <a:lumOff val="5000"/>
                    </a:srgbClr>
                  </a:solidFill>
                  <a:prstDash val="solid"/>
                </a:ln>
                <a:solidFill>
                  <a:srgbClr val="FFFFFF"/>
                </a:solidFill>
                <a:effectLst>
                  <a:outerShdw blurRad="12700" dist="38100" dir="2700000" algn="tl" rotWithShape="0">
                    <a:srgbClr val="000000"/>
                  </a:outerShdw>
                </a:effectLst>
                <a:uLnTx/>
                <a:uFillTx/>
                <a:latin typeface="Calibri" panose="020F0502020204030204" pitchFamily="34" charset="0"/>
                <a:ea typeface="SimSun" panose="02010600030101010101" pitchFamily="2" charset="-122"/>
                <a:cs typeface="Calibri" panose="020F0502020204030204" pitchFamily="34" charset="0"/>
                <a:hlinkClick r:id="rId5"/>
              </a:rPr>
              <a:t>https://binged.it/2r0wrSI</a:t>
            </a:r>
            <a:endParaRPr kumimoji="0" lang="en-US" sz="2800" b="1" i="0" u="none" strike="noStrike" kern="150" cap="none" spc="0" normalizeH="0" baseline="0" noProof="0" dirty="0">
              <a:ln w="9525">
                <a:solidFill>
                  <a:srgbClr val="000000">
                    <a:lumMod val="95000"/>
                    <a:lumOff val="5000"/>
                  </a:srgbClr>
                </a:solidFill>
                <a:prstDash val="solid"/>
              </a:ln>
              <a:solidFill>
                <a:srgbClr val="FFFFFF"/>
              </a:solidFill>
              <a:effectLst>
                <a:outerShdw blurRad="12700" dist="38100" dir="2700000" algn="tl" rotWithShape="0">
                  <a:srgbClr val="000000"/>
                </a:outerShdw>
              </a:effectLst>
              <a:uLnTx/>
              <a:uFillTx/>
              <a:latin typeface="Calibri" panose="020F0502020204030204" pitchFamily="34"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22950267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544.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BC338B-19D7-4A71-BEEC-548DF4BB9F60}"/>
              </a:ext>
            </a:extLst>
          </p:cNvPr>
          <p:cNvSpPr/>
          <p:nvPr/>
        </p:nvSpPr>
        <p:spPr bwMode="auto">
          <a:xfrm>
            <a:off x="5562600" y="6400800"/>
            <a:ext cx="457200" cy="256032"/>
          </a:xfrm>
          <a:prstGeom prst="rect">
            <a:avLst/>
          </a:prstGeom>
          <a:solidFill>
            <a:srgbClr val="202B0A"/>
          </a:solidFill>
          <a:ln w="25400">
            <a:noFill/>
          </a:ln>
          <a:effectLst/>
          <a:extLst/>
        </p:spPr>
        <p:txBody>
          <a:bodyPr wrap="square" lIns="90000" tIns="91440" rIns="90000" bIns="91440" rtlCol="0" anchor="ctr">
            <a:spAutoFit/>
          </a:bodyPr>
          <a:lstStyle/>
          <a:p>
            <a:pPr marL="342900" marR="0" lvl="0" indent="-342900" algn="l" defTabSz="457200" rtl="0" eaLnBrk="1" fontAlgn="base" latinLnBrk="0" hangingPunct="0">
              <a:lnSpc>
                <a:spcPct val="90000"/>
              </a:lnSpc>
              <a:spcBef>
                <a:spcPts val="0"/>
              </a:spcBef>
              <a:spcAft>
                <a:spcPts val="1200"/>
              </a:spcAft>
              <a:buClr>
                <a:srgbClr val="000000"/>
              </a:buClr>
              <a:buSzPct val="80000"/>
              <a:buFont typeface="Wingdings" panose="05000000000000000000" pitchFamily="2" charset="2"/>
              <a:buChar char="Ø"/>
              <a:tabLst/>
              <a:defRPr/>
            </a:pPr>
            <a:endParaRPr kumimoji="0" lang="en-US" sz="33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Rectangle 2">
            <a:extLst>
              <a:ext uri="{FF2B5EF4-FFF2-40B4-BE49-F238E27FC236}">
                <a16:creationId xmlns:a16="http://schemas.microsoft.com/office/drawing/2014/main" id="{47794E6D-F77E-48C5-A38B-3C7DE06D16C5}"/>
              </a:ext>
            </a:extLst>
          </p:cNvPr>
          <p:cNvSpPr>
            <a:spLocks noChangeArrowheads="1"/>
          </p:cNvSpPr>
          <p:nvPr/>
        </p:nvSpPr>
        <p:spPr bwMode="auto">
          <a:xfrm>
            <a:off x="68013" y="1252535"/>
            <a:ext cx="9007972" cy="5450210"/>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ts val="0"/>
              </a:spcBef>
              <a:spcAft>
                <a:spcPts val="1000"/>
              </a:spcAft>
              <a:buClr>
                <a:srgbClr val="000000"/>
              </a:buClr>
              <a:buSzPct val="70000"/>
              <a:tabLst/>
              <a:defRPr/>
            </a:pPr>
            <a:r>
              <a:rPr kumimoji="0" lang="en-US" sz="30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There </a:t>
            </a:r>
            <a:r>
              <a:rPr lang="en-US" sz="3000" kern="150" dirty="0">
                <a:solidFill>
                  <a:schemeClr val="tx1"/>
                </a:solidFill>
                <a:latin typeface="Calibri" panose="020F0502020204030204" pitchFamily="34" charset="0"/>
                <a:ea typeface="SimSun" panose="02010600030101010101" pitchFamily="2" charset="-122"/>
                <a:cs typeface="Calibri" panose="020F0502020204030204" pitchFamily="34" charset="0"/>
              </a:rPr>
              <a:t>was eternal life only inside this Garden of Eden. There was death outside of it. This is what is described again for the 1,000 year reign of Jesus, after end times. </a:t>
            </a:r>
          </a:p>
          <a:p>
            <a:pPr marL="0" lvl="0" indent="0">
              <a:lnSpc>
                <a:spcPct val="95000"/>
              </a:lnSpc>
              <a:spcBef>
                <a:spcPts val="0"/>
              </a:spcBef>
              <a:spcAft>
                <a:spcPts val="1000"/>
              </a:spcAft>
              <a:buSzPct val="70000"/>
              <a:tabLst/>
              <a:defRPr/>
            </a:pPr>
            <a:r>
              <a:rPr kumimoji="0" lang="en-US" sz="2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The </a:t>
            </a:r>
            <a:r>
              <a:rPr lang="en-US" sz="3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Bible never stated that all plants &amp; animals worldwide outside of the Garden of Eden had eternal life. </a:t>
            </a:r>
            <a:r>
              <a:rPr kumimoji="0" lang="en-US" sz="2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The Bible only stated that </a:t>
            </a:r>
            <a:r>
              <a:rPr lang="en-US" sz="3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death came to mankind</a:t>
            </a:r>
            <a:r>
              <a:rPr kumimoji="0" lang="en-US" sz="2800" i="0" u="none" strike="noStrike" kern="150" normalizeH="0" baseline="0" noProof="0" dirty="0">
                <a:solidFill>
                  <a:schemeClr val="tx1"/>
                </a:solidFill>
                <a:uLnTx/>
                <a:uFillTx/>
                <a:latin typeface="Calibri" panose="020F0502020204030204" pitchFamily="34" charset="0"/>
                <a:ea typeface="SimSun" panose="02010600030101010101" pitchFamily="2" charset="-122"/>
                <a:cs typeface="Calibri" panose="020F0502020204030204" pitchFamily="34" charset="0"/>
              </a:rPr>
              <a:t> after they sinned and left the Garden. </a:t>
            </a:r>
            <a:r>
              <a:rPr kumimoji="0" lang="en-US" sz="1600" i="0" u="none" strike="noStrike" kern="15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ea typeface="SimSun" panose="02010600030101010101" pitchFamily="2" charset="-122"/>
                <a:cs typeface="Arial" panose="020B0604020202020204" pitchFamily="34" charset="0"/>
                <a:hlinkClick r:id="rId4"/>
              </a:rPr>
              <a:t>Gen. 3:19,22 </a:t>
            </a:r>
            <a:r>
              <a:rPr kumimoji="0" lang="en-US" sz="1400" i="0" u="none" strike="noStrike" kern="15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ea typeface="SimSun" panose="02010600030101010101" pitchFamily="2" charset="-122"/>
                <a:cs typeface="Arial" panose="020B0604020202020204" pitchFamily="34" charset="0"/>
                <a:hlinkClick r:id="rId4"/>
              </a:rPr>
              <a:t>NIV</a:t>
            </a:r>
            <a:endParaRPr kumimoji="0" lang="en-US" sz="1400" i="0" u="none" strike="noStrike" kern="15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ea typeface="SimSun" panose="02010600030101010101" pitchFamily="2" charset="-122"/>
              <a:cs typeface="Arial" panose="020B0604020202020204" pitchFamily="34" charset="0"/>
            </a:endParaRPr>
          </a:p>
          <a:p>
            <a:pPr marL="0" lvl="0" indent="0">
              <a:lnSpc>
                <a:spcPct val="90000"/>
              </a:lnSpc>
              <a:spcAft>
                <a:spcPts val="800"/>
              </a:spcAft>
              <a:buClr>
                <a:prstClr val="white"/>
              </a:buClr>
              <a:buSzPct val="65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2800" dirty="0">
                <a:solidFill>
                  <a:prstClr val="black"/>
                </a:solidFill>
                <a:latin typeface="+mj-lt"/>
                <a:cs typeface="Arial" panose="020B0604020202020204" pitchFamily="34" charset="0"/>
              </a:rPr>
              <a:t>Some creationists believe they must defend the Young Earth model because they believe there was no death anywhere on Earth before Adam and Eve. But this is not biblical.</a:t>
            </a:r>
            <a:r>
              <a:rPr lang="en-US" sz="2900" dirty="0">
                <a:solidFill>
                  <a:prstClr val="black"/>
                </a:solidFill>
                <a:cs typeface="Arial" panose="020B0604020202020204" pitchFamily="34" charset="0"/>
              </a:rPr>
              <a:t> </a:t>
            </a:r>
            <a:r>
              <a:rPr lang="en-US" sz="3000" b="1" dirty="0">
                <a:ln w="9525">
                  <a:solidFill>
                    <a:prstClr val="black"/>
                  </a:solidFill>
                  <a:prstDash val="solid"/>
                </a:ln>
                <a:solidFill>
                  <a:prstClr val="white"/>
                </a:solidFill>
                <a:effectLst>
                  <a:outerShdw blurRad="50800" dist="50800" dir="2700000" algn="tl">
                    <a:schemeClr val="tx1">
                      <a:lumMod val="95000"/>
                      <a:lumOff val="5000"/>
                    </a:schemeClr>
                  </a:outerShdw>
                </a:effectLst>
                <a:latin typeface="+mj-lt"/>
                <a:cs typeface="Arial" panose="020B0604020202020204" pitchFamily="34" charset="0"/>
                <a:hlinkClick r:id="rId5"/>
              </a:rPr>
              <a:t>Genesis 1:29-30 specifically states that plants died, they were eaten for food.</a:t>
            </a:r>
            <a:r>
              <a:rPr lang="en-US" sz="3000" b="1" dirty="0">
                <a:ln w="9525">
                  <a:solidFill>
                    <a:prstClr val="black"/>
                  </a:solidFill>
                  <a:prstDash val="solid"/>
                </a:ln>
                <a:solidFill>
                  <a:prstClr val="white"/>
                </a:solidFill>
                <a:effectLst>
                  <a:outerShdw blurRad="50800" dist="50800" dir="2700000" algn="tl">
                    <a:schemeClr val="tx1">
                      <a:lumMod val="95000"/>
                      <a:lumOff val="5000"/>
                    </a:schemeClr>
                  </a:outerShdw>
                </a:effectLst>
                <a:latin typeface="+mj-lt"/>
                <a:cs typeface="Arial" panose="020B0604020202020204" pitchFamily="34" charset="0"/>
              </a:rPr>
              <a:t> </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mj-lt"/>
                <a:cs typeface="Arial" panose="020B0604020202020204" pitchFamily="34" charset="0"/>
              </a:rPr>
              <a:t>There was death on Earth.</a:t>
            </a:r>
            <a:r>
              <a:rPr kumimoji="0" lang="en-US" sz="3000" i="0" u="none" strike="noStrike" kern="15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mj-lt"/>
                <a:ea typeface="SimSun" panose="02010600030101010101" pitchFamily="2" charset="-122"/>
                <a:cs typeface="Arial" panose="020B0604020202020204" pitchFamily="34" charset="0"/>
              </a:rPr>
              <a:t> </a:t>
            </a:r>
            <a:endParaRPr kumimoji="0" lang="en-US" sz="3000" i="0" u="none" strike="noStrike" kern="150" normalizeH="0" baseline="0" noProof="0" dirty="0">
              <a:solidFill>
                <a:schemeClr val="bg1"/>
              </a:solidFill>
              <a:uLnTx/>
              <a:uFillTx/>
              <a:latin typeface="+mj-lt"/>
              <a:ea typeface="SimSun" panose="02010600030101010101" pitchFamily="2" charset="-122"/>
              <a:cs typeface="Arial" panose="020B0604020202020204" pitchFamily="34" charset="0"/>
            </a:endParaRPr>
          </a:p>
        </p:txBody>
      </p:sp>
      <p:sp>
        <p:nvSpPr>
          <p:cNvPr id="9" name="Text Box 2">
            <a:extLst>
              <a:ext uri="{FF2B5EF4-FFF2-40B4-BE49-F238E27FC236}">
                <a16:creationId xmlns:a16="http://schemas.microsoft.com/office/drawing/2014/main" id="{7A6A137C-669B-4016-B83E-9D6C208678C1}"/>
              </a:ext>
            </a:extLst>
          </p:cNvPr>
          <p:cNvSpPr txBox="1">
            <a:spLocks noChangeArrowheads="1"/>
          </p:cNvSpPr>
          <p:nvPr/>
        </p:nvSpPr>
        <p:spPr bwMode="auto">
          <a:xfrm>
            <a:off x="27432" y="182880"/>
            <a:ext cx="9052560" cy="1005840"/>
          </a:xfrm>
          <a:prstGeom prst="rect">
            <a:avLst/>
          </a:prstGeom>
          <a:blipFill dpi="0" rotWithShape="0">
            <a:blip r:embed="rId6"/>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defTabSz="914400" fontAlgn="auto" hangingPunct="1">
              <a:lnSpc>
                <a:spcPct val="100000"/>
              </a:lnSpc>
              <a:spcBef>
                <a:spcPts val="0"/>
              </a:spcBef>
              <a:spcAft>
                <a:spcPts val="0"/>
              </a:spcAft>
              <a:buClrTx/>
              <a:buSzTx/>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a:t>
            </a:r>
            <a:r>
              <a:rPr kumimoji="0" lang="en-US" sz="2800" b="1" i="0" u="none" strike="noStrike" kern="150" cap="none" spc="0" normalizeH="0" baseline="0" noProof="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Live with Christ 1,000 Years on Earth, with </a:t>
            </a: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No Death</a:t>
            </a:r>
            <a:endParaRPr kumimoji="0" lang="en-US" sz="2800" b="1" i="0" u="none" strike="noStrike" kern="150" cap="none" spc="0" normalizeH="0" baseline="0" noProof="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3457773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38212" y="1143000"/>
            <a:ext cx="7267575" cy="470898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100000"/>
              </a:lnSpc>
              <a:spcBef>
                <a:spcPts val="0"/>
              </a:spcBef>
              <a:spcAft>
                <a:spcPts val="12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800" dirty="0">
                <a:latin typeface="Papyrus" panose="03070502060502030205" pitchFamily="66" charset="0"/>
              </a:rPr>
              <a:t>(Garden of Eden after sin) And the </a:t>
            </a:r>
            <a:r>
              <a:rPr lang="en-US" sz="3800" cap="small" dirty="0">
                <a:latin typeface="Papyrus" panose="03070502060502030205" pitchFamily="66" charset="0"/>
              </a:rPr>
              <a:t>Lord</a:t>
            </a:r>
            <a:r>
              <a:rPr lang="en-US" sz="3800" dirty="0">
                <a:latin typeface="Papyrus" panose="03070502060502030205" pitchFamily="66" charset="0"/>
              </a:rPr>
              <a:t> God said, “The man has now become like one of us, knowing good and evil. </a:t>
            </a:r>
            <a:r>
              <a:rPr lang="en-US" sz="38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rPr>
              <a:t>He must not be allowed to reach out his hand and take also from the tree of life and eat, and live forever.” </a:t>
            </a:r>
            <a:r>
              <a:rPr lang="en-US" sz="16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hlinkClick r:id="rId4"/>
              </a:rPr>
              <a:t>Gen. 3:22 </a:t>
            </a:r>
            <a:r>
              <a:rPr lang="en-US"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hlinkClick r:id="rId4"/>
              </a:rPr>
              <a:t>NIV</a:t>
            </a:r>
            <a:endParaRPr lang="en-US" sz="12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ndParaRPr>
          </a:p>
        </p:txBody>
      </p:sp>
    </p:spTree>
    <p:extLst>
      <p:ext uri="{BB962C8B-B14F-4D97-AF65-F5344CB8AC3E}">
        <p14:creationId xmlns:p14="http://schemas.microsoft.com/office/powerpoint/2010/main" val="891649504"/>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181100" y="1366648"/>
            <a:ext cx="6781800" cy="400109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100000"/>
              </a:lnSpc>
              <a:spcBef>
                <a:spcPts val="0"/>
              </a:spcBef>
              <a:spcAft>
                <a:spcPts val="6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800" dirty="0">
                <a:solidFill>
                  <a:schemeClr val="tx1"/>
                </a:solidFill>
                <a:latin typeface="Papyrus" panose="03070502060502030205" pitchFamily="66" charset="0"/>
                <a:ea typeface="Microsoft YaHei" pitchFamily="1"/>
                <a:cs typeface="Times New Roman" pitchFamily="18"/>
              </a:rPr>
              <a:t>And if anyone takes words away from this scroll of prophecy, </a:t>
            </a:r>
            <a:r>
              <a:rPr lang="en-US" sz="4000" b="1"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Microsoft YaHei" pitchFamily="1"/>
                <a:cs typeface="Times New Roman" pitchFamily="18"/>
              </a:rPr>
              <a:t>God will take away from that person any share in the tree of life and in the Holy City</a:t>
            </a:r>
            <a:r>
              <a:rPr lang="en-US" sz="4000" dirty="0">
                <a:solidFill>
                  <a:prstClr val="black"/>
                </a:solidFill>
                <a:latin typeface="Papyrus" panose="03070502060502030205" pitchFamily="66" charset="0"/>
                <a:ea typeface="Microsoft YaHei" pitchFamily="1"/>
                <a:cs typeface="Times New Roman" pitchFamily="18"/>
              </a:rPr>
              <a:t>… </a:t>
            </a:r>
            <a:r>
              <a:rPr lang="en-US" dirty="0">
                <a:ln w="12700">
                  <a:solidFill>
                    <a:schemeClr val="tx2">
                      <a:lumMod val="75000"/>
                    </a:schemeClr>
                  </a:solidFill>
                  <a:prstDash val="solid"/>
                </a:ln>
                <a:solidFill>
                  <a:schemeClr val="tx1"/>
                </a:solidFill>
                <a:latin typeface="Papyrus" panose="03070502060502030205" pitchFamily="66" charset="0"/>
                <a:ea typeface="Microsoft YaHei" pitchFamily="1"/>
                <a:cs typeface="Times New Roman" pitchFamily="18"/>
                <a:hlinkClick r:id="rId4"/>
              </a:rPr>
              <a:t>Rev. 22:19 </a:t>
            </a:r>
            <a:r>
              <a:rPr lang="en-US" sz="1400" dirty="0">
                <a:ln w="12700">
                  <a:solidFill>
                    <a:schemeClr val="tx2">
                      <a:lumMod val="75000"/>
                    </a:schemeClr>
                  </a:solidFill>
                  <a:prstDash val="solid"/>
                </a:ln>
                <a:solidFill>
                  <a:schemeClr val="tx1"/>
                </a:solidFill>
                <a:latin typeface="Papyrus" panose="03070502060502030205" pitchFamily="66" charset="0"/>
                <a:ea typeface="Microsoft YaHei" pitchFamily="1"/>
                <a:cs typeface="Times New Roman" pitchFamily="18"/>
                <a:hlinkClick r:id="rId4"/>
              </a:rPr>
              <a:t>NIV</a:t>
            </a:r>
            <a:endParaRPr kumimoji="0" lang="en-US" i="0" u="none" strike="noStrike" kern="1200" cap="none" spc="0" normalizeH="0" baseline="0" noProof="0" dirty="0">
              <a:ln>
                <a:noFill/>
              </a:ln>
              <a:solidFill>
                <a:schemeClr val="tx1"/>
              </a:solidFill>
              <a:uLnTx/>
              <a:uFillTx/>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779827781"/>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47.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BC338B-19D7-4A71-BEEC-548DF4BB9F60}"/>
              </a:ext>
            </a:extLst>
          </p:cNvPr>
          <p:cNvSpPr/>
          <p:nvPr/>
        </p:nvSpPr>
        <p:spPr bwMode="auto">
          <a:xfrm>
            <a:off x="5562600" y="6400800"/>
            <a:ext cx="457200" cy="256032"/>
          </a:xfrm>
          <a:prstGeom prst="rect">
            <a:avLst/>
          </a:prstGeom>
          <a:solidFill>
            <a:srgbClr val="202B0A"/>
          </a:solidFill>
          <a:ln w="25400">
            <a:noFill/>
          </a:ln>
          <a:effectLst/>
          <a:extLst/>
        </p:spPr>
        <p:txBody>
          <a:bodyPr wrap="square" lIns="90000" tIns="91440" rIns="90000" bIns="91440" rtlCol="0" anchor="ctr">
            <a:spAutoFit/>
          </a:bodyPr>
          <a:lstStyle/>
          <a:p>
            <a:pPr marL="342900" marR="0" lvl="0" indent="-342900" algn="l" defTabSz="457200" rtl="0" eaLnBrk="1" fontAlgn="base" latinLnBrk="0" hangingPunct="0">
              <a:lnSpc>
                <a:spcPct val="90000"/>
              </a:lnSpc>
              <a:spcBef>
                <a:spcPts val="0"/>
              </a:spcBef>
              <a:spcAft>
                <a:spcPts val="1200"/>
              </a:spcAft>
              <a:buClr>
                <a:srgbClr val="000000"/>
              </a:buClr>
              <a:buSzPct val="80000"/>
              <a:buFont typeface="Wingdings" panose="05000000000000000000" pitchFamily="2" charset="2"/>
              <a:buChar char="Ø"/>
              <a:tabLst/>
              <a:defRPr/>
            </a:pPr>
            <a:endParaRPr kumimoji="0" lang="en-US" sz="33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8" name="Text Box 2">
            <a:extLst>
              <a:ext uri="{FF2B5EF4-FFF2-40B4-BE49-F238E27FC236}">
                <a16:creationId xmlns:a16="http://schemas.microsoft.com/office/drawing/2014/main" id="{C2A8ABAE-99AD-4D12-BFF8-9288D00D8F54}"/>
              </a:ext>
            </a:extLst>
          </p:cNvPr>
          <p:cNvSpPr txBox="1">
            <a:spLocks noChangeArrowheads="1"/>
          </p:cNvSpPr>
          <p:nvPr/>
        </p:nvSpPr>
        <p:spPr bwMode="auto">
          <a:xfrm>
            <a:off x="22859" y="319234"/>
            <a:ext cx="9052560" cy="100584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tabLst/>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
        <p:nvSpPr>
          <p:cNvPr id="9" name="Rectangle 2">
            <a:extLst>
              <a:ext uri="{FF2B5EF4-FFF2-40B4-BE49-F238E27FC236}">
                <a16:creationId xmlns:a16="http://schemas.microsoft.com/office/drawing/2014/main" id="{3C312C09-5766-45D5-A1BA-F867DE70F072}"/>
              </a:ext>
            </a:extLst>
          </p:cNvPr>
          <p:cNvSpPr>
            <a:spLocks noChangeArrowheads="1"/>
          </p:cNvSpPr>
          <p:nvPr/>
        </p:nvSpPr>
        <p:spPr bwMode="auto">
          <a:xfrm>
            <a:off x="147519" y="2373962"/>
            <a:ext cx="8848960" cy="4184992"/>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9144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000"/>
              </a:spcAft>
              <a:buSzPct val="65000"/>
              <a:tabLst/>
              <a:defRPr/>
            </a:pPr>
            <a:r>
              <a:rPr lang="en-US" sz="3000" b="1" kern="150" dirty="0">
                <a:ln w="12700" cmpd="sng">
                  <a:solidFill>
                    <a:srgbClr val="000000"/>
                  </a:solidFill>
                  <a:prstDash val="solid"/>
                </a:ln>
                <a:gradFill flip="none" rotWithShape="1">
                  <a:gsLst>
                    <a:gs pos="0">
                      <a:srgbClr val="000000"/>
                    </a:gs>
                    <a:gs pos="4000">
                      <a:srgbClr val="000000">
                        <a:lumMod val="60000"/>
                        <a:lumOff val="40000"/>
                      </a:srgbClr>
                    </a:gs>
                    <a:gs pos="87000">
                      <a:srgbClr val="000000">
                        <a:lumMod val="20000"/>
                        <a:lumOff val="80000"/>
                      </a:srgbClr>
                    </a:gs>
                  </a:gsLst>
                  <a:lin ang="5400000" scaled="1"/>
                  <a:tileRect/>
                </a:gradFill>
                <a:effectLst>
                  <a:outerShdw blurRad="127000" dist="50800" dir="5400000" algn="ctr" rotWithShape="0">
                    <a:srgbClr val="000000"/>
                  </a:outerShdw>
                </a:effectLst>
                <a:ea typeface="SimSun" panose="02010600030101010101" pitchFamily="2" charset="-122"/>
                <a:cs typeface="Arial" panose="020B0604020202020204" pitchFamily="34" charset="0"/>
              </a:rPr>
              <a:t>All those raised in their first resurrection on Earth for this millennium, will have a cleansed Jerusalem Temple designed for forgiveness of sin. They will have Jesus and a tree of life, to live without death. </a:t>
            </a:r>
          </a:p>
          <a:p>
            <a:pPr marL="274320" lvl="0" indent="-274320">
              <a:lnSpc>
                <a:spcPct val="94000"/>
              </a:lnSpc>
              <a:spcBef>
                <a:spcPts val="0"/>
              </a:spcBef>
              <a:spcAft>
                <a:spcPts val="1000"/>
              </a:spcAft>
              <a:buSzPct val="70000"/>
              <a:buFont typeface="Wingdings" panose="05000000000000000000" pitchFamily="2" charset="2"/>
              <a:buChar char="Ø"/>
              <a:tabLst/>
              <a:defRPr/>
            </a:pPr>
            <a:r>
              <a:rPr kumimoji="0" lang="en-US" sz="28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But if they sin, as Adam and Eve did, they will be removed from Jerusalem and the tree of life. </a:t>
            </a:r>
          </a:p>
          <a:p>
            <a:pPr marL="274320" lvl="0" indent="-274320">
              <a:lnSpc>
                <a:spcPct val="94000"/>
              </a:lnSpc>
              <a:spcBef>
                <a:spcPts val="0"/>
              </a:spcBef>
              <a:spcAft>
                <a:spcPts val="1000"/>
              </a:spcAft>
              <a:buSzPct val="70000"/>
              <a:buFont typeface="Wingdings" panose="05000000000000000000" pitchFamily="2" charset="2"/>
              <a:buChar char="Ø"/>
              <a:tabLst/>
              <a:defRPr/>
            </a:pPr>
            <a:r>
              <a:rPr kumimoji="0" lang="en-US" sz="28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The Bible states that they then must live outside of Jerusalem, where life will be hard, with death &amp; sin.</a:t>
            </a:r>
          </a:p>
        </p:txBody>
      </p:sp>
    </p:spTree>
    <p:extLst>
      <p:ext uri="{BB962C8B-B14F-4D97-AF65-F5344CB8AC3E}">
        <p14:creationId xmlns:p14="http://schemas.microsoft.com/office/powerpoint/2010/main" val="33377975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782121"/>
            <a:ext cx="7324725" cy="546303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0"/>
              </a:spcAft>
              <a:buClr>
                <a:prstClr val="white"/>
              </a:buClr>
              <a:buSzPct val="70000"/>
              <a:buFont typeface="Times New Roman" panose="02020603050405020304" pitchFamily="18" charset="0"/>
              <a:buNone/>
              <a:tabLst/>
              <a:defRPr/>
            </a:pPr>
            <a:r>
              <a:rPr kumimoji="0" lang="en-US" sz="3200" b="0" i="0" u="none" strike="noStrike" kern="1200" cap="none" spc="0" normalizeH="0" baseline="0" noProof="0" dirty="0">
                <a:ln>
                  <a:noFill/>
                </a:ln>
                <a:solidFill>
                  <a:srgbClr val="FFFFFF"/>
                </a:solidFill>
                <a:effectLst>
                  <a:glow rad="114300">
                    <a:srgbClr val="000099">
                      <a:alpha val="70000"/>
                    </a:srgbClr>
                  </a:glow>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In the last days </a:t>
            </a:r>
          </a:p>
          <a:p>
            <a:pPr marL="0" marR="0" lvl="0" indent="0" algn="l" defTabSz="457200" rtl="0" eaLnBrk="1" fontAlgn="base" latinLnBrk="0" hangingPunct="0">
              <a:lnSpc>
                <a:spcPct val="92000"/>
              </a:lnSpc>
              <a:spcBef>
                <a:spcPct val="0"/>
              </a:spcBef>
              <a:spcAft>
                <a:spcPts val="1000"/>
              </a:spcAft>
              <a:buClr>
                <a:prstClr val="white"/>
              </a:buClr>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the mountain of the </a:t>
            </a:r>
            <a:r>
              <a:rPr kumimoji="0" lang="en-US" sz="3200" b="0" i="0" u="none" strike="noStrike" kern="1200" cap="none" spc="0" normalizeH="0" baseline="0" noProof="0" dirty="0">
                <a:ln>
                  <a:noFill/>
                </a:ln>
                <a:solidFill>
                  <a:srgbClr val="FFFFFF"/>
                </a:solidFill>
                <a:effectLst>
                  <a:glow rad="114300">
                    <a:srgbClr val="000099">
                      <a:alpha val="70000"/>
                    </a:srgbClr>
                  </a:glow>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Lord’s temple will be established</a:t>
            </a:r>
            <a:r>
              <a:rPr kumimoji="0" lang="en-US" sz="28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as the highest of the mountains … all nations will stream to it.</a:t>
            </a:r>
          </a:p>
          <a:p>
            <a:pPr marL="0" marR="0" lvl="0" indent="0" algn="l" defTabSz="457200" rtl="0" eaLnBrk="1" fontAlgn="base" latinLnBrk="0" hangingPunct="0">
              <a:lnSpc>
                <a:spcPct val="92000"/>
              </a:lnSpc>
              <a:spcBef>
                <a:spcPct val="0"/>
              </a:spcBef>
              <a:spcAft>
                <a:spcPts val="1000"/>
              </a:spcAft>
              <a:buClr>
                <a:prstClr val="white"/>
              </a:buClr>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Many peoples will come and say, “Come, let us go up to the mountain of the Lord, to the temple of the God of Jacob.</a:t>
            </a:r>
          </a:p>
          <a:p>
            <a:pPr marL="0" marR="0" lvl="0" indent="0" algn="l" defTabSz="457200" rtl="0" eaLnBrk="1" fontAlgn="base" latinLnBrk="0" hangingPunct="0">
              <a:lnSpc>
                <a:spcPct val="92000"/>
              </a:lnSpc>
              <a:spcBef>
                <a:spcPct val="0"/>
              </a:spcBef>
              <a:spcAft>
                <a:spcPts val="1000"/>
              </a:spcAft>
              <a:buClr>
                <a:prstClr val="white"/>
              </a:buClr>
              <a:buSzPct val="70000"/>
              <a:buFont typeface="Times New Roman" panose="02020603050405020304" pitchFamily="18" charset="0"/>
              <a:buNone/>
              <a:tabLst/>
              <a:defRPr/>
            </a:pPr>
            <a:r>
              <a:rPr kumimoji="0" lang="en-US" sz="3200" b="0" i="0" u="none" strike="noStrike" kern="1200" cap="none" spc="0" normalizeH="0" baseline="0" noProof="0" dirty="0">
                <a:ln>
                  <a:noFill/>
                </a:ln>
                <a:solidFill>
                  <a:srgbClr val="FFFFFF"/>
                </a:solidFill>
                <a:effectLst>
                  <a:glow rad="114300">
                    <a:srgbClr val="000099">
                      <a:alpha val="70000"/>
                    </a:srgbClr>
                  </a:glow>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He will teach us his ways, so that we may walk in his paths.” The law will go out from Zion, </a:t>
            </a:r>
            <a:r>
              <a:rPr kumimoji="0" lang="en-US" sz="28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the word of the Lord from Jerusalem.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Is. 2:2-3 </a:t>
            </a:r>
            <a:r>
              <a:rPr kumimoji="0" lang="en-US"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NIV</a:t>
            </a:r>
            <a:endParaRPr kumimoji="0" lang="en-US" sz="1400" b="0" i="0" u="none" strike="noStrike" kern="1200" cap="none" spc="0" normalizeH="0" baseline="0" noProof="0" dirty="0">
              <a:ln>
                <a:solidFill>
                  <a:srgbClr val="000000"/>
                </a:solidFill>
              </a:ln>
              <a:solidFill>
                <a:srgbClr val="000000"/>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3312007226"/>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49.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BC338B-19D7-4A71-BEEC-548DF4BB9F60}"/>
              </a:ext>
            </a:extLst>
          </p:cNvPr>
          <p:cNvSpPr/>
          <p:nvPr/>
        </p:nvSpPr>
        <p:spPr bwMode="auto">
          <a:xfrm>
            <a:off x="5562600" y="6400800"/>
            <a:ext cx="457200" cy="256032"/>
          </a:xfrm>
          <a:prstGeom prst="rect">
            <a:avLst/>
          </a:prstGeom>
          <a:solidFill>
            <a:srgbClr val="202B0A"/>
          </a:solidFill>
          <a:ln w="25400">
            <a:noFill/>
          </a:ln>
          <a:effectLst/>
          <a:extLst/>
        </p:spPr>
        <p:txBody>
          <a:bodyPr wrap="square" lIns="90000" tIns="91440" rIns="90000" bIns="91440" rtlCol="0" anchor="ctr">
            <a:spAutoFit/>
          </a:bodyPr>
          <a:lstStyle/>
          <a:p>
            <a:pPr marL="342900" marR="0" lvl="0" indent="-342900" algn="l" defTabSz="457200" rtl="0" eaLnBrk="1" fontAlgn="base" latinLnBrk="0" hangingPunct="0">
              <a:lnSpc>
                <a:spcPct val="90000"/>
              </a:lnSpc>
              <a:spcBef>
                <a:spcPts val="0"/>
              </a:spcBef>
              <a:spcAft>
                <a:spcPts val="1200"/>
              </a:spcAft>
              <a:buClr>
                <a:srgbClr val="000000"/>
              </a:buClr>
              <a:buSzPct val="80000"/>
              <a:buFont typeface="Wingdings" panose="05000000000000000000" pitchFamily="2" charset="2"/>
              <a:buChar char="Ø"/>
              <a:tabLst/>
              <a:defRPr/>
            </a:pPr>
            <a:endParaRPr kumimoji="0" lang="en-US" sz="33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 Box 2">
            <a:extLst>
              <a:ext uri="{FF2B5EF4-FFF2-40B4-BE49-F238E27FC236}">
                <a16:creationId xmlns:a16="http://schemas.microsoft.com/office/drawing/2014/main" id="{7A6A137C-669B-4016-B83E-9D6C208678C1}"/>
              </a:ext>
            </a:extLst>
          </p:cNvPr>
          <p:cNvSpPr txBox="1">
            <a:spLocks noChangeArrowheads="1"/>
          </p:cNvSpPr>
          <p:nvPr/>
        </p:nvSpPr>
        <p:spPr bwMode="auto">
          <a:xfrm>
            <a:off x="22859" y="545178"/>
            <a:ext cx="9052560" cy="118872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tabLst/>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
        <p:nvSpPr>
          <p:cNvPr id="10" name="Rectangle 2">
            <a:extLst>
              <a:ext uri="{FF2B5EF4-FFF2-40B4-BE49-F238E27FC236}">
                <a16:creationId xmlns:a16="http://schemas.microsoft.com/office/drawing/2014/main" id="{9CCAA24C-82F0-4AE4-ADC4-B512AFF481C9}"/>
              </a:ext>
            </a:extLst>
          </p:cNvPr>
          <p:cNvSpPr>
            <a:spLocks noChangeArrowheads="1"/>
          </p:cNvSpPr>
          <p:nvPr/>
        </p:nvSpPr>
        <p:spPr bwMode="auto">
          <a:xfrm>
            <a:off x="121448" y="2047653"/>
            <a:ext cx="8901101" cy="4481163"/>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tabLst/>
              <a:defRPr/>
            </a:pPr>
            <a:r>
              <a:rPr kumimoji="0" lang="en-US" sz="32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The Bible states that there will be many evil humans who fail </a:t>
            </a:r>
            <a:r>
              <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rPr>
              <a:t>this 1,000 year Garden of Eden grace</a:t>
            </a:r>
            <a:r>
              <a:rPr kumimoji="0" lang="en-US" sz="32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period on Earth during this time. </a:t>
            </a:r>
            <a:r>
              <a:rPr lang="en-US" sz="3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They act like wild dogs and live outside Jerusalem’s gates.</a:t>
            </a:r>
          </a:p>
          <a:p>
            <a:pPr marL="0" lvl="0" indent="0">
              <a:lnSpc>
                <a:spcPct val="94000"/>
              </a:lnSpc>
              <a:spcBef>
                <a:spcPts val="0"/>
              </a:spcBef>
              <a:spcAft>
                <a:spcPts val="1200"/>
              </a:spcAft>
              <a:tabLst/>
              <a:defRPr/>
            </a:pPr>
            <a:r>
              <a:rPr lang="en-US" sz="3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27000" dist="50800" dir="5400000" algn="ctr" rotWithShape="0">
                    <a:srgbClr val="000000"/>
                  </a:outerShdw>
                </a:effectLst>
                <a:ea typeface="SimSun" panose="02010600030101010101" pitchFamily="2" charset="-122"/>
                <a:cs typeface="Arial" panose="020B0604020202020204" pitchFamily="34" charset="0"/>
              </a:rPr>
              <a:t>“Blessed are those who… have the right to the tree of life and may go through the gates into the city. Outside are the dogs, those who practice magic arts, the sexually immoral, the murderers, the idolaters</a:t>
            </a:r>
            <a:r>
              <a:rPr lang="en-US" sz="3000" kern="150" dirty="0">
                <a:solidFill>
                  <a:schemeClr val="tx1"/>
                </a:solidFill>
                <a:ea typeface="SimSun" panose="02010600030101010101" pitchFamily="2" charset="-122"/>
                <a:cs typeface="Arial" panose="020B0604020202020204" pitchFamily="34" charset="0"/>
              </a:rPr>
              <a:t>..”.</a:t>
            </a:r>
            <a:r>
              <a:rPr kumimoji="0" lang="en-US" sz="3400" b="1" i="0" u="none" strike="noStrike" kern="150" normalizeH="0" baseline="0" noProof="0" dirty="0">
                <a:ln w="9525">
                  <a:solidFill>
                    <a:sysClr val="windowText" lastClr="000000"/>
                  </a:solidFill>
                  <a:prstDash val="solid"/>
                </a:ln>
                <a:solidFill>
                  <a:schemeClr val="bg1"/>
                </a:solidFill>
                <a:effectLst>
                  <a:glow rad="88900">
                    <a:srgbClr val="670801">
                      <a:alpha val="80000"/>
                    </a:srgbClr>
                  </a:glow>
                  <a:outerShdw blurRad="12700" dist="38100" dir="2700000" algn="tl" rotWithShape="0">
                    <a:schemeClr val="tx1"/>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i="0" u="none" strike="noStrike" kern="15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mj-lt"/>
                <a:ea typeface="SimSun" panose="02010600030101010101" pitchFamily="2" charset="-122"/>
                <a:cs typeface="Calibri" panose="020F0502020204030204" pitchFamily="34" charset="0"/>
                <a:hlinkClick r:id="rId5"/>
              </a:rPr>
              <a:t>Rev. 22:14-15 </a:t>
            </a:r>
            <a:r>
              <a:rPr kumimoji="0" lang="en-US" sz="1400" i="0" u="none" strike="noStrike" kern="15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mj-lt"/>
                <a:ea typeface="SimSun" panose="02010600030101010101" pitchFamily="2" charset="-122"/>
                <a:cs typeface="Calibri" panose="020F0502020204030204" pitchFamily="34" charset="0"/>
                <a:hlinkClick r:id="rId5"/>
              </a:rPr>
              <a:t>NIV</a:t>
            </a:r>
            <a:endParaRPr kumimoji="0" lang="en-US" sz="3600" i="0" u="none" strike="noStrike" kern="150" cap="none" spc="0" normalizeH="0" baseline="0" noProof="0" dirty="0">
              <a:ln>
                <a:noFill/>
              </a:ln>
              <a:solidFill>
                <a:prstClr val="black"/>
              </a:solidFill>
              <a:uLnTx/>
              <a:uFillTx/>
              <a:latin typeface="+mj-lt"/>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2928867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304800" y="1956630"/>
            <a:ext cx="8534400" cy="4542782"/>
          </a:xfrm>
          <a:prstGeom prst="rect">
            <a:avLst/>
          </a:prstGeom>
          <a:gradFill flip="none" rotWithShape="1">
            <a:gsLst>
              <a:gs pos="0">
                <a:schemeClr val="tx1"/>
              </a:gs>
              <a:gs pos="46000">
                <a:srgbClr val="0070C0"/>
              </a:gs>
              <a:gs pos="100000">
                <a:srgbClr val="0000FF"/>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spAutoFit/>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5000"/>
              </a:lnSpc>
              <a:spcAft>
                <a:spcPts val="1200"/>
              </a:spcAft>
              <a:buClr>
                <a:prstClr val="black"/>
              </a:buClr>
              <a:buSzPct val="60000"/>
              <a:tabLst/>
            </a:pPr>
            <a:r>
              <a:rPr lang="en-US" sz="3600" b="1" dirty="0">
                <a:ln w="9525">
                  <a:solidFill>
                    <a:schemeClr val="bg1"/>
                  </a:solidFill>
                  <a:prstDash val="solid"/>
                </a:ln>
                <a:gradFill>
                  <a:gsLst>
                    <a:gs pos="0">
                      <a:schemeClr val="tx1"/>
                    </a:gs>
                    <a:gs pos="44000">
                      <a:srgbClr val="0070C0"/>
                    </a:gs>
                    <a:gs pos="100000">
                      <a:srgbClr val="000099"/>
                    </a:gs>
                  </a:gsLst>
                  <a:path path="circle">
                    <a:fillToRect l="50000" t="130000" r="50000" b="-30000"/>
                  </a:path>
                </a:gra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Jesus fulfilled over 100 prophesies about His first coming, literally word for word. </a:t>
            </a:r>
            <a:r>
              <a:rPr lang="en-US" b="1" dirty="0">
                <a:ln w="9525">
                  <a:solidFill>
                    <a:schemeClr val="bg1"/>
                  </a:solidFill>
                  <a:prstDash val="solid"/>
                </a:ln>
                <a:gradFill>
                  <a:gsLst>
                    <a:gs pos="0">
                      <a:schemeClr val="tx1"/>
                    </a:gs>
                    <a:gs pos="44000">
                      <a:srgbClr val="0070C0"/>
                    </a:gs>
                    <a:gs pos="100000">
                      <a:srgbClr val="000099"/>
                    </a:gs>
                  </a:gsLst>
                  <a:path path="circle">
                    <a:fillToRect l="50000" t="130000" r="50000" b="-30000"/>
                  </a:path>
                </a:gradFill>
                <a:latin typeface="Calibri" panose="020F0502020204030204" pitchFamily="34" charset="0"/>
                <a:cs typeface="Calibri" panose="020F0502020204030204" pitchFamily="34" charset="0"/>
                <a:hlinkClick r:id="rId3"/>
              </a:rPr>
              <a:t>[915]</a:t>
            </a:r>
            <a:r>
              <a:rPr lang="en-US" sz="3600" b="1" dirty="0">
                <a:ln w="9525">
                  <a:solidFill>
                    <a:schemeClr val="bg1"/>
                  </a:solidFill>
                  <a:prstDash val="solid"/>
                </a:ln>
                <a:gradFill>
                  <a:gsLst>
                    <a:gs pos="0">
                      <a:schemeClr val="tx1"/>
                    </a:gs>
                    <a:gs pos="44000">
                      <a:srgbClr val="0070C0"/>
                    </a:gs>
                    <a:gs pos="100000">
                      <a:srgbClr val="000099"/>
                    </a:gs>
                  </a:gsLst>
                  <a:path path="circle">
                    <a:fillToRect l="50000" t="130000" r="50000" b="-30000"/>
                  </a:path>
                </a:gradFill>
                <a:latin typeface="Calibri" panose="020F0502020204030204" pitchFamily="34" charset="0"/>
                <a:cs typeface="Calibri" panose="020F0502020204030204" pitchFamily="34" charset="0"/>
              </a:rPr>
              <a:t> </a:t>
            </a:r>
          </a:p>
          <a:p>
            <a:pPr marL="0" indent="0">
              <a:lnSpc>
                <a:spcPct val="100000"/>
              </a:lnSpc>
              <a:spcAft>
                <a:spcPts val="2400"/>
              </a:spcAft>
              <a:buClr>
                <a:schemeClr val="tx1"/>
              </a:buClr>
              <a:buSzPct val="70000"/>
            </a:pPr>
            <a:r>
              <a:rPr lang="en-US" sz="3600" b="1" dirty="0">
                <a:ln w="9525">
                  <a:solidFill>
                    <a:schemeClr val="bg1"/>
                  </a:solidFill>
                  <a:prstDash val="solid"/>
                </a:ln>
                <a:gradFill>
                  <a:gsLst>
                    <a:gs pos="0">
                      <a:schemeClr val="tx1"/>
                    </a:gs>
                    <a:gs pos="44000">
                      <a:srgbClr val="0070C0"/>
                    </a:gs>
                    <a:gs pos="100000">
                      <a:srgbClr val="000099"/>
                    </a:gs>
                  </a:gsLst>
                  <a:path path="circle">
                    <a:fillToRect l="50000" t="130000" r="50000" b="-30000"/>
                  </a:path>
                </a:gra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Therefore, Jesus will repeat this same pattern for His second coming. </a:t>
            </a:r>
          </a:p>
          <a:p>
            <a:pPr marL="0" indent="0">
              <a:lnSpc>
                <a:spcPct val="100000"/>
              </a:lnSpc>
              <a:spcAft>
                <a:spcPts val="2400"/>
              </a:spcAft>
              <a:buClr>
                <a:schemeClr val="tx1"/>
              </a:buClr>
              <a:buSzPct val="70000"/>
            </a:pPr>
            <a:r>
              <a:rPr lang="en-US" sz="3600" b="1" dirty="0">
                <a:ln w="9525">
                  <a:solidFill>
                    <a:schemeClr val="bg1"/>
                  </a:solidFill>
                  <a:prstDash val="solid"/>
                </a:ln>
                <a:gradFill>
                  <a:gsLst>
                    <a:gs pos="0">
                      <a:schemeClr val="tx1"/>
                    </a:gs>
                    <a:gs pos="44000">
                      <a:srgbClr val="0070C0"/>
                    </a:gs>
                    <a:gs pos="100000">
                      <a:srgbClr val="000099"/>
                    </a:gs>
                  </a:gsLst>
                  <a:path path="circle">
                    <a:fillToRect l="50000" t="130000" r="50000" b="-30000"/>
                  </a:path>
                </a:gra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Jesus will fulfill over 200 Bible prophesies about the end times, literally, word for word.</a:t>
            </a:r>
          </a:p>
        </p:txBody>
      </p:sp>
      <p:sp>
        <p:nvSpPr>
          <p:cNvPr id="5" name="Text Box 1"/>
          <p:cNvSpPr txBox="1">
            <a:spLocks noChangeArrowheads="1"/>
          </p:cNvSpPr>
          <p:nvPr/>
        </p:nvSpPr>
        <p:spPr bwMode="auto">
          <a:xfrm>
            <a:off x="182880" y="381000"/>
            <a:ext cx="8778240" cy="118872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3600" b="1" dirty="0">
                <a:ln w="6350">
                  <a:solidFill>
                    <a:schemeClr val="bg1"/>
                  </a:solidFill>
                </a:ln>
                <a:solidFill>
                  <a:srgbClr val="4C4C4C"/>
                </a:solidFill>
                <a:latin typeface="Times New Roman" panose="02020603050405020304" pitchFamily="18" charset="0"/>
                <a:cs typeface="Arial Unicode MS" panose="020B0604020202020204" pitchFamily="34" charset="-128"/>
              </a:rPr>
              <a:t>After Bible Parables, Jesus or an Angel Gave the Exact Literal Interpretation</a:t>
            </a:r>
          </a:p>
        </p:txBody>
      </p:sp>
      <p:sp>
        <p:nvSpPr>
          <p:cNvPr id="4" name="Date Placeholder 2">
            <a:extLst>
              <a:ext uri="{FF2B5EF4-FFF2-40B4-BE49-F238E27FC236}">
                <a16:creationId xmlns:a16="http://schemas.microsoft.com/office/drawing/2014/main" id="{8C10C25D-8824-45FD-AF89-C958E8FDD918}"/>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2034766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par>
                          <p:cTn id="8" fill="hold">
                            <p:stCondLst>
                              <p:cond delay="4500"/>
                            </p:stCondLst>
                            <p:childTnLst>
                              <p:par>
                                <p:cTn id="9" presetID="26" presetClass="emph" presetSubtype="0" fill="hold" nodeType="afterEffect">
                                  <p:stCondLst>
                                    <p:cond delay="5500"/>
                                  </p:stCondLst>
                                  <p:childTnLst>
                                    <p:animEffect transition="out" filter="fade">
                                      <p:cBhvr>
                                        <p:cTn id="10" dur="2000" tmFilter="0, 0; .2, .5; .8, .5; 1, 0"/>
                                        <p:tgtEl>
                                          <p:spTgt spid="6">
                                            <p:txEl>
                                              <p:pRg st="2" end="2"/>
                                            </p:txEl>
                                          </p:spTgt>
                                        </p:tgtEl>
                                      </p:cBhvr>
                                    </p:animEffect>
                                    <p:animScale>
                                      <p:cBhvr>
                                        <p:cTn id="11" dur="100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0.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BC338B-19D7-4A71-BEEC-548DF4BB9F60}"/>
              </a:ext>
            </a:extLst>
          </p:cNvPr>
          <p:cNvSpPr/>
          <p:nvPr/>
        </p:nvSpPr>
        <p:spPr bwMode="auto">
          <a:xfrm>
            <a:off x="5562600" y="6400800"/>
            <a:ext cx="457200" cy="256032"/>
          </a:xfrm>
          <a:prstGeom prst="rect">
            <a:avLst/>
          </a:prstGeom>
          <a:solidFill>
            <a:srgbClr val="202B0A"/>
          </a:solidFill>
          <a:ln w="25400">
            <a:noFill/>
          </a:ln>
          <a:effectLst/>
          <a:extLst/>
        </p:spPr>
        <p:txBody>
          <a:bodyPr wrap="square" lIns="90000" tIns="91440" rIns="90000" bIns="91440" rtlCol="0" anchor="ctr">
            <a:spAutoFit/>
          </a:bodyPr>
          <a:lstStyle/>
          <a:p>
            <a:pPr marL="342900" marR="0" lvl="0" indent="-342900" algn="l" defTabSz="457200" rtl="0" eaLnBrk="1" fontAlgn="base" latinLnBrk="0" hangingPunct="0">
              <a:lnSpc>
                <a:spcPct val="90000"/>
              </a:lnSpc>
              <a:spcBef>
                <a:spcPts val="0"/>
              </a:spcBef>
              <a:spcAft>
                <a:spcPts val="1200"/>
              </a:spcAft>
              <a:buClr>
                <a:srgbClr val="000000"/>
              </a:buClr>
              <a:buSzPct val="80000"/>
              <a:buFont typeface="Wingdings" panose="05000000000000000000" pitchFamily="2" charset="2"/>
              <a:buChar char="Ø"/>
              <a:tabLst/>
              <a:defRPr/>
            </a:pPr>
            <a:endParaRPr kumimoji="0" lang="en-US" sz="33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 Box 2">
            <a:extLst>
              <a:ext uri="{FF2B5EF4-FFF2-40B4-BE49-F238E27FC236}">
                <a16:creationId xmlns:a16="http://schemas.microsoft.com/office/drawing/2014/main" id="{7A6A137C-669B-4016-B83E-9D6C208678C1}"/>
              </a:ext>
            </a:extLst>
          </p:cNvPr>
          <p:cNvSpPr txBox="1">
            <a:spLocks noChangeArrowheads="1"/>
          </p:cNvSpPr>
          <p:nvPr/>
        </p:nvSpPr>
        <p:spPr bwMode="auto">
          <a:xfrm>
            <a:off x="27432" y="320040"/>
            <a:ext cx="9052560" cy="100584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tabLst/>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
        <p:nvSpPr>
          <p:cNvPr id="8" name="Rectangle 2">
            <a:extLst>
              <a:ext uri="{FF2B5EF4-FFF2-40B4-BE49-F238E27FC236}">
                <a16:creationId xmlns:a16="http://schemas.microsoft.com/office/drawing/2014/main" id="{F690795A-8E4E-4ACB-A2BD-B211D2136E08}"/>
              </a:ext>
            </a:extLst>
          </p:cNvPr>
          <p:cNvSpPr>
            <a:spLocks noChangeArrowheads="1"/>
          </p:cNvSpPr>
          <p:nvPr/>
        </p:nvSpPr>
        <p:spPr bwMode="auto">
          <a:xfrm>
            <a:off x="153076" y="1552871"/>
            <a:ext cx="8805379" cy="5103961"/>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ts val="0"/>
              </a:spcBef>
              <a:spcAft>
                <a:spcPts val="1000"/>
              </a:spcAft>
              <a:buClr>
                <a:prstClr val="black"/>
              </a:buClr>
              <a:buSzPct val="70000"/>
              <a:buFont typeface="Times New Roman" panose="02020603050405020304" pitchFamily="18" charset="0"/>
              <a:buNone/>
              <a:tabLst/>
              <a:defRPr/>
            </a:pPr>
            <a:r>
              <a:rPr kumimoji="0" lang="en-US" sz="30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These verses describe rain, drought, dirt, Jerusalem </a:t>
            </a:r>
            <a:r>
              <a:rPr lang="en-US" sz="3000" kern="150" dirty="0">
                <a:solidFill>
                  <a:prstClr val="black"/>
                </a:solidFill>
                <a:ea typeface="SimSun" panose="02010600030101010101" pitchFamily="2" charset="-122"/>
                <a:cs typeface="Arial" panose="020B0604020202020204" pitchFamily="34" charset="0"/>
              </a:rPr>
              <a:t>&amp;</a:t>
            </a:r>
            <a:r>
              <a:rPr kumimoji="0" lang="en-US" sz="30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 sea names on Earth, for those given this grace period on Earth during the 1,000 year millennium. Several verses state the word Earth. </a:t>
            </a:r>
          </a:p>
          <a:p>
            <a:pPr marL="0" marR="0" lvl="0" indent="0" algn="l" defTabSz="457200" rtl="0" eaLnBrk="1" fontAlgn="base" latinLnBrk="0" hangingPunct="0">
              <a:lnSpc>
                <a:spcPct val="90000"/>
              </a:lnSpc>
              <a:spcBef>
                <a:spcPts val="0"/>
              </a:spcBef>
              <a:spcAft>
                <a:spcPts val="1000"/>
              </a:spcAft>
              <a:buClr>
                <a:prstClr val="black"/>
              </a:buClr>
              <a:buSzPct val="70000"/>
              <a:buFont typeface="Times New Roman" panose="02020603050405020304" pitchFamily="18" charset="0"/>
              <a:buNone/>
              <a:tabLst/>
              <a:defRPr/>
            </a:pPr>
            <a:r>
              <a:rPr kumimoji="0" lang="en-US" sz="30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Other millennium verses describe sin, death, magic, </a:t>
            </a:r>
            <a:r>
              <a:rPr lang="en-US" sz="3000" kern="150" dirty="0">
                <a:solidFill>
                  <a:prstClr val="black"/>
                </a:solidFill>
                <a:ea typeface="SimSun" panose="02010600030101010101" pitchFamily="2" charset="-122"/>
                <a:cs typeface="Arial" panose="020B0604020202020204" pitchFamily="34" charset="0"/>
              </a:rPr>
              <a:t>sexual perversion, </a:t>
            </a:r>
            <a:r>
              <a:rPr kumimoji="0" lang="en-US" sz="30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Satan, Magog and </a:t>
            </a:r>
            <a:r>
              <a:rPr lang="en-US" sz="3000" kern="150" dirty="0">
                <a:solidFill>
                  <a:prstClr val="black"/>
                </a:solidFill>
                <a:ea typeface="SimSun" panose="02010600030101010101" pitchFamily="2" charset="-122"/>
                <a:cs typeface="Arial" panose="020B0604020202020204" pitchFamily="34" charset="0"/>
              </a:rPr>
              <a:t>war</a:t>
            </a:r>
            <a:r>
              <a:rPr kumimoji="0" lang="en-US" sz="3000"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 that still exist on Earth during this millennium.</a:t>
            </a:r>
          </a:p>
          <a:p>
            <a:pPr marL="0" marR="0" lvl="0" indent="0" algn="l" defTabSz="457200" rtl="0" eaLnBrk="1" fontAlgn="base" latinLnBrk="0" hangingPunct="0">
              <a:lnSpc>
                <a:spcPct val="90000"/>
              </a:lnSpc>
              <a:spcBef>
                <a:spcPts val="0"/>
              </a:spcBef>
              <a:spcAft>
                <a:spcPts val="1000"/>
              </a:spcAft>
              <a:buClr>
                <a:prstClr val="black"/>
              </a:buClr>
              <a:buSzPct val="70000"/>
              <a:buFont typeface="Times New Roman" panose="02020603050405020304" pitchFamily="18" charset="0"/>
              <a:buNone/>
              <a:tabLst/>
              <a:defRPr/>
            </a:pP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38100" dir="2700000" algn="ctr" rotWithShape="0">
                    <a:schemeClr val="tx1"/>
                  </a:outerShdw>
                </a:effectLst>
                <a:uLnTx/>
                <a:uFillTx/>
                <a:ea typeface="SimSun" panose="02010600030101010101" pitchFamily="2" charset="-122"/>
                <a:cs typeface="Arial" panose="020B0604020202020204" pitchFamily="34" charset="0"/>
              </a:rPr>
              <a:t>These verses </a:t>
            </a: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38100" dir="2700000" algn="ctr" rotWithShape="0">
                    <a:schemeClr val="tx1"/>
                  </a:outerShdw>
                </a:effectLst>
                <a:ea typeface="SimSun" panose="02010600030101010101" pitchFamily="2" charset="-122"/>
                <a:cs typeface="Arial" panose="020B0604020202020204" pitchFamily="34" charset="0"/>
              </a:rPr>
              <a:t>do</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38100" dir="2700000" algn="ctr" rotWithShape="0">
                    <a:schemeClr val="tx1"/>
                  </a:outerShdw>
                </a:effectLst>
                <a:uLnTx/>
                <a:uFillTx/>
                <a:ea typeface="SimSun" panose="02010600030101010101" pitchFamily="2" charset="-122"/>
                <a:cs typeface="Arial" panose="020B0604020202020204" pitchFamily="34" charset="0"/>
              </a:rPr>
              <a:t> not describe the eternal </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38100" dir="2700000" algn="ctr" rotWithShape="0">
                    <a:schemeClr val="tx1"/>
                  </a:outerShdw>
                </a:effectLst>
                <a:uLnTx/>
                <a:uFillTx/>
                <a:ea typeface="SimSun" panose="02010600030101010101" pitchFamily="2" charset="-122"/>
                <a:cs typeface="Arial" panose="020B0604020202020204" pitchFamily="34" charset="0"/>
                <a:hlinkClick r:id="rId5" action="ppaction://hlinksldjump"/>
              </a:rPr>
              <a:t>3</a:t>
            </a:r>
            <a:r>
              <a:rPr kumimoji="0" lang="en-US" sz="3000" b="1" i="0" u="none" strike="noStrike" kern="150" normalizeH="0" baseline="3000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38100" dir="2700000" algn="ctr" rotWithShape="0">
                    <a:schemeClr val="tx1"/>
                  </a:outerShdw>
                </a:effectLst>
                <a:uLnTx/>
                <a:uFillTx/>
                <a:ea typeface="SimSun" panose="02010600030101010101" pitchFamily="2" charset="-122"/>
                <a:cs typeface="Arial" panose="020B0604020202020204" pitchFamily="34" charset="0"/>
                <a:hlinkClick r:id="rId5" action="ppaction://hlinksldjump"/>
              </a:rPr>
              <a:t>rd</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38100" dir="2700000" algn="ctr" rotWithShape="0">
                    <a:schemeClr val="tx1"/>
                  </a:outerShdw>
                </a:effectLst>
                <a:uLnTx/>
                <a:uFillTx/>
                <a:ea typeface="SimSun" panose="02010600030101010101" pitchFamily="2" charset="-122"/>
                <a:cs typeface="Arial" panose="020B0604020202020204" pitchFamily="34" charset="0"/>
                <a:hlinkClick r:id="rId5" action="ppaction://hlinksldjump"/>
              </a:rPr>
              <a:t> Heaven</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38100" dir="2700000" algn="ctr" rotWithShape="0">
                    <a:schemeClr val="tx1"/>
                  </a:outerShdw>
                </a:effectLst>
                <a:uLnTx/>
                <a:uFillTx/>
                <a:ea typeface="SimSun" panose="02010600030101010101" pitchFamily="2" charset="-122"/>
                <a:cs typeface="Arial" panose="020B0604020202020204" pitchFamily="34" charset="0"/>
              </a:rPr>
              <a:t> or New Jerusalem city that descends from Heaven after 1,000 years, that </a:t>
            </a: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38100" dir="2700000" algn="ctr" rotWithShape="0">
                    <a:schemeClr val="tx1"/>
                  </a:outerShdw>
                </a:effectLst>
                <a:ea typeface="SimSun" panose="02010600030101010101" pitchFamily="2" charset="-122"/>
                <a:cs typeface="Arial" panose="020B0604020202020204" pitchFamily="34" charset="0"/>
              </a:rPr>
              <a:t>do not</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38100" dir="2700000" algn="ctr" rotWithShape="0">
                    <a:schemeClr val="tx1"/>
                  </a:outerShdw>
                </a:effectLst>
                <a:uLnTx/>
                <a:uFillTx/>
                <a:ea typeface="SimSun" panose="02010600030101010101" pitchFamily="2" charset="-122"/>
                <a:cs typeface="Arial" panose="020B0604020202020204" pitchFamily="34" charset="0"/>
              </a:rPr>
              <a:t> have these sinful items.</a:t>
            </a:r>
          </a:p>
        </p:txBody>
      </p:sp>
    </p:spTree>
    <p:extLst>
      <p:ext uri="{BB962C8B-B14F-4D97-AF65-F5344CB8AC3E}">
        <p14:creationId xmlns:p14="http://schemas.microsoft.com/office/powerpoint/2010/main" val="36034987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51.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BC338B-19D7-4A71-BEEC-548DF4BB9F60}"/>
              </a:ext>
            </a:extLst>
          </p:cNvPr>
          <p:cNvSpPr/>
          <p:nvPr/>
        </p:nvSpPr>
        <p:spPr bwMode="auto">
          <a:xfrm>
            <a:off x="5562600" y="6400800"/>
            <a:ext cx="457200" cy="256032"/>
          </a:xfrm>
          <a:prstGeom prst="rect">
            <a:avLst/>
          </a:prstGeom>
          <a:solidFill>
            <a:srgbClr val="202B0A"/>
          </a:solidFill>
          <a:ln w="25400">
            <a:noFill/>
          </a:ln>
          <a:effectLst/>
          <a:extLst/>
        </p:spPr>
        <p:txBody>
          <a:bodyPr wrap="square" lIns="90000" tIns="91440" rIns="90000" bIns="91440" rtlCol="0" anchor="ctr">
            <a:spAutoFit/>
          </a:bodyPr>
          <a:lstStyle/>
          <a:p>
            <a:pPr marL="342900" marR="0" lvl="0" indent="-342900" algn="l" defTabSz="457200" rtl="0" eaLnBrk="1" fontAlgn="base" latinLnBrk="0" hangingPunct="0">
              <a:lnSpc>
                <a:spcPct val="90000"/>
              </a:lnSpc>
              <a:spcBef>
                <a:spcPts val="0"/>
              </a:spcBef>
              <a:spcAft>
                <a:spcPts val="1200"/>
              </a:spcAft>
              <a:buClr>
                <a:srgbClr val="000000"/>
              </a:buClr>
              <a:buSzPct val="80000"/>
              <a:buFont typeface="Wingdings" panose="05000000000000000000" pitchFamily="2" charset="2"/>
              <a:buChar char="Ø"/>
              <a:tabLst/>
              <a:defRPr/>
            </a:pPr>
            <a:endParaRPr kumimoji="0" lang="en-US" sz="33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 Box 2">
            <a:extLst>
              <a:ext uri="{FF2B5EF4-FFF2-40B4-BE49-F238E27FC236}">
                <a16:creationId xmlns:a16="http://schemas.microsoft.com/office/drawing/2014/main" id="{7A6A137C-669B-4016-B83E-9D6C208678C1}"/>
              </a:ext>
            </a:extLst>
          </p:cNvPr>
          <p:cNvSpPr txBox="1">
            <a:spLocks noChangeArrowheads="1"/>
          </p:cNvSpPr>
          <p:nvPr/>
        </p:nvSpPr>
        <p:spPr bwMode="auto">
          <a:xfrm>
            <a:off x="22859" y="344840"/>
            <a:ext cx="9052560" cy="100584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tabLst/>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
        <p:nvSpPr>
          <p:cNvPr id="10" name="Rectangle 2">
            <a:extLst>
              <a:ext uri="{FF2B5EF4-FFF2-40B4-BE49-F238E27FC236}">
                <a16:creationId xmlns:a16="http://schemas.microsoft.com/office/drawing/2014/main" id="{C5386E13-AC89-4CCB-8B7F-EA77B68B374B}"/>
              </a:ext>
            </a:extLst>
          </p:cNvPr>
          <p:cNvSpPr>
            <a:spLocks noChangeArrowheads="1"/>
          </p:cNvSpPr>
          <p:nvPr/>
        </p:nvSpPr>
        <p:spPr bwMode="auto">
          <a:xfrm>
            <a:off x="76200" y="1542551"/>
            <a:ext cx="8917666" cy="5033044"/>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82880" rIns="18288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7000"/>
              </a:lnSpc>
              <a:spcBef>
                <a:spcPts val="0"/>
              </a:spcBef>
              <a:spcAft>
                <a:spcPts val="1200"/>
              </a:spcAft>
              <a:buClr>
                <a:srgbClr val="FFFFFF"/>
              </a:buClr>
              <a:buSzPct val="70000"/>
              <a:tabLst/>
              <a:defRPr/>
            </a:pPr>
            <a:r>
              <a:rPr kumimoji="0" lang="en-US" sz="3000" i="0" u="none" strike="noStrike" kern="150" normalizeH="0" baseline="0" noProof="0" dirty="0">
                <a:solidFill>
                  <a:schemeClr val="tx1"/>
                </a:solidFill>
                <a:uLnTx/>
                <a:uFillTx/>
                <a:ea typeface="SimSun" panose="02010600030101010101" pitchFamily="2" charset="-122"/>
                <a:cs typeface="Arial" panose="020B0604020202020204" pitchFamily="34" charset="0"/>
              </a:rPr>
              <a:t>The Bible stated that </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50800" dir="2700000" algn="ctr" rotWithShape="0">
                    <a:schemeClr val="tx1"/>
                  </a:outerShdw>
                </a:effectLst>
                <a:uLnTx/>
                <a:uFillTx/>
                <a:ea typeface="SimSun" panose="02010600030101010101" pitchFamily="2" charset="-122"/>
                <a:cs typeface="Arial" panose="020B0604020202020204" pitchFamily="34" charset="0"/>
              </a:rPr>
              <a:t>all evil people from throughout history are </a:t>
            </a: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50800" dir="2700000" algn="ctr" rotWithShape="0">
                    <a:schemeClr val="tx1"/>
                  </a:outerShdw>
                </a:effectLst>
                <a:ea typeface="SimSun" panose="02010600030101010101" pitchFamily="2" charset="-122"/>
                <a:cs typeface="Arial" panose="020B0604020202020204" pitchFamily="34" charset="0"/>
              </a:rPr>
              <a:t>then</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50800" dir="2700000" algn="ctr" rotWithShape="0">
                    <a:schemeClr val="tx1"/>
                  </a:outerShdw>
                </a:effectLst>
                <a:uLnTx/>
                <a:uFillTx/>
                <a:ea typeface="SimSun" panose="02010600030101010101" pitchFamily="2" charset="-122"/>
                <a:cs typeface="Arial" panose="020B0604020202020204" pitchFamily="34" charset="0"/>
              </a:rPr>
              <a:t> </a:t>
            </a: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50800" dir="2700000" algn="ctr" rotWithShape="0">
                    <a:schemeClr val="tx1"/>
                  </a:outerShdw>
                </a:effectLst>
                <a:ea typeface="SimSun" panose="02010600030101010101" pitchFamily="2" charset="-122"/>
                <a:cs typeface="Arial" panose="020B0604020202020204" pitchFamily="34" charset="0"/>
              </a:rPr>
              <a:t>resurrected for judgement at the final end of this </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50800" dir="2700000" algn="ctr" rotWithShape="0">
                    <a:schemeClr val="tx1"/>
                  </a:outerShdw>
                </a:effectLst>
                <a:uLnTx/>
                <a:uFillTx/>
                <a:ea typeface="SimSun" panose="02010600030101010101" pitchFamily="2" charset="-122"/>
                <a:cs typeface="Arial" panose="020B0604020202020204" pitchFamily="34" charset="0"/>
              </a:rPr>
              <a:t>millennium (their first resurrection). </a:t>
            </a:r>
            <a:r>
              <a:rPr kumimoji="0" lang="en-US" sz="3000" i="0" u="none" strike="noStrike" kern="150" normalizeH="0" baseline="0" noProof="0" dirty="0">
                <a:solidFill>
                  <a:schemeClr val="tx1"/>
                </a:solidFill>
                <a:uLnTx/>
                <a:uFillTx/>
                <a:ea typeface="SimSun" panose="02010600030101010101" pitchFamily="2" charset="-122"/>
                <a:cs typeface="Arial" panose="020B0604020202020204" pitchFamily="34" charset="0"/>
              </a:rPr>
              <a:t>They are so numerous they are like the sands of the sea</a:t>
            </a:r>
            <a:r>
              <a:rPr kumimoji="0" lang="en-US" sz="3000" i="0" u="none" strike="noStrike" kern="150" normalizeH="0" baseline="0" noProof="0" dirty="0">
                <a:solidFill>
                  <a:schemeClr val="tx1"/>
                </a:solidFill>
                <a:effectLst>
                  <a:outerShdw blurRad="50800" dist="50800" dir="5400000" algn="ctr" rotWithShape="0">
                    <a:schemeClr val="tx1">
                      <a:lumMod val="95000"/>
                      <a:lumOff val="5000"/>
                    </a:schemeClr>
                  </a:outerShdw>
                </a:effectLst>
                <a:uLnTx/>
                <a:uFillTx/>
                <a:ea typeface="SimSun" panose="02010600030101010101" pitchFamily="2" charset="-122"/>
                <a:cs typeface="Arial" panose="020B0604020202020204" pitchFamily="34" charset="0"/>
              </a:rPr>
              <a:t>.</a:t>
            </a:r>
            <a:r>
              <a:rPr kumimoji="0" lang="en-US" sz="3000" i="0" u="none" strike="noStrike" kern="150" normalizeH="0" noProof="0" dirty="0">
                <a:solidFill>
                  <a:schemeClr val="tx1"/>
                </a:solidFill>
                <a:effectLst>
                  <a:outerShdw blurRad="50800" dist="50800" dir="5400000" algn="ctr" rotWithShape="0">
                    <a:schemeClr val="tx1">
                      <a:lumMod val="95000"/>
                      <a:lumOff val="5000"/>
                    </a:schemeClr>
                  </a:outerShdw>
                </a:effectLst>
                <a:uLnTx/>
                <a:uFillTx/>
                <a:ea typeface="SimSun" panose="02010600030101010101" pitchFamily="2" charset="-122"/>
                <a:cs typeface="Arial" panose="020B0604020202020204" pitchFamily="34" charset="0"/>
              </a:rPr>
              <a:t> </a:t>
            </a:r>
            <a:r>
              <a:rPr kumimoji="0" lang="en-US" sz="1600" i="0" u="none" strike="noStrike" kern="150" normalizeH="0" baseline="0" noProof="0" dirty="0">
                <a:ln w="12700">
                  <a:solidFill>
                    <a:schemeClr val="tx2">
                      <a:lumMod val="75000"/>
                    </a:schemeClr>
                  </a:solidFill>
                  <a:prstDash val="solid"/>
                </a:ln>
                <a:solidFill>
                  <a:schemeClr val="tx1"/>
                </a:solidFill>
                <a:uLnTx/>
                <a:uFillTx/>
                <a:ea typeface="SimSun" panose="02010600030101010101" pitchFamily="2" charset="-122"/>
                <a:cs typeface="Arial" panose="020B0604020202020204" pitchFamily="34" charset="0"/>
                <a:hlinkClick r:id="rId5"/>
              </a:rPr>
              <a:t>Rev. 20:8 </a:t>
            </a:r>
            <a:r>
              <a:rPr kumimoji="0" lang="en-US" sz="1200" i="0" u="none" strike="noStrike" kern="150" normalizeH="0" baseline="0" noProof="0" dirty="0">
                <a:ln w="12700">
                  <a:solidFill>
                    <a:schemeClr val="tx2">
                      <a:lumMod val="75000"/>
                    </a:schemeClr>
                  </a:solidFill>
                  <a:prstDash val="solid"/>
                </a:ln>
                <a:solidFill>
                  <a:schemeClr val="tx1"/>
                </a:solidFill>
                <a:uLnTx/>
                <a:uFillTx/>
                <a:ea typeface="SimSun" panose="02010600030101010101" pitchFamily="2" charset="-122"/>
                <a:cs typeface="Arial" panose="020B0604020202020204" pitchFamily="34" charset="0"/>
                <a:hlinkClick r:id="rId5"/>
              </a:rPr>
              <a:t>NIV</a:t>
            </a:r>
            <a:r>
              <a:rPr kumimoji="0" lang="en-US" sz="1600" i="0" u="none" strike="noStrike" kern="150" normalizeH="0" baseline="0" noProof="0" dirty="0">
                <a:ln w="12700">
                  <a:solidFill>
                    <a:schemeClr val="tx2">
                      <a:lumMod val="75000"/>
                    </a:schemeClr>
                  </a:solidFill>
                  <a:prstDash val="solid"/>
                </a:ln>
                <a:solidFill>
                  <a:schemeClr val="tx1"/>
                </a:solidFill>
                <a:uLnTx/>
                <a:uFillTx/>
                <a:ea typeface="SimSun" panose="02010600030101010101" pitchFamily="2" charset="-122"/>
                <a:cs typeface="Arial" panose="020B0604020202020204" pitchFamily="34" charset="0"/>
              </a:rPr>
              <a:t> </a:t>
            </a:r>
          </a:p>
          <a:p>
            <a:pPr marL="274320" lvl="0" indent="-274320">
              <a:lnSpc>
                <a:spcPct val="97000"/>
              </a:lnSpc>
              <a:spcBef>
                <a:spcPts val="0"/>
              </a:spcBef>
              <a:spcAft>
                <a:spcPts val="1200"/>
              </a:spcAft>
              <a:buClrTx/>
              <a:buSzPct val="70000"/>
              <a:buFont typeface="Wingdings" panose="05000000000000000000" pitchFamily="2" charset="2"/>
              <a:buChar char="Ø"/>
              <a:tabLst/>
              <a:defRPr/>
            </a:pPr>
            <a:r>
              <a:rPr kumimoji="0" lang="en-US" sz="2800" b="0" i="0" u="none" strike="noStrike" kern="150" cap="none" spc="0" normalizeH="0" baseline="0" noProof="0" dirty="0">
                <a:ln>
                  <a:noFill/>
                </a:ln>
                <a:solidFill>
                  <a:srgbClr val="000000"/>
                </a:solidFill>
                <a:effectLst/>
                <a:uLnTx/>
                <a:uFillTx/>
                <a:ea typeface="SimSun" panose="02010600030101010101" pitchFamily="2" charset="-122"/>
                <a:cs typeface="Arial" panose="020B0604020202020204" pitchFamily="34" charset="0"/>
              </a:rPr>
              <a:t>This 1,000 year period ends with a </a:t>
            </a: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2700" dist="50800" dir="5400000" algn="ctr" rotWithShape="0">
                    <a:schemeClr val="tx1"/>
                  </a:outerShdw>
                </a:effectLst>
                <a:uLnTx/>
                <a:uFillTx/>
                <a:ea typeface="SimSun" panose="02010600030101010101" pitchFamily="2" charset="-122"/>
                <a:cs typeface="Arial" panose="020B0604020202020204" pitchFamily="34" charset="0"/>
              </a:rPr>
              <a:t>repeat of the Magog war of the 7 year tribulation</a:t>
            </a:r>
            <a:r>
              <a:rPr lang="en-US" sz="2800" kern="150" dirty="0">
                <a:solidFill>
                  <a:schemeClr val="tx1"/>
                </a:solidFill>
                <a:ea typeface="SimSun" panose="02010600030101010101" pitchFamily="2" charset="-122"/>
                <a:cs typeface="Arial" panose="020B0604020202020204" pitchFamily="34" charset="0"/>
              </a:rPr>
              <a:t>. </a:t>
            </a:r>
            <a:r>
              <a:rPr lang="en-US" sz="1400" kern="150" dirty="0">
                <a:solidFill>
                  <a:schemeClr val="tx1"/>
                </a:solidFill>
                <a:ea typeface="SimSun" panose="02010600030101010101" pitchFamily="2" charset="-122"/>
                <a:cs typeface="Arial" panose="020B0604020202020204" pitchFamily="34" charset="0"/>
                <a:hlinkClick r:id="rId6"/>
              </a:rPr>
              <a:t>Rev. 20:6-10</a:t>
            </a:r>
            <a:r>
              <a:rPr lang="en-US" sz="1400" kern="150" dirty="0">
                <a:solidFill>
                  <a:schemeClr val="tx1"/>
                </a:solidFill>
                <a:ea typeface="SimSun" panose="02010600030101010101" pitchFamily="2" charset="-122"/>
                <a:cs typeface="Arial" panose="020B0604020202020204" pitchFamily="34" charset="0"/>
              </a:rPr>
              <a:t>,</a:t>
            </a:r>
            <a:r>
              <a:rPr kumimoji="0" lang="en-US" sz="3200" i="0" u="none" strike="noStrike" kern="150" normalizeH="0" baseline="0" noProof="0" dirty="0">
                <a:solidFill>
                  <a:schemeClr val="tx1"/>
                </a:solidFill>
                <a:uLnTx/>
                <a:uFillTx/>
                <a:ea typeface="SimSun" panose="02010600030101010101" pitchFamily="2" charset="-122"/>
                <a:cs typeface="Arial" panose="020B0604020202020204" pitchFamily="34" charset="0"/>
              </a:rPr>
              <a:t> </a:t>
            </a:r>
            <a:r>
              <a:rPr lang="en-US" altLang="en-US" sz="1600" dirty="0">
                <a:ln w="9525">
                  <a:solidFill>
                    <a:prstClr val="black"/>
                  </a:solidFill>
                  <a:prstDash val="solid"/>
                </a:ln>
                <a:solidFill>
                  <a:prstClr val="white"/>
                </a:solidFill>
                <a:cs typeface="Arial" panose="020B0604020202020204" pitchFamily="34" charset="0"/>
                <a:hlinkClick r:id="rId7"/>
              </a:rPr>
              <a:t>[1000]</a:t>
            </a:r>
            <a:endParaRPr kumimoji="0" lang="en-US" sz="3200" i="0" u="none" strike="noStrike" kern="150" normalizeH="0" baseline="0" noProof="0" dirty="0">
              <a:solidFill>
                <a:schemeClr val="tx1"/>
              </a:solidFill>
              <a:uLnTx/>
              <a:uFillTx/>
              <a:ea typeface="SimSun" panose="02010600030101010101" pitchFamily="2" charset="-122"/>
              <a:cs typeface="Arial" panose="020B0604020202020204" pitchFamily="34" charset="0"/>
            </a:endParaRPr>
          </a:p>
          <a:p>
            <a:pPr marL="274320" lvl="0" indent="-274320">
              <a:lnSpc>
                <a:spcPct val="97000"/>
              </a:lnSpc>
              <a:spcBef>
                <a:spcPts val="0"/>
              </a:spcBef>
              <a:spcAft>
                <a:spcPts val="1200"/>
              </a:spcAft>
              <a:buClr>
                <a:schemeClr val="bg1"/>
              </a:buClr>
              <a:buSzPct val="65000"/>
              <a:buFont typeface="Wingdings" panose="05000000000000000000" pitchFamily="2" charset="2"/>
              <a:buChar char="Ø"/>
              <a:tabLst/>
              <a:defRPr/>
            </a:pPr>
            <a:r>
              <a:rPr kumimoji="0" lang="en-US" sz="30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2700" dist="50800" dir="5400000" algn="ctr" rotWithShape="0">
                    <a:schemeClr val="tx1"/>
                  </a:outerShdw>
                </a:effectLst>
                <a:uLnTx/>
                <a:uFillTx/>
                <a:ea typeface="SimSun" panose="02010600030101010101" pitchFamily="2" charset="-122"/>
                <a:cs typeface="Arial" panose="020B0604020202020204" pitchFamily="34" charset="0"/>
              </a:rPr>
              <a:t>Satan is released for a short time </a:t>
            </a:r>
            <a:r>
              <a:rPr kumimoji="0" lang="en-US" sz="2800" i="0" u="none" strike="noStrike" kern="150" normalizeH="0" baseline="0" noProof="0" dirty="0">
                <a:solidFill>
                  <a:schemeClr val="tx1"/>
                </a:solidFill>
                <a:uLnTx/>
                <a:uFillTx/>
                <a:ea typeface="SimSun" panose="02010600030101010101" pitchFamily="2" charset="-122"/>
                <a:cs typeface="Arial" panose="020B0604020202020204" pitchFamily="34" charset="0"/>
              </a:rPr>
              <a:t>to deceive these former</a:t>
            </a:r>
            <a:r>
              <a:rPr kumimoji="0" lang="en-US" sz="2800" i="0" u="none" strike="noStrike" kern="150" normalizeH="0" noProof="0" dirty="0">
                <a:solidFill>
                  <a:schemeClr val="tx1"/>
                </a:solidFill>
                <a:uLnTx/>
                <a:uFillTx/>
                <a:ea typeface="SimSun" panose="02010600030101010101" pitchFamily="2" charset="-122"/>
                <a:cs typeface="Arial" panose="020B0604020202020204" pitchFamily="34" charset="0"/>
              </a:rPr>
              <a:t> </a:t>
            </a:r>
            <a:r>
              <a:rPr kumimoji="0" lang="en-US" sz="2800" i="0" u="none" strike="noStrike" kern="150" normalizeH="0" baseline="0" noProof="0" dirty="0">
                <a:solidFill>
                  <a:schemeClr val="tx1"/>
                </a:solidFill>
                <a:uLnTx/>
                <a:uFillTx/>
                <a:ea typeface="SimSun" panose="02010600030101010101" pitchFamily="2" charset="-122"/>
                <a:cs typeface="Arial" panose="020B0604020202020204" pitchFamily="34" charset="0"/>
              </a:rPr>
              <a:t>nations. He leads another</a:t>
            </a:r>
            <a:r>
              <a:rPr kumimoji="0" lang="en-US" sz="2800" i="0" u="none" strike="noStrike" kern="150" normalizeH="0" noProof="0" dirty="0">
                <a:solidFill>
                  <a:schemeClr val="tx1"/>
                </a:solidFill>
                <a:uLnTx/>
                <a:uFillTx/>
                <a:ea typeface="SimSun" panose="02010600030101010101" pitchFamily="2" charset="-122"/>
                <a:cs typeface="Arial" panose="020B0604020202020204" pitchFamily="34" charset="0"/>
              </a:rPr>
              <a:t> worldwide </a:t>
            </a:r>
            <a:r>
              <a:rPr kumimoji="0" lang="en-US" sz="2800" i="0" u="none" strike="noStrike" kern="150" normalizeH="0" baseline="0" noProof="0" dirty="0">
                <a:solidFill>
                  <a:schemeClr val="tx1"/>
                </a:solidFill>
                <a:uLnTx/>
                <a:uFillTx/>
                <a:ea typeface="SimSun" panose="02010600030101010101" pitchFamily="2" charset="-122"/>
                <a:cs typeface="Arial" panose="020B0604020202020204" pitchFamily="34" charset="0"/>
              </a:rPr>
              <a:t>attack on Jerusalem, and is defeated again. </a:t>
            </a:r>
            <a:r>
              <a:rPr lang="en-US" sz="1400" kern="150" dirty="0">
                <a:solidFill>
                  <a:schemeClr val="tx1"/>
                </a:solidFill>
                <a:ea typeface="SimSun" panose="02010600030101010101" pitchFamily="2" charset="-122"/>
                <a:cs typeface="Arial" panose="020B0604020202020204" pitchFamily="34" charset="0"/>
                <a:hlinkClick r:id="rId6"/>
              </a:rPr>
              <a:t>Rev. 20:6-10</a:t>
            </a:r>
            <a:endParaRPr kumimoji="0" lang="en-US" sz="3200" b="1" i="0" u="none" strike="noStrike" kern="150" normalizeH="0" baseline="0" noProof="0" dirty="0">
              <a:ln w="19050" cmpd="sng">
                <a:solidFill>
                  <a:schemeClr val="accent4"/>
                </a:solidFill>
                <a:prstDash val="solid"/>
              </a:ln>
              <a:solidFill>
                <a:srgbClr val="663300"/>
              </a:solidFill>
              <a:effectLst>
                <a:outerShdw blurRad="50800" dist="50800" dir="5400000" algn="ctr" rotWithShape="0">
                  <a:schemeClr val="tx1"/>
                </a:outerShdw>
              </a:effectLst>
              <a:uLnTx/>
              <a:uFillTx/>
              <a:ea typeface="SimSun" panose="02010600030101010101" pitchFamily="2" charset="-122"/>
              <a:cs typeface="Arial" panose="020B0604020202020204" pitchFamily="34" charset="0"/>
            </a:endParaRPr>
          </a:p>
        </p:txBody>
      </p:sp>
    </p:spTree>
    <p:extLst>
      <p:ext uri="{BB962C8B-B14F-4D97-AF65-F5344CB8AC3E}">
        <p14:creationId xmlns:p14="http://schemas.microsoft.com/office/powerpoint/2010/main" val="7942021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552.xml><?xml version="1.0" encoding="utf-8"?>
<p:sld xmlns:a="http://schemas.openxmlformats.org/drawingml/2006/main" xmlns:r="http://schemas.openxmlformats.org/officeDocument/2006/relationships" xmlns:p="http://schemas.openxmlformats.org/presentationml/2006/main">
  <p:cSld>
    <p:bg>
      <p:bgPr>
        <a:blipFill dpi="0" rotWithShape="0">
          <a:blip r:embed="rId3">
            <a:lum/>
          </a:blip>
          <a:srcRect/>
          <a:stretch>
            <a:fillRect/>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BC338B-19D7-4A71-BEEC-548DF4BB9F60}"/>
              </a:ext>
            </a:extLst>
          </p:cNvPr>
          <p:cNvSpPr/>
          <p:nvPr/>
        </p:nvSpPr>
        <p:spPr bwMode="auto">
          <a:xfrm>
            <a:off x="5562600" y="6400800"/>
            <a:ext cx="457200" cy="256032"/>
          </a:xfrm>
          <a:prstGeom prst="rect">
            <a:avLst/>
          </a:prstGeom>
          <a:solidFill>
            <a:srgbClr val="202B0A"/>
          </a:solidFill>
          <a:ln w="25400">
            <a:noFill/>
          </a:ln>
          <a:effectLst/>
          <a:extLst/>
        </p:spPr>
        <p:txBody>
          <a:bodyPr wrap="square" lIns="90000" tIns="91440" rIns="90000" bIns="91440" rtlCol="0" anchor="ctr">
            <a:spAutoFit/>
          </a:bodyPr>
          <a:lstStyle/>
          <a:p>
            <a:pPr marL="342900" marR="0" lvl="0" indent="-342900" algn="l" defTabSz="457200" rtl="0" eaLnBrk="1" fontAlgn="base" latinLnBrk="0" hangingPunct="0">
              <a:lnSpc>
                <a:spcPct val="90000"/>
              </a:lnSpc>
              <a:spcBef>
                <a:spcPts val="0"/>
              </a:spcBef>
              <a:spcAft>
                <a:spcPts val="1200"/>
              </a:spcAft>
              <a:buClr>
                <a:srgbClr val="000000"/>
              </a:buClr>
              <a:buSzPct val="80000"/>
              <a:buFont typeface="Wingdings" panose="05000000000000000000" pitchFamily="2" charset="2"/>
              <a:buChar char="Ø"/>
              <a:tabLst/>
              <a:defRPr/>
            </a:pPr>
            <a:endParaRPr kumimoji="0" lang="en-US" sz="3300" b="0" i="0" u="none" strike="noStrike" kern="15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 Box 2">
            <a:extLst>
              <a:ext uri="{FF2B5EF4-FFF2-40B4-BE49-F238E27FC236}">
                <a16:creationId xmlns:a16="http://schemas.microsoft.com/office/drawing/2014/main" id="{7A6A137C-669B-4016-B83E-9D6C208678C1}"/>
              </a:ext>
            </a:extLst>
          </p:cNvPr>
          <p:cNvSpPr txBox="1">
            <a:spLocks noChangeArrowheads="1"/>
          </p:cNvSpPr>
          <p:nvPr/>
        </p:nvSpPr>
        <p:spPr bwMode="auto">
          <a:xfrm>
            <a:off x="22859" y="545178"/>
            <a:ext cx="9052560" cy="118872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tabLst/>
              <a:defRPr/>
            </a:pPr>
            <a:r>
              <a:rPr lang="en-US" sz="2800" b="1" kern="15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Tribulation Martyrs for God Live with Christ 1,000 Years on Earth, with No Death</a:t>
            </a:r>
          </a:p>
        </p:txBody>
      </p:sp>
      <p:sp>
        <p:nvSpPr>
          <p:cNvPr id="8" name="Rectangle 2">
            <a:extLst>
              <a:ext uri="{FF2B5EF4-FFF2-40B4-BE49-F238E27FC236}">
                <a16:creationId xmlns:a16="http://schemas.microsoft.com/office/drawing/2014/main" id="{5A167FC6-EDC3-46D5-81DA-E9D7EFFB344C}"/>
              </a:ext>
            </a:extLst>
          </p:cNvPr>
          <p:cNvSpPr>
            <a:spLocks noChangeArrowheads="1"/>
          </p:cNvSpPr>
          <p:nvPr/>
        </p:nvSpPr>
        <p:spPr bwMode="auto">
          <a:xfrm>
            <a:off x="42737" y="2763458"/>
            <a:ext cx="9007973" cy="3893374"/>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365760" rIns="91440" bIns="2743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1800"/>
              </a:spcAft>
              <a:buClrTx/>
              <a:buSzPct val="70000"/>
              <a:tabLst/>
              <a:defRPr/>
            </a:pPr>
            <a:r>
              <a:rPr lang="en-US" sz="3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outerShdw>
                </a:effectLst>
                <a:ea typeface="SimSun" panose="02010600030101010101" pitchFamily="2" charset="-122"/>
                <a:cs typeface="Arial" panose="020B0604020202020204" pitchFamily="34" charset="0"/>
              </a:rPr>
              <a:t>This shows that God often uses repeating patterns in Bible prophesy.</a:t>
            </a:r>
            <a:r>
              <a:rPr lang="en-US" sz="3400" b="1" kern="150" dirty="0">
                <a:ln w="12700" cmpd="sng">
                  <a:solidFill>
                    <a:schemeClr val="tx1"/>
                  </a:solidFill>
                  <a:prstDash val="solid"/>
                </a:ln>
                <a:solidFill>
                  <a:schemeClr val="bg1"/>
                </a:solidFill>
                <a:effectLst>
                  <a:outerShdw blurRad="50800" dist="50800" dir="5400000" algn="ctr" rotWithShape="0">
                    <a:schemeClr val="tx1"/>
                  </a:outerShdw>
                </a:effectLst>
                <a:ea typeface="SimSun" panose="02010600030101010101" pitchFamily="2" charset="-122"/>
                <a:cs typeface="Arial" panose="020B0604020202020204" pitchFamily="34" charset="0"/>
              </a:rPr>
              <a:t> </a:t>
            </a:r>
            <a:r>
              <a:rPr lang="en-US" kern="150" dirty="0">
                <a:solidFill>
                  <a:schemeClr val="tx1"/>
                </a:solidFill>
                <a:ea typeface="SimSun" panose="02010600030101010101" pitchFamily="2" charset="-122"/>
                <a:cs typeface="Arial" panose="020B0604020202020204" pitchFamily="34" charset="0"/>
                <a:hlinkClick r:id="rId5"/>
              </a:rPr>
              <a:t>[914]</a:t>
            </a:r>
            <a:r>
              <a:rPr lang="en-US" kern="150" dirty="0">
                <a:solidFill>
                  <a:schemeClr val="tx1"/>
                </a:solidFill>
                <a:ea typeface="SimSun" panose="02010600030101010101" pitchFamily="2" charset="-122"/>
                <a:cs typeface="Arial" panose="020B0604020202020204" pitchFamily="34" charset="0"/>
              </a:rPr>
              <a:t> </a:t>
            </a:r>
            <a:r>
              <a:rPr lang="en-US" altLang="en-US" sz="1600" dirty="0">
                <a:solidFill>
                  <a:schemeClr val="tx1"/>
                </a:solidFill>
                <a:cs typeface="Arial" panose="020B0604020202020204" pitchFamily="34" charset="0"/>
                <a:hlinkClick r:id="rId6"/>
              </a:rPr>
              <a:t>[1000]</a:t>
            </a:r>
            <a:endParaRPr lang="en-US" kern="150" dirty="0">
              <a:solidFill>
                <a:schemeClr val="tx1"/>
              </a:solidFill>
              <a:ea typeface="SimSun" panose="02010600030101010101" pitchFamily="2" charset="-122"/>
              <a:cs typeface="Arial" panose="020B0604020202020204" pitchFamily="34" charset="0"/>
            </a:endParaRPr>
          </a:p>
          <a:p>
            <a:pPr marL="274320" marR="0" lvl="0" indent="-274320" algn="l" defTabSz="457200" rtl="0" eaLnBrk="1" fontAlgn="base" latinLnBrk="0" hangingPunct="0">
              <a:lnSpc>
                <a:spcPct val="100000"/>
              </a:lnSpc>
              <a:spcBef>
                <a:spcPts val="0"/>
              </a:spcBef>
              <a:spcAft>
                <a:spcPts val="1000"/>
              </a:spcAft>
              <a:buClr>
                <a:schemeClr val="bg1"/>
              </a:buClr>
              <a:buSzPct val="65000"/>
              <a:buFont typeface="Wingdings" panose="05000000000000000000" pitchFamily="2" charset="2"/>
              <a:buChar char="Ø"/>
              <a:tabLst/>
              <a:defRPr/>
            </a:pPr>
            <a:r>
              <a:rPr lang="en-US" sz="3200" b="1" kern="150" dirty="0">
                <a:ln w="12700" cmpd="sng">
                  <a:solidFill>
                    <a:schemeClr val="tx1"/>
                  </a:solidFill>
                  <a:prstDash val="solid"/>
                </a:ln>
                <a:solidFill>
                  <a:schemeClr val="bg1"/>
                </a:solidFill>
                <a:effectLst>
                  <a:outerShdw blurRad="50800" dist="50800" dir="5400000" algn="ctr" rotWithShape="0">
                    <a:schemeClr val="tx1"/>
                  </a:outerShdw>
                </a:effectLst>
                <a:ea typeface="SimSun" panose="02010600030101010101" pitchFamily="2" charset="-122"/>
                <a:cs typeface="Arial" panose="020B0604020202020204" pitchFamily="34" charset="0"/>
              </a:rPr>
              <a:t>Repeating prophesy patterns make Bible prophesy verses far easier to understand and prove. Because humans have historical records of similar events from the past. </a:t>
            </a:r>
          </a:p>
        </p:txBody>
      </p:sp>
    </p:spTree>
    <p:extLst>
      <p:ext uri="{BB962C8B-B14F-4D97-AF65-F5344CB8AC3E}">
        <p14:creationId xmlns:p14="http://schemas.microsoft.com/office/powerpoint/2010/main" val="4313577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sld>
</file>

<file path=ppt/slides/slide55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5" name="Text Box 2"/>
          <p:cNvSpPr txBox="1">
            <a:spLocks noChangeArrowheads="1"/>
          </p:cNvSpPr>
          <p:nvPr/>
        </p:nvSpPr>
        <p:spPr bwMode="auto">
          <a:xfrm>
            <a:off x="1" y="0"/>
            <a:ext cx="9098280" cy="100584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Worthy Elect Christians Remain in Heaven With Transformed Angelic Bodies</a:t>
            </a:r>
          </a:p>
        </p:txBody>
      </p:sp>
      <p:sp>
        <p:nvSpPr>
          <p:cNvPr id="7" name="Text Box 2">
            <a:extLst>
              <a:ext uri="{FF2B5EF4-FFF2-40B4-BE49-F238E27FC236}">
                <a16:creationId xmlns:a16="http://schemas.microsoft.com/office/drawing/2014/main" id="{0EB56F9A-3CCA-47C9-B9FE-A9EB48C9B432}"/>
              </a:ext>
            </a:extLst>
          </p:cNvPr>
          <p:cNvSpPr txBox="1">
            <a:spLocks noChangeArrowheads="1"/>
          </p:cNvSpPr>
          <p:nvPr/>
        </p:nvSpPr>
        <p:spPr bwMode="auto">
          <a:xfrm>
            <a:off x="135709" y="5897880"/>
            <a:ext cx="8872575"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No More Death, Pain, War or Sin, Only Unimaginable Love &amp; Beauty Forever </a:t>
            </a:r>
          </a:p>
        </p:txBody>
      </p:sp>
    </p:spTree>
    <p:extLst>
      <p:ext uri="{BB962C8B-B14F-4D97-AF65-F5344CB8AC3E}">
        <p14:creationId xmlns:p14="http://schemas.microsoft.com/office/powerpoint/2010/main" val="740913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2500"/>
                                  </p:stCondLst>
                                  <p:childTnLst>
                                    <p:animEffect transition="out" filter="fade">
                                      <p:cBhvr>
                                        <p:cTn id="6" dur="2000" tmFilter="0, 0; .2, .5; .8, .5; 1, 0"/>
                                        <p:tgtEl>
                                          <p:spTgt spid="5"/>
                                        </p:tgtEl>
                                      </p:cBhvr>
                                    </p:animEffect>
                                    <p:animScale>
                                      <p:cBhvr>
                                        <p:cTn id="7" dur="1000" autoRev="1" fill="hold"/>
                                        <p:tgtEl>
                                          <p:spTgt spid="5"/>
                                        </p:tgtEl>
                                      </p:cBhvr>
                                      <p:by x="105000" y="105000"/>
                                    </p:animScale>
                                  </p:childTnLst>
                                </p:cTn>
                              </p:par>
                            </p:childTnLst>
                          </p:cTn>
                        </p:par>
                        <p:par>
                          <p:cTn id="8" fill="hold">
                            <p:stCondLst>
                              <p:cond delay="4500"/>
                            </p:stCondLst>
                            <p:childTnLst>
                              <p:par>
                                <p:cTn id="9" presetID="26" presetClass="emph" presetSubtype="0" fill="hold" grpId="0" nodeType="afterEffect">
                                  <p:stCondLst>
                                    <p:cond delay="2500"/>
                                  </p:stCondLst>
                                  <p:childTnLst>
                                    <p:animEffect transition="out" filter="fade">
                                      <p:cBhvr>
                                        <p:cTn id="10" dur="2000" tmFilter="0, 0; .2, .5; .8, .5; 1, 0"/>
                                        <p:tgtEl>
                                          <p:spTgt spid="7"/>
                                        </p:tgtEl>
                                      </p:cBhvr>
                                    </p:animEffect>
                                    <p:animScale>
                                      <p:cBhvr>
                                        <p:cTn id="11" dur="1000" autoRev="1" fill="hold"/>
                                        <p:tgtEl>
                                          <p:spTgt spid="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Lst>
  </p:timing>
</p:sld>
</file>

<file path=ppt/slides/slide5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10869" y="1645920"/>
            <a:ext cx="8922262" cy="5113003"/>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ts val="0"/>
              </a:spcBef>
              <a:spcAft>
                <a:spcPts val="1000"/>
              </a:spcAft>
              <a:buClr>
                <a:srgbClr val="000000"/>
              </a:buClr>
              <a:buSzPct val="70000"/>
              <a:buFont typeface="Times New Roman" panose="02020603050405020304" pitchFamily="18" charset="0"/>
              <a:buNone/>
              <a:tabLst/>
              <a:defRPr/>
            </a:pPr>
            <a:r>
              <a:rPr kumimoji="0" lang="en-US" sz="3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When the worthy elect Christians rise into the clouds, they remain forever in Heaven.</a:t>
            </a:r>
          </a:p>
          <a:p>
            <a:pPr marL="0" marR="0" lvl="0" indent="0" algn="l" defTabSz="457200" rtl="0" eaLnBrk="1" fontAlgn="base" latinLnBrk="0" hangingPunct="0">
              <a:lnSpc>
                <a:spcPct val="85000"/>
              </a:lnSpc>
              <a:spcBef>
                <a:spcPts val="0"/>
              </a:spcBef>
              <a:spcAft>
                <a:spcPts val="1000"/>
              </a:spcAft>
              <a:buClr>
                <a:prstClr val="black"/>
              </a:buClr>
              <a:buSzPct val="70000"/>
              <a:buFont typeface="Times New Roman" panose="02020603050405020304" pitchFamily="18" charset="0"/>
              <a:buNone/>
              <a:tabLst/>
              <a:defRPr/>
            </a:pPr>
            <a:r>
              <a:rPr kumimoji="0" lang="en-US" sz="3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Their bodies are changed into immortal, angelic incorruptible bodies, while they rise into the clouds, in the twinkling of an eye. </a:t>
            </a:r>
            <a:r>
              <a:rPr kumimoji="0" lang="en-US" sz="1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I Cor. 15: 51-51</a:t>
            </a:r>
            <a:r>
              <a:rPr kumimoji="0" lang="en-US" sz="3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a:t>
            </a:r>
          </a:p>
          <a:p>
            <a:pPr marL="365760" marR="0" lvl="0" indent="-365760" algn="l" defTabSz="457200" rtl="0" eaLnBrk="1" fontAlgn="base" latinLnBrk="0" hangingPunct="0">
              <a:lnSpc>
                <a:spcPct val="85000"/>
              </a:lnSpc>
              <a:spcBef>
                <a:spcPts val="0"/>
              </a:spcBef>
              <a:spcAft>
                <a:spcPts val="1000"/>
              </a:spcAft>
              <a:buClr>
                <a:prstClr val="black"/>
              </a:buClr>
              <a:buSzPct val="65000"/>
              <a:buFont typeface="Wingdings" panose="05000000000000000000" pitchFamily="2" charset="2"/>
              <a:buChar char="Ø"/>
              <a:tabLst/>
              <a:defRPr/>
            </a:pP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They will experience no war, hunger, thirst, sickness or death for eternity.</a:t>
            </a:r>
          </a:p>
          <a:p>
            <a:pPr marL="365760" marR="0" lvl="0" indent="-365760" algn="l" defTabSz="457200" rtl="0" eaLnBrk="1" fontAlgn="base" latinLnBrk="0" hangingPunct="0">
              <a:lnSpc>
                <a:spcPct val="85000"/>
              </a:lnSpc>
              <a:spcBef>
                <a:spcPts val="0"/>
              </a:spcBef>
              <a:spcAft>
                <a:spcPts val="1000"/>
              </a:spcAft>
              <a:buClr>
                <a:prstClr val="black"/>
              </a:buClr>
              <a:buSzPct val="65000"/>
              <a:buFont typeface="Wingdings" panose="05000000000000000000" pitchFamily="2" charset="2"/>
              <a:buChar char="Ø"/>
              <a:tabLst/>
              <a:defRPr/>
            </a:pPr>
            <a:r>
              <a:rPr kumimoji="0" lang="en-US" sz="3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But, the people who remain on Earth for the millennium don’t rise into the clouds yet, or have their bodies changed, yet.</a:t>
            </a:r>
          </a:p>
        </p:txBody>
      </p:sp>
      <p:sp>
        <p:nvSpPr>
          <p:cNvPr id="9" name="Text Box 2">
            <a:extLst>
              <a:ext uri="{FF2B5EF4-FFF2-40B4-BE49-F238E27FC236}">
                <a16:creationId xmlns:a16="http://schemas.microsoft.com/office/drawing/2014/main" id="{9F39BBB6-6B6A-4606-A4B9-70DA0C609652}"/>
              </a:ext>
            </a:extLst>
          </p:cNvPr>
          <p:cNvSpPr txBox="1">
            <a:spLocks noChangeArrowheads="1"/>
          </p:cNvSpPr>
          <p:nvPr/>
        </p:nvSpPr>
        <p:spPr bwMode="auto">
          <a:xfrm>
            <a:off x="0" y="0"/>
            <a:ext cx="909828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Worthy Elect Christians Remain in Heaven With Transformed Angelic Bodies</a:t>
            </a:r>
          </a:p>
        </p:txBody>
      </p:sp>
      <p:sp>
        <p:nvSpPr>
          <p:cNvPr id="6" name="Date Placeholder 2">
            <a:extLst>
              <a:ext uri="{FF2B5EF4-FFF2-40B4-BE49-F238E27FC236}">
                <a16:creationId xmlns:a16="http://schemas.microsoft.com/office/drawing/2014/main" id="{D0F50E44-C3B7-4752-A971-27CAE078499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1078120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55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91440" y="1234440"/>
            <a:ext cx="8961120" cy="5577840"/>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8000"/>
              </a:lnSpc>
              <a:spcBef>
                <a:spcPts val="0"/>
              </a:spcBef>
              <a:spcAft>
                <a:spcPts val="800"/>
              </a:spcAft>
              <a:buClr>
                <a:srgbClr val="000000"/>
              </a:buClr>
              <a:buSzPct val="70000"/>
              <a:buFont typeface="Times New Roman" panose="02020603050405020304" pitchFamily="18" charset="0"/>
              <a:buNone/>
              <a:tabLst/>
              <a:defRPr/>
            </a:pP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We will not live in the clouds. Heaven is not a cloud. The Apostle John saw the elect Christians in Heaven before the throne of God, </a:t>
            </a: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hlinkClick r:id="rId4" action="ppaction://hlinksldjump"/>
              </a:rPr>
              <a:t>too numerous to count</a:t>
            </a:r>
            <a:r>
              <a:rPr kumimoji="0" lang="en-US" sz="31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a:t>
            </a:r>
          </a:p>
          <a:p>
            <a:pPr marL="0" lvl="0" indent="0">
              <a:lnSpc>
                <a:spcPct val="88000"/>
              </a:lnSpc>
              <a:spcBef>
                <a:spcPts val="0"/>
              </a:spcBef>
              <a:spcAft>
                <a:spcPts val="800"/>
              </a:spcAft>
              <a:buClr>
                <a:prstClr val="white"/>
              </a:buClr>
              <a:buSzPct val="65000"/>
              <a:tabLst/>
              <a:defRPr/>
            </a:pPr>
            <a:r>
              <a:rPr kumimoji="0" lang="en-US" sz="32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Many apostles and prophets in the Bible witnessed the door to Heaven open. They could see the throne of God in Heaven. </a:t>
            </a:r>
            <a:r>
              <a:rPr lang="en-US" dirty="0">
                <a:ln w="9525">
                  <a:solidFill>
                    <a:prstClr val="black"/>
                  </a:solidFill>
                  <a:prstDash val="solid"/>
                </a:ln>
                <a:solidFill>
                  <a:prstClr val="white"/>
                </a:solidFill>
                <a:cs typeface="Arial" panose="020B0604020202020204" pitchFamily="34" charset="0"/>
                <a:hlinkClick r:id="rId5"/>
              </a:rPr>
              <a:t>Mat. 25:10-12</a:t>
            </a:r>
            <a:r>
              <a:rPr lang="en-US" kern="150" dirty="0">
                <a:ln w="9525">
                  <a:solidFill>
                    <a:prstClr val="black"/>
                  </a:solidFill>
                  <a:prstDash val="solid"/>
                </a:ln>
                <a:solidFill>
                  <a:prstClr val="white"/>
                </a:solidFill>
                <a:ea typeface="SimSun" panose="02010600030101010101" pitchFamily="2" charset="-122"/>
                <a:cs typeface="Arial" panose="020B0604020202020204" pitchFamily="34" charset="0"/>
              </a:rPr>
              <a:t> </a:t>
            </a:r>
            <a:endParaRPr kumimoji="0" lang="en-US" sz="32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88000"/>
              </a:lnSpc>
              <a:spcBef>
                <a:spcPts val="0"/>
              </a:spcBef>
              <a:spcAft>
                <a:spcPts val="600"/>
              </a:spcAft>
              <a:buClr>
                <a:prstClr val="white"/>
              </a:buClr>
              <a:buSzPct val="65000"/>
              <a:buFont typeface="Wingdings" panose="05000000000000000000" pitchFamily="2" charset="2"/>
              <a:buChar char="Ø"/>
              <a:tabLst/>
              <a:defRPr/>
            </a:pP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This </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hlinkClick r:id="rId6" action="ppaction://hlinksldjump"/>
              </a:rPr>
              <a:t>doorway to Heaven</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 was in the sky directly above the Earth. Heaven is not a distant galaxy or planet. </a:t>
            </a:r>
          </a:p>
          <a:p>
            <a:pPr marL="274320" marR="0" lvl="0" indent="-274320" algn="l" defTabSz="457200" rtl="0" eaLnBrk="1" fontAlgn="base" latinLnBrk="0" hangingPunct="0">
              <a:lnSpc>
                <a:spcPct val="88000"/>
              </a:lnSpc>
              <a:spcBef>
                <a:spcPts val="0"/>
              </a:spcBef>
              <a:spcAft>
                <a:spcPts val="1000"/>
              </a:spcAft>
              <a:buClr>
                <a:prstClr val="black"/>
              </a:buClr>
              <a:buSzPct val="70000"/>
              <a:buFont typeface="Wingdings" panose="05000000000000000000" pitchFamily="2" charset="2"/>
              <a:buChar char="Ø"/>
              <a:tabLst/>
              <a:defRPr/>
            </a:pPr>
            <a:r>
              <a:rPr kumimoji="0" lang="en-US" sz="2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The entire universe looks virtually empty to our eyes. But when this </a:t>
            </a:r>
            <a:r>
              <a:rPr kumimoji="0" lang="en-US" sz="28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hlinkClick r:id="rId7" action="ppaction://hlinksldjump"/>
              </a:rPr>
              <a:t>door to Heaven</a:t>
            </a:r>
            <a:r>
              <a:rPr kumimoji="0" lang="en-US" sz="2800" b="1" i="0" u="none"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SimSun" panose="02010600030101010101" pitchFamily="2" charset="-122"/>
                <a:cs typeface="Calibri" panose="020F0502020204030204" pitchFamily="34" charset="0"/>
              </a:rPr>
              <a:t> </a:t>
            </a:r>
            <a:r>
              <a:rPr kumimoji="0" lang="en-US" sz="2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opens above Earth, </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8"/>
              </a:rPr>
              <a:t>all this empty space is filled by Heaven in a different dimension</a:t>
            </a:r>
            <a:r>
              <a:rPr lang="en-US" sz="30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2800" kern="150" dirty="0">
                <a:solidFill>
                  <a:schemeClr val="bg1"/>
                </a:solidFill>
                <a:latin typeface="Calibri" panose="020F0502020204030204" pitchFamily="34" charset="0"/>
                <a:ea typeface="SimSun" panose="02010600030101010101" pitchFamily="2" charset="-122"/>
                <a:cs typeface="Calibri" panose="020F0502020204030204" pitchFamily="34" charset="0"/>
              </a:rPr>
              <a:t>that agrees with the most advanced science.</a:t>
            </a:r>
            <a:endParaRPr kumimoji="0" lang="en-US" sz="3000" b="0" i="0" u="none" strike="noStrike" kern="150" cap="none" spc="0" normalizeH="0" baseline="0" noProof="0" dirty="0">
              <a:ln>
                <a:noFill/>
              </a:ln>
              <a:solidFill>
                <a:schemeClr val="bg1"/>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9" name="Text Box 2">
            <a:extLst>
              <a:ext uri="{FF2B5EF4-FFF2-40B4-BE49-F238E27FC236}">
                <a16:creationId xmlns:a16="http://schemas.microsoft.com/office/drawing/2014/main" id="{02118892-810C-4E66-B18E-373C288D465F}"/>
              </a:ext>
            </a:extLst>
          </p:cNvPr>
          <p:cNvSpPr txBox="1">
            <a:spLocks noChangeArrowheads="1"/>
          </p:cNvSpPr>
          <p:nvPr/>
        </p:nvSpPr>
        <p:spPr bwMode="auto">
          <a:xfrm>
            <a:off x="45720" y="91440"/>
            <a:ext cx="9052560" cy="1005840"/>
          </a:xfrm>
          <a:prstGeom prst="rect">
            <a:avLst/>
          </a:prstGeom>
          <a:blipFill dpi="0" rotWithShape="0">
            <a:blip r:embed="rId9"/>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Worthy Elect Christians Remain in Heaven With Transformed Angelic Bodies</a:t>
            </a:r>
          </a:p>
        </p:txBody>
      </p:sp>
      <p:sp>
        <p:nvSpPr>
          <p:cNvPr id="6" name="Date Placeholder 2">
            <a:extLst>
              <a:ext uri="{FF2B5EF4-FFF2-40B4-BE49-F238E27FC236}">
                <a16:creationId xmlns:a16="http://schemas.microsoft.com/office/drawing/2014/main" id="{DE2154C2-2BE2-443E-AA59-6B6585F37E57}"/>
              </a:ext>
            </a:extLst>
          </p:cNvPr>
          <p:cNvSpPr>
            <a:spLocks noGrp="1"/>
          </p:cNvSpPr>
          <p:nvPr>
            <p:ph type="dt" sz="half" idx="10"/>
          </p:nvPr>
        </p:nvSpPr>
        <p:spPr>
          <a:xfrm>
            <a:off x="5867400" y="65379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Date Placeholder 2">
            <a:extLst>
              <a:ext uri="{FF2B5EF4-FFF2-40B4-BE49-F238E27FC236}">
                <a16:creationId xmlns:a16="http://schemas.microsoft.com/office/drawing/2014/main" id="{78C4E5B2-5EB7-453D-AD20-269295E430F9}"/>
              </a:ext>
            </a:extLst>
          </p:cNvPr>
          <p:cNvSpPr txBox="1">
            <a:spLocks/>
          </p:cNvSpPr>
          <p:nvPr/>
        </p:nvSpPr>
        <p:spPr>
          <a:xfrm>
            <a:off x="381000" y="6583680"/>
            <a:ext cx="3352800" cy="18288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600" dirty="0">
                <a:solidFill>
                  <a:schemeClr val="bg1"/>
                </a:solidFill>
              </a:rPr>
              <a:t>See proof in underlined links</a:t>
            </a:r>
          </a:p>
        </p:txBody>
      </p:sp>
    </p:spTree>
    <p:extLst>
      <p:ext uri="{BB962C8B-B14F-4D97-AF65-F5344CB8AC3E}">
        <p14:creationId xmlns:p14="http://schemas.microsoft.com/office/powerpoint/2010/main" val="42866649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5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35710" y="2146398"/>
            <a:ext cx="8872575" cy="4572000"/>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4000"/>
              </a:lnSpc>
              <a:spcBef>
                <a:spcPts val="0"/>
              </a:spcBef>
              <a:spcAft>
                <a:spcPts val="300"/>
              </a:spcAft>
              <a:buClr>
                <a:srgbClr val="000000"/>
              </a:buClr>
              <a:buSzPct val="70000"/>
              <a:buFont typeface="Times New Roman" panose="02020603050405020304" pitchFamily="18" charset="0"/>
              <a:buNone/>
              <a:tabLst/>
              <a:defRPr/>
            </a:pPr>
            <a:r>
              <a:rPr kumimoji="0" lang="en-US" sz="3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The Bible never stated that the elect Christians in Heaven must return to live on Earth, in the 1,000 year millennium reign of Christ. </a:t>
            </a:r>
          </a:p>
          <a:p>
            <a:pPr marL="0" marR="0" lvl="0" indent="0" algn="l" defTabSz="457200" rtl="0" eaLnBrk="1" fontAlgn="base" latinLnBrk="0" hangingPunct="0">
              <a:lnSpc>
                <a:spcPct val="84000"/>
              </a:lnSpc>
              <a:spcBef>
                <a:spcPts val="0"/>
              </a:spcBef>
              <a:spcAft>
                <a:spcPts val="1200"/>
              </a:spcAft>
              <a:buClr>
                <a:srgbClr val="000000"/>
              </a:buClr>
              <a:buSzPct val="70000"/>
              <a:buFont typeface="Times New Roman" panose="02020603050405020304" pitchFamily="18" charset="0"/>
              <a:buNone/>
              <a:tabLst/>
              <a:defRPr/>
            </a:pPr>
            <a:r>
              <a:rPr kumimoji="0" lang="en-US" sz="1800" b="0"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4"/>
              </a:rPr>
              <a:t>1 Thess. 4: 16-17 NIV</a:t>
            </a:r>
            <a:endParaRPr kumimoji="0" lang="en-US" sz="1800" b="0"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endParaRPr>
          </a:p>
          <a:p>
            <a:pPr marL="274320" marR="0" lvl="0" indent="-274320" algn="l" defTabSz="457200" rtl="0" eaLnBrk="1" fontAlgn="base" latinLnBrk="0" hangingPunct="0">
              <a:lnSpc>
                <a:spcPct val="84000"/>
              </a:lnSpc>
              <a:spcBef>
                <a:spcPts val="0"/>
              </a:spcBef>
              <a:spcAft>
                <a:spcPts val="1200"/>
              </a:spcAft>
              <a:buClr>
                <a:prstClr val="black"/>
              </a:buClr>
              <a:buSzPct val="65000"/>
              <a:buFont typeface="Wingdings" panose="05000000000000000000" pitchFamily="2" charset="2"/>
              <a:buChar char="Ø"/>
              <a:tabLst/>
              <a:defRPr/>
            </a:pPr>
            <a:r>
              <a:rPr kumimoji="0" lang="en-US" sz="32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The Apostle John stated that they will never again need the Sun. They will not need to eat, grow crops, or plant gardens. </a:t>
            </a:r>
          </a:p>
          <a:p>
            <a:pPr marL="274320" marR="0" lvl="0" indent="-274320" algn="l" defTabSz="457200" rtl="0" eaLnBrk="1" fontAlgn="base" latinLnBrk="0" hangingPunct="0">
              <a:lnSpc>
                <a:spcPct val="84000"/>
              </a:lnSpc>
              <a:spcBef>
                <a:spcPts val="0"/>
              </a:spcBef>
              <a:spcAft>
                <a:spcPts val="1200"/>
              </a:spcAft>
              <a:buClr>
                <a:prstClr val="black"/>
              </a:buClr>
              <a:buSzPct val="65000"/>
              <a:buFont typeface="Wingdings" panose="05000000000000000000" pitchFamily="2" charset="2"/>
              <a:buChar char="Ø"/>
              <a:tabLst/>
              <a:defRPr/>
            </a:pPr>
            <a:r>
              <a:rPr kumimoji="0" lang="en-US" sz="32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When Jesus went to Heaven, He stated that He would not drink from the vine, until He returned to Earth. </a:t>
            </a:r>
          </a:p>
        </p:txBody>
      </p:sp>
      <p:sp>
        <p:nvSpPr>
          <p:cNvPr id="9" name="Text Box 2">
            <a:extLst>
              <a:ext uri="{FF2B5EF4-FFF2-40B4-BE49-F238E27FC236}">
                <a16:creationId xmlns:a16="http://schemas.microsoft.com/office/drawing/2014/main" id="{F4A19DAB-EB06-4143-94C4-81065C3D7BC1}"/>
              </a:ext>
            </a:extLst>
          </p:cNvPr>
          <p:cNvSpPr txBox="1">
            <a:spLocks noChangeArrowheads="1"/>
          </p:cNvSpPr>
          <p:nvPr/>
        </p:nvSpPr>
        <p:spPr bwMode="auto">
          <a:xfrm>
            <a:off x="1" y="0"/>
            <a:ext cx="9098280" cy="100584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1" i="0" u="none" strike="noStrike" kern="150" cap="none" spc="0" normalizeH="0" baseline="0" noProof="0" dirty="0">
                <a:ln w="1905">
                  <a:solidFill>
                    <a:prstClr val="black">
                      <a:lumMod val="95000"/>
                      <a:lumOff val="5000"/>
                    </a:prstClr>
                  </a:solidFill>
                </a:ln>
                <a:gradFill>
                  <a:gsLst>
                    <a:gs pos="0">
                      <a:srgbClr val="5B9BD5">
                        <a:lumMod val="40000"/>
                        <a:lumOff val="60000"/>
                      </a:srgbClr>
                    </a:gs>
                    <a:gs pos="46000">
                      <a:srgbClr val="5B9BD5">
                        <a:lumMod val="95000"/>
                        <a:lumOff val="5000"/>
                      </a:srgbClr>
                    </a:gs>
                    <a:gs pos="100000">
                      <a:srgbClr val="5B9BD5">
                        <a:lumMod val="60000"/>
                      </a:srgbClr>
                    </a:gs>
                  </a:gsLst>
                  <a:path path="circle">
                    <a:fillToRect l="50000" t="130000" r="50000" b="-30000"/>
                  </a:path>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Worthy Elect Christians Remain in Heaven With Transformed Angelic Bodies</a:t>
            </a:r>
          </a:p>
        </p:txBody>
      </p:sp>
      <p:sp>
        <p:nvSpPr>
          <p:cNvPr id="4" name="Date Placeholder 2">
            <a:extLst>
              <a:ext uri="{FF2B5EF4-FFF2-40B4-BE49-F238E27FC236}">
                <a16:creationId xmlns:a16="http://schemas.microsoft.com/office/drawing/2014/main" id="{2CC2BF79-BC96-4469-B9C4-5179E190102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1368519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E8630ED7-4B6B-4669-9D96-2B64EA518909}"/>
              </a:ext>
            </a:extLst>
          </p:cNvPr>
          <p:cNvSpPr>
            <a:spLocks noChangeArrowheads="1"/>
          </p:cNvSpPr>
          <p:nvPr/>
        </p:nvSpPr>
        <p:spPr bwMode="auto">
          <a:xfrm>
            <a:off x="91433" y="1371600"/>
            <a:ext cx="8961120" cy="530352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2000"/>
              </a:lnSpc>
              <a:spcBef>
                <a:spcPct val="0"/>
              </a:spcBef>
              <a:spcAft>
                <a:spcPts val="1000"/>
              </a:spcAft>
              <a:buClr>
                <a:prstClr val="black"/>
              </a:buClr>
              <a:buSzPct val="70000"/>
              <a:buFont typeface="Times New Roman" panose="02020603050405020304" pitchFamily="18" charset="0"/>
              <a:buNone/>
              <a:tabLst/>
              <a:defRPr/>
            </a:pPr>
            <a:r>
              <a:rPr kumimoji="0" lang="en-US" sz="3300" i="0" u="none" strike="noStrike" kern="1200" normalizeH="0" baseline="0" noProof="0" dirty="0">
                <a:solidFill>
                  <a:schemeClr val="tx1">
                    <a:lumMod val="95000"/>
                    <a:lumOff val="5000"/>
                  </a:schemeClr>
                </a:solidFill>
                <a:uLnTx/>
                <a:uFillTx/>
                <a:latin typeface="Calibri" panose="020F0502020204030204" pitchFamily="34" charset="0"/>
                <a:cs typeface="Calibri" panose="020F0502020204030204" pitchFamily="34" charset="0"/>
              </a:rPr>
              <a:t>Some people believe the elect Christians rise up into Heaven, then turn around </a:t>
            </a:r>
            <a:r>
              <a:rPr lang="en-US" sz="3300" dirty="0">
                <a:solidFill>
                  <a:schemeClr val="tx1">
                    <a:lumMod val="95000"/>
                    <a:lumOff val="5000"/>
                  </a:schemeClr>
                </a:solidFill>
                <a:latin typeface="Calibri" panose="020F0502020204030204" pitchFamily="34" charset="0"/>
                <a:cs typeface="Calibri" panose="020F0502020204030204" pitchFamily="34" charset="0"/>
              </a:rPr>
              <a:t>and </a:t>
            </a:r>
            <a:r>
              <a:rPr kumimoji="0" 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cs typeface="Calibri" panose="020F0502020204030204" pitchFamily="34" charset="0"/>
              </a:rPr>
              <a:t>return with Jesus back down to live on Earth</a:t>
            </a:r>
            <a:r>
              <a:rPr kumimoji="0" lang="en-US" sz="3300" i="0" u="none" strike="noStrike" kern="1200" normalizeH="0" baseline="0" noProof="0" dirty="0">
                <a:solidFill>
                  <a:schemeClr val="tx1"/>
                </a:solidFill>
                <a:uLnTx/>
                <a:uFillTx/>
                <a:latin typeface="Calibri" panose="020F0502020204030204" pitchFamily="34" charset="0"/>
                <a:cs typeface="Calibri" panose="020F0502020204030204" pitchFamily="34" charset="0"/>
              </a:rPr>
              <a:t>, during the 1,000 year millennium </a:t>
            </a:r>
            <a:r>
              <a:rPr lang="en-US" sz="3300" dirty="0">
                <a:solidFill>
                  <a:schemeClr val="tx1"/>
                </a:solidFill>
                <a:latin typeface="Calibri" panose="020F0502020204030204" pitchFamily="34" charset="0"/>
                <a:cs typeface="Calibri" panose="020F0502020204030204" pitchFamily="34" charset="0"/>
              </a:rPr>
              <a:t>reign of Jesus, or after it. </a:t>
            </a:r>
            <a:endPar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0" marR="0" lvl="0" indent="0" algn="l" defTabSz="457200" rtl="0" eaLnBrk="1" fontAlgn="base" latinLnBrk="0" hangingPunct="0">
              <a:lnSpc>
                <a:spcPct val="82000"/>
              </a:lnSpc>
              <a:spcBef>
                <a:spcPct val="0"/>
              </a:spcBef>
              <a:spcAft>
                <a:spcPts val="600"/>
              </a:spcAft>
              <a:buClr>
                <a:prstClr val="black"/>
              </a:buClr>
              <a:buSzPct val="70000"/>
              <a:buFont typeface="Times New Roman" panose="02020603050405020304" pitchFamily="18" charset="0"/>
              <a:buNone/>
              <a:tabLst/>
              <a:defRPr/>
            </a:pPr>
            <a:r>
              <a:rPr lang="en-US" sz="3300" dirty="0">
                <a:solidFill>
                  <a:schemeClr val="tx1">
                    <a:lumMod val="95000"/>
                    <a:lumOff val="5000"/>
                  </a:schemeClr>
                </a:solidFill>
                <a:latin typeface="Calibri" panose="020F0502020204030204" pitchFamily="34" charset="0"/>
                <a:cs typeface="Calibri" panose="020F0502020204030204" pitchFamily="34" charset="0"/>
              </a:rPr>
              <a:t>This error comes from the verse:</a:t>
            </a:r>
          </a:p>
          <a:p>
            <a:pPr marL="457200" lvl="0" indent="-457200">
              <a:lnSpc>
                <a:spcPct val="82000"/>
              </a:lnSpc>
              <a:spcAft>
                <a:spcPts val="1000"/>
              </a:spcAft>
              <a:buClr>
                <a:schemeClr val="tx1"/>
              </a:buClr>
              <a:buSzPct val="70000"/>
              <a:buFont typeface="Wingdings" panose="05000000000000000000" pitchFamily="2" charset="2"/>
              <a:buChar char="Ø"/>
              <a:tabLst/>
              <a:defRPr/>
            </a:pPr>
            <a:r>
              <a:rPr lang="en-US" sz="3200" dirty="0">
                <a:solidFill>
                  <a:schemeClr val="tx1">
                    <a:lumMod val="95000"/>
                    <a:lumOff val="5000"/>
                  </a:schemeClr>
                </a:solidFill>
                <a:latin typeface="Calibri" panose="020F0502020204030204" pitchFamily="34" charset="0"/>
                <a:cs typeface="Calibri" panose="020F0502020204030204" pitchFamily="34" charset="0"/>
              </a:rPr>
              <a:t>“To the end …</a:t>
            </a:r>
            <a:r>
              <a:rPr lang="en-US" sz="3200" dirty="0">
                <a:solidFill>
                  <a:schemeClr val="tx1">
                    <a:lumMod val="95000"/>
                    <a:lumOff val="5000"/>
                  </a:schemeClr>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3500" b="1"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38100" dist="50800" dir="2700000" algn="ctr" rotWithShape="0">
                    <a:srgbClr val="000000">
                      <a:lumMod val="95000"/>
                      <a:lumOff val="5000"/>
                    </a:srgbClr>
                  </a:outerShdw>
                </a:effectLst>
                <a:latin typeface="Calibri" panose="020F0502020204030204" pitchFamily="34" charset="0"/>
                <a:cs typeface="Calibri" panose="020F0502020204030204" pitchFamily="34" charset="0"/>
              </a:rPr>
              <a:t>at the coming of our Lord Jesus Christ with all his saints</a:t>
            </a:r>
            <a:r>
              <a:rPr lang="en-US" sz="3300" dirty="0">
                <a:solidFill>
                  <a:schemeClr val="tx1"/>
                </a:solidFill>
                <a:latin typeface="Calibri" panose="020F0502020204030204" pitchFamily="34" charset="0"/>
                <a:cs typeface="Calibri" panose="020F0502020204030204" pitchFamily="34" charset="0"/>
              </a:rPr>
              <a:t>.”</a:t>
            </a:r>
            <a:r>
              <a:rPr lang="en-US" sz="3300" b="1" dirty="0">
                <a:ln w="9525">
                  <a:solidFill>
                    <a:prstClr val="black"/>
                  </a:solidFill>
                  <a:prstDash val="solid"/>
                </a:ln>
                <a:solidFill>
                  <a:prstClr val="white"/>
                </a:solidFill>
                <a:effectLst>
                  <a:glow rad="114300">
                    <a:srgbClr val="C00000">
                      <a:alpha val="60000"/>
                    </a:srgbClr>
                  </a:glow>
                  <a:outerShdw blurRad="12700" dist="38100" dir="2700000" algn="tl" rotWithShape="0">
                    <a:schemeClr val="tx1">
                      <a:alpha val="60000"/>
                    </a:schemeClr>
                  </a:outerShdw>
                </a:effectLst>
                <a:latin typeface="Calibri" panose="020F0502020204030204" pitchFamily="34" charset="0"/>
                <a:cs typeface="Calibri" panose="020F0502020204030204" pitchFamily="34" charset="0"/>
              </a:rPr>
              <a:t> </a:t>
            </a:r>
            <a:r>
              <a:rPr lang="en-US" sz="2000" dirty="0">
                <a:solidFill>
                  <a:schemeClr val="tx1"/>
                </a:solidFill>
                <a:latin typeface="Calibri" panose="020F0502020204030204" pitchFamily="34" charset="0"/>
                <a:cs typeface="Calibri" panose="020F0502020204030204" pitchFamily="34" charset="0"/>
                <a:hlinkClick r:id="rId3"/>
              </a:rPr>
              <a:t>Thess. 3:13</a:t>
            </a:r>
            <a:r>
              <a:rPr lang="en-US" sz="2000" dirty="0">
                <a:solidFill>
                  <a:schemeClr val="tx1"/>
                </a:solidFill>
                <a:latin typeface="Calibri" panose="020F0502020204030204" pitchFamily="34" charset="0"/>
                <a:cs typeface="Calibri" panose="020F0502020204030204" pitchFamily="34" charset="0"/>
              </a:rPr>
              <a:t> also </a:t>
            </a:r>
            <a:r>
              <a:rPr lang="en-US" sz="2000" dirty="0">
                <a:solidFill>
                  <a:schemeClr val="tx1"/>
                </a:solidFill>
                <a:latin typeface="Calibri" panose="020F0502020204030204" pitchFamily="34" charset="0"/>
                <a:cs typeface="Calibri" panose="020F0502020204030204" pitchFamily="34" charset="0"/>
                <a:hlinkClick r:id="rId4"/>
              </a:rPr>
              <a:t>Jude 1:14</a:t>
            </a:r>
            <a:r>
              <a:rPr lang="en-US" sz="2000" dirty="0">
                <a:solidFill>
                  <a:schemeClr val="tx1"/>
                </a:solidFill>
                <a:latin typeface="Calibri" panose="020F0502020204030204" pitchFamily="34" charset="0"/>
                <a:cs typeface="Calibri" panose="020F0502020204030204" pitchFamily="34" charset="0"/>
              </a:rPr>
              <a:t> </a:t>
            </a:r>
            <a:endParaRPr 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a:p>
            <a:pPr marL="457200" lvl="0" indent="-457200">
              <a:lnSpc>
                <a:spcPct val="82000"/>
              </a:lnSpc>
              <a:spcAft>
                <a:spcPts val="1000"/>
              </a:spcAft>
              <a:buClr>
                <a:schemeClr val="bg1"/>
              </a:buClr>
              <a:buSzPct val="65000"/>
              <a:buFont typeface="Wingdings" panose="05000000000000000000" pitchFamily="2" charset="2"/>
              <a:buChar char="Ø"/>
              <a:tabLst/>
              <a:defRPr/>
            </a:pPr>
            <a:r>
              <a:rPr lang="en-US" sz="35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50800" dir="2700000" algn="ctr" rotWithShape="0">
                    <a:schemeClr val="tx1">
                      <a:lumMod val="95000"/>
                      <a:lumOff val="5000"/>
                    </a:schemeClr>
                  </a:outerShdw>
                </a:effectLst>
                <a:latin typeface="Calibri" panose="020F0502020204030204" pitchFamily="34" charset="0"/>
                <a:cs typeface="Calibri" panose="020F0502020204030204" pitchFamily="34" charset="0"/>
              </a:rPr>
              <a:t>But this verse refers to the angel saints in Heaven, that return to Earth with Jesus</a:t>
            </a:r>
            <a:r>
              <a:rPr lang="en-US" sz="33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38100" dist="50800" dir="2700000" algn="ctr" rotWithShape="0">
                    <a:schemeClr val="tx1">
                      <a:lumMod val="95000"/>
                      <a:lumOff val="5000"/>
                    </a:schemeClr>
                  </a:outerShdw>
                </a:effectLst>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5"/>
              </a:rPr>
              <a:t>[963]</a:t>
            </a:r>
            <a:r>
              <a:rPr lang="en-US" dirty="0">
                <a:solidFill>
                  <a:schemeClr val="tx1"/>
                </a:solidFill>
                <a:latin typeface="Calibri" panose="020F0502020204030204" pitchFamily="34" charset="0"/>
                <a:cs typeface="Calibri" panose="020F0502020204030204" pitchFamily="34" charset="0"/>
              </a:rPr>
              <a:t> </a:t>
            </a:r>
            <a:endParaRPr lang="en-US"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Calibri" panose="020F0502020204030204" pitchFamily="34" charset="0"/>
              <a:cs typeface="Calibri" panose="020F0502020204030204" pitchFamily="34" charset="0"/>
            </a:endParaRPr>
          </a:p>
          <a:p>
            <a:pPr marL="457200" lvl="0" indent="-457200">
              <a:lnSpc>
                <a:spcPct val="82000"/>
              </a:lnSpc>
              <a:spcAft>
                <a:spcPts val="600"/>
              </a:spcAft>
              <a:buClr>
                <a:schemeClr val="bg1"/>
              </a:buClr>
              <a:buSzPct val="65000"/>
              <a:buFont typeface="Wingdings" panose="05000000000000000000" pitchFamily="2" charset="2"/>
              <a:buChar char="Ø"/>
              <a:tabLst/>
              <a:defRPr/>
            </a:pPr>
            <a:r>
              <a:rPr lang="en-US" sz="3300" b="1" dirty="0">
                <a:ln w="12700" cmpd="sng">
                  <a:solidFill>
                    <a:schemeClr val="tx1"/>
                  </a:solidFill>
                  <a:prstDash val="solid"/>
                </a:ln>
                <a:solidFill>
                  <a:schemeClr val="bg1"/>
                </a:solidFill>
                <a:effectLst>
                  <a:outerShdw blurRad="50800" dist="50800" dir="5400000" algn="ctr" rotWithShape="0">
                    <a:schemeClr val="tx1"/>
                  </a:outerShdw>
                </a:effectLst>
                <a:latin typeface="Calibri" panose="020F0502020204030204" pitchFamily="34" charset="0"/>
                <a:cs typeface="Calibri" panose="020F0502020204030204" pitchFamily="34" charset="0"/>
              </a:rPr>
              <a:t>The same angel saints are described by Moses. </a:t>
            </a:r>
            <a:r>
              <a:rPr lang="en-US" dirty="0">
                <a:solidFill>
                  <a:schemeClr val="tx1"/>
                </a:solidFill>
                <a:latin typeface="Calibri" panose="020F0502020204030204" pitchFamily="34" charset="0"/>
                <a:cs typeface="Calibri" panose="020F0502020204030204" pitchFamily="34" charset="0"/>
                <a:hlinkClick r:id="rId6"/>
              </a:rPr>
              <a:t>Deut. 33:2</a:t>
            </a:r>
            <a:r>
              <a:rPr lang="en-US" dirty="0">
                <a:solidFill>
                  <a:schemeClr val="tx1"/>
                </a:solidFill>
                <a:latin typeface="Calibri" panose="020F0502020204030204" pitchFamily="34" charset="0"/>
                <a:cs typeface="Calibri" panose="020F0502020204030204" pitchFamily="34" charset="0"/>
              </a:rPr>
              <a:t> </a:t>
            </a:r>
            <a:r>
              <a:rPr lang="en-US" sz="3000" b="1" dirty="0">
                <a:ln w="12700" cmpd="sng">
                  <a:solidFill>
                    <a:schemeClr val="tx1"/>
                  </a:solidFill>
                  <a:prstDash val="solid"/>
                </a:ln>
                <a:solidFill>
                  <a:schemeClr val="bg1"/>
                </a:solidFill>
                <a:effectLst>
                  <a:outerShdw blurRad="50800" dist="50800" dir="5400000" algn="ctr" rotWithShape="0">
                    <a:schemeClr val="tx1"/>
                  </a:outerShdw>
                </a:effectLst>
                <a:latin typeface="Calibri" panose="020F0502020204030204" pitchFamily="34" charset="0"/>
                <a:cs typeface="Calibri" panose="020F0502020204030204" pitchFamily="34" charset="0"/>
              </a:rPr>
              <a:t>These are </a:t>
            </a:r>
            <a:r>
              <a:rPr lang="en-US" sz="3200" b="1" dirty="0">
                <a:ln w="12700" cmpd="sng">
                  <a:solidFill>
                    <a:schemeClr val="tx1"/>
                  </a:solidFill>
                  <a:prstDash val="solid"/>
                </a:ln>
                <a:solidFill>
                  <a:schemeClr val="bg1"/>
                </a:solidFill>
                <a:effectLst>
                  <a:outerShdw blurRad="50800" dist="50800" dir="5400000" algn="ctr" rotWithShape="0">
                    <a:schemeClr val="tx1"/>
                  </a:outerShdw>
                </a:effectLst>
                <a:latin typeface="Calibri" panose="020F0502020204030204" pitchFamily="34" charset="0"/>
                <a:cs typeface="Calibri" panose="020F0502020204030204" pitchFamily="34" charset="0"/>
              </a:rPr>
              <a:t>not human saints. </a:t>
            </a:r>
            <a:r>
              <a:rPr lang="en-US" sz="1600" dirty="0">
                <a:solidFill>
                  <a:schemeClr val="tx1"/>
                </a:solidFill>
                <a:latin typeface="Calibri" panose="020F0502020204030204" pitchFamily="34" charset="0"/>
                <a:cs typeface="Calibri" panose="020F0502020204030204" pitchFamily="34" charset="0"/>
                <a:hlinkClick r:id="rId7"/>
              </a:rPr>
              <a:t>Mark 8:38</a:t>
            </a:r>
            <a:r>
              <a:rPr lang="en-US" sz="1600" dirty="0">
                <a:solidFill>
                  <a:schemeClr val="tx1"/>
                </a:solidFill>
                <a:latin typeface="Calibri" panose="020F0502020204030204" pitchFamily="34" charset="0"/>
                <a:cs typeface="Calibri" panose="020F0502020204030204" pitchFamily="34" charset="0"/>
              </a:rPr>
              <a:t>, </a:t>
            </a:r>
            <a:r>
              <a:rPr lang="en-US" sz="1600" dirty="0">
                <a:solidFill>
                  <a:schemeClr val="tx1"/>
                </a:solidFill>
                <a:latin typeface="Calibri" panose="020F0502020204030204" pitchFamily="34" charset="0"/>
                <a:cs typeface="Calibri" panose="020F0502020204030204" pitchFamily="34" charset="0"/>
                <a:hlinkClick r:id="rId8"/>
              </a:rPr>
              <a:t>Mat. 25:31</a:t>
            </a:r>
            <a:endParaRPr lang="en-US" b="1" dirty="0">
              <a:ln w="12700" cmpd="sng">
                <a:solidFill>
                  <a:schemeClr val="tx1"/>
                </a:solidFill>
                <a:prstDash val="solid"/>
              </a:ln>
              <a:solidFill>
                <a:schemeClr val="bg1"/>
              </a:solidFill>
              <a:latin typeface="Calibri" panose="020F0502020204030204" pitchFamily="34" charset="0"/>
              <a:cs typeface="Calibri" panose="020F0502020204030204" pitchFamily="34" charset="0"/>
            </a:endParaRPr>
          </a:p>
        </p:txBody>
      </p:sp>
      <p:sp>
        <p:nvSpPr>
          <p:cNvPr id="9" name="Rectangle 2">
            <a:extLst>
              <a:ext uri="{FF2B5EF4-FFF2-40B4-BE49-F238E27FC236}">
                <a16:creationId xmlns:a16="http://schemas.microsoft.com/office/drawing/2014/main" id="{AA1EEF51-B6EB-439B-8FC4-CC1F6C3ED45E}"/>
              </a:ext>
            </a:extLst>
          </p:cNvPr>
          <p:cNvSpPr>
            <a:spLocks noChangeArrowheads="1"/>
          </p:cNvSpPr>
          <p:nvPr/>
        </p:nvSpPr>
        <p:spPr bwMode="auto">
          <a:xfrm>
            <a:off x="198113" y="118620"/>
            <a:ext cx="8747760" cy="1089529"/>
          </a:xfrm>
          <a:prstGeom prst="rect">
            <a:avLst/>
          </a:prstGeom>
          <a:blipFill>
            <a:blip r:embed="rId9"/>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4572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a:t>
            </a:r>
            <a:r>
              <a:rPr lang="en-US" altLang="en-US" sz="3600" b="1" dirty="0">
                <a:ln w="9525">
                  <a:solidFill>
                    <a:prstClr val="black"/>
                  </a:solidFill>
                  <a:prstDash val="solid"/>
                </a:ln>
                <a:solidFill>
                  <a:srgbClr val="00B050"/>
                </a:solidFill>
                <a:effectLst>
                  <a:outerShdw blurRad="12700" dist="38100" dir="2700000" algn="tl" rotWithShape="0">
                    <a:prstClr val="black">
                      <a:lumMod val="50000"/>
                    </a:prstClr>
                  </a:outerShdw>
                </a:effectLst>
                <a:cs typeface="Arial" panose="020B0604020202020204" pitchFamily="34" charset="0"/>
              </a:rPr>
              <a:t>Elect in Heaven</a:t>
            </a:r>
            <a:endPar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7296D751-6F08-45B2-83AD-AAC0A0221EA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409904509"/>
      </p:ext>
    </p:extLst>
  </p:cSld>
  <p:clrMapOvr>
    <a:masterClrMapping/>
  </p:clrMapOvr>
  <mc:AlternateContent xmlns:mc="http://schemas.openxmlformats.org/markup-compatibility/2006" xmlns:p15="http://schemas.microsoft.com/office/powerpoint/2012/main">
    <mc:Choice Requires="p15">
      <p:transition spd="slow" advTm="32000">
        <p15:prstTrans prst="pageCurlDouble"/>
      </p:transition>
    </mc:Choice>
    <mc:Fallback xmlns="">
      <p:transition spd="slow" advTm="32000">
        <p:fade/>
      </p:transition>
    </mc:Fallback>
  </mc:AlternateContent>
</p:sld>
</file>

<file path=ppt/slides/slide55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1" name="Rectangle 2">
            <a:extLst>
              <a:ext uri="{FF2B5EF4-FFF2-40B4-BE49-F238E27FC236}">
                <a16:creationId xmlns:a16="http://schemas.microsoft.com/office/drawing/2014/main" id="{D3DB05F2-9864-420B-9AB7-6C4E07B19C9B}"/>
              </a:ext>
            </a:extLst>
          </p:cNvPr>
          <p:cNvSpPr>
            <a:spLocks noChangeArrowheads="1"/>
          </p:cNvSpPr>
          <p:nvPr/>
        </p:nvSpPr>
        <p:spPr bwMode="auto">
          <a:xfrm>
            <a:off x="91440" y="152400"/>
            <a:ext cx="8961120" cy="1188720"/>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91440" tIns="137160" rIns="91440" bIns="13716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defTabSz="914400" fontAlgn="auto" hangingPunct="1">
              <a:lnSpc>
                <a:spcPct val="90000"/>
              </a:lnSpc>
              <a:spcBef>
                <a:spcPts val="0"/>
              </a:spcBef>
              <a:spcAft>
                <a:spcPts val="0"/>
              </a:spcAft>
              <a:buClr>
                <a:srgbClr val="C00000"/>
              </a:buClr>
              <a:buSzPct val="90000"/>
              <a:defRPr/>
            </a:pPr>
            <a:r>
              <a:rPr lang="en-US" altLang="en-US" sz="3300" b="1" kern="0"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Jesus Cleanses Jerusalem Temple 6.3 Yrs. (2,300 Days) After Built During Tribulation </a:t>
            </a:r>
          </a:p>
        </p:txBody>
      </p:sp>
      <p:pic>
        <p:nvPicPr>
          <p:cNvPr id="4" name="Picture 3">
            <a:extLst>
              <a:ext uri="{FF2B5EF4-FFF2-40B4-BE49-F238E27FC236}">
                <a16:creationId xmlns:a16="http://schemas.microsoft.com/office/drawing/2014/main" id="{FD7673E5-B56F-4F12-9A77-8B577C84BD13}"/>
              </a:ext>
            </a:extLst>
          </p:cNvPr>
          <p:cNvPicPr>
            <a:picLocks noChangeAspect="1"/>
          </p:cNvPicPr>
          <p:nvPr/>
        </p:nvPicPr>
        <p:blipFill>
          <a:blip r:embed="rId4"/>
          <a:stretch>
            <a:fillRect/>
          </a:stretch>
        </p:blipFill>
        <p:spPr>
          <a:xfrm>
            <a:off x="1070519" y="1341120"/>
            <a:ext cx="7002961" cy="5212080"/>
          </a:xfrm>
          <a:prstGeom prst="rect">
            <a:avLst/>
          </a:prstGeom>
        </p:spPr>
      </p:pic>
      <p:sp>
        <p:nvSpPr>
          <p:cNvPr id="5" name="Date Placeholder 2">
            <a:extLst>
              <a:ext uri="{FF2B5EF4-FFF2-40B4-BE49-F238E27FC236}">
                <a16:creationId xmlns:a16="http://schemas.microsoft.com/office/drawing/2014/main" id="{8D164DC0-95DE-476F-9CD6-252A4331859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7280222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7000">
        <p15:prstTrans prst="pageCurlDouble"/>
      </p:transition>
    </mc:Choice>
    <mc:Fallback xmlns="">
      <p:transition spd="slow" advTm="17000">
        <p:fade/>
      </p:transition>
    </mc:Fallback>
  </mc:AlternateContent>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9521DE5-6CB5-4A27-892E-B24CB437739F}"/>
              </a:ext>
            </a:extLst>
          </p:cNvPr>
          <p:cNvPicPr>
            <a:picLocks noChangeAspect="1"/>
          </p:cNvPicPr>
          <p:nvPr/>
        </p:nvPicPr>
        <p:blipFill>
          <a:blip r:embed="rId3"/>
          <a:stretch>
            <a:fillRect/>
          </a:stretch>
        </p:blipFill>
        <p:spPr>
          <a:xfrm>
            <a:off x="0" y="0"/>
            <a:ext cx="9144000" cy="6858000"/>
          </a:xfrm>
          <a:prstGeom prst="rect">
            <a:avLst/>
          </a:prstGeom>
        </p:spPr>
      </p:pic>
      <p:pic>
        <p:nvPicPr>
          <p:cNvPr id="2" name="Picture 1">
            <a:extLst>
              <a:ext uri="{FF2B5EF4-FFF2-40B4-BE49-F238E27FC236}">
                <a16:creationId xmlns:a16="http://schemas.microsoft.com/office/drawing/2014/main" id="{A6E818D0-B684-48A7-A62A-F73B270AE761}"/>
              </a:ext>
            </a:extLst>
          </p:cNvPr>
          <p:cNvPicPr>
            <a:picLocks/>
          </p:cNvPicPr>
          <p:nvPr/>
        </p:nvPicPr>
        <p:blipFill>
          <a:blip r:embed="rId4"/>
          <a:stretch>
            <a:fillRect/>
          </a:stretch>
        </p:blipFill>
        <p:spPr>
          <a:xfrm>
            <a:off x="2234091" y="4934131"/>
            <a:ext cx="2326552" cy="1737360"/>
          </a:xfrm>
          <a:prstGeom prst="rect">
            <a:avLst/>
          </a:prstGeom>
          <a:ln w="57150">
            <a:solidFill>
              <a:srgbClr val="FF0000"/>
            </a:solidFill>
          </a:ln>
        </p:spPr>
      </p:pic>
    </p:spTree>
    <p:extLst>
      <p:ext uri="{BB962C8B-B14F-4D97-AF65-F5344CB8AC3E}">
        <p14:creationId xmlns:p14="http://schemas.microsoft.com/office/powerpoint/2010/main" val="2114537923"/>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500"/>
                                  </p:stCondLst>
                                  <p:childTnLst>
                                    <p:animEffect transition="out" filter="fade">
                                      <p:cBhvr>
                                        <p:cTn id="6" dur="2500" tmFilter="0, 0; .2, .5; .8, .5; 1, 0"/>
                                        <p:tgtEl>
                                          <p:spTgt spid="2"/>
                                        </p:tgtEl>
                                      </p:cBhvr>
                                    </p:animEffect>
                                    <p:animScale>
                                      <p:cBhvr>
                                        <p:cTn id="7" dur="1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554480"/>
            <a:ext cx="8778240" cy="512064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tabLst/>
            </a:pPr>
            <a:r>
              <a:rPr lang="en-US" altLang="en-US" sz="3200" dirty="0">
                <a:solidFill>
                  <a:schemeClr val="bg1"/>
                </a:solidFill>
                <a:effectLst>
                  <a:outerShdw blurRad="38100" dist="38100" dir="2700000" algn="tl">
                    <a:srgbClr val="000000">
                      <a:alpha val="43137"/>
                    </a:srgbClr>
                  </a:outerShdw>
                </a:effectLst>
                <a:latin typeface="Calibri" panose="020F0502020204030204" pitchFamily="34" charset="0"/>
                <a:ea typeface="Times New Roman" panose="02020603050405020304" pitchFamily="18" charset="0"/>
                <a:cs typeface="Calibri" panose="020F0502020204030204" pitchFamily="34" charset="0"/>
              </a:rPr>
              <a:t>Global warming is a corrupt liberal junk science that is disproved in my book </a:t>
            </a:r>
            <a:r>
              <a:rPr lang="en-US" altLang="en-US" sz="3000" i="1"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Evolution Is Not Science</a:t>
            </a:r>
            <a:r>
              <a:rPr lang="en-US" altLang="en-US" sz="3200" i="1" dirty="0">
                <a:ln w="9525">
                  <a:solidFill>
                    <a:schemeClr val="bg1"/>
                  </a:solidFill>
                  <a:prstDash val="solid"/>
                </a:ln>
                <a:solidFill>
                  <a:schemeClr val="bg1"/>
                </a:solidFill>
                <a:latin typeface="Calibri" panose="020F0502020204030204" pitchFamily="34" charset="0"/>
                <a:ea typeface="Times New Roman" panose="02020603050405020304" pitchFamily="18" charset="0"/>
                <a:cs typeface="Calibri" panose="020F0502020204030204" pitchFamily="34" charset="0"/>
              </a:rPr>
              <a:t> </a:t>
            </a:r>
            <a:r>
              <a:rPr lang="en-US" altLang="en-US" sz="2800" dirty="0">
                <a:ln w="9525">
                  <a:solidFill>
                    <a:schemeClr val="bg1"/>
                  </a:solidFill>
                  <a:prstDash val="solid"/>
                </a:ln>
                <a:solidFill>
                  <a:schemeClr val="bg1"/>
                </a:solidFill>
                <a:latin typeface="Calibri" panose="020F0502020204030204" pitchFamily="34" charset="0"/>
                <a:ea typeface="Times New Roman" panose="02020603050405020304" pitchFamily="18" charset="0"/>
                <a:cs typeface="Calibri" panose="020F0502020204030204" pitchFamily="34" charset="0"/>
              </a:rPr>
              <a:t>(Ch. 32)</a:t>
            </a:r>
            <a:r>
              <a:rPr lang="en-US" altLang="en-US" sz="2800" dirty="0">
                <a:solidFill>
                  <a:schemeClr val="bg1"/>
                </a:solidFill>
                <a:latin typeface="Calibri" panose="020F0502020204030204" pitchFamily="34" charset="0"/>
                <a:ea typeface="Times New Roman" panose="02020603050405020304" pitchFamily="18" charset="0"/>
                <a:cs typeface="Calibri" panose="020F0502020204030204" pitchFamily="34" charset="0"/>
              </a:rPr>
              <a:t> </a:t>
            </a:r>
            <a:r>
              <a:rPr lang="en-US" altLang="en-US" sz="3200" dirty="0">
                <a:solidFill>
                  <a:schemeClr val="bg1"/>
                </a:solidFill>
                <a:effectLst>
                  <a:outerShdw blurRad="38100" dist="38100" dir="2700000" algn="tl">
                    <a:srgbClr val="000000">
                      <a:alpha val="43137"/>
                    </a:srgbClr>
                  </a:outerShdw>
                </a:effectLst>
                <a:latin typeface="Calibri" panose="020F0502020204030204" pitchFamily="34" charset="0"/>
                <a:ea typeface="Times New Roman" panose="02020603050405020304" pitchFamily="18" charset="0"/>
                <a:cs typeface="Calibri" panose="020F0502020204030204" pitchFamily="34" charset="0"/>
              </a:rPr>
              <a:t>that criminally forces developed nations to pay massive profits to liberals. The US taxpayers were billed $4.7 billion annually </a:t>
            </a:r>
            <a:r>
              <a:rPr lang="en-US" dirty="0">
                <a:solidFill>
                  <a:prstClr val="white"/>
                </a:solidFill>
                <a:latin typeface="Times New Roman" panose="02020603050405020304" pitchFamily="18" charset="0"/>
                <a:hlinkClick r:id="rId4"/>
              </a:rPr>
              <a:t>[636]</a:t>
            </a:r>
            <a:r>
              <a:rPr lang="en-US" dirty="0">
                <a:solidFill>
                  <a:prstClr val="black"/>
                </a:solidFill>
                <a:latin typeface="Times New Roman" panose="02020603050405020304" pitchFamily="18" charset="0"/>
                <a:hlinkClick r:id="rId5"/>
              </a:rPr>
              <a:t>[723]</a:t>
            </a:r>
            <a:endPar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a:p>
            <a:pPr marL="274320" lvl="0" indent="-274320" defTabSz="914400" eaLnBrk="0">
              <a:lnSpc>
                <a:spcPct val="90000"/>
              </a:lnSpc>
              <a:spcAft>
                <a:spcPts val="600"/>
              </a:spcAft>
              <a:buClrTx/>
              <a:buSzPct val="70000"/>
              <a:buFont typeface="Wingdings" panose="05000000000000000000" pitchFamily="2" charset="2"/>
              <a:buChar char="Ø"/>
              <a:tabLst/>
              <a:defRPr/>
            </a:pP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Stable climate is a lie. The Earth never had a stable climate. Past climates were far more unstable, year to year, than today.</a:t>
            </a:r>
          </a:p>
          <a:p>
            <a:pPr marL="274320" lvl="0" indent="-274320" defTabSz="914400" eaLnBrk="0">
              <a:lnSpc>
                <a:spcPct val="90000"/>
              </a:lnSpc>
              <a:spcAft>
                <a:spcPts val="600"/>
              </a:spcAft>
              <a:buClrTx/>
              <a:buSzPct val="70000"/>
              <a:buFont typeface="Wingdings" panose="05000000000000000000" pitchFamily="2" charset="2"/>
              <a:buChar char="Ø"/>
              <a:tabLst/>
              <a:defRPr/>
            </a:pP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This was caused by naturally repeating 100,000 year ice age Milankovitch solar cycles </a:t>
            </a:r>
            <a:r>
              <a:rPr lang="en-US" altLang="en-US" dirty="0">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6"/>
              </a:rPr>
              <a:t>[549]</a:t>
            </a:r>
            <a:r>
              <a:rPr lang="en-US" altLang="en-US" sz="3200" dirty="0">
                <a:solidFill>
                  <a:schemeClr val="bg1"/>
                </a:solidFill>
                <a:latin typeface="Calibri" panose="020F0502020204030204" pitchFamily="34" charset="0"/>
                <a:ea typeface="Times New Roman" panose="02020603050405020304" pitchFamily="18" charset="0"/>
                <a:cs typeface="Calibri" panose="020F0502020204030204" pitchFamily="34" charset="0"/>
              </a:rPr>
              <a:t>,</a:t>
            </a:r>
            <a:r>
              <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repeating cycles of volcanoes</a:t>
            </a:r>
            <a:r>
              <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7"/>
              </a:rPr>
              <a:t>[550]</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and asteroid impacts.</a:t>
            </a:r>
          </a:p>
        </p:txBody>
      </p:sp>
      <p:sp>
        <p:nvSpPr>
          <p:cNvPr id="7" name="Text Box 2">
            <a:extLst>
              <a:ext uri="{FF2B5EF4-FFF2-40B4-BE49-F238E27FC236}">
                <a16:creationId xmlns:a16="http://schemas.microsoft.com/office/drawing/2014/main" id="{F058424C-6F02-4741-A99B-3E55389BC0F5}"/>
              </a:ext>
            </a:extLst>
          </p:cNvPr>
          <p:cNvSpPr txBox="1">
            <a:spLocks noChangeArrowheads="1"/>
          </p:cNvSpPr>
          <p:nvPr/>
        </p:nvSpPr>
        <p:spPr bwMode="auto">
          <a:xfrm>
            <a:off x="84908" y="182880"/>
            <a:ext cx="8921932" cy="11887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314185A5-5378-467D-AFC7-9AC03060FCFF}"/>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7501341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00100" y="838200"/>
            <a:ext cx="7543800" cy="540673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82000"/>
              </a:lnSpc>
              <a:spcBef>
                <a:spcPts val="0"/>
              </a:spcBef>
              <a:spcAft>
                <a:spcPts val="600"/>
              </a:spcAft>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6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on account of transgression the </a:t>
            </a:r>
            <a:r>
              <a:rPr lang="en-US" sz="38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t>
            </a:r>
            <a:r>
              <a:rPr lang="en-US" sz="4000" b="1" dirty="0">
                <a:ln w="12700">
                  <a:solidFill>
                    <a:srgbClr val="000000"/>
                  </a:solidFill>
                  <a:prstDash val="solid"/>
                </a:ln>
                <a:solidFill>
                  <a:srgbClr val="FFFFFF"/>
                </a:solidFill>
                <a:effectLst>
                  <a:glow rad="114300">
                    <a:srgbClr val="663300">
                      <a:alpha val="70000"/>
                    </a:srgbClr>
                  </a:glow>
                  <a:outerShdw blurRad="50800" dist="50800" dir="2700000" algn="tl" rotWithShape="0">
                    <a:srgbClr val="000000">
                      <a:lumMod val="95000"/>
                      <a:lumOff val="5000"/>
                    </a:srgbClr>
                  </a:outerShdw>
                </a:effectLst>
                <a:latin typeface="Papyrus" panose="03070502060502030205" pitchFamily="66" charset="0"/>
                <a:ea typeface="Microsoft YaHei" pitchFamily="1"/>
                <a:cs typeface="Times New Roman" pitchFamily="18"/>
              </a:rPr>
              <a:t>Lord’s people </a:t>
            </a:r>
            <a:r>
              <a:rPr lang="en-US" dirty="0">
                <a:solidFill>
                  <a:schemeClr val="tx1"/>
                </a:solidFill>
                <a:latin typeface="Papyrus" panose="03070502060502030205" pitchFamily="66" charset="0"/>
                <a:ea typeface="Microsoft YaHei" pitchFamily="1"/>
                <a:cs typeface="Times New Roman" pitchFamily="18"/>
              </a:rPr>
              <a:t>NIV</a:t>
            </a:r>
            <a:r>
              <a:rPr lang="en-US" sz="4000" b="1" dirty="0">
                <a:ln w="12700">
                  <a:solidFill>
                    <a:srgbClr val="000000"/>
                  </a:solidFill>
                  <a:prstDash val="solid"/>
                </a:ln>
                <a:solidFill>
                  <a:srgbClr val="FFFFFF"/>
                </a:solidFill>
                <a:effectLst>
                  <a:glow rad="114300">
                    <a:srgbClr val="663300">
                      <a:alpha val="70000"/>
                    </a:srgbClr>
                  </a:glow>
                  <a:outerShdw blurRad="50800" dist="50800" dir="2700000" algn="tl" rotWithShape="0">
                    <a:srgbClr val="000000">
                      <a:lumMod val="95000"/>
                      <a:lumOff val="5000"/>
                    </a:srgbClr>
                  </a:outerShdw>
                </a:effectLst>
                <a:latin typeface="Papyrus" panose="03070502060502030205" pitchFamily="66" charset="0"/>
                <a:ea typeface="Microsoft YaHei" pitchFamily="1"/>
                <a:cs typeface="Times New Roman" pitchFamily="18"/>
              </a:rPr>
              <a:t>) will be given over to the horn</a:t>
            </a:r>
            <a:r>
              <a:rPr lang="en-US" sz="40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r>
              <a:rPr lang="en-US" sz="36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along with the regular sacrifice … </a:t>
            </a:r>
            <a:r>
              <a:rPr lang="nl-NL"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Microsoft YaHei" pitchFamily="1"/>
                <a:cs typeface="Times New Roman" pitchFamily="18"/>
                <a:hlinkClick r:id="rId4"/>
              </a:rPr>
              <a:t>Dan. 8:12-14 </a:t>
            </a:r>
            <a:r>
              <a:rPr lang="nl-NL" sz="140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Microsoft YaHei" pitchFamily="1"/>
                <a:cs typeface="Times New Roman" pitchFamily="18"/>
                <a:hlinkClick r:id="rId4"/>
              </a:rPr>
              <a:t>NASB</a:t>
            </a:r>
            <a:r>
              <a:rPr lang="en-US" sz="36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 </a:t>
            </a:r>
            <a:endParaRPr lang="en-US" sz="38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endParaRPr>
          </a:p>
          <a:p>
            <a:pPr marL="0" lvl="0" indent="0" hangingPunct="1">
              <a:lnSpc>
                <a:spcPct val="82000"/>
              </a:lnSpc>
              <a:spcBef>
                <a:spcPts val="0"/>
              </a:spcBef>
              <a:spcAft>
                <a:spcPts val="600"/>
              </a:spcAft>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6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How long will it take for the vision to be fulfilled… concerning the daily sacrifice, the rebellion that causes desolation, the surrender of the </a:t>
            </a:r>
            <a:r>
              <a:rPr lang="en-US" sz="3800" b="1" dirty="0">
                <a:ln w="12700">
                  <a:solidFill>
                    <a:srgbClr val="000000"/>
                  </a:solidFill>
                  <a:prstDash val="solid"/>
                </a:ln>
                <a:solidFill>
                  <a:srgbClr val="FFFFFF"/>
                </a:solidFill>
                <a:effectLst>
                  <a:glow rad="114300">
                    <a:srgbClr val="663300">
                      <a:alpha val="70000"/>
                    </a:srgbClr>
                  </a:glow>
                  <a:outerShdw blurRad="50800" dist="50800" dir="2700000" algn="tl" rotWithShape="0">
                    <a:srgbClr val="000000">
                      <a:lumMod val="95000"/>
                      <a:lumOff val="5000"/>
                    </a:srgbClr>
                  </a:outerShdw>
                </a:effectLst>
                <a:latin typeface="Papyrus" panose="03070502060502030205" pitchFamily="66" charset="0"/>
                <a:ea typeface="Microsoft YaHei" pitchFamily="1"/>
                <a:cs typeface="Times New Roman" pitchFamily="18"/>
              </a:rPr>
              <a:t>sanctuary and the trampling underfoot of the Lord’s people? </a:t>
            </a:r>
            <a:r>
              <a:rPr lang="nl-NL"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5"/>
              </a:rPr>
              <a:t>Dan. 8:12-14 </a:t>
            </a:r>
            <a:r>
              <a:rPr lang="nl-NL" sz="14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5"/>
              </a:rPr>
              <a:t>NIV</a:t>
            </a:r>
            <a:endParaRPr lang="en-US" sz="1400" dirty="0">
              <a:ln w="9525">
                <a:solidFill>
                  <a:prstClr val="black">
                    <a:lumMod val="75000"/>
                    <a:lumOff val="25000"/>
                  </a:prstClr>
                </a:solidFill>
                <a:prstDash val="solid"/>
              </a:ln>
              <a:solidFill>
                <a:srgbClr val="FF0000"/>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273024803"/>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762000" y="1305341"/>
            <a:ext cx="7810500" cy="424731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hangingPunct="1">
              <a:lnSpc>
                <a:spcPct val="105000"/>
              </a:lnSpc>
              <a:spcBef>
                <a:spcPts val="0"/>
              </a:spcBef>
              <a:spcAft>
                <a:spcPts val="600"/>
              </a:spcAft>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600" dirty="0">
                <a:ln w="9525">
                  <a:noFill/>
                  <a:prstDash val="solid"/>
                </a:ln>
                <a:solidFill>
                  <a:prstClr val="black"/>
                </a:solidFill>
                <a:effectLst>
                  <a:outerShdw blurRad="38100" dist="38100" dir="2700000" algn="tl">
                    <a:srgbClr val="000000">
                      <a:alpha val="43137"/>
                    </a:srgbClr>
                  </a:outerShdw>
                </a:effectLst>
                <a:latin typeface="Papyrus" panose="03070502060502030205" pitchFamily="66" charset="0"/>
                <a:ea typeface="Microsoft YaHei" pitchFamily="1"/>
                <a:cs typeface="Times New Roman" pitchFamily="18"/>
              </a:rPr>
              <a:t>And he said unto me, </a:t>
            </a:r>
            <a:r>
              <a:rPr lang="en-US" sz="3600" dirty="0">
                <a:solidFill>
                  <a:schemeClr val="tx1"/>
                </a:solidFill>
                <a:latin typeface="Papyrus" panose="03070502060502030205" pitchFamily="66" charset="0"/>
                <a:ea typeface="Microsoft YaHei" pitchFamily="1"/>
                <a:cs typeface="Times New Roman" pitchFamily="18"/>
              </a:rPr>
              <a:t>Unto</a:t>
            </a:r>
            <a:r>
              <a:rPr lang="en-US" sz="3600" b="1" dirty="0">
                <a:ln w="9525">
                  <a:solidFill>
                    <a:prstClr val="black"/>
                  </a:solidFill>
                  <a:prstDash val="solid"/>
                </a:ln>
                <a:solidFill>
                  <a:srgbClr val="9A0000"/>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two thousand and three hundred days </a:t>
            </a:r>
            <a:r>
              <a:rPr lang="en-US" sz="4000" dirty="0">
                <a:ln w="12700">
                  <a:solidFill>
                    <a:schemeClr val="tx1"/>
                  </a:solidFill>
                </a:ln>
                <a:solidFill>
                  <a:schemeClr val="tx1"/>
                </a:solidFill>
                <a:latin typeface="Papyrus" panose="03070502060502030205" pitchFamily="66" charset="0"/>
                <a:ea typeface="Microsoft YaHei" pitchFamily="1"/>
                <a:cs typeface="Times New Roman" pitchFamily="18"/>
              </a:rPr>
              <a:t>(</a:t>
            </a:r>
            <a:r>
              <a:rPr lang="en-US" sz="4000" b="1" dirty="0">
                <a:ln w="12700">
                  <a:solidFill>
                    <a:prstClr val="black"/>
                  </a:solidFill>
                  <a:prstDash val="solid"/>
                </a:ln>
                <a:solidFill>
                  <a:schemeClr val="bg1"/>
                </a:solidFill>
                <a:effectLst>
                  <a:glow rad="114300">
                    <a:srgbClr val="663300">
                      <a:alpha val="70000"/>
                    </a:srgbClr>
                  </a:glow>
                  <a:outerShdw blurRad="50800" dist="38100" dir="2700000" algn="tl" rotWithShape="0">
                    <a:schemeClr val="tx1">
                      <a:lumMod val="95000"/>
                      <a:lumOff val="5000"/>
                    </a:schemeClr>
                  </a:outerShdw>
                </a:effectLst>
                <a:latin typeface="Papyrus" panose="03070502060502030205" pitchFamily="66" charset="0"/>
                <a:ea typeface="Microsoft YaHei" pitchFamily="1"/>
                <a:cs typeface="Times New Roman" pitchFamily="18"/>
              </a:rPr>
              <a:t>“2,300 evenings</a:t>
            </a:r>
            <a:r>
              <a:rPr lang="en-US" sz="4000" b="1" dirty="0">
                <a:ln w="12700">
                  <a:solidFill>
                    <a:prstClr val="black"/>
                  </a:solidFill>
                  <a:prstDash val="solid"/>
                </a:ln>
                <a:solidFill>
                  <a:srgbClr val="FFFFFF"/>
                </a:solidFill>
                <a:effectLst>
                  <a:glow rad="114300">
                    <a:srgbClr val="663300">
                      <a:alpha val="70000"/>
                    </a:srgbClr>
                  </a:glow>
                  <a:outerShdw blurRad="50800" dist="38100" dir="2700000" algn="tl" rotWithShape="0">
                    <a:srgbClr val="000000">
                      <a:lumMod val="95000"/>
                      <a:lumOff val="5000"/>
                    </a:srgbClr>
                  </a:outerShdw>
                </a:effectLst>
                <a:latin typeface="Papyrus" panose="03070502060502030205" pitchFamily="66" charset="0"/>
                <a:ea typeface="Microsoft YaHei" pitchFamily="1"/>
                <a:cs typeface="Times New Roman" pitchFamily="18"/>
              </a:rPr>
              <a:t> and mornings</a:t>
            </a:r>
            <a:r>
              <a:rPr lang="en-US" sz="4000" b="1" dirty="0">
                <a:ln w="12700">
                  <a:solidFill>
                    <a:prstClr val="black"/>
                  </a:solidFill>
                  <a:prstDash val="solid"/>
                </a:ln>
                <a:solidFill>
                  <a:schemeClr val="bg1"/>
                </a:solidFill>
                <a:effectLst>
                  <a:glow rad="114300">
                    <a:srgbClr val="663300">
                      <a:alpha val="70000"/>
                    </a:srgbClr>
                  </a:glow>
                  <a:outerShdw blurRad="50800" dist="38100" dir="2700000" algn="tl" rotWithShape="0">
                    <a:schemeClr val="tx1">
                      <a:lumMod val="95000"/>
                      <a:lumOff val="5000"/>
                    </a:schemeClr>
                  </a:outerShdw>
                </a:effectLst>
                <a:latin typeface="Papyrus" panose="03070502060502030205" pitchFamily="66" charset="0"/>
                <a:ea typeface="Microsoft YaHei" pitchFamily="1"/>
                <a:cs typeface="Times New Roman" pitchFamily="18"/>
              </a:rPr>
              <a:t>”</a:t>
            </a:r>
            <a:r>
              <a:rPr lang="en-US" sz="4000" b="1" dirty="0">
                <a:ln w="12700">
                  <a:solidFill>
                    <a:prstClr val="black"/>
                  </a:solidFill>
                  <a:prstDash val="solid"/>
                </a:ln>
                <a:solidFill>
                  <a:srgbClr val="9A0000"/>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a:t>
            </a:r>
            <a:r>
              <a:rPr lang="en-US" sz="1400" dirty="0">
                <a:solidFill>
                  <a:prstClr val="black"/>
                </a:solidFill>
                <a:latin typeface="Papyrus" panose="03070502060502030205" pitchFamily="66" charset="0"/>
                <a:ea typeface="Microsoft YaHei" pitchFamily="1"/>
                <a:cs typeface="Times New Roman" pitchFamily="18"/>
              </a:rPr>
              <a:t>NASB/NIV</a:t>
            </a:r>
            <a:r>
              <a:rPr lang="en-US" sz="3600" dirty="0">
                <a:solidFill>
                  <a:prstClr val="black"/>
                </a:solidFill>
                <a:latin typeface="Papyrus" panose="03070502060502030205" pitchFamily="66" charset="0"/>
                <a:ea typeface="Microsoft YaHei" pitchFamily="1"/>
                <a:cs typeface="Times New Roman" pitchFamily="18"/>
              </a:rPr>
              <a:t>); </a:t>
            </a:r>
            <a:r>
              <a:rPr lang="en-US" sz="4400" b="1" dirty="0">
                <a:ln w="12700">
                  <a:solidFill>
                    <a:prstClr val="black"/>
                  </a:solidFill>
                  <a:prstDash val="solid"/>
                </a:ln>
                <a:solidFill>
                  <a:schemeClr val="bg1"/>
                </a:solidFill>
                <a:effectLst>
                  <a:glow rad="114300">
                    <a:srgbClr val="663300">
                      <a:alpha val="70000"/>
                    </a:srgbClr>
                  </a:glow>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then shall the sanctuary be cleansed</a:t>
            </a:r>
            <a:r>
              <a:rPr lang="en-US" sz="4400" b="1" dirty="0">
                <a:ln w="12700">
                  <a:solidFill>
                    <a:prstClr val="black"/>
                  </a:solidFill>
                  <a:prstDash val="solid"/>
                </a:ln>
                <a:solidFill>
                  <a:srgbClr val="9A0000"/>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a:t>
            </a:r>
            <a:r>
              <a:rPr lang="en-US" sz="3600" dirty="0">
                <a:solidFill>
                  <a:prstClr val="black"/>
                </a:solidFill>
                <a:latin typeface="Papyrus" panose="03070502060502030205" pitchFamily="66" charset="0"/>
                <a:ea typeface="Microsoft YaHei" pitchFamily="1"/>
                <a:cs typeface="Times New Roman" pitchFamily="18"/>
              </a:rPr>
              <a:t>(reconsecrated </a:t>
            </a:r>
            <a:r>
              <a:rPr lang="en-US" sz="1600" dirty="0">
                <a:solidFill>
                  <a:prstClr val="black"/>
                </a:solidFill>
                <a:latin typeface="Papyrus" panose="03070502060502030205" pitchFamily="66" charset="0"/>
                <a:ea typeface="Microsoft YaHei" pitchFamily="1"/>
                <a:cs typeface="Times New Roman" pitchFamily="18"/>
              </a:rPr>
              <a:t>NASB</a:t>
            </a:r>
            <a:r>
              <a:rPr lang="en-US" sz="2400" dirty="0">
                <a:solidFill>
                  <a:prstClr val="black"/>
                </a:solidFill>
                <a:latin typeface="Papyrus" panose="03070502060502030205" pitchFamily="66" charset="0"/>
                <a:ea typeface="Microsoft YaHei" pitchFamily="1"/>
                <a:cs typeface="Times New Roman" pitchFamily="18"/>
              </a:rPr>
              <a:t>,</a:t>
            </a:r>
            <a:r>
              <a:rPr lang="en-US" sz="3600" dirty="0">
                <a:solidFill>
                  <a:prstClr val="black"/>
                </a:solidFill>
                <a:latin typeface="Papyrus" panose="03070502060502030205" pitchFamily="66" charset="0"/>
                <a:ea typeface="Microsoft YaHei" pitchFamily="1"/>
                <a:cs typeface="Times New Roman" pitchFamily="18"/>
              </a:rPr>
              <a:t> properly restored </a:t>
            </a:r>
            <a:r>
              <a:rPr lang="en-US" sz="1600" dirty="0">
                <a:solidFill>
                  <a:prstClr val="black"/>
                </a:solidFill>
                <a:latin typeface="Papyrus" panose="03070502060502030205" pitchFamily="66" charset="0"/>
                <a:ea typeface="Microsoft YaHei" pitchFamily="1"/>
                <a:cs typeface="Times New Roman" pitchFamily="18"/>
              </a:rPr>
              <a:t>NIV</a:t>
            </a:r>
            <a:r>
              <a:rPr lang="en-US" sz="3600" dirty="0">
                <a:solidFill>
                  <a:prstClr val="black"/>
                </a:solidFill>
                <a:latin typeface="Papyrus" panose="03070502060502030205" pitchFamily="66" charset="0"/>
                <a:ea typeface="Microsoft YaHei" pitchFamily="1"/>
                <a:cs typeface="Times New Roman" pitchFamily="18"/>
              </a:rPr>
              <a:t>).</a:t>
            </a:r>
            <a:r>
              <a:rPr lang="en-US" sz="3600" b="1" dirty="0">
                <a:ln w="9525">
                  <a:solidFill>
                    <a:prstClr val="black"/>
                  </a:solidFill>
                  <a:prstDash val="solid"/>
                </a:ln>
                <a:solidFill>
                  <a:srgbClr val="C00000"/>
                </a:solidFill>
                <a:effectLst>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 </a:t>
            </a:r>
            <a:r>
              <a:rPr lang="en-US" sz="20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Microsoft YaHei" pitchFamily="1"/>
                <a:cs typeface="Times New Roman" pitchFamily="18"/>
                <a:hlinkClick r:id="rId4"/>
              </a:rPr>
              <a:t>Dan. 8:11-14 </a:t>
            </a:r>
            <a:endParaRPr lang="en-US" sz="3200" dirty="0">
              <a:ln w="9525">
                <a:solidFill>
                  <a:prstClr val="black">
                    <a:lumMod val="75000"/>
                    <a:lumOff val="25000"/>
                  </a:prstClr>
                </a:solidFill>
                <a:prstDash val="solid"/>
              </a:ln>
              <a:solidFill>
                <a:srgbClr val="FF0000"/>
              </a:solidFill>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2173444410"/>
      </p:ext>
    </p:extLst>
  </p:cSld>
  <p:clrMapOvr>
    <a:masterClrMapping/>
  </p:clrMapOvr>
  <mc:AlternateContent xmlns:mc="http://schemas.openxmlformats.org/markup-compatibility/2006" xmlns:p15="http://schemas.microsoft.com/office/powerpoint/2012/main">
    <mc:Choice Requires="p15">
      <p:transition spd="slow" advTm="14000">
        <p15:prstTrans prst="pageCurlDouble"/>
      </p:transition>
    </mc:Choice>
    <mc:Fallback xmlns="">
      <p:transition spd="slow" advTm="1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420094" y="1654414"/>
            <a:ext cx="8277308" cy="4893647"/>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indent="0" hangingPunct="1">
              <a:lnSpc>
                <a:spcPct val="100000"/>
              </a:lnSpc>
              <a:spcBef>
                <a:spcPts val="0"/>
              </a:spcBef>
              <a:spcAft>
                <a:spcPts val="1200"/>
              </a:spcAft>
              <a:buClr>
                <a:schemeClr val="bg1"/>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dirty="0">
                <a:solidFill>
                  <a:schemeClr val="bg1"/>
                </a:solidFill>
                <a:ea typeface="Microsoft YaHei" pitchFamily="1"/>
                <a:cs typeface="Arial" panose="020B0604020202020204" pitchFamily="34" charset="0"/>
              </a:rPr>
              <a:t>There are </a:t>
            </a:r>
            <a:r>
              <a:rPr lang="en-US" sz="3100" b="1" dirty="0">
                <a:ln w="9525">
                  <a:solidFill>
                    <a:schemeClr val="bg1"/>
                  </a:solidFill>
                  <a:prstDash val="solid"/>
                </a:ln>
                <a:solidFill>
                  <a:srgbClr val="663300"/>
                </a:solidFill>
                <a:effectLst>
                  <a:outerShdw blurRad="12700" dist="38100" dir="2700000" algn="tl" rotWithShape="0">
                    <a:schemeClr val="bg1">
                      <a:lumMod val="50000"/>
                    </a:schemeClr>
                  </a:outerShdw>
                </a:effectLst>
                <a:ea typeface="Microsoft YaHei" pitchFamily="1"/>
                <a:cs typeface="Arial" panose="020B0604020202020204" pitchFamily="34" charset="0"/>
              </a:rPr>
              <a:t>2,300 days (6.3 years) after the 3</a:t>
            </a:r>
            <a:r>
              <a:rPr lang="en-US" sz="3100" b="1" baseline="30000" dirty="0">
                <a:ln w="9525">
                  <a:solidFill>
                    <a:schemeClr val="bg1"/>
                  </a:solidFill>
                  <a:prstDash val="solid"/>
                </a:ln>
                <a:solidFill>
                  <a:srgbClr val="663300"/>
                </a:solidFill>
                <a:effectLst>
                  <a:outerShdw blurRad="12700" dist="38100" dir="2700000" algn="tl" rotWithShape="0">
                    <a:schemeClr val="bg1">
                      <a:lumMod val="50000"/>
                    </a:schemeClr>
                  </a:outerShdw>
                </a:effectLst>
                <a:ea typeface="Microsoft YaHei" pitchFamily="1"/>
                <a:cs typeface="Arial" panose="020B0604020202020204" pitchFamily="34" charset="0"/>
              </a:rPr>
              <a:t>rd</a:t>
            </a:r>
            <a:r>
              <a:rPr lang="en-US" sz="3100" b="1" dirty="0">
                <a:ln w="9525">
                  <a:solidFill>
                    <a:schemeClr val="bg1"/>
                  </a:solidFill>
                  <a:prstDash val="solid"/>
                </a:ln>
                <a:solidFill>
                  <a:srgbClr val="663300"/>
                </a:solidFill>
                <a:effectLst>
                  <a:outerShdw blurRad="12700" dist="38100" dir="2700000" algn="tl" rotWithShape="0">
                    <a:schemeClr val="bg1">
                      <a:lumMod val="50000"/>
                    </a:schemeClr>
                  </a:outerShdw>
                </a:effectLst>
                <a:ea typeface="Microsoft YaHei" pitchFamily="1"/>
                <a:cs typeface="Arial" panose="020B0604020202020204" pitchFamily="34" charset="0"/>
              </a:rPr>
              <a:t> Temple is rebuilt </a:t>
            </a:r>
            <a:r>
              <a:rPr lang="en-US" sz="3000" dirty="0">
                <a:solidFill>
                  <a:schemeClr val="bg1"/>
                </a:solidFill>
                <a:ea typeface="Microsoft YaHei" pitchFamily="1"/>
                <a:cs typeface="Arial" panose="020B0604020202020204" pitchFamily="34" charset="0"/>
              </a:rPr>
              <a:t>(at start of tribulation), </a:t>
            </a:r>
            <a:r>
              <a:rPr lang="en-US" sz="3100" b="1" dirty="0">
                <a:ln w="9525">
                  <a:solidFill>
                    <a:schemeClr val="bg1"/>
                  </a:solidFill>
                  <a:prstDash val="solid"/>
                </a:ln>
                <a:solidFill>
                  <a:srgbClr val="663300"/>
                </a:solidFill>
                <a:effectLst>
                  <a:outerShdw blurRad="12700" dist="38100" dir="2700000" algn="tl" rotWithShape="0">
                    <a:schemeClr val="bg1">
                      <a:lumMod val="50000"/>
                    </a:schemeClr>
                  </a:outerShdw>
                </a:effectLst>
                <a:ea typeface="Microsoft YaHei" pitchFamily="1"/>
                <a:cs typeface="Arial" panose="020B0604020202020204" pitchFamily="34" charset="0"/>
              </a:rPr>
              <a:t>until Jesus returns </a:t>
            </a:r>
            <a:r>
              <a:rPr lang="en-US" sz="3000" dirty="0">
                <a:solidFill>
                  <a:schemeClr val="bg1"/>
                </a:solidFill>
                <a:ea typeface="Microsoft YaHei" pitchFamily="1"/>
                <a:cs typeface="Arial" panose="020B0604020202020204" pitchFamily="34" charset="0"/>
              </a:rPr>
              <a:t>(at end of tribulation) to </a:t>
            </a:r>
            <a:r>
              <a:rPr lang="en-US" sz="3100" b="1" dirty="0">
                <a:ln w="9525">
                  <a:solidFill>
                    <a:schemeClr val="bg1"/>
                  </a:solidFill>
                  <a:prstDash val="solid"/>
                </a:ln>
                <a:solidFill>
                  <a:srgbClr val="663300"/>
                </a:solidFill>
                <a:effectLst>
                  <a:outerShdw blurRad="12700" dist="38100" dir="2700000" algn="tl" rotWithShape="0">
                    <a:schemeClr val="bg1">
                      <a:lumMod val="50000"/>
                    </a:schemeClr>
                  </a:outerShdw>
                </a:effectLst>
                <a:ea typeface="Microsoft YaHei" pitchFamily="1"/>
                <a:cs typeface="Arial" panose="020B0604020202020204" pitchFamily="34" charset="0"/>
              </a:rPr>
              <a:t>cleanse His Temple</a:t>
            </a:r>
            <a:r>
              <a:rPr lang="en-US" sz="3100" dirty="0">
                <a:solidFill>
                  <a:srgbClr val="663300"/>
                </a:solidFill>
                <a:ea typeface="Microsoft YaHei" pitchFamily="1"/>
                <a:cs typeface="Arial" panose="020B0604020202020204" pitchFamily="34" charset="0"/>
              </a:rPr>
              <a:t>. </a:t>
            </a:r>
          </a:p>
          <a:p>
            <a:pPr marL="274320" indent="-274320" hangingPunct="1">
              <a:lnSpc>
                <a:spcPct val="100000"/>
              </a:lnSpc>
              <a:spcBef>
                <a:spcPts val="0"/>
              </a:spcBef>
              <a:spcAft>
                <a:spcPts val="12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b="1" dirty="0">
                <a:ln w="9525">
                  <a:solidFill>
                    <a:schemeClr val="bg1"/>
                  </a:solidFill>
                  <a:prstDash val="solid"/>
                </a:ln>
                <a:solidFill>
                  <a:schemeClr val="tx1"/>
                </a:solidFill>
                <a:effectLst>
                  <a:glow rad="114300">
                    <a:srgbClr val="663300">
                      <a:alpha val="70000"/>
                    </a:srgbClr>
                  </a:glow>
                  <a:outerShdw blurRad="50800" dist="38100" dir="2700000" algn="ctr" rotWithShape="0">
                    <a:schemeClr val="bg1">
                      <a:lumMod val="95000"/>
                      <a:lumOff val="5000"/>
                    </a:schemeClr>
                  </a:outerShdw>
                </a:effectLst>
                <a:ea typeface="Microsoft YaHei" pitchFamily="1"/>
                <a:cs typeface="Arial" panose="020B0604020202020204" pitchFamily="34" charset="0"/>
              </a:rPr>
              <a:t>Daniel 8 &amp; 9 describe end time 3</a:t>
            </a:r>
            <a:r>
              <a:rPr lang="en-US" sz="3000" b="1" baseline="30000" dirty="0">
                <a:ln w="9525">
                  <a:solidFill>
                    <a:schemeClr val="bg1"/>
                  </a:solidFill>
                  <a:prstDash val="solid"/>
                </a:ln>
                <a:solidFill>
                  <a:schemeClr val="tx1"/>
                </a:solidFill>
                <a:effectLst>
                  <a:glow rad="114300">
                    <a:srgbClr val="663300">
                      <a:alpha val="70000"/>
                    </a:srgbClr>
                  </a:glow>
                  <a:outerShdw blurRad="50800" dist="38100" dir="2700000" algn="ctr" rotWithShape="0">
                    <a:schemeClr val="bg1">
                      <a:lumMod val="95000"/>
                      <a:lumOff val="5000"/>
                    </a:schemeClr>
                  </a:outerShdw>
                </a:effectLst>
                <a:ea typeface="Microsoft YaHei" pitchFamily="1"/>
                <a:cs typeface="Arial" panose="020B0604020202020204" pitchFamily="34" charset="0"/>
              </a:rPr>
              <a:t>rd</a:t>
            </a:r>
            <a:r>
              <a:rPr lang="en-US" sz="3000" b="1" dirty="0">
                <a:ln w="9525">
                  <a:solidFill>
                    <a:schemeClr val="bg1"/>
                  </a:solidFill>
                  <a:prstDash val="solid"/>
                </a:ln>
                <a:solidFill>
                  <a:schemeClr val="tx1"/>
                </a:solidFill>
                <a:effectLst>
                  <a:glow rad="114300">
                    <a:srgbClr val="663300">
                      <a:alpha val="70000"/>
                    </a:srgbClr>
                  </a:glow>
                  <a:outerShdw blurRad="50800" dist="38100" dir="2700000" algn="ctr" rotWithShape="0">
                    <a:schemeClr val="bg1">
                      <a:lumMod val="95000"/>
                      <a:lumOff val="5000"/>
                    </a:schemeClr>
                  </a:outerShdw>
                </a:effectLst>
                <a:ea typeface="Microsoft YaHei" pitchFamily="1"/>
                <a:cs typeface="Arial" panose="020B0604020202020204" pitchFamily="34" charset="0"/>
              </a:rPr>
              <a:t> Temple.</a:t>
            </a:r>
            <a:endParaRPr lang="en-US" sz="3000" dirty="0">
              <a:solidFill>
                <a:schemeClr val="tx1"/>
              </a:solidFill>
              <a:effectLst>
                <a:glow rad="114300">
                  <a:srgbClr val="663300">
                    <a:alpha val="70000"/>
                  </a:srgbClr>
                </a:glow>
                <a:outerShdw blurRad="50800" dist="38100" dir="2700000" algn="ctr" rotWithShape="0">
                  <a:schemeClr val="bg1">
                    <a:lumMod val="95000"/>
                    <a:lumOff val="5000"/>
                  </a:schemeClr>
                </a:outerShdw>
              </a:effectLst>
              <a:ea typeface="Microsoft YaHei" pitchFamily="1"/>
              <a:cs typeface="Arial" panose="020B0604020202020204" pitchFamily="34" charset="0"/>
            </a:endParaRPr>
          </a:p>
          <a:p>
            <a:pPr marL="274320" indent="-274320" hangingPunct="1">
              <a:lnSpc>
                <a:spcPct val="100000"/>
              </a:lnSpc>
              <a:spcBef>
                <a:spcPts val="0"/>
              </a:spcBef>
              <a:spcAft>
                <a:spcPts val="1200"/>
              </a:spcAft>
              <a:buClr>
                <a:schemeClr val="bg1"/>
              </a:buClr>
              <a:buSzPct val="8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2800" dirty="0">
                <a:solidFill>
                  <a:schemeClr val="bg1"/>
                </a:solidFill>
                <a:ea typeface="Microsoft YaHei" pitchFamily="1"/>
                <a:cs typeface="Arial" panose="020B0604020202020204" pitchFamily="34" charset="0"/>
              </a:rPr>
              <a:t>Jesus will cleanse and rule from this 3</a:t>
            </a:r>
            <a:r>
              <a:rPr lang="en-US" sz="2800" baseline="30000" dirty="0">
                <a:solidFill>
                  <a:schemeClr val="bg1"/>
                </a:solidFill>
                <a:ea typeface="Microsoft YaHei" pitchFamily="1"/>
                <a:cs typeface="Arial" panose="020B0604020202020204" pitchFamily="34" charset="0"/>
              </a:rPr>
              <a:t>rd</a:t>
            </a:r>
            <a:r>
              <a:rPr lang="en-US" sz="2800" dirty="0">
                <a:solidFill>
                  <a:schemeClr val="bg1"/>
                </a:solidFill>
                <a:ea typeface="Microsoft YaHei" pitchFamily="1"/>
                <a:cs typeface="Arial" panose="020B0604020202020204" pitchFamily="34" charset="0"/>
              </a:rPr>
              <a:t> Temple during 1,000 year millennium, after tribulation.</a:t>
            </a:r>
          </a:p>
          <a:p>
            <a:pPr marL="274320" indent="-274320" hangingPunct="1">
              <a:lnSpc>
                <a:spcPct val="100000"/>
              </a:lnSpc>
              <a:spcBef>
                <a:spcPts val="0"/>
              </a:spcBef>
              <a:spcAft>
                <a:spcPts val="1200"/>
              </a:spcAft>
              <a:buClr>
                <a:schemeClr val="tx1"/>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b="1" dirty="0">
                <a:ln w="9525">
                  <a:solidFill>
                    <a:schemeClr val="bg1"/>
                  </a:solidFill>
                  <a:prstDash val="solid"/>
                </a:ln>
                <a:solidFill>
                  <a:schemeClr val="tx1"/>
                </a:solidFill>
                <a:effectLst>
                  <a:glow rad="101600">
                    <a:srgbClr val="663300">
                      <a:alpha val="70000"/>
                    </a:srgbClr>
                  </a:glow>
                  <a:outerShdw blurRad="50800" dist="38100" dir="2700000" algn="tl" rotWithShape="0">
                    <a:schemeClr val="bg1"/>
                  </a:outerShdw>
                </a:effectLst>
                <a:ea typeface="Microsoft YaHei" pitchFamily="1"/>
                <a:cs typeface="Arial" panose="020B0604020202020204" pitchFamily="34" charset="0"/>
              </a:rPr>
              <a:t>Temple cleansing after 2,300 days (6.3 years) verifies tribulation lasts 7 years.</a:t>
            </a: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78188" y="346771"/>
            <a:ext cx="8961120" cy="10987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pPr>
            <a:r>
              <a:rPr lang="en-US" alt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Jesus Cleanses Jerusalem Temple 6.3 Yrs. (2,300 Days) After Built During Tribulation </a:t>
            </a: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867400" y="665683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dirty="0">
                <a:solidFill>
                  <a:schemeClr val="bg1"/>
                </a:solidFill>
              </a:rPr>
              <a:t>End Time Events, Heaven &amp; Hell, Jeff Woodward</a:t>
            </a:r>
          </a:p>
        </p:txBody>
      </p:sp>
      <p:sp>
        <p:nvSpPr>
          <p:cNvPr id="8" name="Date Placeholder 2">
            <a:extLst>
              <a:ext uri="{FF2B5EF4-FFF2-40B4-BE49-F238E27FC236}">
                <a16:creationId xmlns:a16="http://schemas.microsoft.com/office/drawing/2014/main" id="{52FE0DF5-2EB8-42A7-871A-84AA1FA068ED}"/>
              </a:ext>
            </a:extLst>
          </p:cNvPr>
          <p:cNvSpPr>
            <a:spLocks noGrp="1"/>
          </p:cNvSpPr>
          <p:nvPr>
            <p:ph type="dt" sz="half" idx="10"/>
          </p:nvPr>
        </p:nvSpPr>
        <p:spPr>
          <a:xfrm>
            <a:off x="5745480" y="658368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6427873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4500"/>
                                  </p:stCondLst>
                                  <p:childTnLst>
                                    <p:animEffect transition="out" filter="fade">
                                      <p:cBhvr>
                                        <p:cTn id="6" dur="2000" tmFilter="0, 0; .2, .5; .8, .5; 1, 0"/>
                                        <p:tgtEl>
                                          <p:spTgt spid="60417">
                                            <p:txEl>
                                              <p:pRg st="1" end="1"/>
                                            </p:txEl>
                                          </p:spTgt>
                                        </p:tgtEl>
                                      </p:cBhvr>
                                    </p:animEffect>
                                    <p:animScale>
                                      <p:cBhvr>
                                        <p:cTn id="7" dur="1000" autoRev="1" fill="hold"/>
                                        <p:tgtEl>
                                          <p:spTgt spid="60417">
                                            <p:txEl>
                                              <p:pRg st="1" end="1"/>
                                            </p:txEl>
                                          </p:spTgt>
                                        </p:tgtEl>
                                      </p:cBhvr>
                                      <p:by x="105000" y="105000"/>
                                    </p:animScale>
                                  </p:childTnLst>
                                </p:cTn>
                              </p:par>
                            </p:childTnLst>
                          </p:cTn>
                        </p:par>
                        <p:par>
                          <p:cTn id="8" fill="hold">
                            <p:stCondLst>
                              <p:cond delay="16500"/>
                            </p:stCondLst>
                            <p:childTnLst>
                              <p:par>
                                <p:cTn id="9" presetID="26" presetClass="emph" presetSubtype="0" fill="hold" nodeType="afterEffect">
                                  <p:stCondLst>
                                    <p:cond delay="12000"/>
                                  </p:stCondLst>
                                  <p:childTnLst>
                                    <p:animEffect transition="out" filter="fade">
                                      <p:cBhvr>
                                        <p:cTn id="10" dur="2000" tmFilter="0, 0; .2, .5; .8, .5; 1, 0"/>
                                        <p:tgtEl>
                                          <p:spTgt spid="60417">
                                            <p:txEl>
                                              <p:pRg st="3" end="3"/>
                                            </p:txEl>
                                          </p:spTgt>
                                        </p:tgtEl>
                                      </p:cBhvr>
                                    </p:animEffect>
                                    <p:animScale>
                                      <p:cBhvr>
                                        <p:cTn id="11" dur="1000" autoRev="1" fill="hold"/>
                                        <p:tgtEl>
                                          <p:spTgt spid="60417">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00100" y="914400"/>
            <a:ext cx="7543800" cy="531049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black"/>
              </a:buClr>
              <a:buSzPct val="60000"/>
              <a:defRPr/>
            </a:pPr>
            <a:r>
              <a:rPr lang="en-US" sz="3200" dirty="0">
                <a:solidFill>
                  <a:prstClr val="black"/>
                </a:solidFill>
                <a:latin typeface="Papyrus" panose="03070502060502030205" pitchFamily="66" charset="0"/>
                <a:cs typeface="Calibri" panose="020F0502020204030204" pitchFamily="34" charset="0"/>
              </a:rPr>
              <a:t>And from the time that the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daily sacrifice shall be taken away, and the abomination that maketh desolate (beast or little horn) set up</a:t>
            </a:r>
            <a:r>
              <a:rPr lang="en-US" sz="3200" dirty="0">
                <a:solidFill>
                  <a:prstClr val="black"/>
                </a:solidFill>
                <a:latin typeface="Papyrus" panose="03070502060502030205" pitchFamily="66" charset="0"/>
                <a:cs typeface="Calibri" panose="020F0502020204030204" pitchFamily="34" charset="0"/>
              </a:rPr>
              <a:t>, there shall be a thousand two hundred and ninety days</a:t>
            </a:r>
            <a:r>
              <a:rPr lang="en-US" sz="3400" dirty="0">
                <a:solidFill>
                  <a:prstClr val="black"/>
                </a:solidFill>
                <a:latin typeface="Papyrus" panose="03070502060502030205" pitchFamily="66" charset="0"/>
                <a:cs typeface="Calibri" panose="020F0502020204030204" pitchFamily="34" charset="0"/>
              </a:rPr>
              <a:t>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(1,290 days = 3.5 years)</a:t>
            </a:r>
            <a:r>
              <a:rPr lang="en-US" sz="3400" dirty="0">
                <a:solidFill>
                  <a:prstClr val="black"/>
                </a:solidFill>
                <a:latin typeface="Papyrus" panose="03070502060502030205" pitchFamily="66" charset="0"/>
                <a:cs typeface="Calibri" panose="020F0502020204030204" pitchFamily="34" charset="0"/>
              </a:rPr>
              <a:t>.</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 </a:t>
            </a:r>
          </a:p>
          <a:p>
            <a:pPr marL="0" lvl="0" indent="0">
              <a:lnSpc>
                <a:spcPct val="94000"/>
              </a:lnSpc>
              <a:spcAft>
                <a:spcPts val="600"/>
              </a:spcAft>
              <a:buClr>
                <a:prstClr val="black"/>
              </a:buClr>
              <a:buSzPct val="60000"/>
              <a:defRPr/>
            </a:pPr>
            <a:r>
              <a:rPr lang="en-US" sz="3200" dirty="0">
                <a:solidFill>
                  <a:prstClr val="black"/>
                </a:solidFill>
                <a:latin typeface="Papyrus" panose="03070502060502030205" pitchFamily="66" charset="0"/>
                <a:cs typeface="Calibri" panose="020F0502020204030204" pitchFamily="34" charset="0"/>
              </a:rPr>
              <a:t>Blessed is he that waiteth, and cometh to the thousand three hundred and five and thirty days</a:t>
            </a:r>
            <a:r>
              <a:rPr lang="en-US" sz="3400" dirty="0">
                <a:solidFill>
                  <a:prstClr val="black"/>
                </a:solidFill>
                <a:latin typeface="Papyrus" panose="03070502060502030205" pitchFamily="66" charset="0"/>
                <a:cs typeface="Calibri" panose="020F0502020204030204" pitchFamily="34" charset="0"/>
              </a:rPr>
              <a:t> </a:t>
            </a:r>
            <a:r>
              <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(1,335 days = 3.7 years)</a:t>
            </a:r>
            <a:r>
              <a:rPr lang="en-US" sz="3400" dirty="0">
                <a:solidFill>
                  <a:prstClr val="black"/>
                </a:solidFill>
                <a:latin typeface="Papyrus" panose="03070502060502030205" pitchFamily="66" charset="0"/>
                <a:cs typeface="Calibri" panose="020F0502020204030204" pitchFamily="34" charset="0"/>
              </a:rPr>
              <a:t>.</a:t>
            </a:r>
            <a:endParaRPr lang="en-US" sz="3400" b="1" dirty="0">
              <a:ln w="9525">
                <a:solidFill>
                  <a:prstClr val="black"/>
                </a:solidFill>
                <a:prstDash val="solid"/>
              </a:ln>
              <a:solidFill>
                <a:srgbClr val="814C11"/>
              </a:solidFill>
              <a:effectLst>
                <a:outerShdw blurRad="12700" dist="38100" dir="2700000" algn="tl" rotWithShape="0">
                  <a:prstClr val="black">
                    <a:lumMod val="50000"/>
                  </a:prstClr>
                </a:outerShdw>
              </a:effectLst>
              <a:latin typeface="Papyrus" panose="03070502060502030205" pitchFamily="66" charset="0"/>
              <a:cs typeface="Calibri" panose="020F0502020204030204" pitchFamily="34" charset="0"/>
            </a:endParaRPr>
          </a:p>
          <a:p>
            <a:pPr marL="0" lvl="0" indent="0">
              <a:lnSpc>
                <a:spcPct val="94000"/>
              </a:lnSpc>
              <a:spcAft>
                <a:spcPts val="1200"/>
              </a:spcAft>
              <a:buClr>
                <a:prstClr val="black"/>
              </a:buClr>
              <a:buSzPct val="60000"/>
              <a:defRPr/>
            </a:pPr>
            <a:r>
              <a:rPr lang="en-US" sz="20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Dan. 12:11-12, </a:t>
            </a:r>
            <a:r>
              <a:rPr lang="en-US"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5"/>
              </a:rPr>
              <a:t>Dan. 8:9-26 NIV</a:t>
            </a:r>
            <a:r>
              <a:rPr lang="en-US" sz="20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 </a:t>
            </a:r>
            <a:endParaRPr lang="en-US" sz="2400" dirty="0">
              <a:solidFill>
                <a:prstClr val="white"/>
              </a:solidFill>
              <a:latin typeface="Papyrus" panose="03070502060502030205" pitchFamily="66" charset="0"/>
              <a:cs typeface="Arial" panose="020B0604020202020204" pitchFamily="34" charset="0"/>
            </a:endParaRPr>
          </a:p>
        </p:txBody>
      </p:sp>
    </p:spTree>
    <p:extLst>
      <p:ext uri="{BB962C8B-B14F-4D97-AF65-F5344CB8AC3E}">
        <p14:creationId xmlns:p14="http://schemas.microsoft.com/office/powerpoint/2010/main" val="522613242"/>
      </p:ext>
    </p:extLst>
  </p:cSld>
  <p:clrMapOvr>
    <a:masterClrMapping/>
  </p:clrMapOvr>
  <mc:AlternateContent xmlns:mc="http://schemas.openxmlformats.org/markup-compatibility/2006" xmlns:p15="http://schemas.microsoft.com/office/powerpoint/2012/main">
    <mc:Choice Requires="p15">
      <p:transition spd="slow" advTm="27000">
        <p15:prstTrans prst="pageCurlDouble"/>
      </p:transition>
    </mc:Choice>
    <mc:Fallback xmlns="">
      <p:transition spd="slow" advTm="2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137159" y="230226"/>
            <a:ext cx="8869680" cy="118872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srgbClr val="C00000"/>
              </a:buClr>
              <a:buSzPct val="9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Bible States 9 Times that Tribulation is 7 Years, with Two 3.5 Year Halves</a:t>
            </a:r>
          </a:p>
        </p:txBody>
      </p:sp>
      <p:sp>
        <p:nvSpPr>
          <p:cNvPr id="14" name="Date Placeholder 2">
            <a:extLst>
              <a:ext uri="{FF2B5EF4-FFF2-40B4-BE49-F238E27FC236}">
                <a16:creationId xmlns:a16="http://schemas.microsoft.com/office/drawing/2014/main" id="{F6EA5239-E05A-43DC-8547-339C0242833D}"/>
              </a:ext>
            </a:extLst>
          </p:cNvPr>
          <p:cNvSpPr>
            <a:spLocks noGrp="1"/>
          </p:cNvSpPr>
          <p:nvPr>
            <p:ph type="dt" sz="half" idx="10"/>
          </p:nvPr>
        </p:nvSpPr>
        <p:spPr>
          <a:xfrm>
            <a:off x="5874566" y="6625692"/>
            <a:ext cx="3259164"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5" name="Date Placeholder 2">
            <a:extLst>
              <a:ext uri="{FF2B5EF4-FFF2-40B4-BE49-F238E27FC236}">
                <a16:creationId xmlns:a16="http://schemas.microsoft.com/office/drawing/2014/main" id="{F91970DA-BA0B-4E52-BB5C-07016B100B5E}"/>
              </a:ext>
            </a:extLst>
          </p:cNvPr>
          <p:cNvSpPr txBox="1">
            <a:spLocks/>
          </p:cNvSpPr>
          <p:nvPr/>
        </p:nvSpPr>
        <p:spPr>
          <a:xfrm>
            <a:off x="5874566" y="663640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2" name="Picture 1">
            <a:extLst>
              <a:ext uri="{FF2B5EF4-FFF2-40B4-BE49-F238E27FC236}">
                <a16:creationId xmlns:a16="http://schemas.microsoft.com/office/drawing/2014/main" id="{5996BF61-86C0-417E-8F55-B040B2599DD3}"/>
              </a:ext>
            </a:extLst>
          </p:cNvPr>
          <p:cNvPicPr>
            <a:picLocks noChangeAspect="1"/>
          </p:cNvPicPr>
          <p:nvPr/>
        </p:nvPicPr>
        <p:blipFill>
          <a:blip r:embed="rId3"/>
          <a:stretch>
            <a:fillRect/>
          </a:stretch>
        </p:blipFill>
        <p:spPr>
          <a:xfrm>
            <a:off x="109728" y="1564626"/>
            <a:ext cx="8961120" cy="5103418"/>
          </a:xfrm>
          <a:prstGeom prst="rect">
            <a:avLst/>
          </a:prstGeom>
        </p:spPr>
      </p:pic>
    </p:spTree>
    <p:extLst>
      <p:ext uri="{BB962C8B-B14F-4D97-AF65-F5344CB8AC3E}">
        <p14:creationId xmlns:p14="http://schemas.microsoft.com/office/powerpoint/2010/main" val="2901982967"/>
      </p:ext>
    </p:extLst>
  </p:cSld>
  <p:clrMapOvr>
    <a:masterClrMapping/>
  </p:clrMapOvr>
  <mc:AlternateContent xmlns:mc="http://schemas.openxmlformats.org/markup-compatibility/2006" xmlns:p15="http://schemas.microsoft.com/office/powerpoint/2012/main">
    <mc:Choice Requires="p15">
      <p:transition spd="slow" advTm="27000">
        <p15:prstTrans prst="pageCurlDouble"/>
      </p:transition>
    </mc:Choice>
    <mc:Fallback xmlns="">
      <p:transition spd="slow" advTm="27000">
        <p:fade/>
      </p:transition>
    </mc:Fallback>
  </mc:AlternateContent>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3A466B8-61CA-42A7-B9F3-9955880213A6}"/>
              </a:ext>
            </a:extLst>
          </p:cNvPr>
          <p:cNvPicPr>
            <a:picLocks noChangeAspect="1"/>
          </p:cNvPicPr>
          <p:nvPr/>
        </p:nvPicPr>
        <p:blipFill>
          <a:blip r:embed="rId3"/>
          <a:stretch>
            <a:fillRect/>
          </a:stretch>
        </p:blipFill>
        <p:spPr>
          <a:xfrm>
            <a:off x="25908" y="-1"/>
            <a:ext cx="9116987" cy="6858000"/>
          </a:xfrm>
          <a:prstGeom prst="rect">
            <a:avLst/>
          </a:prstGeom>
        </p:spPr>
      </p:pic>
      <p:sp>
        <p:nvSpPr>
          <p:cNvPr id="67" name="TextBox 66">
            <a:extLst>
              <a:ext uri="{FF2B5EF4-FFF2-40B4-BE49-F238E27FC236}">
                <a16:creationId xmlns:a16="http://schemas.microsoft.com/office/drawing/2014/main" id="{E28AFA80-B6EE-4939-B2EC-13C533CAC8BE}"/>
              </a:ext>
            </a:extLst>
          </p:cNvPr>
          <p:cNvSpPr txBox="1"/>
          <p:nvPr/>
        </p:nvSpPr>
        <p:spPr bwMode="auto">
          <a:xfrm>
            <a:off x="25908" y="731520"/>
            <a:ext cx="3147400" cy="2926080"/>
          </a:xfrm>
          <a:prstGeom prst="rect">
            <a:avLst/>
          </a:prstGeom>
          <a:blipFill>
            <a:blip r:embed="rId4"/>
            <a:tile tx="0" ty="0" sx="100000" sy="100000" flip="none" algn="tl"/>
          </a:blipFill>
          <a:ln w="19050">
            <a:solidFill>
              <a:schemeClr val="bg1"/>
            </a:solidFill>
            <a:round/>
            <a:headEnd/>
            <a:tailEnd/>
          </a:ln>
          <a:effectLst/>
          <a:extLst/>
        </p:spPr>
        <p:txBody>
          <a:bodyPr wrap="square" lIns="0" tIns="0" rIns="0" bIns="0" rtlCol="0" anchor="ctr" anchorCtr="1">
            <a:spAutoFit/>
          </a:bodyPr>
          <a:lstStyle/>
          <a:p>
            <a:pPr marL="0" marR="0" lvl="0" indent="0" algn="ctr" defTabSz="457200" rtl="0" eaLnBrk="1" fontAlgn="base" latinLnBrk="0" hangingPunct="0">
              <a:lnSpc>
                <a:spcPct val="80000"/>
              </a:lnSpc>
              <a:spcBef>
                <a:spcPts val="0"/>
              </a:spcBef>
              <a:spcAft>
                <a:spcPts val="0"/>
              </a:spcAft>
              <a:buClr>
                <a:srgbClr val="000000"/>
              </a:buClr>
              <a:buSzPct val="100000"/>
              <a:buFont typeface="Times New Roman" panose="02020603050405020304" pitchFamily="18" charset="0"/>
              <a:buNone/>
              <a:tabLst/>
              <a:defRPr/>
            </a:pPr>
            <a:r>
              <a:rPr kumimoji="0" lang="en-US" sz="185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Magog war damages Jerusalem.</a:t>
            </a:r>
            <a:r>
              <a:rPr kumimoji="0" lang="en-US" sz="18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p>
          <a:p>
            <a:pPr marL="0" marR="0" lvl="0" indent="0" algn="ctr" defTabSz="457200" rtl="0" eaLnBrk="1" fontAlgn="base" latinLnBrk="0" hangingPunct="0">
              <a:lnSpc>
                <a:spcPct val="80000"/>
              </a:lnSpc>
              <a:spcBef>
                <a:spcPts val="0"/>
              </a:spcBef>
              <a:spcAft>
                <a:spcPts val="0"/>
              </a:spcAft>
              <a:buClr>
                <a:srgbClr val="000000"/>
              </a:buClr>
              <a:buSzPct val="100000"/>
              <a:buFont typeface="Times New Roman" panose="02020603050405020304" pitchFamily="18" charset="0"/>
              <a:buNone/>
              <a:tabLst/>
              <a:defRPr/>
            </a:pP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69 weeks </a:t>
            </a:r>
            <a:r>
              <a:rPr kumimoji="0" lang="en-US" sz="2000" b="1"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62</a:t>
            </a:r>
            <a:r>
              <a:rPr kumimoji="0" lang="en-US" sz="2000" b="1"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+7) </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after “word” from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5" action="ppaction://hlinksldjump"/>
              </a:rPr>
              <a:t>7th king</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of</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revived full Rome (</a:t>
            </a:r>
            <a:r>
              <a:rPr kumimoji="0" lang="en-US" sz="2000" b="0" i="0" u="none" strike="noStrike" kern="1200" cap="none" spc="0" normalizeH="0" baseline="0" noProof="0" dirty="0">
                <a:ln w="9525">
                  <a:solidFill>
                    <a:prstClr val="black"/>
                  </a:solidFill>
                  <a:prstDash val="solid"/>
                </a:ln>
                <a:solidFill>
                  <a:prstClr val="black"/>
                </a:solidFill>
                <a:effectLst/>
                <a:uLnTx/>
                <a:uFillTx/>
                <a:latin typeface="Calibri" panose="020F0502020204030204" pitchFamily="34" charset="0"/>
                <a:ea typeface="Microsoft YaHei" panose="020B0503020204020204" pitchFamily="34" charset="-122"/>
                <a:cs typeface="+mn-cs"/>
                <a:hlinkClick r:id="rId6"/>
              </a:rPr>
              <a:t>2 feet</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“to restore and </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rebuild Jerusalem until the Anointed One” (Jew’s non-Jesus Messiah, that turns out to be beast &amp; lead demons at </a:t>
            </a:r>
            <a:r>
              <a:rPr kumimoji="0" lang="en-US" sz="2000" b="0" i="0" u="none" strike="noStrike" kern="1200" cap="none" spc="0" normalizeH="0" baseline="0" noProof="0" dirty="0">
                <a:ln w="9525">
                  <a:solidFill>
                    <a:prstClr val="black"/>
                  </a:solidFill>
                  <a:prstDash val="solid"/>
                </a:ln>
                <a:solidFill>
                  <a:srgbClr val="C00000"/>
                </a:solidFill>
                <a:effectLst/>
                <a:uLnTx/>
                <a:uFillTx/>
                <a:latin typeface="Calibri" panose="020F0502020204030204" pitchFamily="34" charset="0"/>
                <a:ea typeface="Microsoft YaHei" panose="020B0503020204020204" pitchFamily="34" charset="-122"/>
                <a:cs typeface="+mn-cs"/>
                <a:hlinkClick r:id="rId7" action="ppaction://hlinksldjump"/>
              </a:rPr>
              <a:t>middle of the seven</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But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8" action="ppaction://hlinksldjump"/>
              </a:rPr>
              <a:t>two witnesses</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9"/>
              </a:rPr>
              <a:t>anointed leaders</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from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0"/>
              </a:rPr>
              <a:t>prince</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Jesus teach at Temple 3.5 years. </a:t>
            </a:r>
            <a:r>
              <a:rPr kumimoji="0" lang="en-US" sz="14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1"/>
              </a:rPr>
              <a:t>Dan. 9:25-27 NIV</a:t>
            </a:r>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endParaRPr>
          </a:p>
        </p:txBody>
      </p:sp>
      <p:sp>
        <p:nvSpPr>
          <p:cNvPr id="54" name="TextBox 53">
            <a:extLst>
              <a:ext uri="{FF2B5EF4-FFF2-40B4-BE49-F238E27FC236}">
                <a16:creationId xmlns:a16="http://schemas.microsoft.com/office/drawing/2014/main" id="{685B8E92-9ADB-4BE0-8957-66C7FA046CC3}"/>
              </a:ext>
            </a:extLst>
          </p:cNvPr>
          <p:cNvSpPr txBox="1"/>
          <p:nvPr/>
        </p:nvSpPr>
        <p:spPr bwMode="auto">
          <a:xfrm>
            <a:off x="3182112" y="731520"/>
            <a:ext cx="2468880" cy="2926080"/>
          </a:xfrm>
          <a:prstGeom prst="rect">
            <a:avLst/>
          </a:prstGeom>
          <a:blipFill dpi="0" rotWithShape="0">
            <a:blip r:embed="rId12"/>
            <a:srcRect/>
            <a:stretch>
              <a:fillRect/>
            </a:stretch>
          </a:blipFill>
          <a:ln w="25400">
            <a:solidFill>
              <a:srgbClr val="000000"/>
            </a:solidFill>
            <a:round/>
            <a:headEnd/>
            <a:tailEnd/>
          </a:ln>
          <a:effectLst/>
          <a:extLst/>
        </p:spPr>
        <p:txBody>
          <a:bodyPr wrap="square" lIns="0" tIns="0" rIns="0" bIns="0" rtlCol="0" anchor="ctr" anchorCtr="1">
            <a:spAutoFit/>
          </a:bodyPr>
          <a:lstStyle/>
          <a:p>
            <a:pPr marL="0" marR="0" lvl="0" indent="0" algn="ctr" defTabSz="457200" rtl="0" eaLnBrk="1" fontAlgn="base" latinLnBrk="0" hangingPunct="0">
              <a:lnSpc>
                <a:spcPct val="78000"/>
              </a:lnSpc>
              <a:spcBef>
                <a:spcPts val="0"/>
              </a:spcBef>
              <a:spcAft>
                <a:spcPts val="0"/>
              </a:spcAft>
              <a:buClr>
                <a:srgbClr val="000000"/>
              </a:buClr>
              <a:buSzPct val="100000"/>
              <a:buFont typeface="Times New Roman" panose="02020603050405020304" pitchFamily="18" charset="0"/>
              <a:buNone/>
              <a:tabLst/>
              <a:defRPr/>
            </a:pP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“After the sixty-two ‘sevens’ (62 weeks)” </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a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3" action="ppaction://hlinksldjump"/>
              </a:rPr>
              <a:t>rock</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smashes 2 “</a:t>
            </a:r>
            <a:r>
              <a:rPr kumimoji="0" lang="en-US" sz="2000" b="0" i="0" u="none" strike="noStrike" kern="1200" cap="none" spc="0" normalizeH="0" baseline="0" noProof="0" dirty="0">
                <a:ln w="9525">
                  <a:solidFill>
                    <a:prstClr val="black"/>
                  </a:solidFill>
                  <a:prstDash val="solid"/>
                </a:ln>
                <a:solidFill>
                  <a:prstClr val="black"/>
                </a:solidFill>
                <a:effectLst/>
                <a:uLnTx/>
                <a:uFillTx/>
                <a:latin typeface="Calibri" panose="020F0502020204030204" pitchFamily="34" charset="0"/>
                <a:ea typeface="Microsoft YaHei" panose="020B0503020204020204" pitchFamily="34" charset="-122"/>
                <a:cs typeface="+mn-cs"/>
                <a:hlinkClick r:id="rId6"/>
              </a:rPr>
              <a:t>feet</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of Rome. </a:t>
            </a:r>
            <a:r>
              <a:rPr kumimoji="0" lang="en-US" sz="19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5" action="ppaction://hlinksldjump"/>
              </a:rPr>
              <a:t>8th king</a:t>
            </a:r>
            <a:r>
              <a:rPr kumimoji="0" lang="en-US" sz="19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Beast </a:t>
            </a:r>
            <a:r>
              <a:rPr kumimoji="0" lang="en-US" sz="20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rises: “put(s) an end to sacrifice” &amp; </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put(s) to death</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 “</a:t>
            </a:r>
            <a:r>
              <a:rPr kumimoji="0" lang="en-US" sz="19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9"/>
              </a:rPr>
              <a:t>Anointed One</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(leader = 2 witnesses from Jesus). </a:t>
            </a:r>
            <a:r>
              <a:rPr kumimoji="0" lang="en-US" sz="19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4"/>
              </a:rPr>
              <a:t>Little horn</a:t>
            </a:r>
            <a:r>
              <a:rPr kumimoji="0" lang="en-US" sz="19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2000" b="0" i="0" u="none" strike="noStrike" kern="1200" cap="none" spc="0" normalizeH="0" baseline="0" noProof="0" dirty="0">
                <a:ln w="9525">
                  <a:solidFill>
                    <a:prstClr val="black"/>
                  </a:solidFill>
                  <a:prstDash val="solid"/>
                </a:ln>
                <a:solidFill>
                  <a:srgbClr val="C00000"/>
                </a:solidFill>
                <a:effectLst/>
                <a:uLnTx/>
                <a:uFillTx/>
                <a:latin typeface="Calibri" panose="020F0502020204030204" pitchFamily="34" charset="0"/>
                <a:ea typeface="Microsoft YaHei" panose="020B0503020204020204" pitchFamily="34" charset="-122"/>
                <a:cs typeface="+mn-cs"/>
                <a:hlinkClick r:id="rId15"/>
              </a:rPr>
              <a:t>prince</a:t>
            </a:r>
            <a:r>
              <a:rPr kumimoji="0" lang="en-US" sz="2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 “</a:t>
            </a:r>
            <a:r>
              <a:rPr kumimoji="0" lang="en-US" sz="20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destroy(s) city and </a:t>
            </a:r>
            <a:r>
              <a:rPr kumimoji="0" lang="en-US" sz="21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sanctuary</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mn-cs"/>
              </a:rPr>
              <a:t>”</a:t>
            </a:r>
            <a:r>
              <a:rPr kumimoji="0" lang="en-US" sz="21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 </a:t>
            </a:r>
          </a:p>
          <a:p>
            <a:pPr marL="0" marR="0" lvl="0" indent="0" algn="ctr" defTabSz="457200" rtl="0" eaLnBrk="1" fontAlgn="base" latinLnBrk="0" hangingPunct="0">
              <a:lnSpc>
                <a:spcPct val="78000"/>
              </a:lnSpc>
              <a:spcBef>
                <a:spcPts val="0"/>
              </a:spcBef>
              <a:spcAft>
                <a:spcPts val="0"/>
              </a:spcAft>
              <a:buClr>
                <a:srgbClr val="000000"/>
              </a:buClr>
              <a:buSzPct val="100000"/>
              <a:buFont typeface="Times New Roman" panose="02020603050405020304" pitchFamily="18" charset="0"/>
              <a:buNone/>
              <a:tabLst/>
              <a:defRPr/>
            </a:pPr>
            <a:r>
              <a:rPr kumimoji="0" lang="en-US" sz="14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6"/>
              </a:rPr>
              <a:t>Dan. 8:11, 9:26-27 </a:t>
            </a:r>
            <a:r>
              <a:rPr kumimoji="0" lang="en-US" sz="12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mn-cs"/>
                <a:hlinkClick r:id="rId16"/>
              </a:rPr>
              <a:t>NIV</a:t>
            </a:r>
            <a:endParaRPr kumimoji="0" lang="en-US" sz="14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sp>
        <p:nvSpPr>
          <p:cNvPr id="61" name="TextBox 60">
            <a:extLst>
              <a:ext uri="{FF2B5EF4-FFF2-40B4-BE49-F238E27FC236}">
                <a16:creationId xmlns:a16="http://schemas.microsoft.com/office/drawing/2014/main" id="{AB8E4D12-527D-48DC-A53F-47EC4B041975}"/>
              </a:ext>
            </a:extLst>
          </p:cNvPr>
          <p:cNvSpPr txBox="1"/>
          <p:nvPr/>
        </p:nvSpPr>
        <p:spPr bwMode="auto">
          <a:xfrm>
            <a:off x="336831" y="5753026"/>
            <a:ext cx="1083160" cy="1043363"/>
          </a:xfrm>
          <a:prstGeom prst="rect">
            <a:avLst/>
          </a:prstGeom>
          <a:blipFill dpi="0" rotWithShape="0">
            <a:blip r:embed="rId12"/>
            <a:srcRect/>
            <a:stretch>
              <a:fillRect t="-7245" b="4947"/>
            </a:stretch>
          </a:blipFill>
          <a:ln w="28575">
            <a:solidFill>
              <a:srgbClr val="C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27432" rIns="0" bIns="45720" rtlCol="0" anchor="ctr" anchorCtr="1">
            <a:spAutoFit/>
          </a:bodyPr>
          <a:lstStyle/>
          <a:p>
            <a:pPr marL="0" marR="0" lvl="0" indent="0" algn="ctr" defTabSz="457200" rtl="0" eaLnBrk="1" fontAlgn="base" latinLnBrk="0" hangingPunct="0">
              <a:lnSpc>
                <a:spcPct val="100000"/>
              </a:lnSpc>
              <a:spcBef>
                <a:spcPts val="0"/>
              </a:spcBef>
              <a:spcAft>
                <a:spcPts val="0"/>
              </a:spcAft>
              <a:buClr>
                <a:srgbClr val="000000"/>
              </a:buClr>
              <a:buSzPct val="100000"/>
              <a:buFont typeface="Times New Roman" panose="02020603050405020304" pitchFamily="18" charset="0"/>
              <a:buNone/>
              <a:tabLst/>
              <a:defRPr/>
            </a:pPr>
            <a:r>
              <a:rPr kumimoji="0" lang="en-US" sz="1700" b="1" i="0" u="none" strike="noStrike" kern="120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a:t>
            </a:r>
            <a:r>
              <a:rPr kumimoji="0" lang="en-US"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hlinkClick r:id="rId17" action="ppaction://hlinksldjump"/>
              </a:rPr>
              <a:t>301 Days </a:t>
            </a:r>
            <a:r>
              <a:rPr kumimoji="0" lang="en-US" sz="17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3</a:t>
            </a:r>
            <a:r>
              <a:rPr kumimoji="0" lang="en-US" sz="1700" b="1" i="0" u="none" strike="noStrike" kern="1200" cap="none" spc="0" normalizeH="0" baseline="3000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rd</a:t>
            </a:r>
            <a:r>
              <a:rPr kumimoji="0" lang="en-US" sz="1700" b="1" i="0" u="none" strike="noStrike" kern="120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mn-cs"/>
              </a:rPr>
              <a:t> Temple Rebuilt </a:t>
            </a:r>
          </a:p>
          <a:p>
            <a:pPr marL="0" marR="0" lvl="0" indent="0" algn="ctr" defTabSz="457200" rtl="0" eaLnBrk="1" fontAlgn="base" latinLnBrk="0" hangingPunct="0">
              <a:lnSpc>
                <a:spcPct val="100000"/>
              </a:lnSpc>
              <a:spcBef>
                <a:spcPts val="0"/>
              </a:spcBef>
              <a:spcAft>
                <a:spcPts val="0"/>
              </a:spcAft>
              <a:buClr>
                <a:srgbClr val="000000"/>
              </a:buClr>
              <a:buSzPct val="100000"/>
              <a:buFont typeface="Times New Roman" panose="02020603050405020304" pitchFamily="18" charset="0"/>
              <a:buNone/>
              <a:tabLst/>
              <a:defRPr/>
            </a:pP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mn-cs"/>
              </a:rPr>
              <a:t>0.8 yr.</a:t>
            </a:r>
            <a:endParaRPr kumimoji="0" lang="en-US" sz="1700" b="1" i="0" u="none" strike="noStrike" kern="15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Times New Roman" panose="02020603050405020304" pitchFamily="18" charset="0"/>
              <a:ea typeface="SimSun" panose="02010600030101010101" pitchFamily="2" charset="-122"/>
              <a:cs typeface="Times New Roman" panose="02020603050405020304" pitchFamily="18" charset="0"/>
            </a:endParaRPr>
          </a:p>
        </p:txBody>
      </p:sp>
      <p:sp>
        <p:nvSpPr>
          <p:cNvPr id="13" name="TextBox 12">
            <a:extLst>
              <a:ext uri="{FF2B5EF4-FFF2-40B4-BE49-F238E27FC236}">
                <a16:creationId xmlns:a16="http://schemas.microsoft.com/office/drawing/2014/main" id="{FEED495C-025F-412F-8AE5-220FF8686EA4}"/>
              </a:ext>
            </a:extLst>
          </p:cNvPr>
          <p:cNvSpPr txBox="1"/>
          <p:nvPr/>
        </p:nvSpPr>
        <p:spPr bwMode="auto">
          <a:xfrm>
            <a:off x="3175890" y="4343400"/>
            <a:ext cx="2481323" cy="411480"/>
          </a:xfrm>
          <a:prstGeom prst="rect">
            <a:avLst/>
          </a:prstGeom>
          <a:solidFill>
            <a:schemeClr val="tx1"/>
          </a:solidFill>
          <a:ln w="28575">
            <a:solidFill>
              <a:schemeClr val="bg1">
                <a:lumMod val="95000"/>
                <a:lumOff val="5000"/>
              </a:schemeClr>
            </a:solidFill>
            <a:round/>
            <a:headEnd/>
            <a:tailEnd/>
          </a:ln>
          <a:effectLst/>
          <a:scene3d>
            <a:camera prst="orthographicFront"/>
            <a:lightRig rig="threePt" dir="t"/>
          </a:scene3d>
          <a:sp3d>
            <a:bevelT w="114300" h="114300"/>
          </a:sp3d>
          <a:extLst/>
        </p:spPr>
        <p:txBody>
          <a:bodyPr wrap="square" lIns="0" tIns="36576" rIns="0" bIns="18288" rtlCol="0" anchor="ctr" anchorCtr="1">
            <a:spAutoFit/>
          </a:bodyPr>
          <a:lstStyle/>
          <a:p>
            <a:pPr marL="0" marR="0" lvl="0" indent="0" algn="ctr" defTabSz="457200" rtl="0" eaLnBrk="1" fontAlgn="base" latinLnBrk="0" hangingPunct="0">
              <a:lnSpc>
                <a:spcPct val="70000"/>
              </a:lnSpc>
              <a:spcBef>
                <a:spcPts val="0"/>
              </a:spcBef>
              <a:spcAft>
                <a:spcPts val="0"/>
              </a:spcAft>
              <a:buClr>
                <a:srgbClr val="000000"/>
              </a:buClr>
              <a:buSzPct val="100000"/>
              <a:buFont typeface="Times New Roman" panose="02020603050405020304" pitchFamily="18" charset="0"/>
              <a:buNone/>
              <a:tabLst/>
              <a:defRPr/>
            </a:pPr>
            <a:r>
              <a:rPr kumimoji="0" lang="en-US" sz="1800" b="1" i="0" u="none" strike="noStrike" kern="15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“middle of the ‘seven’”</a:t>
            </a:r>
            <a:r>
              <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t>
            </a:r>
          </a:p>
          <a:p>
            <a:pPr marL="0" marR="0" lvl="0" indent="0" algn="ctr" defTabSz="457200" rtl="0" eaLnBrk="1" fontAlgn="base" latinLnBrk="0" hangingPunct="0">
              <a:lnSpc>
                <a:spcPct val="90000"/>
              </a:lnSpc>
              <a:spcBef>
                <a:spcPts val="0"/>
              </a:spcBef>
              <a:spcAft>
                <a:spcPts val="0"/>
              </a:spcAft>
              <a:buClr>
                <a:srgbClr val="000000"/>
              </a:buClr>
              <a:buSzPct val="100000"/>
              <a:buFont typeface="Times New Roman" panose="02020603050405020304" pitchFamily="18" charset="0"/>
              <a:buNone/>
              <a:tabLst/>
              <a:defRPr/>
            </a:pPr>
            <a:r>
              <a:rPr kumimoji="0" lang="en-US" sz="1050" b="0" i="0" u="none" strike="noStrike" kern="150" cap="none" spc="0" normalizeH="0" baseline="0" noProof="0" dirty="0">
                <a:ln w="9525">
                  <a:solidFill>
                    <a:prstClr val="black"/>
                  </a:solidFill>
                  <a:prstDash val="solid"/>
                </a:ln>
                <a:solidFill>
                  <a:prstClr val="white"/>
                </a:solidFill>
                <a:effectLst/>
                <a:uLnTx/>
                <a:uFillTx/>
                <a:latin typeface="Calibri" panose="020F0502020204030204" pitchFamily="34" charset="0"/>
                <a:ea typeface="SimSun" panose="02010600030101010101" pitchFamily="2" charset="-122"/>
                <a:cs typeface="Calibri" panose="020F0502020204030204" pitchFamily="34" charset="0"/>
                <a:hlinkClick r:id="rId18"/>
              </a:rPr>
              <a:t>Dan. 9:27 NIV</a:t>
            </a:r>
            <a:endParaRPr kumimoji="0" lang="en-US" sz="1800" b="0" i="0" u="none" strike="noStrike" kern="150" cap="none" spc="0" normalizeH="0" baseline="0" noProof="0" dirty="0">
              <a:ln w="9525">
                <a:solidFill>
                  <a:prstClr val="black"/>
                </a:solidFill>
                <a:prstDash val="solid"/>
              </a:ln>
              <a:solidFill>
                <a:srgbClr val="FF0000"/>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14" name="TextBox 13">
            <a:extLst>
              <a:ext uri="{FF2B5EF4-FFF2-40B4-BE49-F238E27FC236}">
                <a16:creationId xmlns:a16="http://schemas.microsoft.com/office/drawing/2014/main" id="{E1DFA627-57BD-42CE-A6C9-F6914A0A5E65}"/>
              </a:ext>
            </a:extLst>
          </p:cNvPr>
          <p:cNvSpPr txBox="1"/>
          <p:nvPr/>
        </p:nvSpPr>
        <p:spPr bwMode="auto">
          <a:xfrm>
            <a:off x="5682735" y="4343400"/>
            <a:ext cx="3018812" cy="411480"/>
          </a:xfrm>
          <a:prstGeom prst="rect">
            <a:avLst/>
          </a:prstGeom>
          <a:blipFill dpi="0" rotWithShape="0">
            <a:blip r:embed="rId12"/>
            <a:srcRect/>
            <a:stretch>
              <a:fillRect t="-7245" b="4947"/>
            </a:stretch>
          </a:blipFill>
          <a:ln w="28575">
            <a:solidFill>
              <a:schemeClr val="bg1">
                <a:lumMod val="95000"/>
                <a:lumOff val="5000"/>
              </a:schemeClr>
            </a:solidFill>
            <a:round/>
            <a:headEnd/>
            <a:tailEnd/>
          </a:ln>
          <a:effectLst/>
          <a:scene3d>
            <a:camera prst="orthographicFront"/>
            <a:lightRig rig="threePt" dir="t"/>
          </a:scene3d>
          <a:sp3d>
            <a:bevelT w="114300" h="114300"/>
          </a:sp3d>
          <a:extLst/>
        </p:spPr>
        <p:txBody>
          <a:bodyPr wrap="square" lIns="0" tIns="36576" rIns="0" bIns="18288" rtlCol="0" anchor="ctr" anchorCtr="1">
            <a:spAutoFit/>
          </a:bodyPr>
          <a:lstStyle/>
          <a:p>
            <a:pPr marL="0" marR="0" lvl="0" indent="0" algn="ctr" defTabSz="457200" rtl="0" eaLnBrk="1" fontAlgn="base" latinLnBrk="0" hangingPunct="0">
              <a:lnSpc>
                <a:spcPct val="75000"/>
              </a:lnSpc>
              <a:spcBef>
                <a:spcPts val="0"/>
              </a:spcBef>
              <a:spcAft>
                <a:spcPts val="0"/>
              </a:spcAft>
              <a:buClr>
                <a:srgbClr val="000000"/>
              </a:buClr>
              <a:buSzPct val="100000"/>
              <a:buFont typeface="Times New Roman" panose="02020603050405020304" pitchFamily="18" charset="0"/>
              <a:buNone/>
              <a:tabLst/>
              <a:defRPr/>
            </a:pPr>
            <a:r>
              <a:rPr kumimoji="0" lang="en-US" sz="1800" b="1" i="0" u="none" strike="noStrike" kern="150" cap="none" spc="0" normalizeH="0" baseline="0" noProof="0" dirty="0">
                <a:ln w="9525">
                  <a:solidFill>
                    <a:prstClr val="black"/>
                  </a:solidFill>
                  <a:prstDash val="solid"/>
                </a:ln>
                <a:solidFill>
                  <a:srgbClr val="FF0000"/>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70 weeks </a:t>
            </a:r>
            <a:r>
              <a:rPr kumimoji="0" lang="en-US" sz="1800" b="1" i="0" u="none" strike="noStrike" kern="150" cap="none" spc="0" normalizeH="0" baseline="0" noProof="0" dirty="0">
                <a:ln w="9525">
                  <a:solidFill>
                    <a:prstClr val="black"/>
                  </a:solidFill>
                  <a:prstDash val="solid"/>
                </a:ln>
                <a:solidFill>
                  <a:srgbClr val="C00000"/>
                </a:solidFill>
                <a:effectLst>
                  <a:outerShdw blurRad="12700" dist="38100" dir="2700000" algn="tl" rotWithShape="0">
                    <a:prstClr val="black">
                      <a:lumMod val="50000"/>
                    </a:prstClr>
                  </a:outerShdw>
                </a:effectLst>
                <a:uLnTx/>
                <a:uFillTx/>
                <a:latin typeface="Calibri" panose="020F0502020204030204" pitchFamily="34" charset="0"/>
                <a:ea typeface="SimSun" panose="02010600030101010101" pitchFamily="2" charset="-122"/>
                <a:cs typeface="Calibri" panose="020F0502020204030204" pitchFamily="34" charset="0"/>
              </a:rPr>
              <a:t>(1.3 yrs.)</a:t>
            </a:r>
            <a:r>
              <a:rPr kumimoji="0" lang="en-US" sz="16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the </a:t>
            </a:r>
            <a:r>
              <a:rPr kumimoji="0" lang="en-US" sz="1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7 final vial plagues from God begin the end of sin.</a:t>
            </a:r>
            <a:endParaRPr kumimoji="0" lang="en-US" sz="1800" b="0" i="0" u="none" strike="noStrike" kern="150" cap="none" spc="0" normalizeH="0" baseline="0" noProof="0" dirty="0">
              <a:ln w="9525">
                <a:solidFill>
                  <a:prstClr val="black"/>
                </a:solidFill>
                <a:prstDash val="solid"/>
              </a:ln>
              <a:solidFill>
                <a:srgbClr val="FF0000"/>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2220772557"/>
      </p:ext>
    </p:extLst>
  </p:cSld>
  <p:clrMapOvr>
    <a:masterClrMapping/>
  </p:clrMapOvr>
  <mc:AlternateContent xmlns:mc="http://schemas.openxmlformats.org/markup-compatibility/2006" xmlns:p15="http://schemas.microsoft.com/office/powerpoint/2012/main">
    <mc:Choice Requires="p15">
      <p:transition spd="slow" advTm="110000">
        <p15:prstTrans prst="pageCurlDouble"/>
      </p:transition>
    </mc:Choice>
    <mc:Fallback xmlns="">
      <p:transition spd="slow" advTm="11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8000"/>
                                  </p:stCondLst>
                                  <p:childTnLst>
                                    <p:animEffect transition="out" filter="fade">
                                      <p:cBhvr>
                                        <p:cTn id="6" dur="2000" tmFilter="0, 0; .2, .5; .8, .5; 1, 0"/>
                                        <p:tgtEl>
                                          <p:spTgt spid="67"/>
                                        </p:tgtEl>
                                      </p:cBhvr>
                                    </p:animEffect>
                                    <p:animScale>
                                      <p:cBhvr>
                                        <p:cTn id="7" dur="1000" autoRev="1" fill="hold"/>
                                        <p:tgtEl>
                                          <p:spTgt spid="67"/>
                                        </p:tgtEl>
                                      </p:cBhvr>
                                      <p:by x="105000" y="105000"/>
                                    </p:animScale>
                                  </p:childTnLst>
                                </p:cTn>
                              </p:par>
                            </p:childTnLst>
                          </p:cTn>
                        </p:par>
                        <p:par>
                          <p:cTn id="8" fill="hold">
                            <p:stCondLst>
                              <p:cond delay="10000"/>
                            </p:stCondLst>
                            <p:childTnLst>
                              <p:par>
                                <p:cTn id="9" presetID="27" presetClass="emph" presetSubtype="0" fill="remove" grpId="0" nodeType="afterEffect">
                                  <p:stCondLst>
                                    <p:cond delay="25000"/>
                                  </p:stCondLst>
                                  <p:childTnLst>
                                    <p:animClr clrSpc="rgb" dir="cw">
                                      <p:cBhvr override="childStyle">
                                        <p:cTn id="10" dur="1000" autoRev="1" fill="remove"/>
                                        <p:tgtEl>
                                          <p:spTgt spid="61"/>
                                        </p:tgtEl>
                                        <p:attrNameLst>
                                          <p:attrName>style.color</p:attrName>
                                        </p:attrNameLst>
                                      </p:cBhvr>
                                      <p:to>
                                        <a:schemeClr val="bg1"/>
                                      </p:to>
                                    </p:animClr>
                                    <p:animClr clrSpc="rgb" dir="cw">
                                      <p:cBhvr>
                                        <p:cTn id="11" dur="1000" autoRev="1" fill="remove"/>
                                        <p:tgtEl>
                                          <p:spTgt spid="61"/>
                                        </p:tgtEl>
                                        <p:attrNameLst>
                                          <p:attrName>fillcolor</p:attrName>
                                        </p:attrNameLst>
                                      </p:cBhvr>
                                      <p:to>
                                        <a:schemeClr val="bg1"/>
                                      </p:to>
                                    </p:animClr>
                                    <p:set>
                                      <p:cBhvr>
                                        <p:cTn id="12" dur="1000" autoRev="1" fill="remove"/>
                                        <p:tgtEl>
                                          <p:spTgt spid="61"/>
                                        </p:tgtEl>
                                        <p:attrNameLst>
                                          <p:attrName>fill.type</p:attrName>
                                        </p:attrNameLst>
                                      </p:cBhvr>
                                      <p:to>
                                        <p:strVal val="solid"/>
                                      </p:to>
                                    </p:set>
                                    <p:set>
                                      <p:cBhvr>
                                        <p:cTn id="13" dur="1000" autoRev="1" fill="remove"/>
                                        <p:tgtEl>
                                          <p:spTgt spid="61"/>
                                        </p:tgtEl>
                                        <p:attrNameLst>
                                          <p:attrName>fill.on</p:attrName>
                                        </p:attrNameLst>
                                      </p:cBhvr>
                                      <p:to>
                                        <p:strVal val="true"/>
                                      </p:to>
                                    </p:set>
                                  </p:childTnLst>
                                </p:cTn>
                              </p:par>
                            </p:childTnLst>
                          </p:cTn>
                        </p:par>
                        <p:par>
                          <p:cTn id="14" fill="hold">
                            <p:stCondLst>
                              <p:cond delay="37000"/>
                            </p:stCondLst>
                            <p:childTnLst>
                              <p:par>
                                <p:cTn id="15" presetID="26" presetClass="emph" presetSubtype="0" fill="hold" grpId="0" nodeType="afterEffect">
                                  <p:stCondLst>
                                    <p:cond delay="8000"/>
                                  </p:stCondLst>
                                  <p:childTnLst>
                                    <p:animEffect transition="out" filter="fade">
                                      <p:cBhvr>
                                        <p:cTn id="16" dur="2000" tmFilter="0, 0; .2, .5; .8, .5; 1, 0"/>
                                        <p:tgtEl>
                                          <p:spTgt spid="54"/>
                                        </p:tgtEl>
                                      </p:cBhvr>
                                    </p:animEffect>
                                    <p:animScale>
                                      <p:cBhvr>
                                        <p:cTn id="17" dur="1000" autoRev="1" fill="hold"/>
                                        <p:tgtEl>
                                          <p:spTgt spid="54"/>
                                        </p:tgtEl>
                                      </p:cBhvr>
                                      <p:by x="105000" y="105000"/>
                                    </p:animScale>
                                  </p:childTnLst>
                                </p:cTn>
                              </p:par>
                            </p:childTnLst>
                          </p:cTn>
                        </p:par>
                        <p:par>
                          <p:cTn id="18" fill="hold">
                            <p:stCondLst>
                              <p:cond delay="47000"/>
                            </p:stCondLst>
                            <p:childTnLst>
                              <p:par>
                                <p:cTn id="19" presetID="27" presetClass="emph" presetSubtype="0" fill="remove" grpId="0" nodeType="afterEffect">
                                  <p:stCondLst>
                                    <p:cond delay="20000"/>
                                  </p:stCondLst>
                                  <p:childTnLst>
                                    <p:animClr clrSpc="rgb" dir="cw">
                                      <p:cBhvr override="childStyle">
                                        <p:cTn id="20" dur="1000" autoRev="1" fill="remove"/>
                                        <p:tgtEl>
                                          <p:spTgt spid="13"/>
                                        </p:tgtEl>
                                        <p:attrNameLst>
                                          <p:attrName>style.color</p:attrName>
                                        </p:attrNameLst>
                                      </p:cBhvr>
                                      <p:to>
                                        <a:srgbClr val="860000"/>
                                      </p:to>
                                    </p:animClr>
                                    <p:animClr clrSpc="rgb" dir="cw">
                                      <p:cBhvr>
                                        <p:cTn id="21" dur="1000" autoRev="1" fill="remove"/>
                                        <p:tgtEl>
                                          <p:spTgt spid="13"/>
                                        </p:tgtEl>
                                        <p:attrNameLst>
                                          <p:attrName>fillcolor</p:attrName>
                                        </p:attrNameLst>
                                      </p:cBhvr>
                                      <p:to>
                                        <a:srgbClr val="860000"/>
                                      </p:to>
                                    </p:animClr>
                                    <p:set>
                                      <p:cBhvr>
                                        <p:cTn id="22" dur="1000" autoRev="1" fill="remove"/>
                                        <p:tgtEl>
                                          <p:spTgt spid="13"/>
                                        </p:tgtEl>
                                        <p:attrNameLst>
                                          <p:attrName>fill.type</p:attrName>
                                        </p:attrNameLst>
                                      </p:cBhvr>
                                      <p:to>
                                        <p:strVal val="solid"/>
                                      </p:to>
                                    </p:set>
                                    <p:set>
                                      <p:cBhvr>
                                        <p:cTn id="23" dur="1000" autoRev="1" fill="remove"/>
                                        <p:tgtEl>
                                          <p:spTgt spid="13"/>
                                        </p:tgtEl>
                                        <p:attrNameLst>
                                          <p:attrName>fill.on</p:attrName>
                                        </p:attrNameLst>
                                      </p:cBhvr>
                                      <p:to>
                                        <p:strVal val="true"/>
                                      </p:to>
                                    </p:set>
                                  </p:childTnLst>
                                </p:cTn>
                              </p:par>
                            </p:childTnLst>
                          </p:cTn>
                        </p:par>
                        <p:par>
                          <p:cTn id="24" fill="hold">
                            <p:stCondLst>
                              <p:cond delay="69000"/>
                            </p:stCondLst>
                            <p:childTnLst>
                              <p:par>
                                <p:cTn id="25" presetID="27" presetClass="emph" presetSubtype="0" fill="remove" grpId="0" nodeType="afterEffect">
                                  <p:stCondLst>
                                    <p:cond delay="8000"/>
                                  </p:stCondLst>
                                  <p:childTnLst>
                                    <p:animClr clrSpc="rgb" dir="cw">
                                      <p:cBhvr override="childStyle">
                                        <p:cTn id="26" dur="1000" autoRev="1" fill="remove"/>
                                        <p:tgtEl>
                                          <p:spTgt spid="14"/>
                                        </p:tgtEl>
                                        <p:attrNameLst>
                                          <p:attrName>style.color</p:attrName>
                                        </p:attrNameLst>
                                      </p:cBhvr>
                                      <p:to>
                                        <a:schemeClr val="bg1"/>
                                      </p:to>
                                    </p:animClr>
                                    <p:animClr clrSpc="rgb" dir="cw">
                                      <p:cBhvr>
                                        <p:cTn id="27" dur="1000" autoRev="1" fill="remove"/>
                                        <p:tgtEl>
                                          <p:spTgt spid="14"/>
                                        </p:tgtEl>
                                        <p:attrNameLst>
                                          <p:attrName>fillcolor</p:attrName>
                                        </p:attrNameLst>
                                      </p:cBhvr>
                                      <p:to>
                                        <a:schemeClr val="bg1"/>
                                      </p:to>
                                    </p:animClr>
                                    <p:set>
                                      <p:cBhvr>
                                        <p:cTn id="28" dur="1000" autoRev="1" fill="remove"/>
                                        <p:tgtEl>
                                          <p:spTgt spid="14"/>
                                        </p:tgtEl>
                                        <p:attrNameLst>
                                          <p:attrName>fill.type</p:attrName>
                                        </p:attrNameLst>
                                      </p:cBhvr>
                                      <p:to>
                                        <p:strVal val="solid"/>
                                      </p:to>
                                    </p:set>
                                    <p:set>
                                      <p:cBhvr>
                                        <p:cTn id="29" dur="1000" autoRev="1" fill="remove"/>
                                        <p:tgtEl>
                                          <p:spTgt spid="1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54" grpId="0" animBg="1"/>
      <p:bldP spid="61" grpId="0" animBg="1"/>
      <p:bldP spid="13" grpId="0" animBg="1"/>
      <p:bldP spid="14" grpId="0" animBg="1"/>
    </p:bld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302146" y="1371600"/>
            <a:ext cx="8539707" cy="5303520"/>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000"/>
              </a:spcAft>
              <a:buClr>
                <a:prstClr val="black"/>
              </a:buClr>
              <a:buSzPct val="70000"/>
              <a:tabLst/>
              <a:defRPr/>
            </a:pPr>
            <a:r>
              <a:rPr kumimoji="0" lang="en-US" sz="3000" b="0" i="0" u="none" strike="noStrike" kern="1200" cap="none" spc="0" normalizeH="0" baseline="0" noProof="0" dirty="0">
                <a:ln>
                  <a:noFill/>
                </a:ln>
                <a:solidFill>
                  <a:prstClr val="black"/>
                </a:solidFill>
                <a:effectLst/>
                <a:uLnTx/>
                <a:uFillTx/>
                <a:cs typeface="Arial" panose="020B0604020202020204" pitchFamily="34" charset="0"/>
              </a:rPr>
              <a:t>The Bible states there are 3.5 years (1290 days) from the middle of tribulation to end of tribulation. </a:t>
            </a:r>
          </a:p>
          <a:p>
            <a:pPr marL="0" marR="0" lvl="0" indent="0" algn="l" defTabSz="457200" rtl="0" eaLnBrk="1" fontAlgn="base" latinLnBrk="0" hangingPunct="0">
              <a:lnSpc>
                <a:spcPct val="92000"/>
              </a:lnSpc>
              <a:spcBef>
                <a:spcPct val="0"/>
              </a:spcBef>
              <a:spcAft>
                <a:spcPts val="1000"/>
              </a:spcAft>
              <a:buClr>
                <a:prstClr val="black"/>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800" dirty="0">
                <a:solidFill>
                  <a:prstClr val="black"/>
                </a:solidFill>
                <a:cs typeface="Arial" panose="020B0604020202020204" pitchFamily="34" charset="0"/>
              </a:rPr>
              <a:t>T</a:t>
            </a:r>
            <a:r>
              <a:rPr kumimoji="0" lang="en-US" sz="2800" b="0" i="0" u="none" strike="noStrike" kern="1200" cap="none" spc="0" normalizeH="0" baseline="0" noProof="0" dirty="0">
                <a:ln>
                  <a:noFill/>
                </a:ln>
                <a:solidFill>
                  <a:prstClr val="black"/>
                </a:solidFill>
                <a:effectLst/>
                <a:uLnTx/>
                <a:uFillTx/>
                <a:cs typeface="Arial" panose="020B0604020202020204" pitchFamily="34" charset="0"/>
              </a:rPr>
              <a:t>he Bible also states that there are </a:t>
            </a:r>
            <a:r>
              <a:rPr kumimoji="0" lang="en-US" sz="2800" b="1" i="0" u="none" strike="noStrike" kern="1200" normalizeH="0" baseline="0" noProof="0" dirty="0">
                <a:ln w="9525">
                  <a:solidFill>
                    <a:schemeClr val="bg1"/>
                  </a:solidFill>
                  <a:prstDash val="solid"/>
                </a:ln>
                <a:solidFill>
                  <a:srgbClr val="814C11"/>
                </a:solidFill>
                <a:effectLst>
                  <a:outerShdw blurRad="12700" dist="38100" dir="2700000" algn="tl" rotWithShape="0">
                    <a:schemeClr val="bg1">
                      <a:lumMod val="50000"/>
                    </a:schemeClr>
                  </a:outerShdw>
                </a:effectLst>
                <a:uLnTx/>
                <a:uFillTx/>
                <a:cs typeface="Arial" panose="020B0604020202020204" pitchFamily="34" charset="0"/>
              </a:rPr>
              <a:t>3.6 years (1335 days) from the middle of tribulation to the end of tribulation, when the Temple in Jerusalem is finally cleansed.</a:t>
            </a:r>
          </a:p>
          <a:p>
            <a:pPr marL="274320" marR="0" lvl="0" indent="-274320" algn="l" defTabSz="457200" rtl="0" eaLnBrk="1" fontAlgn="base" latinLnBrk="0" hangingPunct="0">
              <a:lnSpc>
                <a:spcPct val="92000"/>
              </a:lnSpc>
              <a:spcBef>
                <a:spcPct val="0"/>
              </a:spcBef>
              <a:spcAft>
                <a:spcPts val="300"/>
              </a:spcAft>
              <a:buClr>
                <a:schemeClr val="bg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600" i="0" u="none" strike="noStrike" kern="1200" normalizeH="0" baseline="0" noProof="0" dirty="0">
                <a:solidFill>
                  <a:schemeClr val="bg1">
                    <a:lumMod val="95000"/>
                    <a:lumOff val="5000"/>
                  </a:schemeClr>
                </a:solidFill>
                <a:uLnTx/>
                <a:uFillTx/>
                <a:cs typeface="Arial" panose="020B0604020202020204" pitchFamily="34" charset="0"/>
              </a:rPr>
              <a:t>The </a:t>
            </a:r>
            <a:r>
              <a:rPr kumimoji="0" lang="en-US" sz="2600" b="1" i="0" u="none" strike="noStrike" kern="1200" normalizeH="0" baseline="0" noProof="0" dirty="0">
                <a:ln w="9525">
                  <a:solidFill>
                    <a:schemeClr val="bg1"/>
                  </a:solidFill>
                  <a:prstDash val="solid"/>
                </a:ln>
                <a:solidFill>
                  <a:srgbClr val="814C11"/>
                </a:solidFill>
                <a:effectLst>
                  <a:outerShdw blurRad="12700" dist="38100" dir="2700000" algn="tl" rotWithShape="0">
                    <a:schemeClr val="bg1">
                      <a:lumMod val="50000"/>
                    </a:schemeClr>
                  </a:outerShdw>
                </a:effectLst>
                <a:uLnTx/>
                <a:uFillTx/>
                <a:cs typeface="Arial" panose="020B0604020202020204" pitchFamily="34" charset="0"/>
              </a:rPr>
              <a:t>0.1 year of extra time </a:t>
            </a:r>
            <a:r>
              <a:rPr kumimoji="0" lang="en-US" sz="2600" i="0" u="none" strike="noStrike" kern="1200" normalizeH="0" baseline="0" noProof="0" dirty="0">
                <a:solidFill>
                  <a:schemeClr val="bg1">
                    <a:lumMod val="95000"/>
                    <a:lumOff val="5000"/>
                  </a:schemeClr>
                </a:solidFill>
                <a:uLnTx/>
                <a:uFillTx/>
                <a:cs typeface="Arial" panose="020B0604020202020204" pitchFamily="34" charset="0"/>
              </a:rPr>
              <a:t>(1335 days-1290 days) </a:t>
            </a:r>
          </a:p>
          <a:p>
            <a:pPr marL="274320" marR="0" lvl="0" indent="0" algn="l" defTabSz="457200" rtl="0" eaLnBrk="1" fontAlgn="base" latinLnBrk="0" hangingPunct="0">
              <a:lnSpc>
                <a:spcPct val="92000"/>
              </a:lnSpc>
              <a:spcBef>
                <a:spcPct val="0"/>
              </a:spcBef>
              <a:spcAft>
                <a:spcPts val="1000"/>
              </a:spcAft>
              <a:buClr>
                <a:schemeClr val="bg1"/>
              </a:buClr>
              <a:buSzPct val="700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600" b="1" i="0" u="none" strike="noStrike" kern="1200" normalizeH="0" baseline="0" noProof="0" dirty="0">
                <a:ln w="9525">
                  <a:solidFill>
                    <a:schemeClr val="bg1"/>
                  </a:solidFill>
                  <a:prstDash val="solid"/>
                </a:ln>
                <a:solidFill>
                  <a:srgbClr val="814C11"/>
                </a:solidFill>
                <a:effectLst>
                  <a:outerShdw blurRad="12700" dist="38100" dir="2700000" algn="tl" rotWithShape="0">
                    <a:schemeClr val="bg1">
                      <a:lumMod val="50000"/>
                    </a:schemeClr>
                  </a:outerShdw>
                </a:effectLst>
                <a:uLnTx/>
                <a:uFillTx/>
                <a:cs typeface="Arial" panose="020B0604020202020204" pitchFamily="34" charset="0"/>
              </a:rPr>
              <a:t>= 45 days to allow the Temple to be cleansed from all the dead bodies in Israel</a:t>
            </a:r>
            <a:r>
              <a:rPr kumimoji="0" lang="en-US" sz="2600" i="0" u="none" strike="noStrike" kern="1200" normalizeH="0" baseline="0" noProof="0" dirty="0">
                <a:solidFill>
                  <a:schemeClr val="bg1">
                    <a:lumMod val="95000"/>
                    <a:lumOff val="5000"/>
                  </a:schemeClr>
                </a:solidFill>
                <a:uLnTx/>
                <a:uFillTx/>
                <a:cs typeface="Arial" panose="020B0604020202020204" pitchFamily="34" charset="0"/>
              </a:rPr>
              <a:t>, after </a:t>
            </a:r>
            <a:r>
              <a:rPr lang="en-US" sz="2600" dirty="0">
                <a:solidFill>
                  <a:schemeClr val="bg1">
                    <a:lumMod val="95000"/>
                    <a:lumOff val="5000"/>
                  </a:schemeClr>
                </a:solidFill>
                <a:cs typeface="Arial" panose="020B0604020202020204" pitchFamily="34" charset="0"/>
              </a:rPr>
              <a:t>Armageddon </a:t>
            </a:r>
            <a:r>
              <a:rPr kumimoji="0" lang="en-US" sz="2600" i="0" u="none" strike="noStrike" kern="1200" normalizeH="0" baseline="0" noProof="0" dirty="0">
                <a:solidFill>
                  <a:schemeClr val="bg1">
                    <a:lumMod val="95000"/>
                    <a:lumOff val="5000"/>
                  </a:schemeClr>
                </a:solidFill>
                <a:uLnTx/>
                <a:uFillTx/>
                <a:cs typeface="Arial" panose="020B0604020202020204" pitchFamily="34" charset="0"/>
              </a:rPr>
              <a:t>war. </a:t>
            </a:r>
          </a:p>
          <a:p>
            <a:pPr marL="274320" marR="0" lvl="0" indent="-274320" algn="l" defTabSz="457200" rtl="0" eaLnBrk="1" fontAlgn="base" latinLnBrk="0" hangingPunct="0">
              <a:lnSpc>
                <a:spcPct val="92000"/>
              </a:lnSpc>
              <a:spcBef>
                <a:spcPct val="0"/>
              </a:spcBef>
              <a:spcAft>
                <a:spcPts val="1000"/>
              </a:spcAft>
              <a:buClr>
                <a:schemeClr val="bg1"/>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600" i="0" u="none" strike="noStrike" kern="1200" normalizeH="0" baseline="0" noProof="0" dirty="0">
                <a:solidFill>
                  <a:schemeClr val="bg1">
                    <a:lumMod val="95000"/>
                    <a:lumOff val="5000"/>
                  </a:schemeClr>
                </a:solidFill>
                <a:uLnTx/>
                <a:uFillTx/>
                <a:cs typeface="Arial" panose="020B0604020202020204" pitchFamily="34" charset="0"/>
              </a:rPr>
              <a:t>This 45 days of cleansing is important, because </a:t>
            </a:r>
            <a:r>
              <a:rPr kumimoji="0" lang="en-US" sz="2600" b="0" i="0" u="none" strike="noStrike" kern="1200" cap="none" spc="0" normalizeH="0" baseline="0" noProof="0" dirty="0">
                <a:ln>
                  <a:noFill/>
                </a:ln>
                <a:solidFill>
                  <a:prstClr val="black"/>
                </a:solidFill>
                <a:effectLst/>
                <a:uLnTx/>
                <a:uFillTx/>
                <a:cs typeface="Arial" panose="020B0604020202020204" pitchFamily="34" charset="0"/>
              </a:rPr>
              <a:t>God stated that nothing dead can touch the Temple Sanctuary. It must be cleansed.</a:t>
            </a:r>
          </a:p>
        </p:txBody>
      </p:sp>
      <p:sp>
        <p:nvSpPr>
          <p:cNvPr id="10" name="Rectangle 2">
            <a:extLst>
              <a:ext uri="{FF2B5EF4-FFF2-40B4-BE49-F238E27FC236}">
                <a16:creationId xmlns:a16="http://schemas.microsoft.com/office/drawing/2014/main" id="{E50FD137-D9EE-45DD-A6FF-726BE4F5C01D}"/>
              </a:ext>
            </a:extLst>
          </p:cNvPr>
          <p:cNvSpPr>
            <a:spLocks noChangeArrowheads="1"/>
          </p:cNvSpPr>
          <p:nvPr/>
        </p:nvSpPr>
        <p:spPr bwMode="auto">
          <a:xfrm>
            <a:off x="91440" y="152400"/>
            <a:ext cx="8961120" cy="100642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4572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pPr>
            <a:r>
              <a:rPr lang="en-US" alt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Jesus Cleanses Jerusalem Temple 6.3 Yrs. (2,300 Days) After Built During Tribulation </a:t>
            </a:r>
          </a:p>
        </p:txBody>
      </p:sp>
      <p:sp>
        <p:nvSpPr>
          <p:cNvPr id="7" name="Date Placeholder 2">
            <a:extLst>
              <a:ext uri="{FF2B5EF4-FFF2-40B4-BE49-F238E27FC236}">
                <a16:creationId xmlns:a16="http://schemas.microsoft.com/office/drawing/2014/main" id="{0684612A-4FBA-414B-B1A2-9008D0B8F2A1}"/>
              </a:ext>
            </a:extLst>
          </p:cNvPr>
          <p:cNvSpPr txBox="1">
            <a:spLocks/>
          </p:cNvSpPr>
          <p:nvPr/>
        </p:nvSpPr>
        <p:spPr>
          <a:xfrm>
            <a:off x="5799818" y="6616537"/>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000" dirty="0">
                <a:solidFill>
                  <a:schemeClr val="bg1"/>
                </a:solidFill>
              </a:rPr>
              <a:t>End Time Events, Heaven &amp; Hell, Jeff Woodward</a:t>
            </a:r>
          </a:p>
        </p:txBody>
      </p:sp>
      <p:sp>
        <p:nvSpPr>
          <p:cNvPr id="8" name="Date Placeholder 2">
            <a:extLst>
              <a:ext uri="{FF2B5EF4-FFF2-40B4-BE49-F238E27FC236}">
                <a16:creationId xmlns:a16="http://schemas.microsoft.com/office/drawing/2014/main" id="{FF735233-E379-462E-B897-BE0B23B20B67}"/>
              </a:ext>
            </a:extLst>
          </p:cNvPr>
          <p:cNvSpPr txBox="1">
            <a:spLocks/>
          </p:cNvSpPr>
          <p:nvPr/>
        </p:nvSpPr>
        <p:spPr bwMode="auto">
          <a:xfrm>
            <a:off x="5867400" y="6656832"/>
            <a:ext cx="2971800" cy="274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5000" rIns="90000" bIns="45000" numCol="1" anchor="t" anchorCtr="0" compatLnSpc="1">
            <a:prstTxWarp prst="textNoShape">
              <a:avLst/>
            </a:prstTxWarp>
          </a:bodyPr>
          <a:lstStyle>
            <a:defPPr>
              <a:defRPr lang="en-GB"/>
            </a:defPPr>
            <a:lvl1pPr algn="l" defTabSz="457200" rtl="0" fontAlgn="base" hangingPunct="0">
              <a:lnSpc>
                <a:spcPct val="93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kern="1200">
                <a:solidFill>
                  <a:srgbClr val="000000"/>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endPar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endParaRPr>
          </a:p>
        </p:txBody>
      </p:sp>
    </p:spTree>
    <p:extLst>
      <p:ext uri="{BB962C8B-B14F-4D97-AF65-F5344CB8AC3E}">
        <p14:creationId xmlns:p14="http://schemas.microsoft.com/office/powerpoint/2010/main" val="2355454862"/>
      </p:ext>
    </p:extLst>
  </p:cSld>
  <p:clrMapOvr>
    <a:masterClrMapping/>
  </p:clrMapOvr>
  <p:transition spd="med" advTm="26000">
    <p:fade/>
  </p:transition>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a:extLst>
              <a:ext uri="{FF2B5EF4-FFF2-40B4-BE49-F238E27FC236}">
                <a16:creationId xmlns:a16="http://schemas.microsoft.com/office/drawing/2014/main" id="{E50FD137-D9EE-45DD-A6FF-726BE4F5C01D}"/>
              </a:ext>
            </a:extLst>
          </p:cNvPr>
          <p:cNvSpPr>
            <a:spLocks noChangeArrowheads="1"/>
          </p:cNvSpPr>
          <p:nvPr/>
        </p:nvSpPr>
        <p:spPr bwMode="auto">
          <a:xfrm>
            <a:off x="91440" y="182880"/>
            <a:ext cx="8961120" cy="109876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srgbClr val="C00000"/>
              </a:buClr>
              <a:buSzPct val="90000"/>
            </a:pPr>
            <a:r>
              <a:rPr lang="en-US" alt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Jesus Cleanses Jerusalem Temple 6.3 Yrs. (2,300 Days) After Built During Tribulation </a:t>
            </a:r>
          </a:p>
        </p:txBody>
      </p:sp>
      <p:pic>
        <p:nvPicPr>
          <p:cNvPr id="4" name="Picture 3">
            <a:extLst>
              <a:ext uri="{FF2B5EF4-FFF2-40B4-BE49-F238E27FC236}">
                <a16:creationId xmlns:a16="http://schemas.microsoft.com/office/drawing/2014/main" id="{B16418FC-2652-43F4-9EA6-350978B05521}"/>
              </a:ext>
            </a:extLst>
          </p:cNvPr>
          <p:cNvPicPr>
            <a:picLocks noChangeAspect="1"/>
          </p:cNvPicPr>
          <p:nvPr/>
        </p:nvPicPr>
        <p:blipFill>
          <a:blip r:embed="rId3"/>
          <a:stretch>
            <a:fillRect/>
          </a:stretch>
        </p:blipFill>
        <p:spPr>
          <a:xfrm>
            <a:off x="67556" y="1365833"/>
            <a:ext cx="9017840" cy="5442485"/>
          </a:xfrm>
          <a:prstGeom prst="rect">
            <a:avLst/>
          </a:prstGeom>
        </p:spPr>
      </p:pic>
    </p:spTree>
    <p:extLst>
      <p:ext uri="{BB962C8B-B14F-4D97-AF65-F5344CB8AC3E}">
        <p14:creationId xmlns:p14="http://schemas.microsoft.com/office/powerpoint/2010/main" val="428803589"/>
      </p:ext>
    </p:extLst>
  </p:cSld>
  <p:clrMapOvr>
    <a:masterClrMapping/>
  </p:clrMapOvr>
  <p:transition spd="med" advTm="32000">
    <p:fade/>
  </p:transition>
</p:sld>
</file>

<file path=ppt/slides/slide5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Text Box 1"/>
          <p:cNvSpPr txBox="1">
            <a:spLocks noChangeArrowheads="1"/>
          </p:cNvSpPr>
          <p:nvPr/>
        </p:nvSpPr>
        <p:spPr bwMode="auto">
          <a:xfrm>
            <a:off x="182880" y="152400"/>
            <a:ext cx="8778240" cy="114300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82880" rIns="91440" bIns="18288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Jesus Stated 10 Times: Judgement after Millennium is Eternal Literal Lake of Fire</a:t>
            </a:r>
          </a:p>
        </p:txBody>
      </p:sp>
      <p:pic>
        <p:nvPicPr>
          <p:cNvPr id="2" name="Picture 1"/>
          <p:cNvPicPr>
            <a:picLocks/>
          </p:cNvPicPr>
          <p:nvPr/>
        </p:nvPicPr>
        <p:blipFill>
          <a:blip r:embed="rId5">
            <a:extLst>
              <a:ext uri="{28A0092B-C50C-407E-A947-70E740481C1C}">
                <a14:useLocalDpi xmlns:a14="http://schemas.microsoft.com/office/drawing/2010/main" val="0"/>
              </a:ext>
            </a:extLst>
          </a:blip>
          <a:stretch>
            <a:fillRect/>
          </a:stretch>
        </p:blipFill>
        <p:spPr>
          <a:xfrm>
            <a:off x="182880" y="1463040"/>
            <a:ext cx="8778240" cy="5212080"/>
          </a:xfrm>
          <a:prstGeom prst="rect">
            <a:avLst/>
          </a:prstGeom>
        </p:spPr>
      </p:pic>
      <p:sp>
        <p:nvSpPr>
          <p:cNvPr id="7" name="Text Box 1">
            <a:extLst>
              <a:ext uri="{FF2B5EF4-FFF2-40B4-BE49-F238E27FC236}">
                <a16:creationId xmlns:a16="http://schemas.microsoft.com/office/drawing/2014/main" id="{A329E7F8-A627-42EF-8FF2-8DF4967AE609}"/>
              </a:ext>
            </a:extLst>
          </p:cNvPr>
          <p:cNvSpPr txBox="1">
            <a:spLocks noChangeArrowheads="1"/>
          </p:cNvSpPr>
          <p:nvPr/>
        </p:nvSpPr>
        <p:spPr bwMode="auto">
          <a:xfrm>
            <a:off x="182880" y="5910957"/>
            <a:ext cx="8778240" cy="914386"/>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80000"/>
              </a:lnSpc>
              <a:spcBef>
                <a:spcPct val="0"/>
              </a:spcBef>
              <a:spcAft>
                <a:spcPts val="60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2900" b="1" i="0" u="none" strike="noStrike" kern="1200" cap="none" spc="0" normalizeH="0" baseline="0" noProof="0" dirty="0">
                <a:ln w="9525">
                  <a:solidFill>
                    <a:srgbClr val="000000">
                      <a:lumMod val="95000"/>
                      <a:lumOff val="5000"/>
                    </a:srgbClr>
                  </a:solidFill>
                  <a:prstDash val="solid"/>
                </a:ln>
                <a:solidFill>
                  <a:srgbClr val="000000"/>
                </a:solidFill>
                <a:effectLst>
                  <a:outerShdw blurRad="12700" dist="38100" dir="2700000" algn="tl" rotWithShape="0">
                    <a:srgbClr val="FFFFFF">
                      <a:lumMod val="50000"/>
                    </a:srgbClr>
                  </a:outerShdw>
                </a:effectLst>
                <a:uLnTx/>
                <a:uFillTx/>
                <a:latin typeface="Arial" panose="020B0604020202020204" pitchFamily="34" charset="0"/>
                <a:ea typeface="Microsoft YaHei" panose="020B0503020204020204" pitchFamily="34" charset="-122"/>
                <a:cs typeface="+mn-cs"/>
              </a:rPr>
              <a:t>Scientifically Accurate Lake of Fire, </a:t>
            </a:r>
          </a:p>
          <a:p>
            <a:pPr marL="0" marR="0" lvl="0" indent="0" algn="ctr" defTabSz="457200" rtl="0" eaLnBrk="1" fontAlgn="base" latinLnBrk="0" hangingPunct="0">
              <a:lnSpc>
                <a:spcPct val="80000"/>
              </a:lnSpc>
              <a:spcBef>
                <a:spcPct val="0"/>
              </a:spcBef>
              <a:spcAft>
                <a:spcPts val="600"/>
              </a:spcAft>
              <a:buClr>
                <a:srgbClr val="0000FF"/>
              </a:buClr>
              <a:buSzPct val="100000"/>
              <a:buFont typeface="Times New Roman" panose="02020603050405020304" pitchFamily="18" charset="0"/>
              <a:buNone/>
              <a:tabLst>
                <a:tab pos="723900" algn="l"/>
                <a:tab pos="1447800" algn="l"/>
                <a:tab pos="2171700" algn="l"/>
                <a:tab pos="2895600" algn="l"/>
                <a:tab pos="3619500" algn="l"/>
                <a:tab pos="4343400" algn="l"/>
                <a:tab pos="5067300" algn="l"/>
                <a:tab pos="5791200" algn="l"/>
                <a:tab pos="6515100" algn="l"/>
                <a:tab pos="7239000" algn="l"/>
                <a:tab pos="7962900" algn="l"/>
              </a:tabLst>
              <a:defRPr/>
            </a:pPr>
            <a:r>
              <a:rPr kumimoji="0" lang="en-US" sz="2900" b="1" i="0" u="none" strike="noStrike" kern="1200" cap="none" spc="0" normalizeH="0" baseline="0" noProof="0" dirty="0">
                <a:ln w="9525">
                  <a:solidFill>
                    <a:srgbClr val="000000">
                      <a:lumMod val="95000"/>
                      <a:lumOff val="5000"/>
                    </a:srgbClr>
                  </a:solidFill>
                  <a:prstDash val="solid"/>
                </a:ln>
                <a:solidFill>
                  <a:srgbClr val="000000"/>
                </a:solidFill>
                <a:effectLst>
                  <a:outerShdw blurRad="12700" dist="38100" dir="2700000" algn="tl" rotWithShape="0">
                    <a:srgbClr val="FFFFFF">
                      <a:lumMod val="50000"/>
                    </a:srgbClr>
                  </a:outerShdw>
                </a:effectLst>
                <a:uLnTx/>
                <a:uFillTx/>
                <a:latin typeface="Arial" panose="020B0604020202020204" pitchFamily="34" charset="0"/>
                <a:ea typeface="Microsoft YaHei" panose="020B0503020204020204" pitchFamily="34" charset="-122"/>
                <a:cs typeface="+mn-cs"/>
              </a:rPr>
              <a:t>After the 1,000 Year Reign of Jesus </a:t>
            </a:r>
            <a:r>
              <a:rPr kumimoji="0" lang="en-US" i="0" u="none" strike="noStrike" kern="1200" cap="none" spc="0" normalizeH="0" baseline="0" noProof="0" dirty="0">
                <a:ln w="9525">
                  <a:solidFill>
                    <a:srgbClr val="000000">
                      <a:lumMod val="95000"/>
                      <a:lumOff val="5000"/>
                    </a:srgbClr>
                  </a:solidFill>
                  <a:prstDash val="solid"/>
                </a:ln>
                <a:solidFill>
                  <a:srgbClr val="000000"/>
                </a:solidFill>
                <a:uLnTx/>
                <a:uFillTx/>
                <a:latin typeface="Arial" panose="020B0604020202020204" pitchFamily="34" charset="0"/>
                <a:ea typeface="Microsoft YaHei" panose="020B0503020204020204" pitchFamily="34" charset="-122"/>
                <a:cs typeface="+mn-cs"/>
              </a:rPr>
              <a:t>[32][33]</a:t>
            </a:r>
          </a:p>
        </p:txBody>
      </p:sp>
    </p:spTree>
    <p:extLst>
      <p:ext uri="{BB962C8B-B14F-4D97-AF65-F5344CB8AC3E}">
        <p14:creationId xmlns:p14="http://schemas.microsoft.com/office/powerpoint/2010/main" val="3333362715"/>
      </p:ext>
    </p:extLst>
  </p:cSld>
  <p:clrMapOvr>
    <a:masterClrMapping/>
  </p:clrMapOvr>
  <mc:AlternateContent xmlns:mc="http://schemas.openxmlformats.org/markup-compatibility/2006" xmlns:p14="http://schemas.microsoft.com/office/powerpoint/2010/main">
    <mc:Choice Requires="p14">
      <p:transition p14:dur="10" advTm="15000"/>
    </mc:Choice>
    <mc:Fallback xmlns="">
      <p:transition advTm="1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500"/>
                                  </p:stCondLst>
                                  <p:childTnLst>
                                    <p:animEffect transition="out" filter="fade">
                                      <p:cBhvr>
                                        <p:cTn id="6" dur="2000" tmFilter="0, 0; .2, .5; .8, .5; 1, 0"/>
                                        <p:tgtEl>
                                          <p:spTgt spid="9"/>
                                        </p:tgtEl>
                                      </p:cBhvr>
                                    </p:animEffect>
                                    <p:animScale>
                                      <p:cBhvr>
                                        <p:cTn id="7" dur="1000" autoRev="1" fill="hold"/>
                                        <p:tgtEl>
                                          <p:spTgt spid="9"/>
                                        </p:tgtEl>
                                      </p:cBhvr>
                                      <p:by x="105000" y="105000"/>
                                    </p:animScale>
                                  </p:childTnLst>
                                </p:cTn>
                              </p:par>
                            </p:childTnLst>
                          </p:cTn>
                        </p:par>
                        <p:par>
                          <p:cTn id="8" fill="hold">
                            <p:stCondLst>
                              <p:cond delay="2500"/>
                            </p:stCondLst>
                            <p:childTnLst>
                              <p:par>
                                <p:cTn id="9" presetID="1" presetClass="entr" presetSubtype="0" fill="hold" grpId="0" nodeType="afterEffect">
                                  <p:stCondLst>
                                    <p:cond delay="5500"/>
                                  </p:stCondLst>
                                  <p:childTnLst>
                                    <p:set>
                                      <p:cBhvr>
                                        <p:cTn id="10" dur="1" fill="hold">
                                          <p:stCondLst>
                                            <p:cond delay="1499"/>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7" grpId="0" animBg="1"/>
    </p:bld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id="{6ED81679-41BC-47BA-BEBB-97DAB1203CDF}"/>
              </a:ext>
            </a:extLst>
          </p:cNvPr>
          <p:cNvPicPr>
            <a:picLocks noChangeAspect="1"/>
          </p:cNvPicPr>
          <p:nvPr/>
        </p:nvPicPr>
        <p:blipFill rotWithShape="1">
          <a:blip r:embed="rId3"/>
          <a:srcRect t="1" b="399"/>
          <a:stretch/>
        </p:blipFill>
        <p:spPr>
          <a:xfrm>
            <a:off x="3412" y="0"/>
            <a:ext cx="9144000" cy="6858000"/>
          </a:xfrm>
          <a:prstGeom prst="rect">
            <a:avLst/>
          </a:prstGeom>
        </p:spPr>
      </p:pic>
      <p:sp>
        <p:nvSpPr>
          <p:cNvPr id="30" name="TextBox 29">
            <a:extLst>
              <a:ext uri="{FF2B5EF4-FFF2-40B4-BE49-F238E27FC236}">
                <a16:creationId xmlns:a16="http://schemas.microsoft.com/office/drawing/2014/main" id="{DDA38FAD-C22F-478F-B21E-F0DD426BBE6F}"/>
              </a:ext>
            </a:extLst>
          </p:cNvPr>
          <p:cNvSpPr txBox="1"/>
          <p:nvPr/>
        </p:nvSpPr>
        <p:spPr bwMode="auto">
          <a:xfrm>
            <a:off x="4569665" y="1355503"/>
            <a:ext cx="2211283" cy="1040413"/>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gn="ctr">
              <a:lnSpc>
                <a:spcPct val="80000"/>
              </a:lnSpc>
              <a:spcBef>
                <a:spcPts val="0"/>
              </a:spcBef>
              <a:spcAft>
                <a:spcPts val="0"/>
              </a:spcAft>
              <a:defRPr/>
            </a:pPr>
            <a:r>
              <a:rPr lang="en-US" sz="2800" b="1" dirty="0">
                <a:ln w="9525">
                  <a:solidFill>
                    <a:srgbClr val="FF0000"/>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rPr>
              <a:t>Judgement Eternal Literal Lake of Fire</a:t>
            </a:r>
            <a:endParaRPr lang="en-US" sz="2800" b="1" kern="150" dirty="0">
              <a:ln w="9525">
                <a:solidFill>
                  <a:srgbClr val="FF0000"/>
                </a:solidFill>
                <a:prstDash val="solid"/>
              </a:ln>
              <a:solidFill>
                <a:schemeClr val="tx1"/>
              </a:solidFill>
              <a:effectLst>
                <a:outerShdw blurRad="12700" dist="38100" dir="2700000" algn="tl" rotWithShape="0">
                  <a:prstClr val="black">
                    <a:lumMod val="50000"/>
                  </a:prstClr>
                </a:outerShdw>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54" name="TextBox 53">
            <a:extLst>
              <a:ext uri="{FF2B5EF4-FFF2-40B4-BE49-F238E27FC236}">
                <a16:creationId xmlns:a16="http://schemas.microsoft.com/office/drawing/2014/main" id="{AD45F399-5C1A-4DBE-9B7C-4903076FBB06}"/>
              </a:ext>
            </a:extLst>
          </p:cNvPr>
          <p:cNvSpPr txBox="1"/>
          <p:nvPr/>
        </p:nvSpPr>
        <p:spPr bwMode="auto">
          <a:xfrm>
            <a:off x="4572000" y="5137437"/>
            <a:ext cx="2103120" cy="1363322"/>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gn="ctr">
              <a:lnSpc>
                <a:spcPct val="85000"/>
              </a:lnSpc>
              <a:spcBef>
                <a:spcPts val="0"/>
              </a:spcBef>
              <a:spcAft>
                <a:spcPts val="0"/>
              </a:spcAft>
              <a:defRPr/>
            </a:pPr>
            <a:r>
              <a:rPr lang="en-US" sz="2600" b="1" kern="150" dirty="0">
                <a:ln w="9525">
                  <a:solidFill>
                    <a:srgbClr val="FF0000"/>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Satan Loosed Then Thrown In Lake of Fire With 2 Beasts</a:t>
            </a:r>
          </a:p>
        </p:txBody>
      </p:sp>
    </p:spTree>
    <p:extLst>
      <p:ext uri="{BB962C8B-B14F-4D97-AF65-F5344CB8AC3E}">
        <p14:creationId xmlns:p14="http://schemas.microsoft.com/office/powerpoint/2010/main" val="3676553330"/>
      </p:ext>
    </p:extLst>
  </p:cSld>
  <p:clrMapOvr>
    <a:masterClrMapping/>
  </p:clrMapOvr>
  <mc:AlternateContent xmlns:mc="http://schemas.openxmlformats.org/markup-compatibility/2006" xmlns:p15="http://schemas.microsoft.com/office/powerpoint/2012/main">
    <mc:Choice Requires="p15">
      <p:transition spd="slow"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grpId="0" nodeType="afterEffect">
                                  <p:stCondLst>
                                    <p:cond delay="6000"/>
                                  </p:stCondLst>
                                  <p:childTnLst>
                                    <p:animClr clrSpc="rgb" dir="cw">
                                      <p:cBhvr override="childStyle">
                                        <p:cTn id="6" dur="1000" autoRev="1" fill="remove"/>
                                        <p:tgtEl>
                                          <p:spTgt spid="30"/>
                                        </p:tgtEl>
                                        <p:attrNameLst>
                                          <p:attrName>style.color</p:attrName>
                                        </p:attrNameLst>
                                      </p:cBhvr>
                                      <p:to>
                                        <a:schemeClr val="bg1"/>
                                      </p:to>
                                    </p:animClr>
                                    <p:animClr clrSpc="rgb" dir="cw">
                                      <p:cBhvr>
                                        <p:cTn id="7" dur="1000" autoRev="1" fill="remove"/>
                                        <p:tgtEl>
                                          <p:spTgt spid="30"/>
                                        </p:tgtEl>
                                        <p:attrNameLst>
                                          <p:attrName>fillcolor</p:attrName>
                                        </p:attrNameLst>
                                      </p:cBhvr>
                                      <p:to>
                                        <a:schemeClr val="bg1"/>
                                      </p:to>
                                    </p:animClr>
                                    <p:set>
                                      <p:cBhvr>
                                        <p:cTn id="8" dur="1000" autoRev="1" fill="remove"/>
                                        <p:tgtEl>
                                          <p:spTgt spid="30"/>
                                        </p:tgtEl>
                                        <p:attrNameLst>
                                          <p:attrName>fill.type</p:attrName>
                                        </p:attrNameLst>
                                      </p:cBhvr>
                                      <p:to>
                                        <p:strVal val="solid"/>
                                      </p:to>
                                    </p:set>
                                    <p:set>
                                      <p:cBhvr>
                                        <p:cTn id="9" dur="1000" autoRev="1" fill="remove"/>
                                        <p:tgtEl>
                                          <p:spTgt spid="30"/>
                                        </p:tgtEl>
                                        <p:attrNameLst>
                                          <p:attrName>fill.on</p:attrName>
                                        </p:attrNameLst>
                                      </p:cBhvr>
                                      <p:to>
                                        <p:strVal val="true"/>
                                      </p:to>
                                    </p:set>
                                  </p:childTnLst>
                                </p:cTn>
                              </p:par>
                            </p:childTnLst>
                          </p:cTn>
                        </p:par>
                        <p:par>
                          <p:cTn id="10" fill="hold">
                            <p:stCondLst>
                              <p:cond delay="8000"/>
                            </p:stCondLst>
                            <p:childTnLst>
                              <p:par>
                                <p:cTn id="11" presetID="27" presetClass="emph" presetSubtype="0" fill="remove" grpId="0" nodeType="afterEffect">
                                  <p:stCondLst>
                                    <p:cond delay="6000"/>
                                  </p:stCondLst>
                                  <p:childTnLst>
                                    <p:animClr clrSpc="rgb" dir="cw">
                                      <p:cBhvr override="childStyle">
                                        <p:cTn id="12" dur="1000" autoRev="1" fill="remove"/>
                                        <p:tgtEl>
                                          <p:spTgt spid="54"/>
                                        </p:tgtEl>
                                        <p:attrNameLst>
                                          <p:attrName>style.color</p:attrName>
                                        </p:attrNameLst>
                                      </p:cBhvr>
                                      <p:to>
                                        <a:schemeClr val="bg1"/>
                                      </p:to>
                                    </p:animClr>
                                    <p:animClr clrSpc="rgb" dir="cw">
                                      <p:cBhvr>
                                        <p:cTn id="13" dur="1000" autoRev="1" fill="remove"/>
                                        <p:tgtEl>
                                          <p:spTgt spid="54"/>
                                        </p:tgtEl>
                                        <p:attrNameLst>
                                          <p:attrName>fillcolor</p:attrName>
                                        </p:attrNameLst>
                                      </p:cBhvr>
                                      <p:to>
                                        <a:schemeClr val="bg1"/>
                                      </p:to>
                                    </p:animClr>
                                    <p:set>
                                      <p:cBhvr>
                                        <p:cTn id="14" dur="1000" autoRev="1" fill="remove"/>
                                        <p:tgtEl>
                                          <p:spTgt spid="54"/>
                                        </p:tgtEl>
                                        <p:attrNameLst>
                                          <p:attrName>fill.type</p:attrName>
                                        </p:attrNameLst>
                                      </p:cBhvr>
                                      <p:to>
                                        <p:strVal val="solid"/>
                                      </p:to>
                                    </p:set>
                                    <p:set>
                                      <p:cBhvr>
                                        <p:cTn id="15" dur="1000" autoRev="1" fill="remove"/>
                                        <p:tgtEl>
                                          <p:spTgt spid="5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5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7" name="Text Box 2">
            <a:extLst>
              <a:ext uri="{FF2B5EF4-FFF2-40B4-BE49-F238E27FC236}">
                <a16:creationId xmlns:a16="http://schemas.microsoft.com/office/drawing/2014/main" id="{F058424C-6F02-4741-A99B-3E55389BC0F5}"/>
              </a:ext>
            </a:extLst>
          </p:cNvPr>
          <p:cNvSpPr txBox="1">
            <a:spLocks noChangeArrowheads="1"/>
          </p:cNvSpPr>
          <p:nvPr/>
        </p:nvSpPr>
        <p:spPr bwMode="auto">
          <a:xfrm>
            <a:off x="84908" y="228600"/>
            <a:ext cx="8921932"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defRPr/>
            </a:pPr>
            <a:r>
              <a:rPr lang="en-US" sz="3350" b="1" kern="150" dirty="0">
                <a:ln w="28575">
                  <a:solidFill>
                    <a:schemeClr val="bg1"/>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pic>
        <p:nvPicPr>
          <p:cNvPr id="2" name="Picture 1">
            <a:extLst>
              <a:ext uri="{FF2B5EF4-FFF2-40B4-BE49-F238E27FC236}">
                <a16:creationId xmlns:a16="http://schemas.microsoft.com/office/drawing/2014/main" id="{769679BE-EB7A-4C85-8CD0-92E27E385393}"/>
              </a:ext>
            </a:extLst>
          </p:cNvPr>
          <p:cNvPicPr>
            <a:picLocks noChangeAspect="1"/>
          </p:cNvPicPr>
          <p:nvPr/>
        </p:nvPicPr>
        <p:blipFill>
          <a:blip r:embed="rId5"/>
          <a:stretch>
            <a:fillRect/>
          </a:stretch>
        </p:blipFill>
        <p:spPr>
          <a:xfrm>
            <a:off x="795337" y="1585025"/>
            <a:ext cx="7553325" cy="5048250"/>
          </a:xfrm>
          <a:prstGeom prst="rect">
            <a:avLst/>
          </a:prstGeom>
        </p:spPr>
      </p:pic>
      <p:sp>
        <p:nvSpPr>
          <p:cNvPr id="3" name="TextBox 2">
            <a:extLst>
              <a:ext uri="{FF2B5EF4-FFF2-40B4-BE49-F238E27FC236}">
                <a16:creationId xmlns:a16="http://schemas.microsoft.com/office/drawing/2014/main" id="{AC27A415-199C-4DCD-AFF7-57E41E99F425}"/>
              </a:ext>
            </a:extLst>
          </p:cNvPr>
          <p:cNvSpPr txBox="1"/>
          <p:nvPr/>
        </p:nvSpPr>
        <p:spPr bwMode="auto">
          <a:xfrm>
            <a:off x="8458200" y="1585025"/>
            <a:ext cx="381000" cy="365760"/>
          </a:xfrm>
          <a:prstGeom prst="rect">
            <a:avLst/>
          </a:prstGeom>
          <a:no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0" tIns="182880" rIns="0" bIns="182880" rtlCol="0" anchor="ctr" anchorCtr="1">
            <a:spAutoFit/>
          </a:bodyPr>
          <a:lstStyle/>
          <a:p>
            <a:pPr marL="0" marR="0" algn="ctr">
              <a:spcBef>
                <a:spcPts val="0"/>
              </a:spcBef>
              <a:spcAft>
                <a:spcPts val="0"/>
              </a:spcAft>
            </a:pPr>
            <a:r>
              <a:rPr lang="en-US"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hlinkClick r:id="rId6"/>
              </a:rPr>
              <a:t>[80]</a:t>
            </a:r>
            <a:endParaRPr lang="en-US" kern="150" dirty="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endParaRPr>
          </a:p>
        </p:txBody>
      </p:sp>
      <p:sp>
        <p:nvSpPr>
          <p:cNvPr id="5" name="Date Placeholder 2">
            <a:extLst>
              <a:ext uri="{FF2B5EF4-FFF2-40B4-BE49-F238E27FC236}">
                <a16:creationId xmlns:a16="http://schemas.microsoft.com/office/drawing/2014/main" id="{F261AE77-83B4-42A0-8F51-93C253E1414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9363372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71550" y="1143000"/>
            <a:ext cx="7200900" cy="474129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SzPct val="70000"/>
              <a:tabLst/>
              <a:defRPr/>
            </a:pPr>
            <a:r>
              <a:rPr lang="en-US" sz="4000" kern="150" dirty="0">
                <a:ln w="0"/>
                <a:effectLst>
                  <a:outerShdw blurRad="38100" dist="19050" dir="2700000" algn="tl" rotWithShape="0">
                    <a:srgbClr val="000000">
                      <a:alpha val="40000"/>
                    </a:srgbClr>
                  </a:outerShdw>
                </a:effectLst>
                <a:latin typeface="Papyrus" panose="03070502060502030205" pitchFamily="66" charset="0"/>
                <a:ea typeface="SimSun" panose="02010600030101010101" pitchFamily="2" charset="-122"/>
                <a:cs typeface="Calibri" panose="020F0502020204030204" pitchFamily="34" charset="0"/>
              </a:rPr>
              <a:t>Blessed and holy is he that hath part in the first resurrection: on such the </a:t>
            </a:r>
            <a:r>
              <a:rPr lang="en-US" sz="4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90500" dist="50800" dir="5400000" algn="ctr" rotWithShape="0">
                    <a:schemeClr val="tx1"/>
                  </a:outerShdw>
                </a:effectLst>
                <a:latin typeface="Papyrus" panose="03070502060502030205" pitchFamily="66" charset="0"/>
                <a:ea typeface="SimSun" panose="02010600030101010101" pitchFamily="2" charset="-122"/>
                <a:cs typeface="Calibri" panose="020F0502020204030204" pitchFamily="34" charset="0"/>
              </a:rPr>
              <a:t>second death </a:t>
            </a:r>
            <a:r>
              <a:rPr lang="en-US" sz="4000" kern="150" dirty="0">
                <a:ln w="0"/>
                <a:effectLst>
                  <a:outerShdw blurRad="38100" dist="19050" dir="2700000" algn="tl" rotWithShape="0">
                    <a:srgbClr val="000000">
                      <a:alpha val="40000"/>
                    </a:srgbClr>
                  </a:outerShdw>
                </a:effectLst>
                <a:latin typeface="Papyrus" panose="03070502060502030205" pitchFamily="66" charset="0"/>
                <a:ea typeface="SimSun" panose="02010600030101010101" pitchFamily="2" charset="-122"/>
                <a:cs typeface="Calibri" panose="020F0502020204030204" pitchFamily="34" charset="0"/>
              </a:rPr>
              <a:t>hath no power, but they shall be priests of God and of Christ, and shall reign with him a thousand years. </a:t>
            </a:r>
          </a:p>
          <a:p>
            <a:pPr marL="0" lvl="0" indent="0">
              <a:lnSpc>
                <a:spcPct val="90000"/>
              </a:lnSpc>
              <a:spcBef>
                <a:spcPts val="0"/>
              </a:spcBef>
              <a:spcAft>
                <a:spcPts val="1200"/>
              </a:spcAft>
              <a:buSzPct val="70000"/>
              <a:tabLst/>
              <a:defRPr/>
            </a:pPr>
            <a:r>
              <a:rPr lang="en-US" sz="2000" b="1" kern="150" dirty="0">
                <a:ln w="12700">
                  <a:solidFill>
                    <a:srgbClr val="000000">
                      <a:lumMod val="75000"/>
                    </a:srgbClr>
                  </a:solidFill>
                  <a:prstDash val="solid"/>
                </a:ln>
                <a:pattFill prst="dkUpDiag">
                  <a:fgClr>
                    <a:srgbClr val="000000"/>
                  </a:fgClr>
                  <a:bgClr>
                    <a:srgbClr val="000000">
                      <a:lumMod val="20000"/>
                      <a:lumOff val="80000"/>
                    </a:srgbClr>
                  </a:bgClr>
                </a:pattFill>
                <a:effectLst>
                  <a:outerShdw dist="38100" dir="2640000" algn="bl" rotWithShape="0">
                    <a:srgbClr val="000000">
                      <a:lumMod val="75000"/>
                    </a:srgbClr>
                  </a:outerShdw>
                </a:effectLst>
                <a:latin typeface="Papyrus" panose="03070502060502030205" pitchFamily="66" charset="0"/>
                <a:ea typeface="SimSun" panose="02010600030101010101" pitchFamily="2" charset="-122"/>
                <a:cs typeface="Calibri" panose="020F0502020204030204" pitchFamily="34" charset="0"/>
                <a:hlinkClick r:id="rId4"/>
              </a:rPr>
              <a:t>Rev. 20:6-10</a:t>
            </a:r>
            <a:endParaRPr lang="en-US" sz="3300" kern="150" dirty="0">
              <a:ln>
                <a:solidFill>
                  <a:srgbClr val="633A0D"/>
                </a:solidFill>
              </a:ln>
              <a:solidFill>
                <a:prstClr val="white"/>
              </a:solidFill>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977940375"/>
      </p:ext>
    </p:extLst>
  </p:cSld>
  <p:clrMapOvr>
    <a:masterClrMapping/>
  </p:clrMapOvr>
  <mc:AlternateContent xmlns:mc="http://schemas.openxmlformats.org/markup-compatibility/2006" xmlns:p15="http://schemas.microsoft.com/office/powerpoint/2012/main">
    <mc:Choice Requires="p15">
      <p:transition spd="slow" advTm="13000">
        <p15:prstTrans prst="pageCurlDouble"/>
      </p:transition>
    </mc:Choice>
    <mc:Fallback xmlns="">
      <p:transition spd="slow" advTm="1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9" name="Rectangle 1">
            <a:extLst>
              <a:ext uri="{FF2B5EF4-FFF2-40B4-BE49-F238E27FC236}">
                <a16:creationId xmlns:a16="http://schemas.microsoft.com/office/drawing/2014/main" id="{DB563D20-A8D5-4BA2-B34E-380F0841A439}"/>
              </a:ext>
            </a:extLst>
          </p:cNvPr>
          <p:cNvSpPr>
            <a:spLocks noChangeArrowheads="1"/>
          </p:cNvSpPr>
          <p:nvPr/>
        </p:nvSpPr>
        <p:spPr bwMode="auto">
          <a:xfrm>
            <a:off x="320040" y="2421524"/>
            <a:ext cx="8503920" cy="3735766"/>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91440" indent="0">
              <a:lnSpc>
                <a:spcPct val="100000"/>
              </a:lnSpc>
              <a:spcBef>
                <a:spcPts val="0"/>
              </a:spcBef>
              <a:spcAft>
                <a:spcPts val="1200"/>
              </a:spcAft>
              <a:buClr>
                <a:schemeClr val="bg1"/>
              </a:buClr>
              <a:buSzPct val="80000"/>
              <a:tabLst/>
            </a:pPr>
            <a:r>
              <a:rPr lang="en-US" sz="4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latin typeface="Calibri" panose="020F0502020204030204" pitchFamily="34" charset="0"/>
                <a:ea typeface="Times New Roman" panose="02020603050405020304" pitchFamily="18" charset="0"/>
                <a:cs typeface="Times New Roman" panose="02020603050405020304" pitchFamily="18" charset="0"/>
              </a:rPr>
              <a:t>Jesus repeated 6 times in a row, virtually the same words as Isaiah wrote about an eternal Hell, where the “fire is not quenched.” “Everyone will be salted with fire.” </a:t>
            </a:r>
          </a:p>
          <a:p>
            <a:pPr marL="91440" indent="0">
              <a:lnSpc>
                <a:spcPct val="80000"/>
              </a:lnSpc>
              <a:spcBef>
                <a:spcPts val="0"/>
              </a:spcBef>
              <a:spcAft>
                <a:spcPts val="600"/>
              </a:spcAft>
              <a:buClr>
                <a:schemeClr val="bg1"/>
              </a:buClr>
              <a:buSzPct val="80000"/>
              <a:tabLst/>
            </a:pPr>
            <a:r>
              <a:rPr lang="en-US" kern="150" dirty="0">
                <a:solidFill>
                  <a:schemeClr val="tx1"/>
                </a:solidFill>
                <a:latin typeface="+mj-lt"/>
                <a:ea typeface="Times New Roman" panose="02020603050405020304" pitchFamily="18" charset="0"/>
                <a:cs typeface="Times New Roman" panose="02020603050405020304" pitchFamily="18" charset="0"/>
                <a:hlinkClick r:id="rId4"/>
              </a:rPr>
              <a:t>Mark 9:43-49 NIV</a:t>
            </a:r>
            <a:r>
              <a:rPr lang="en-US" kern="150" dirty="0">
                <a:solidFill>
                  <a:schemeClr val="tx1"/>
                </a:solidFill>
                <a:latin typeface="+mj-lt"/>
                <a:ea typeface="Times New Roman" panose="02020603050405020304" pitchFamily="18" charset="0"/>
                <a:cs typeface="Times New Roman" panose="02020603050405020304" pitchFamily="18" charset="0"/>
              </a:rPr>
              <a:t>, </a:t>
            </a:r>
            <a:r>
              <a:rPr lang="en-US" kern="150" dirty="0">
                <a:solidFill>
                  <a:schemeClr val="tx1"/>
                </a:solidFill>
                <a:latin typeface="+mj-lt"/>
                <a:ea typeface="Times New Roman" panose="02020603050405020304" pitchFamily="18" charset="0"/>
                <a:cs typeface="Times New Roman" panose="02020603050405020304" pitchFamily="18" charset="0"/>
                <a:hlinkClick r:id="rId5"/>
              </a:rPr>
              <a:t>Isaiah 66:24</a:t>
            </a:r>
            <a:r>
              <a:rPr lang="en-US" kern="150" dirty="0">
                <a:solidFill>
                  <a:schemeClr val="tx1"/>
                </a:solidFill>
                <a:latin typeface="+mj-lt"/>
                <a:ea typeface="Times New Roman" panose="02020603050405020304" pitchFamily="18" charset="0"/>
                <a:cs typeface="Times New Roman" panose="02020603050405020304" pitchFamily="18" charset="0"/>
              </a:rPr>
              <a:t>  </a:t>
            </a:r>
          </a:p>
        </p:txBody>
      </p:sp>
      <p:sp>
        <p:nvSpPr>
          <p:cNvPr id="5" name="Text Box 1">
            <a:extLst>
              <a:ext uri="{FF2B5EF4-FFF2-40B4-BE49-F238E27FC236}">
                <a16:creationId xmlns:a16="http://schemas.microsoft.com/office/drawing/2014/main" id="{CDFCFDFF-B2C1-4599-8A13-F744DC6EFE90}"/>
              </a:ext>
            </a:extLst>
          </p:cNvPr>
          <p:cNvSpPr txBox="1">
            <a:spLocks noChangeArrowheads="1"/>
          </p:cNvSpPr>
          <p:nvPr/>
        </p:nvSpPr>
        <p:spPr bwMode="auto">
          <a:xfrm>
            <a:off x="182880" y="809463"/>
            <a:ext cx="8778240" cy="114300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82880" rIns="91440" bIns="18288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Jesus Stated 10 Times: Judgement after Millennium is Eternal Literal Lake of Fire</a:t>
            </a:r>
          </a:p>
        </p:txBody>
      </p:sp>
      <p:sp>
        <p:nvSpPr>
          <p:cNvPr id="4" name="Date Placeholder 2">
            <a:extLst>
              <a:ext uri="{FF2B5EF4-FFF2-40B4-BE49-F238E27FC236}">
                <a16:creationId xmlns:a16="http://schemas.microsoft.com/office/drawing/2014/main" id="{9AA6BA22-082A-4A9B-92A2-A023AE8707DB}"/>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1478074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4000">
        <p15:prstTrans prst="pageCurlDouble"/>
      </p:transition>
    </mc:Choice>
    <mc:Fallback xmlns="">
      <p:transition spd="slow" advTm="1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500"/>
                                  </p:stCondLst>
                                  <p:childTnLst>
                                    <p:animEffect transition="out" filter="fade">
                                      <p:cBhvr>
                                        <p:cTn id="6" dur="2000" tmFilter="0, 0; .2, .5; .8, .5; 1, 0"/>
                                        <p:tgtEl>
                                          <p:spTgt spid="9">
                                            <p:txEl>
                                              <p:pRg st="0" end="0"/>
                                            </p:txEl>
                                          </p:spTgt>
                                        </p:tgtEl>
                                      </p:cBhvr>
                                    </p:animEffect>
                                    <p:animScale>
                                      <p:cBhvr>
                                        <p:cTn id="7" dur="1000" autoRev="1" fill="hold"/>
                                        <p:tgtEl>
                                          <p:spTgt spid="9">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71550" y="826749"/>
            <a:ext cx="7200900" cy="520450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buSzPct val="70000"/>
              <a:tabLst/>
            </a:pPr>
            <a:r>
              <a:rPr lang="en-US" sz="3600" kern="150" dirty="0">
                <a:latin typeface="Papyrus" panose="03070502060502030205" pitchFamily="66" charset="0"/>
                <a:ea typeface="Times New Roman" panose="02020603050405020304" pitchFamily="18" charset="0"/>
                <a:cs typeface="Times New Roman" panose="02020603050405020304" pitchFamily="18" charset="0"/>
              </a:rPr>
              <a:t>If your hand causes you to stumble, cut it off. It is better for you to enter life maimed than with two hands to </a:t>
            </a:r>
            <a:r>
              <a:rPr lang="en-US" sz="4000" b="1" kern="150" dirty="0">
                <a:ln w="9525">
                  <a:solidFill>
                    <a:sysClr val="windowText" lastClr="000000"/>
                  </a:solidFill>
                  <a:prstDash val="solid"/>
                </a:ln>
                <a:solidFill>
                  <a:schemeClr val="bg1"/>
                </a:solidFill>
                <a:effectLst>
                  <a:glow rad="101600">
                    <a:srgbClr val="C00000">
                      <a:alpha val="8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go into hell, where the fire never goes out</a:t>
            </a:r>
            <a:r>
              <a:rPr lang="en-US" sz="3600" b="1" kern="150" dirty="0">
                <a:ln w="9525">
                  <a:solidFill>
                    <a:sysClr val="windowText" lastClr="000000"/>
                  </a:solidFill>
                  <a:prstDash val="solid"/>
                </a:ln>
                <a:solidFill>
                  <a:schemeClr val="bg1"/>
                </a:solidFill>
                <a:effectLst>
                  <a:glow rad="101600">
                    <a:srgbClr val="C00000">
                      <a:alpha val="8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sz="4000" b="1" kern="150" dirty="0">
                <a:ln w="9525">
                  <a:solidFill>
                    <a:sysClr val="windowText" lastClr="000000"/>
                  </a:solidFill>
                  <a:prstDash val="solid"/>
                </a:ln>
                <a:solidFill>
                  <a:schemeClr val="bg1"/>
                </a:solidFill>
                <a:effectLst>
                  <a:glow rad="101600">
                    <a:srgbClr val="C00000">
                      <a:alpha val="8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where “‘the worms that eat them do not die, and the fire is not quenched.’ Everyone will be salted with fire. </a:t>
            </a:r>
            <a:r>
              <a:rPr lang="en-US" sz="20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Mark 9:43-49 </a:t>
            </a:r>
            <a:r>
              <a:rPr lang="en-US" sz="16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NIV</a:t>
            </a:r>
            <a:endParaRPr lang="en-US" sz="2400" dirty="0">
              <a:latin typeface="Papyrus" panose="03070502060502030205" pitchFamily="66"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328758264"/>
      </p:ext>
    </p:extLst>
  </p:cSld>
  <p:clrMapOvr>
    <a:masterClrMapping/>
  </p:clrMapOvr>
  <mc:AlternateContent xmlns:mc="http://schemas.openxmlformats.org/markup-compatibility/2006" xmlns:p15="http://schemas.microsoft.com/office/powerpoint/2012/main">
    <mc:Choice Requires="p15">
      <p:transition spd="slow"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71550" y="855218"/>
            <a:ext cx="7200900" cy="539282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1200"/>
              </a:spcAft>
              <a:buSzPct val="80000"/>
              <a:tabLst/>
            </a:pPr>
            <a:r>
              <a:rPr lang="en-US" sz="3200" kern="150" dirty="0">
                <a:latin typeface="Papyrus" panose="03070502060502030205" pitchFamily="66" charset="0"/>
                <a:ea typeface="Times New Roman" panose="02020603050405020304" pitchFamily="18" charset="0"/>
                <a:cs typeface="Times New Roman" panose="02020603050405020304" pitchFamily="18" charset="0"/>
              </a:rPr>
              <a:t>Jesus stated: As the weeds are pulled up and </a:t>
            </a:r>
            <a:r>
              <a:rPr lang="en-US" sz="3600" b="1" kern="150" dirty="0">
                <a:ln w="9525">
                  <a:solidFill>
                    <a:sysClr val="windowText" lastClr="000000"/>
                  </a:solidFill>
                  <a:prstDash val="solid"/>
                </a:ln>
                <a:solidFill>
                  <a:schemeClr val="bg1"/>
                </a:solidFill>
                <a:effectLst>
                  <a:glow rad="101600">
                    <a:srgbClr val="C00000">
                      <a:alpha val="8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burned in the fire</a:t>
            </a:r>
            <a:r>
              <a:rPr lang="en-US" sz="3200" kern="150" dirty="0">
                <a:latin typeface="Papyrus" panose="03070502060502030205" pitchFamily="66" charset="0"/>
                <a:ea typeface="Times New Roman" panose="02020603050405020304" pitchFamily="18" charset="0"/>
                <a:cs typeface="Times New Roman" panose="02020603050405020304" pitchFamily="18" charset="0"/>
              </a:rPr>
              <a:t>, so it will be at the end of the age. The Son of Man will send out his angels, and they will weed out of his kingdom </a:t>
            </a:r>
            <a:r>
              <a:rPr lang="en-US" sz="3800" b="1" kern="150" dirty="0">
                <a:ln w="9525">
                  <a:solidFill>
                    <a:sysClr val="windowText" lastClr="000000"/>
                  </a:solidFill>
                  <a:prstDash val="solid"/>
                </a:ln>
                <a:solidFill>
                  <a:schemeClr val="bg1"/>
                </a:solidFill>
                <a:effectLst>
                  <a:glow rad="114300">
                    <a:srgbClr val="C00000">
                      <a:alpha val="80000"/>
                    </a:srgbClr>
                  </a:glow>
                  <a:outerShdw blurRad="50800" dist="508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everything that causes sin and all who do evil. They will throw them into the blazing furnace, where there will be weeping and gnashing </a:t>
            </a:r>
            <a:r>
              <a:rPr lang="en-US" sz="3600" b="1" kern="150" dirty="0">
                <a:latin typeface="Papyrus" panose="03070502060502030205" pitchFamily="66" charset="0"/>
                <a:ea typeface="Times New Roman" panose="02020603050405020304" pitchFamily="18" charset="0"/>
                <a:cs typeface="Times New Roman" panose="02020603050405020304" pitchFamily="18" charset="0"/>
              </a:rPr>
              <a:t>…</a:t>
            </a:r>
            <a:r>
              <a:rPr lang="en-US" sz="3300" b="1" kern="150" dirty="0">
                <a:latin typeface="Papyrus" panose="03070502060502030205" pitchFamily="66" charset="0"/>
                <a:ea typeface="Times New Roman" panose="02020603050405020304" pitchFamily="18" charset="0"/>
                <a:cs typeface="Times New Roman" panose="02020603050405020304" pitchFamily="18" charset="0"/>
              </a:rPr>
              <a:t> </a:t>
            </a:r>
            <a:r>
              <a:rPr lang="en-US" sz="2000" b="1"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Mat. 13:38-43, 25:41</a:t>
            </a:r>
            <a:endParaRPr lang="en-US" sz="2000" b="1" dirty="0">
              <a:latin typeface="Papyrus" panose="03070502060502030205" pitchFamily="66"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2131538915"/>
      </p:ext>
    </p:extLst>
  </p:cSld>
  <p:clrMapOvr>
    <a:masterClrMapping/>
  </p:clrMapOvr>
  <mc:AlternateContent xmlns:mc="http://schemas.openxmlformats.org/markup-compatibility/2006" xmlns:p15="http://schemas.microsoft.com/office/powerpoint/2012/main">
    <mc:Choice Requires="p15">
      <p:transition spd="slow"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71550" y="1600200"/>
            <a:ext cx="7200900" cy="363176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Bef>
                <a:spcPts val="0"/>
              </a:spcBef>
              <a:spcAft>
                <a:spcPts val="300"/>
              </a:spcAft>
              <a:buSzPct val="80000"/>
              <a:tabLst/>
            </a:pPr>
            <a:r>
              <a:rPr lang="en-US" sz="4000" kern="150" dirty="0">
                <a:latin typeface="Papyrus" panose="03070502060502030205" pitchFamily="66" charset="0"/>
                <a:ea typeface="Times New Roman" panose="02020603050405020304" pitchFamily="18" charset="0"/>
                <a:cs typeface="Times New Roman" panose="02020603050405020304" pitchFamily="18" charset="0"/>
              </a:rPr>
              <a:t>Then he will say to those on his left, Depart from me, you who are cursed</a:t>
            </a:r>
            <a:r>
              <a:rPr lang="en-US" sz="40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t>
            </a:r>
            <a:r>
              <a:rPr lang="en-US" sz="4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90500" dist="50800" dir="5400000" algn="ctr" rotWithShape="0">
                    <a:srgbClr val="000000"/>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sz="4400" b="1" kern="150" dirty="0">
                <a:ln w="9525">
                  <a:solidFill>
                    <a:sysClr val="windowText" lastClr="000000"/>
                  </a:solidFill>
                  <a:prstDash val="solid"/>
                </a:ln>
                <a:solidFill>
                  <a:schemeClr val="bg1"/>
                </a:solidFill>
                <a:effectLst>
                  <a:glow rad="88900">
                    <a:srgbClr val="C00000">
                      <a:alpha val="8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into the eternal fire prepared for the devil and his angels</a:t>
            </a:r>
            <a:r>
              <a:rPr lang="en-US" sz="44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 </a:t>
            </a:r>
            <a:r>
              <a:rPr lang="en-US" sz="20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Mat. 13:38-43, 25:41</a:t>
            </a:r>
            <a:endParaRPr lang="en-US" sz="2000" dirty="0">
              <a:latin typeface="Papyrus" panose="03070502060502030205" pitchFamily="66" charset="0"/>
              <a:ea typeface="SimSun" panose="02010600030101010101" pitchFamily="2" charset="-122"/>
              <a:cs typeface="Mangal" panose="02040503050203030202" pitchFamily="18" charset="0"/>
            </a:endParaRPr>
          </a:p>
        </p:txBody>
      </p:sp>
    </p:spTree>
    <p:extLst>
      <p:ext uri="{BB962C8B-B14F-4D97-AF65-F5344CB8AC3E}">
        <p14:creationId xmlns:p14="http://schemas.microsoft.com/office/powerpoint/2010/main" val="1079043203"/>
      </p:ext>
    </p:extLst>
  </p:cSld>
  <p:clrMapOvr>
    <a:masterClrMapping/>
  </p:clrMapOvr>
  <mc:AlternateContent xmlns:mc="http://schemas.openxmlformats.org/markup-compatibility/2006" xmlns:p15="http://schemas.microsoft.com/office/powerpoint/2012/main">
    <mc:Choice Requires="p15">
      <p:transition spd="slow" advTm="13000">
        <p15:prstTrans prst="pageCurlDouble"/>
      </p:transition>
    </mc:Choice>
    <mc:Fallback xmlns="">
      <p:transition spd="slow" advTm="1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7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C0D873CC-4811-4391-B76A-4EE7B87BD618}"/>
              </a:ext>
            </a:extLst>
          </p:cNvPr>
          <p:cNvSpPr>
            <a:spLocks noChangeArrowheads="1"/>
          </p:cNvSpPr>
          <p:nvPr/>
        </p:nvSpPr>
        <p:spPr bwMode="auto">
          <a:xfrm>
            <a:off x="182880" y="1743177"/>
            <a:ext cx="8778240" cy="4801314"/>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Bef>
                <a:spcPts val="0"/>
              </a:spcBef>
              <a:spcAft>
                <a:spcPts val="600"/>
              </a:spcAft>
              <a:buClr>
                <a:schemeClr val="tx1"/>
              </a:buClr>
              <a:buSzPct val="70000"/>
              <a:tabLst/>
            </a:pPr>
            <a:r>
              <a:rPr lang="en-US" sz="3200" dirty="0">
                <a:solidFill>
                  <a:schemeClr val="tx1"/>
                </a:solidFill>
                <a:ea typeface="SimSun" panose="02010600030101010101" pitchFamily="2" charset="-122"/>
                <a:cs typeface="Arial" panose="020B0604020202020204" pitchFamily="34" charset="0"/>
              </a:rPr>
              <a:t>Many other books of the Bible also describe this literal eternal lake of fire, down in a bottomless pit, where every evil person is sent after judgement. </a:t>
            </a:r>
          </a:p>
          <a:p>
            <a:pPr marL="0" indent="0">
              <a:lnSpc>
                <a:spcPct val="100000"/>
              </a:lnSpc>
              <a:spcBef>
                <a:spcPts val="0"/>
              </a:spcBef>
              <a:spcAft>
                <a:spcPts val="1800"/>
              </a:spcAft>
              <a:buClr>
                <a:schemeClr val="tx1"/>
              </a:buClr>
              <a:buSzPct val="70000"/>
              <a:tabLst/>
            </a:pPr>
            <a:r>
              <a:rPr lang="en-US"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hlinkClick r:id="rId4"/>
              </a:rPr>
              <a:t>Job 33:18,24,28,30</a:t>
            </a:r>
            <a:r>
              <a:rPr lang="en-US"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rPr>
              <a:t>, </a:t>
            </a:r>
            <a:r>
              <a:rPr lang="en-US"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hlinkClick r:id="rId5"/>
              </a:rPr>
              <a:t>Psalms 55:15</a:t>
            </a:r>
            <a:r>
              <a:rPr lang="en-US"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rPr>
              <a:t>, </a:t>
            </a:r>
            <a:r>
              <a:rPr lang="en-US"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hlinkClick r:id="rId6"/>
              </a:rPr>
              <a:t>John 8:23 NIV</a:t>
            </a:r>
            <a:r>
              <a:rPr lang="en-US"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rPr>
              <a:t>, </a:t>
            </a:r>
            <a:r>
              <a:rPr lang="en-US"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hlinkClick r:id="rId7"/>
              </a:rPr>
              <a:t>Mark 3:29</a:t>
            </a:r>
            <a:r>
              <a:rPr lang="en-US"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rPr>
              <a:t>, </a:t>
            </a:r>
            <a:r>
              <a:rPr lang="en-US" b="1" kern="150" dirty="0">
                <a:ln w="12700">
                  <a:solidFill>
                    <a:schemeClr val="tx2">
                      <a:lumMod val="75000"/>
                    </a:schemeClr>
                  </a:solidFill>
                  <a:prstDash val="solid"/>
                </a:ln>
                <a:pattFill prst="dkUpDiag">
                  <a:fgClr>
                    <a:schemeClr val="tx2"/>
                  </a:fgClr>
                  <a:bgClr>
                    <a:schemeClr val="tx2">
                      <a:lumMod val="20000"/>
                      <a:lumOff val="80000"/>
                    </a:schemeClr>
                  </a:bgClr>
                </a:pattFill>
                <a:ea typeface="Times New Roman" panose="02020603050405020304" pitchFamily="18" charset="0"/>
                <a:cs typeface="Arial" panose="020B0604020202020204" pitchFamily="34" charset="0"/>
                <a:hlinkClick r:id="rId8"/>
              </a:rPr>
              <a:t>Rev. 20:4</a:t>
            </a:r>
            <a:endParaRPr lang="en-US"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endParaRPr>
          </a:p>
          <a:p>
            <a:pPr marL="365760" indent="-365760">
              <a:lnSpc>
                <a:spcPct val="100000"/>
              </a:lnSpc>
              <a:spcBef>
                <a:spcPts val="0"/>
              </a:spcBef>
              <a:spcAft>
                <a:spcPts val="1200"/>
              </a:spcAft>
              <a:buClr>
                <a:schemeClr val="tx1"/>
              </a:buClr>
              <a:buSzPct val="70000"/>
              <a:buFont typeface="Wingdings" panose="05000000000000000000" pitchFamily="2" charset="2"/>
              <a:buChar char="Ø"/>
              <a:tabLst/>
            </a:pPr>
            <a:r>
              <a:rPr lang="en-US" sz="3000" dirty="0">
                <a:solidFill>
                  <a:schemeClr val="tx1"/>
                </a:solidFill>
                <a:ea typeface="SimSun" panose="02010600030101010101" pitchFamily="2" charset="-122"/>
                <a:cs typeface="Arial" panose="020B0604020202020204" pitchFamily="34" charset="0"/>
              </a:rPr>
              <a:t>Other Bible verses also describe </a:t>
            </a:r>
            <a:r>
              <a:rPr lang="en-US" sz="32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outerShdw>
                </a:effectLst>
                <a:ea typeface="Times New Roman" panose="02020603050405020304" pitchFamily="18" charset="0"/>
                <a:cs typeface="Arial" panose="020B0604020202020204" pitchFamily="34" charset="0"/>
              </a:rPr>
              <a:t>different levels in Hell from: “outer darkness”, to “shall receive greater damnation” to “the lowest hell</a:t>
            </a:r>
            <a:r>
              <a:rPr lang="en-US" sz="3200" dirty="0">
                <a:solidFill>
                  <a:schemeClr val="tx1"/>
                </a:solidFill>
                <a:ea typeface="SimSun" panose="02010600030101010101" pitchFamily="2" charset="-122"/>
                <a:cs typeface="Arial" panose="020B0604020202020204" pitchFamily="34" charset="0"/>
              </a:rPr>
              <a:t>.” </a:t>
            </a:r>
            <a:r>
              <a:rPr lang="en-US" sz="2000"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hlinkClick r:id="rId9"/>
              </a:rPr>
              <a:t>Deut. 32:22</a:t>
            </a:r>
            <a:r>
              <a:rPr lang="en-US" sz="2000"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rPr>
              <a:t>, </a:t>
            </a:r>
            <a:r>
              <a:rPr lang="en-US" sz="2000"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hlinkClick r:id="rId10"/>
              </a:rPr>
              <a:t>Mat. 8:12, 22:13, 25:30</a:t>
            </a:r>
            <a:r>
              <a:rPr lang="en-US" sz="2000"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rPr>
              <a:t>, </a:t>
            </a:r>
            <a:r>
              <a:rPr lang="en-US" sz="2000" b="1" dirty="0">
                <a:ln w="12700">
                  <a:solidFill>
                    <a:schemeClr val="tx2">
                      <a:lumMod val="75000"/>
                    </a:schemeClr>
                  </a:solidFill>
                  <a:prstDash val="solid"/>
                </a:ln>
                <a:pattFill prst="dkUpDiag">
                  <a:fgClr>
                    <a:schemeClr val="tx2"/>
                  </a:fgClr>
                  <a:bgClr>
                    <a:schemeClr val="tx2">
                      <a:lumMod val="20000"/>
                      <a:lumOff val="80000"/>
                    </a:schemeClr>
                  </a:bgClr>
                </a:pattFill>
                <a:ea typeface="SimSun" panose="02010600030101010101" pitchFamily="2" charset="-122"/>
                <a:cs typeface="Arial" panose="020B0604020202020204" pitchFamily="34" charset="0"/>
                <a:hlinkClick r:id="rId11"/>
              </a:rPr>
              <a:t>Mark 12:40</a:t>
            </a:r>
            <a:endParaRPr lang="en-US" sz="2000" b="1" dirty="0">
              <a:solidFill>
                <a:schemeClr val="tx1"/>
              </a:solidFill>
              <a:ea typeface="SimSun" panose="02010600030101010101" pitchFamily="2" charset="-122"/>
              <a:cs typeface="Arial" panose="020B0604020202020204" pitchFamily="34" charset="0"/>
            </a:endParaRPr>
          </a:p>
        </p:txBody>
      </p:sp>
      <p:sp>
        <p:nvSpPr>
          <p:cNvPr id="9" name="Text Box 1">
            <a:extLst>
              <a:ext uri="{FF2B5EF4-FFF2-40B4-BE49-F238E27FC236}">
                <a16:creationId xmlns:a16="http://schemas.microsoft.com/office/drawing/2014/main" id="{47CA38CF-2343-4D4D-A19A-90BAE169482A}"/>
              </a:ext>
            </a:extLst>
          </p:cNvPr>
          <p:cNvSpPr txBox="1">
            <a:spLocks noChangeArrowheads="1"/>
          </p:cNvSpPr>
          <p:nvPr/>
        </p:nvSpPr>
        <p:spPr bwMode="auto">
          <a:xfrm>
            <a:off x="182880" y="336978"/>
            <a:ext cx="8778240" cy="1097280"/>
          </a:xfrm>
          <a:prstGeom prst="rect">
            <a:avLst/>
          </a:prstGeom>
          <a:blipFill dpi="0" rotWithShape="0">
            <a:blip r:embed="rId12"/>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37160" rIns="91440" bIns="9144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Jesus Stated 10 Times: Judgement after Millennium is Eternal Literal Lake of Fire</a:t>
            </a:r>
          </a:p>
        </p:txBody>
      </p:sp>
      <p:sp>
        <p:nvSpPr>
          <p:cNvPr id="7" name="Date Placeholder 2">
            <a:extLst>
              <a:ext uri="{FF2B5EF4-FFF2-40B4-BE49-F238E27FC236}">
                <a16:creationId xmlns:a16="http://schemas.microsoft.com/office/drawing/2014/main" id="{594387AC-77C6-4D6D-B659-2CB2276C78EE}"/>
              </a:ext>
            </a:extLst>
          </p:cNvPr>
          <p:cNvSpPr>
            <a:spLocks noGrp="1"/>
          </p:cNvSpPr>
          <p:nvPr>
            <p:ph type="dt" sz="half" idx="10"/>
          </p:nvPr>
        </p:nvSpPr>
        <p:spPr>
          <a:xfrm>
            <a:off x="5867400" y="658368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145891179"/>
      </p:ext>
    </p:extLst>
  </p:cSld>
  <p:clrMapOvr>
    <a:masterClrMapping/>
  </p:clrMapOvr>
  <mc:AlternateContent xmlns:mc="http://schemas.openxmlformats.org/markup-compatibility/2006" xmlns:p14="http://schemas.microsoft.com/office/powerpoint/2010/main">
    <mc:Choice Requires="p14">
      <p:transition p14:dur="10" advTm="20000"/>
    </mc:Choice>
    <mc:Fallback xmlns="">
      <p:transition advTm="20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500"/>
                                  </p:stCondLst>
                                  <p:childTnLst>
                                    <p:animEffect transition="out" filter="fade">
                                      <p:cBhvr>
                                        <p:cTn id="6" dur="2000" tmFilter="0, 0; .2, .5; .8, .5; 1, 0"/>
                                        <p:tgtEl>
                                          <p:spTgt spid="5">
                                            <p:txEl>
                                              <p:pRg st="0" end="0"/>
                                            </p:txEl>
                                          </p:spTgt>
                                        </p:tgtEl>
                                      </p:cBhvr>
                                    </p:animEffect>
                                    <p:animScale>
                                      <p:cBhvr>
                                        <p:cTn id="7" dur="1000" autoRev="1" fill="hold"/>
                                        <p:tgtEl>
                                          <p:spTgt spid="5">
                                            <p:txEl>
                                              <p:pRg st="0" end="0"/>
                                            </p:txEl>
                                          </p:spTgt>
                                        </p:tgtEl>
                                      </p:cBhvr>
                                      <p:by x="105000" y="105000"/>
                                    </p:animScale>
                                  </p:childTnLst>
                                </p:cTn>
                              </p:par>
                            </p:childTnLst>
                          </p:cTn>
                        </p:par>
                        <p:par>
                          <p:cTn id="8" fill="hold">
                            <p:stCondLst>
                              <p:cond delay="5500"/>
                            </p:stCondLst>
                            <p:childTnLst>
                              <p:par>
                                <p:cTn id="9" presetID="26" presetClass="emph" presetSubtype="0" fill="hold" nodeType="afterEffect">
                                  <p:stCondLst>
                                    <p:cond delay="10000"/>
                                  </p:stCondLst>
                                  <p:childTnLst>
                                    <p:animEffect transition="out" filter="fade">
                                      <p:cBhvr>
                                        <p:cTn id="10" dur="2000" tmFilter="0, 0; .2, .5; .8, .5; 1, 0"/>
                                        <p:tgtEl>
                                          <p:spTgt spid="5">
                                            <p:txEl>
                                              <p:pRg st="2" end="2"/>
                                            </p:txEl>
                                          </p:spTgt>
                                        </p:tgtEl>
                                      </p:cBhvr>
                                    </p:animEffect>
                                    <p:animScale>
                                      <p:cBhvr>
                                        <p:cTn id="11" dur="1000" autoRev="1" fill="hold"/>
                                        <p:tgtEl>
                                          <p:spTgt spid="5">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6300" y="838200"/>
            <a:ext cx="7391400" cy="532043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800"/>
              </a:spcAft>
              <a:buClr>
                <a:srgbClr val="FFFFFF"/>
              </a:buClr>
              <a:buSzPct val="70000"/>
              <a:tabLst/>
              <a:defRPr/>
            </a:pPr>
            <a:r>
              <a:rPr lang="en-US" sz="4400" b="1" kern="150" dirty="0">
                <a:ln w="9525">
                  <a:solidFill>
                    <a:srgbClr val="000000"/>
                  </a:solidFill>
                  <a:prstDash val="solid"/>
                </a:ln>
                <a:solidFill>
                  <a:srgbClr val="663300"/>
                </a:solidFill>
                <a:effectLst>
                  <a:outerShdw blurRad="12700" dist="38100" dir="2700000" algn="tl" rotWithShape="0">
                    <a:srgbClr val="000000"/>
                  </a:outerShdw>
                </a:effectLst>
                <a:latin typeface="Papyrus" panose="03070502060502030205" pitchFamily="66" charset="0"/>
                <a:ea typeface="SimSun" panose="02010600030101010101" pitchFamily="2" charset="-122"/>
                <a:cs typeface="Calibri" panose="020F0502020204030204" pitchFamily="34" charset="0"/>
              </a:rPr>
              <a:t> </a:t>
            </a:r>
            <a:r>
              <a:rPr lang="en-US" sz="3400" kern="150" dirty="0">
                <a:solidFill>
                  <a:schemeClr val="tx1"/>
                </a:solidFill>
                <a:latin typeface="Papyrus" panose="03070502060502030205" pitchFamily="66" charset="0"/>
                <a:ea typeface="SimSun" panose="02010600030101010101" pitchFamily="2" charset="-122"/>
                <a:cs typeface="Calibri" panose="020F0502020204030204" pitchFamily="34" charset="0"/>
              </a:rPr>
              <a:t>He keepeth back his </a:t>
            </a:r>
            <a:r>
              <a:rPr lang="en-US" sz="4000" b="1" kern="150" dirty="0">
                <a:ln w="12700" cmpd="sng">
                  <a:solidFill>
                    <a:sysClr val="windowText" lastClr="000000"/>
                  </a:solidFill>
                  <a:prstDash val="solid"/>
                </a:ln>
                <a:solidFill>
                  <a:schemeClr val="bg1"/>
                </a:solidFill>
                <a:effectLst>
                  <a:glow rad="88900">
                    <a:srgbClr val="C00000">
                      <a:alpha val="80000"/>
                    </a:srgbClr>
                  </a:glow>
                  <a:outerShdw blurRad="190500" dist="50800" dir="5400000" algn="ctr" rotWithShape="0">
                    <a:schemeClr val="tx1"/>
                  </a:outerShdw>
                </a:effectLst>
                <a:latin typeface="Papyrus" panose="03070502060502030205" pitchFamily="66" charset="0"/>
                <a:ea typeface="SimSun" panose="02010600030101010101" pitchFamily="2" charset="-122"/>
                <a:cs typeface="Calibri" panose="020F0502020204030204" pitchFamily="34" charset="0"/>
              </a:rPr>
              <a:t>soul from the pit</a:t>
            </a:r>
            <a:r>
              <a:rPr lang="en-US" sz="3400" kern="150" dirty="0">
                <a:solidFill>
                  <a:schemeClr val="tx1"/>
                </a:solidFill>
                <a:latin typeface="Papyrus" panose="03070502060502030205" pitchFamily="66" charset="0"/>
                <a:ea typeface="SimSun" panose="02010600030101010101" pitchFamily="2" charset="-122"/>
                <a:cs typeface="Calibri" panose="020F0502020204030204" pitchFamily="34" charset="0"/>
              </a:rPr>
              <a:t>, and his life from perishing by the sword. </a:t>
            </a:r>
            <a:r>
              <a:rPr lang="en-US" sz="200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Papyrus" panose="03070502060502030205" pitchFamily="66" charset="0"/>
                <a:ea typeface="SimSun" panose="02010600030101010101" pitchFamily="2" charset="-122"/>
                <a:cs typeface="Mangal" panose="02040503050203030202" pitchFamily="18" charset="0"/>
                <a:hlinkClick r:id="rId4"/>
              </a:rPr>
              <a:t>Job 33:18,24,28,30</a:t>
            </a:r>
            <a:endParaRPr lang="en-US" sz="3400" kern="150" dirty="0">
              <a:solidFill>
                <a:schemeClr val="tx1"/>
              </a:solidFill>
              <a:latin typeface="Papyrus" panose="03070502060502030205" pitchFamily="66" charset="0"/>
              <a:ea typeface="SimSun" panose="02010600030101010101" pitchFamily="2" charset="-122"/>
              <a:cs typeface="Calibri" panose="020F0502020204030204" pitchFamily="34" charset="0"/>
            </a:endParaRPr>
          </a:p>
          <a:p>
            <a:pPr marL="0" lvl="0" indent="0">
              <a:lnSpc>
                <a:spcPct val="94000"/>
              </a:lnSpc>
              <a:spcBef>
                <a:spcPts val="0"/>
              </a:spcBef>
              <a:spcAft>
                <a:spcPts val="0"/>
              </a:spcAft>
              <a:buClr>
                <a:srgbClr val="FFFFFF"/>
              </a:buClr>
              <a:buSzPct val="70000"/>
              <a:tabLst/>
              <a:defRPr/>
            </a:pPr>
            <a:r>
              <a:rPr lang="en-US" sz="3400" dirty="0">
                <a:latin typeface="Papyrus" panose="03070502060502030205" pitchFamily="66" charset="0"/>
                <a:ea typeface="SimSun" panose="02010600030101010101" pitchFamily="2" charset="-122"/>
                <a:cs typeface="Mangal" panose="02040503050203030202" pitchFamily="18" charset="0"/>
              </a:rPr>
              <a:t>“For a fire is kindled in mine anger, and </a:t>
            </a:r>
            <a:r>
              <a:rPr lang="en-US" sz="4000" b="1" dirty="0">
                <a:ln w="12700" cmpd="sng">
                  <a:solidFill>
                    <a:sysClr val="windowText" lastClr="000000"/>
                  </a:solidFill>
                  <a:prstDash val="solid"/>
                </a:ln>
                <a:solidFill>
                  <a:schemeClr val="bg1"/>
                </a:solidFill>
                <a:effectLst>
                  <a:glow rad="88900">
                    <a:srgbClr val="C00000">
                      <a:alpha val="80000"/>
                    </a:srgbClr>
                  </a:glow>
                  <a:outerShdw blurRad="190500" dist="50800" dir="5400000" algn="ctr" rotWithShape="0">
                    <a:schemeClr val="tx1"/>
                  </a:outerShdw>
                </a:effectLst>
                <a:latin typeface="Papyrus" panose="03070502060502030205" pitchFamily="66" charset="0"/>
                <a:ea typeface="SimSun" panose="02010600030101010101" pitchFamily="2" charset="-122"/>
                <a:cs typeface="Mangal" panose="02040503050203030202" pitchFamily="18" charset="0"/>
              </a:rPr>
              <a:t>shall burn unto the lowest hell</a:t>
            </a:r>
            <a:r>
              <a:rPr lang="en-US" sz="3400" b="1" dirty="0">
                <a:ln w="9525">
                  <a:solidFill>
                    <a:schemeClr val="tx1"/>
                  </a:solidFill>
                  <a:prstDash val="solid"/>
                </a:ln>
                <a:solidFill>
                  <a:schemeClr val="bg1"/>
                </a:solidFill>
                <a:effectLst>
                  <a:glow rad="101600">
                    <a:srgbClr val="C00000">
                      <a:alpha val="80000"/>
                    </a:srgbClr>
                  </a:glow>
                  <a:outerShdw blurRad="12700" dist="38100" dir="2700000" algn="tl" rotWithShape="0">
                    <a:schemeClr val="tx1"/>
                  </a:outerShdw>
                </a:effectLst>
                <a:latin typeface="Papyrus" panose="03070502060502030205" pitchFamily="66" charset="0"/>
                <a:ea typeface="SimSun" panose="02010600030101010101" pitchFamily="2" charset="-122"/>
                <a:cs typeface="Mangal" panose="02040503050203030202" pitchFamily="18" charset="0"/>
              </a:rPr>
              <a:t>, </a:t>
            </a:r>
            <a:r>
              <a:rPr lang="en-US" sz="4000" b="1" dirty="0">
                <a:ln w="9525">
                  <a:solidFill>
                    <a:schemeClr val="tx1"/>
                  </a:solidFill>
                  <a:prstDash val="solid"/>
                </a:ln>
                <a:solidFill>
                  <a:schemeClr val="bg1"/>
                </a:solidFill>
                <a:effectLst>
                  <a:glow rad="101600">
                    <a:srgbClr val="C00000">
                      <a:alpha val="80000"/>
                    </a:srgbClr>
                  </a:glow>
                  <a:outerShdw blurRad="12700" dist="38100" dir="2700000" algn="tl" rotWithShape="0">
                    <a:schemeClr val="tx1"/>
                  </a:outerShdw>
                </a:effectLst>
                <a:latin typeface="Papyrus" panose="03070502060502030205" pitchFamily="66" charset="0"/>
                <a:ea typeface="SimSun" panose="02010600030101010101" pitchFamily="2" charset="-122"/>
                <a:cs typeface="Mangal" panose="02040503050203030202" pitchFamily="18" charset="0"/>
              </a:rPr>
              <a:t>and shall consume the earth with her increase</a:t>
            </a:r>
            <a:r>
              <a:rPr lang="en-US" sz="3400" dirty="0">
                <a:latin typeface="Papyrus" panose="03070502060502030205" pitchFamily="66" charset="0"/>
                <a:ea typeface="SimSun" panose="02010600030101010101" pitchFamily="2" charset="-122"/>
                <a:cs typeface="Mangal" panose="02040503050203030202" pitchFamily="18" charset="0"/>
              </a:rPr>
              <a:t>, and set on fire the foundations of the mountains.”</a:t>
            </a:r>
            <a:r>
              <a:rPr lang="en-US" sz="3200" dirty="0">
                <a:latin typeface="Papyrus" panose="03070502060502030205" pitchFamily="66" charset="0"/>
                <a:ea typeface="SimSun" panose="02010600030101010101" pitchFamily="2" charset="-122"/>
                <a:cs typeface="Mangal" panose="02040503050203030202" pitchFamily="18" charset="0"/>
              </a:rPr>
              <a:t> </a:t>
            </a:r>
          </a:p>
          <a:p>
            <a:pPr marL="0" lvl="0" indent="0">
              <a:lnSpc>
                <a:spcPct val="94000"/>
              </a:lnSpc>
              <a:spcBef>
                <a:spcPts val="0"/>
              </a:spcBef>
              <a:spcAft>
                <a:spcPts val="1200"/>
              </a:spcAft>
              <a:buClr>
                <a:srgbClr val="FFFFFF"/>
              </a:buClr>
              <a:buSzPct val="70000"/>
              <a:tabLst/>
              <a:defRPr/>
            </a:pPr>
            <a:r>
              <a:rPr lang="en-US" sz="20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Mangal" panose="02040503050203030202" pitchFamily="18" charset="0"/>
                <a:hlinkClick r:id="rId5"/>
              </a:rPr>
              <a:t>Deut. 32:22</a:t>
            </a:r>
            <a:endParaRPr kumimoji="0" lang="en-US" sz="4000" i="0" u="none" strike="noStrike" kern="150" normalizeH="0" baseline="0" noProof="0" dirty="0">
              <a:ln w="12700">
                <a:solidFill>
                  <a:schemeClr val="tx2">
                    <a:lumMod val="75000"/>
                  </a:schemeClr>
                </a:solidFill>
                <a:prstDash val="solid"/>
              </a:ln>
              <a:pattFill prst="dkUpDiag">
                <a:fgClr>
                  <a:schemeClr val="tx2"/>
                </a:fgClr>
                <a:bgClr>
                  <a:schemeClr val="tx2">
                    <a:lumMod val="20000"/>
                    <a:lumOff val="80000"/>
                  </a:schemeClr>
                </a:bgClr>
              </a:pattFill>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145531285"/>
      </p:ext>
    </p:extLst>
  </p:cSld>
  <p:clrMapOvr>
    <a:masterClrMapping/>
  </p:clrMapOvr>
  <mc:AlternateContent xmlns:mc="http://schemas.openxmlformats.org/markup-compatibility/2006" xmlns:p15="http://schemas.microsoft.com/office/powerpoint/2012/main">
    <mc:Choice Requires="p15">
      <p:transition spd="slow"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5" name="Text Box 1">
            <a:extLst>
              <a:ext uri="{FF2B5EF4-FFF2-40B4-BE49-F238E27FC236}">
                <a16:creationId xmlns:a16="http://schemas.microsoft.com/office/drawing/2014/main" id="{B2656F95-1AD4-4955-8DAD-D88CB94F5055}"/>
              </a:ext>
            </a:extLst>
          </p:cNvPr>
          <p:cNvSpPr txBox="1">
            <a:spLocks noChangeArrowheads="1"/>
          </p:cNvSpPr>
          <p:nvPr/>
        </p:nvSpPr>
        <p:spPr bwMode="auto">
          <a:xfrm>
            <a:off x="182880" y="152400"/>
            <a:ext cx="8778240" cy="109728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137160" rIns="91440" bIns="9144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Jesus Stated 10 Times: Judgement after Millennium is Eternal Literal Lake of Fire</a:t>
            </a:r>
          </a:p>
        </p:txBody>
      </p:sp>
      <p:sp>
        <p:nvSpPr>
          <p:cNvPr id="4" name="Date Placeholder 2">
            <a:extLst>
              <a:ext uri="{FF2B5EF4-FFF2-40B4-BE49-F238E27FC236}">
                <a16:creationId xmlns:a16="http://schemas.microsoft.com/office/drawing/2014/main" id="{8E321CD0-1286-4DDE-9904-5B3E7BF4E92C}"/>
              </a:ext>
            </a:extLst>
          </p:cNvPr>
          <p:cNvSpPr>
            <a:spLocks noGrp="1"/>
          </p:cNvSpPr>
          <p:nvPr>
            <p:ph type="dt" sz="half" idx="10"/>
          </p:nvPr>
        </p:nvSpPr>
        <p:spPr>
          <a:xfrm>
            <a:off x="159689" y="6675120"/>
            <a:ext cx="2971800"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2" name="TextBox 1">
            <a:extLst>
              <a:ext uri="{FF2B5EF4-FFF2-40B4-BE49-F238E27FC236}">
                <a16:creationId xmlns:a16="http://schemas.microsoft.com/office/drawing/2014/main" id="{43B092E2-900E-4A77-8E25-23226049C2A3}"/>
              </a:ext>
            </a:extLst>
          </p:cNvPr>
          <p:cNvSpPr txBox="1"/>
          <p:nvPr/>
        </p:nvSpPr>
        <p:spPr>
          <a:xfrm>
            <a:off x="5120640" y="6400373"/>
            <a:ext cx="4023360" cy="242631"/>
          </a:xfrm>
          <a:prstGeom prst="rect">
            <a:avLst/>
          </a:prstGeom>
          <a:noFill/>
        </p:spPr>
        <p:txBody>
          <a:bodyPr wrap="square" rtlCol="0">
            <a:spAutoFit/>
          </a:bodyPr>
          <a:lstStyle/>
          <a:p>
            <a:r>
              <a:rPr lang="en-US" sz="1050" dirty="0">
                <a:solidFill>
                  <a:schemeClr val="tx1"/>
                </a:solidFill>
              </a:rPr>
              <a:t>Image Credit: Kelvinsong - Own work, CC BY-SA 3.0, </a:t>
            </a:r>
            <a:r>
              <a:rPr lang="en-US" sz="1050" b="1" dirty="0">
                <a:ln w="12700">
                  <a:solidFill>
                    <a:schemeClr val="tx2">
                      <a:lumMod val="75000"/>
                    </a:schemeClr>
                  </a:solidFill>
                  <a:prstDash val="solid"/>
                </a:ln>
                <a:pattFill prst="dkUpDiag">
                  <a:fgClr>
                    <a:schemeClr val="tx2"/>
                  </a:fgClr>
                  <a:bgClr>
                    <a:schemeClr val="tx2">
                      <a:lumMod val="20000"/>
                      <a:lumOff val="80000"/>
                    </a:schemeClr>
                  </a:bgClr>
                </a:pattFill>
                <a:hlinkClick r:id="rId5"/>
              </a:rPr>
              <a:t>[968]</a:t>
            </a:r>
            <a:endParaRPr lang="en-US" sz="1050" b="1" dirty="0">
              <a:solidFill>
                <a:schemeClr val="tx1"/>
              </a:solidFill>
            </a:endParaRPr>
          </a:p>
        </p:txBody>
      </p:sp>
      <p:pic>
        <p:nvPicPr>
          <p:cNvPr id="6" name="Picture 5">
            <a:extLst>
              <a:ext uri="{FF2B5EF4-FFF2-40B4-BE49-F238E27FC236}">
                <a16:creationId xmlns:a16="http://schemas.microsoft.com/office/drawing/2014/main" id="{292CF18F-1691-4946-851E-8B0EFA35C6C5}"/>
              </a:ext>
            </a:extLst>
          </p:cNvPr>
          <p:cNvPicPr>
            <a:picLocks noChangeAspect="1"/>
          </p:cNvPicPr>
          <p:nvPr/>
        </p:nvPicPr>
        <p:blipFill rotWithShape="1">
          <a:blip r:embed="rId6"/>
          <a:srcRect t="163"/>
          <a:stretch/>
        </p:blipFill>
        <p:spPr>
          <a:xfrm>
            <a:off x="35001" y="1289304"/>
            <a:ext cx="9073997" cy="5568696"/>
          </a:xfrm>
          <a:prstGeom prst="rect">
            <a:avLst/>
          </a:prstGeom>
        </p:spPr>
      </p:pic>
    </p:spTree>
    <p:extLst>
      <p:ext uri="{BB962C8B-B14F-4D97-AF65-F5344CB8AC3E}">
        <p14:creationId xmlns:p14="http://schemas.microsoft.com/office/powerpoint/2010/main" val="7462356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57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63279" y="1381947"/>
            <a:ext cx="9017442" cy="5238357"/>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91440" tIns="182880" rIns="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Bef>
                <a:spcPts val="0"/>
              </a:spcBef>
              <a:spcAft>
                <a:spcPts val="1200"/>
              </a:spcAft>
              <a:buClr>
                <a:schemeClr val="bg1"/>
              </a:buClr>
              <a:buSzPct val="80000"/>
              <a:tabLst/>
            </a:pPr>
            <a:r>
              <a:rPr lang="en-US" sz="3200" kern="150" dirty="0">
                <a:solidFill>
                  <a:schemeClr val="tx1"/>
                </a:solidFill>
                <a:ea typeface="Times New Roman" panose="02020603050405020304" pitchFamily="18" charset="0"/>
                <a:cs typeface="Arial" panose="020B0604020202020204" pitchFamily="34" charset="0"/>
              </a:rPr>
              <a:t>But the rest of the dead didn’t live again until the thousand years were finished. This is the first resurrection for that group. </a:t>
            </a:r>
            <a:r>
              <a:rPr lang="en-US" sz="1600" kern="150" dirty="0">
                <a:solidFill>
                  <a:schemeClr val="tx1"/>
                </a:solidFill>
                <a:ea typeface="Times New Roman" panose="02020603050405020304" pitchFamily="18" charset="0"/>
                <a:cs typeface="Arial" panose="020B0604020202020204" pitchFamily="34" charset="0"/>
                <a:hlinkClick r:id="rId4"/>
              </a:rPr>
              <a:t>Rev. 20:4-5</a:t>
            </a:r>
            <a:r>
              <a:rPr lang="en-US" sz="1600" kern="150" dirty="0">
                <a:solidFill>
                  <a:schemeClr val="tx1"/>
                </a:solidFill>
                <a:ea typeface="Times New Roman" panose="02020603050405020304" pitchFamily="18" charset="0"/>
                <a:cs typeface="Arial" panose="020B0604020202020204" pitchFamily="34" charset="0"/>
              </a:rPr>
              <a:t> </a:t>
            </a:r>
            <a:endParaRPr lang="en-US" sz="2000" kern="150" dirty="0">
              <a:solidFill>
                <a:schemeClr val="tx1"/>
              </a:solidFill>
              <a:ea typeface="Times New Roman" panose="02020603050405020304" pitchFamily="18" charset="0"/>
              <a:cs typeface="Arial" panose="020B0604020202020204" pitchFamily="34" charset="0"/>
            </a:endParaRPr>
          </a:p>
          <a:p>
            <a:pPr marL="274320" indent="-274320">
              <a:lnSpc>
                <a:spcPct val="90000"/>
              </a:lnSpc>
              <a:spcBef>
                <a:spcPts val="0"/>
              </a:spcBef>
              <a:spcAft>
                <a:spcPts val="1200"/>
              </a:spcAft>
              <a:buClr>
                <a:schemeClr val="bg1"/>
              </a:buClr>
              <a:buSzPct val="65000"/>
              <a:buFont typeface="Wingdings" panose="05000000000000000000" pitchFamily="2" charset="2"/>
              <a:buChar char="Ø"/>
              <a:tabLst/>
            </a:pPr>
            <a:r>
              <a:rPr lang="en-US" sz="3000" b="1" kern="150" dirty="0">
                <a:ln w="12700" cmpd="sng">
                  <a:solidFill>
                    <a:schemeClr val="tx1">
                      <a:lumMod val="95000"/>
                      <a:lumOff val="5000"/>
                    </a:schemeClr>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ea typeface="Times New Roman" panose="02020603050405020304" pitchFamily="18" charset="0"/>
                <a:cs typeface="Arial" panose="020B0604020202020204" pitchFamily="34" charset="0"/>
              </a:rPr>
              <a:t>The Bible stated that evil people who die don’t cease to exist as some claim. They live again when resurrected at the final judgement after the millennium.</a:t>
            </a:r>
          </a:p>
          <a:p>
            <a:pPr marL="274320" indent="-274320">
              <a:lnSpc>
                <a:spcPct val="90000"/>
              </a:lnSpc>
              <a:spcBef>
                <a:spcPts val="0"/>
              </a:spcBef>
              <a:spcAft>
                <a:spcPts val="1200"/>
              </a:spcAft>
              <a:buClr>
                <a:schemeClr val="bg1">
                  <a:lumMod val="95000"/>
                </a:schemeClr>
              </a:buClr>
              <a:buSzPct val="65000"/>
              <a:buFont typeface="Wingdings" panose="05000000000000000000" pitchFamily="2" charset="2"/>
              <a:buChar char="Ø"/>
              <a:tabLst/>
            </a:pPr>
            <a:r>
              <a:rPr lang="en-US" sz="3000" b="1" kern="150" dirty="0">
                <a:ln w="12700" cmpd="sng">
                  <a:solidFill>
                    <a:schemeClr val="tx1">
                      <a:lumMod val="95000"/>
                      <a:lumOff val="5000"/>
                    </a:schemeClr>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ea typeface="Times New Roman" panose="02020603050405020304" pitchFamily="18" charset="0"/>
                <a:cs typeface="Arial" panose="020B0604020202020204" pitchFamily="34" charset="0"/>
              </a:rPr>
              <a:t>The first death isn’t the end of their existence. Jesus stated that they will exist after their first death, to be “hurt” by a “fiery lake of burning Sulphur” in their “second death”. </a:t>
            </a:r>
            <a:r>
              <a:rPr lang="en-US" sz="1400" kern="150" dirty="0">
                <a:solidFill>
                  <a:schemeClr val="tx1"/>
                </a:solidFill>
                <a:ea typeface="Times New Roman" panose="02020603050405020304" pitchFamily="18" charset="0"/>
                <a:cs typeface="Arial" panose="020B0604020202020204" pitchFamily="34" charset="0"/>
                <a:hlinkClick r:id="rId5"/>
              </a:rPr>
              <a:t>Rev. 2:11, 20:6,14, 21:8 NIV</a:t>
            </a:r>
            <a:r>
              <a:rPr lang="en-US" sz="1400" kern="150" dirty="0">
                <a:solidFill>
                  <a:schemeClr val="tx1"/>
                </a:solidFill>
                <a:ea typeface="Times New Roman" panose="02020603050405020304" pitchFamily="18" charset="0"/>
                <a:cs typeface="Arial" panose="020B0604020202020204" pitchFamily="34" charset="0"/>
              </a:rPr>
              <a:t> </a:t>
            </a:r>
          </a:p>
        </p:txBody>
      </p:sp>
      <p:sp>
        <p:nvSpPr>
          <p:cNvPr id="5" name="Text Box 1">
            <a:extLst>
              <a:ext uri="{FF2B5EF4-FFF2-40B4-BE49-F238E27FC236}">
                <a16:creationId xmlns:a16="http://schemas.microsoft.com/office/drawing/2014/main" id="{6DFD92BB-ED05-4D98-8D3D-4C8AD1C281A5}"/>
              </a:ext>
            </a:extLst>
          </p:cNvPr>
          <p:cNvSpPr txBox="1">
            <a:spLocks noChangeArrowheads="1"/>
          </p:cNvSpPr>
          <p:nvPr/>
        </p:nvSpPr>
        <p:spPr bwMode="auto">
          <a:xfrm>
            <a:off x="182880" y="201706"/>
            <a:ext cx="8778240" cy="1005840"/>
          </a:xfrm>
          <a:prstGeom prst="rect">
            <a:avLst/>
          </a:prstGeom>
          <a:blipFill dpi="0" rotWithShape="0">
            <a:blip r:embed="rId6"/>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0000"/>
              </a:lnSpc>
              <a:spcAft>
                <a:spcPts val="600"/>
              </a:spcAft>
              <a:buClr>
                <a:srgbClr val="0000FF"/>
              </a:buClr>
              <a:defRPr/>
            </a:pPr>
            <a:r>
              <a:rPr lang="en-US" sz="34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Jesus Stated 10 Times: Judgement after Millennium is Eternal Literal Lake of Fire</a:t>
            </a:r>
          </a:p>
        </p:txBody>
      </p:sp>
      <p:sp>
        <p:nvSpPr>
          <p:cNvPr id="4" name="Date Placeholder 2">
            <a:extLst>
              <a:ext uri="{FF2B5EF4-FFF2-40B4-BE49-F238E27FC236}">
                <a16:creationId xmlns:a16="http://schemas.microsoft.com/office/drawing/2014/main" id="{549BA367-49CB-4F56-B31B-B9705EEB52FF}"/>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5036091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9000"/>
                                  </p:stCondLst>
                                  <p:childTnLst>
                                    <p:animEffect transition="out" filter="fade">
                                      <p:cBhvr>
                                        <p:cTn id="6" dur="2000" tmFilter="0, 0; .2, .5; .8, .5; 1, 0"/>
                                        <p:tgtEl>
                                          <p:spTgt spid="6">
                                            <p:txEl>
                                              <p:pRg st="1" end="1"/>
                                            </p:txEl>
                                          </p:spTgt>
                                        </p:tgtEl>
                                      </p:cBhvr>
                                    </p:animEffect>
                                    <p:animScale>
                                      <p:cBhvr>
                                        <p:cTn id="7" dur="1000" autoRev="1" fill="hold"/>
                                        <p:tgtEl>
                                          <p:spTgt spid="6">
                                            <p:txEl>
                                              <p:pRg st="1" end="1"/>
                                            </p:txEl>
                                          </p:spTgt>
                                        </p:tgtEl>
                                      </p:cBhvr>
                                      <p:by x="105000" y="105000"/>
                                    </p:animScale>
                                  </p:childTnLst>
                                </p:cTn>
                              </p:par>
                            </p:childTnLst>
                          </p:cTn>
                        </p:par>
                        <p:par>
                          <p:cTn id="8" fill="hold">
                            <p:stCondLst>
                              <p:cond delay="11000"/>
                            </p:stCondLst>
                            <p:childTnLst>
                              <p:par>
                                <p:cTn id="9" presetID="26" presetClass="emph" presetSubtype="0" fill="hold" nodeType="afterEffect">
                                  <p:stCondLst>
                                    <p:cond delay="9000"/>
                                  </p:stCondLst>
                                  <p:childTnLst>
                                    <p:animEffect transition="out" filter="fade">
                                      <p:cBhvr>
                                        <p:cTn id="10" dur="2000" tmFilter="0, 0; .2, .5; .8, .5; 1, 0"/>
                                        <p:tgtEl>
                                          <p:spTgt spid="6">
                                            <p:txEl>
                                              <p:pRg st="2" end="2"/>
                                            </p:txEl>
                                          </p:spTgt>
                                        </p:tgtEl>
                                      </p:cBhvr>
                                    </p:animEffect>
                                    <p:animScale>
                                      <p:cBhvr>
                                        <p:cTn id="11" dur="100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1313481"/>
            <a:ext cx="7486650" cy="4593565"/>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SzPct val="65000"/>
              <a:tabLst/>
            </a:pPr>
            <a:r>
              <a:rPr kumimoji="0" lang="en-US" sz="4400" b="1" i="0" u="none" strike="noStrike" kern="150" cap="none" spc="0" normalizeH="0" baseline="0" noProof="0" dirty="0">
                <a:ln w="9525">
                  <a:solidFill>
                    <a:srgbClr val="000000"/>
                  </a:solidFill>
                  <a:prstDash val="solid"/>
                </a:ln>
                <a:solidFill>
                  <a:srgbClr val="663300"/>
                </a:solidFill>
                <a:effectLst>
                  <a:outerShdw blurRad="12700" dist="38100" dir="2700000" algn="tl" rotWithShape="0">
                    <a:srgbClr val="000000"/>
                  </a:outerShdw>
                </a:effectLst>
                <a:uLnTx/>
                <a:uFillTx/>
                <a:latin typeface="Papyrus" panose="03070502060502030205" pitchFamily="66" charset="0"/>
                <a:ea typeface="SimSun" panose="02010600030101010101" pitchFamily="2" charset="-122"/>
                <a:cs typeface="Calibri" panose="020F0502020204030204" pitchFamily="34" charset="0"/>
              </a:rPr>
              <a:t> </a:t>
            </a:r>
            <a:r>
              <a:rPr lang="en-US" sz="3600" kern="150" dirty="0">
                <a:solidFill>
                  <a:srgbClr val="663300"/>
                </a:solidFill>
                <a:latin typeface="Papyrus" panose="03070502060502030205" pitchFamily="66" charset="0"/>
                <a:ea typeface="Times New Roman" panose="02020603050405020304" pitchFamily="18" charset="0"/>
                <a:cs typeface="Times New Roman" panose="02020603050405020304" pitchFamily="18" charset="0"/>
              </a:rPr>
              <a:t>And I saw the </a:t>
            </a:r>
            <a:r>
              <a:rPr lang="en-US" sz="4000" b="1" kern="150" dirty="0">
                <a:ln w="9525">
                  <a:solidFill>
                    <a:sysClr val="windowText" lastClr="000000"/>
                  </a:solidFill>
                  <a:prstDash val="solid"/>
                </a:ln>
                <a:solidFill>
                  <a:schemeClr val="bg1"/>
                </a:solidFill>
                <a:effectLst>
                  <a:glow rad="88900">
                    <a:srgbClr val="C00000">
                      <a:alpha val="8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dead, small and great, stand</a:t>
            </a:r>
            <a:r>
              <a:rPr lang="en-US" sz="3600" b="1" kern="150" dirty="0">
                <a:ln w="9525">
                  <a:solidFill>
                    <a:sysClr val="windowText" lastClr="000000"/>
                  </a:solidFill>
                  <a:prstDash val="solid"/>
                </a:ln>
                <a:solidFill>
                  <a:schemeClr val="bg1"/>
                </a:solidFill>
                <a:effectLst>
                  <a:glow rad="88900">
                    <a:srgbClr val="C00000">
                      <a:alpha val="8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sz="3600" kern="150" dirty="0">
                <a:solidFill>
                  <a:srgbClr val="663300"/>
                </a:solidFill>
                <a:latin typeface="Papyrus" panose="03070502060502030205" pitchFamily="66" charset="0"/>
                <a:ea typeface="Times New Roman" panose="02020603050405020304" pitchFamily="18" charset="0"/>
                <a:cs typeface="Times New Roman" panose="02020603050405020304" pitchFamily="18" charset="0"/>
              </a:rPr>
              <a:t>before God; and the books were opened… the book of life: and the </a:t>
            </a:r>
            <a:r>
              <a:rPr lang="en-US" sz="4000" b="1" kern="150" dirty="0">
                <a:ln w="12700" cmpd="sng">
                  <a:solidFill>
                    <a:sysClr val="windowText" lastClr="000000"/>
                  </a:solidFill>
                  <a:prstDash val="solid"/>
                </a:ln>
                <a:solidFill>
                  <a:schemeClr val="bg1"/>
                </a:solidFill>
                <a:effectLst>
                  <a:glow rad="88900">
                    <a:srgbClr val="C00000">
                      <a:alpha val="80000"/>
                    </a:srgbClr>
                  </a:glow>
                  <a:outerShdw blurRad="190500" dist="50800" dir="5400000" algn="ctr"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dead were judged</a:t>
            </a:r>
            <a:r>
              <a:rPr lang="en-US" sz="3600" kern="150" dirty="0">
                <a:solidFill>
                  <a:srgbClr val="663300"/>
                </a:solidFill>
                <a:latin typeface="Papyrus" panose="03070502060502030205" pitchFamily="66" charset="0"/>
                <a:ea typeface="Times New Roman" panose="02020603050405020304" pitchFamily="18" charset="0"/>
                <a:cs typeface="Times New Roman" panose="02020603050405020304" pitchFamily="18" charset="0"/>
              </a:rPr>
              <a:t>... And the sea gave up the dead which were in it; and death and hell delivered up the dead which were in them...</a:t>
            </a:r>
            <a:r>
              <a:rPr lang="en-US" sz="3200" kern="150" dirty="0">
                <a:solidFill>
                  <a:srgbClr val="663300"/>
                </a:solidFill>
                <a:latin typeface="Papyrus" panose="03070502060502030205" pitchFamily="66" charset="0"/>
                <a:ea typeface="Times New Roman" panose="02020603050405020304" pitchFamily="18" charset="0"/>
                <a:cs typeface="Times New Roman" panose="02020603050405020304" pitchFamily="18" charset="0"/>
              </a:rPr>
              <a:t> </a:t>
            </a:r>
            <a:r>
              <a:rPr lang="en-US" kern="150" dirty="0">
                <a:ln w="12700">
                  <a:solidFill>
                    <a:schemeClr val="tx2">
                      <a:lumMod val="75000"/>
                    </a:schemeClr>
                  </a:solidFill>
                  <a:prstDash val="solid"/>
                </a:ln>
                <a:solidFill>
                  <a:srgbClr val="663300"/>
                </a:solidFill>
                <a:latin typeface="Papyrus" panose="03070502060502030205" pitchFamily="66" charset="0"/>
                <a:ea typeface="Times New Roman" panose="02020603050405020304" pitchFamily="18" charset="0"/>
                <a:cs typeface="Times New Roman" panose="02020603050405020304" pitchFamily="18" charset="0"/>
                <a:hlinkClick r:id="rId4"/>
              </a:rPr>
              <a:t>Rev. 20:12-15</a:t>
            </a:r>
            <a:endParaRPr lang="en-US" sz="2200" kern="150" dirty="0">
              <a:solidFill>
                <a:srgbClr val="663300"/>
              </a:solidFill>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59668758"/>
      </p:ext>
    </p:extLst>
  </p:cSld>
  <p:clrMapOvr>
    <a:masterClrMapping/>
  </p:clrMapOvr>
  <mc:AlternateContent xmlns:mc="http://schemas.openxmlformats.org/markup-compatibility/2006" xmlns:p15="http://schemas.microsoft.com/office/powerpoint/2012/main">
    <mc:Choice Requires="p15">
      <p:transition spd="slow" advTm="13000">
        <p15:prstTrans prst="pageCurlDouble"/>
      </p:transition>
    </mc:Choice>
    <mc:Fallback xmlns="">
      <p:transition spd="slow" advTm="1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657469"/>
            <a:ext cx="8961120" cy="50292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18288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0"/>
              </a:spcAft>
              <a:buClrTx/>
              <a:buSzPct val="70000"/>
              <a:tabLst/>
              <a:defRPr/>
            </a:pPr>
            <a:r>
              <a:rPr lang="en-US" altLang="en-US" sz="34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We can prove from ancient ice core samples that Earth's last naturally occurring warm cycle (125,000 years ago) was warmer than today, and had the same level of carbon dioxide </a:t>
            </a:r>
          </a:p>
          <a:p>
            <a:pPr marL="0" lvl="0" indent="0" defTabSz="914400" eaLnBrk="0">
              <a:lnSpc>
                <a:spcPct val="100000"/>
              </a:lnSpc>
              <a:spcAft>
                <a:spcPts val="1200"/>
              </a:spcAft>
              <a:buClrTx/>
              <a:buSzPct val="70000"/>
              <a:tabLst/>
              <a:defRPr/>
            </a:pPr>
            <a:r>
              <a:rPr lang="en-US" altLang="en-US" sz="3200" dirty="0">
                <a:solidFill>
                  <a:schemeClr val="bg1">
                    <a:lumMod val="95000"/>
                    <a:lumOff val="5000"/>
                  </a:schemeClr>
                </a:solidFill>
                <a:latin typeface="Calibri" panose="020F0502020204030204" pitchFamily="34" charset="0"/>
                <a:ea typeface="Times New Roman" panose="02020603050405020304" pitchFamily="18" charset="0"/>
                <a:cs typeface="Calibri" panose="020F0502020204030204" pitchFamily="34" charset="0"/>
              </a:rPr>
              <a:t>(see graph previous page).</a:t>
            </a: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dirty="0">
                <a:solidFill>
                  <a:schemeClr val="tx1"/>
                </a:solidFill>
                <a:latin typeface="Calibri" panose="020F0502020204030204" pitchFamily="34" charset="0"/>
                <a:cs typeface="Calibri" panose="020F0502020204030204" pitchFamily="34" charset="0"/>
                <a:hlinkClick r:id="rId3"/>
              </a:rPr>
              <a:t>[80]</a:t>
            </a:r>
            <a:r>
              <a:rPr lang="en-US" altLang="en-US" sz="3200" dirty="0">
                <a:solidFill>
                  <a:schemeClr val="tx1"/>
                </a:solidFill>
                <a:latin typeface="Calibri" panose="020F0502020204030204" pitchFamily="34" charset="0"/>
                <a:ea typeface="Times New Roman" panose="02020603050405020304" pitchFamily="18" charset="0"/>
                <a:cs typeface="Calibri" panose="020F0502020204030204" pitchFamily="34" charset="0"/>
              </a:rPr>
              <a:t> </a:t>
            </a:r>
            <a:endParaRPr lang="en-US" altLang="en-US" sz="3200"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a:p>
            <a:pPr marL="0" lvl="0" indent="0" defTabSz="914400" eaLnBrk="0">
              <a:lnSpc>
                <a:spcPct val="100000"/>
              </a:lnSpc>
              <a:spcAft>
                <a:spcPts val="1200"/>
              </a:spcAft>
              <a:buClrTx/>
              <a:buSzPct val="70000"/>
              <a:tabLst/>
              <a:defRPr/>
            </a:pPr>
            <a:r>
              <a:rPr lang="en-US" altLang="en-US" sz="34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This is verified by computer models using widely accepted naturally repeating solar orbit ellipse &amp; Earth wobble Milankovitch cycles, with glaciation feedback effects. </a:t>
            </a:r>
            <a:r>
              <a:rPr lang="en-US" dirty="0">
                <a:solidFill>
                  <a:schemeClr val="tx1"/>
                </a:solidFill>
                <a:latin typeface="Calibri" panose="020F0502020204030204" pitchFamily="34" charset="0"/>
                <a:cs typeface="Calibri" panose="020F0502020204030204" pitchFamily="34" charset="0"/>
                <a:hlinkClick r:id="rId4"/>
              </a:rPr>
              <a:t>[549]</a:t>
            </a:r>
            <a:endPar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endParaRPr>
          </a:p>
        </p:txBody>
      </p:sp>
      <p:sp>
        <p:nvSpPr>
          <p:cNvPr id="7" name="Text Box 2">
            <a:extLst>
              <a:ext uri="{FF2B5EF4-FFF2-40B4-BE49-F238E27FC236}">
                <a16:creationId xmlns:a16="http://schemas.microsoft.com/office/drawing/2014/main" id="{F058424C-6F02-4741-A99B-3E55389BC0F5}"/>
              </a:ext>
            </a:extLst>
          </p:cNvPr>
          <p:cNvSpPr txBox="1">
            <a:spLocks noChangeArrowheads="1"/>
          </p:cNvSpPr>
          <p:nvPr/>
        </p:nvSpPr>
        <p:spPr bwMode="auto">
          <a:xfrm>
            <a:off x="111034" y="381000"/>
            <a:ext cx="8921932" cy="1188720"/>
          </a:xfrm>
          <a:prstGeom prst="rect">
            <a:avLst/>
          </a:prstGeom>
          <a:blipFill dpi="0" rotWithShape="0">
            <a:blip r:embed="rId5"/>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414FC05B-C5F5-4800-BB3F-7036E15A331D}"/>
              </a:ext>
            </a:extLst>
          </p:cNvPr>
          <p:cNvSpPr>
            <a:spLocks noGrp="1"/>
          </p:cNvSpPr>
          <p:nvPr>
            <p:ph type="dt" sz="half" idx="10"/>
          </p:nvPr>
        </p:nvSpPr>
        <p:spPr>
          <a:xfrm>
            <a:off x="5867400" y="6629400"/>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8702301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09637" y="908310"/>
            <a:ext cx="7243763" cy="504138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10000"/>
              </a:lnSpc>
              <a:spcBef>
                <a:spcPts val="0"/>
              </a:spcBef>
              <a:spcAft>
                <a:spcPts val="0"/>
              </a:spcAft>
              <a:buSzPct val="65000"/>
              <a:tabLst/>
            </a:pPr>
            <a:r>
              <a:rPr kumimoji="0" lang="en-US" sz="4400" b="1" i="0" u="none" strike="noStrike" kern="150" cap="none" spc="0" normalizeH="0" baseline="0" noProof="0" dirty="0">
                <a:ln w="9525">
                  <a:solidFill>
                    <a:srgbClr val="000000"/>
                  </a:solidFill>
                  <a:prstDash val="solid"/>
                </a:ln>
                <a:solidFill>
                  <a:srgbClr val="663300"/>
                </a:solidFill>
                <a:effectLst>
                  <a:outerShdw blurRad="12700" dist="38100" dir="2700000" algn="tl" rotWithShape="0">
                    <a:srgbClr val="000000"/>
                  </a:outerShdw>
                </a:effectLst>
                <a:uLnTx/>
                <a:uFillTx/>
                <a:latin typeface="Papyrus" panose="03070502060502030205" pitchFamily="66" charset="0"/>
                <a:ea typeface="SimSun" panose="02010600030101010101" pitchFamily="2" charset="-122"/>
                <a:cs typeface="Calibri" panose="020F0502020204030204" pitchFamily="34" charset="0"/>
              </a:rPr>
              <a:t> </a:t>
            </a:r>
            <a:r>
              <a:rPr lang="en-US" sz="4200" b="1" kern="150" dirty="0">
                <a:ln w="12700" cmpd="sng">
                  <a:solidFill>
                    <a:sysClr val="windowText" lastClr="000000"/>
                  </a:solidFill>
                  <a:prstDash val="solid"/>
                </a:ln>
                <a:solidFill>
                  <a:schemeClr val="bg1"/>
                </a:solidFill>
                <a:effectLst>
                  <a:glow rad="88900">
                    <a:srgbClr val="C00000">
                      <a:alpha val="80000"/>
                    </a:srgbClr>
                  </a:glow>
                  <a:outerShdw blurRad="203200" dist="50800" dir="5400000" algn="ctr"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And death and hell were cast into the lake of fire. This is the second death. And whosoever was not found written in the book of life was cast into the lake of fire.</a:t>
            </a:r>
            <a:r>
              <a:rPr lang="en-US" sz="4000" b="1" kern="150" dirty="0">
                <a:ln w="12700" cmpd="sng">
                  <a:solidFill>
                    <a:sysClr val="windowText" lastClr="000000"/>
                  </a:solidFill>
                  <a:prstDash val="solid"/>
                </a:ln>
                <a:solidFill>
                  <a:schemeClr val="bg1"/>
                </a:solidFill>
                <a:effectLst>
                  <a:glow rad="88900">
                    <a:srgbClr val="C00000">
                      <a:alpha val="80000"/>
                    </a:srgbClr>
                  </a:glow>
                  <a:outerShdw blurRad="203200" dist="50800" dir="5400000" algn="ctr"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 </a:t>
            </a:r>
          </a:p>
          <a:p>
            <a:pPr marL="0" lvl="0" indent="0">
              <a:lnSpc>
                <a:spcPct val="110000"/>
              </a:lnSpc>
              <a:spcBef>
                <a:spcPts val="0"/>
              </a:spcBef>
              <a:spcAft>
                <a:spcPts val="0"/>
              </a:spcAft>
              <a:buSzPct val="65000"/>
              <a:tabLst/>
            </a:pPr>
            <a:r>
              <a:rPr lang="en-US" kern="150" dirty="0">
                <a:ln w="12700">
                  <a:solidFill>
                    <a:schemeClr val="tx2">
                      <a:lumMod val="75000"/>
                    </a:schemeClr>
                  </a:solidFill>
                  <a:prstDash val="solid"/>
                </a:ln>
                <a:solidFill>
                  <a:srgbClr val="663300"/>
                </a:solidFill>
                <a:latin typeface="Papyrus" panose="03070502060502030205" pitchFamily="66" charset="0"/>
                <a:ea typeface="Times New Roman" panose="02020603050405020304" pitchFamily="18" charset="0"/>
                <a:cs typeface="Times New Roman" panose="02020603050405020304" pitchFamily="18" charset="0"/>
                <a:hlinkClick r:id="rId4"/>
              </a:rPr>
              <a:t>Rev. 20:12-15</a:t>
            </a:r>
            <a:endParaRPr lang="en-US" sz="2200" kern="150" dirty="0">
              <a:solidFill>
                <a:srgbClr val="663300"/>
              </a:solidFill>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77613332"/>
      </p:ext>
    </p:extLst>
  </p:cSld>
  <p:clrMapOvr>
    <a:masterClrMapping/>
  </p:clrMapOvr>
  <mc:AlternateContent xmlns:mc="http://schemas.openxmlformats.org/markup-compatibility/2006" xmlns:p15="http://schemas.microsoft.com/office/powerpoint/2012/main">
    <mc:Choice Requires="p15">
      <p:transition spd="slow" advTm="13000">
        <p15:prstTrans prst="pageCurlDouble"/>
      </p:transition>
    </mc:Choice>
    <mc:Fallback xmlns="">
      <p:transition spd="slow" advTm="1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52500" y="1066800"/>
            <a:ext cx="7239000" cy="487210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SzPct val="65000"/>
              <a:tabLst/>
            </a:pPr>
            <a:r>
              <a:rPr lang="en-US" sz="40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“But the cowardly, the unbelieving, the vile, the murderers, the sexually immoral, those who practice magic arts, the idolaters and all liars—they </a:t>
            </a:r>
            <a:r>
              <a:rPr lang="en-US" sz="4200" b="1" kern="150" dirty="0">
                <a:ln w="12700" cmpd="sng">
                  <a:solidFill>
                    <a:sysClr val="windowText" lastClr="000000"/>
                  </a:solidFill>
                  <a:prstDash val="solid"/>
                </a:ln>
                <a:solidFill>
                  <a:schemeClr val="bg1"/>
                </a:solidFill>
                <a:effectLst>
                  <a:glow rad="88900">
                    <a:srgbClr val="C00000">
                      <a:alpha val="80000"/>
                    </a:srgbClr>
                  </a:glow>
                  <a:outerShdw blurRad="203200" dist="50800" dir="5400000" algn="ctr"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will be consigned to the fiery lake of burning sulfur. This is the second death</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t>
            </a:r>
            <a:r>
              <a:rPr lang="en-US" sz="4000" b="1" kern="150" dirty="0">
                <a:ln w="12700" cmpd="sng">
                  <a:solidFill>
                    <a:sysClr val="windowText" lastClr="000000"/>
                  </a:solidFill>
                  <a:prstDash val="solid"/>
                </a:ln>
                <a:solidFill>
                  <a:schemeClr val="bg1"/>
                </a:solidFill>
                <a:effectLst>
                  <a:glow rad="88900">
                    <a:srgbClr val="C00000">
                      <a:alpha val="80000"/>
                    </a:srgbClr>
                  </a:glow>
                  <a:outerShdw blurRad="203200" dist="50800" dir="5400000" algn="ctr"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Rev. 21:8 </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NIV</a:t>
            </a:r>
            <a:endParaRPr lang="en-US" sz="2200" kern="150" dirty="0">
              <a:ln w="9525">
                <a:solidFill>
                  <a:schemeClr val="tx1"/>
                </a:solidFill>
                <a:prstDash val="solid"/>
              </a:ln>
              <a:solidFill>
                <a:srgbClr val="663300"/>
              </a:solidFill>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60145507"/>
      </p:ext>
    </p:extLst>
  </p:cSld>
  <p:clrMapOvr>
    <a:masterClrMapping/>
  </p:clrMapOvr>
  <mc:AlternateContent xmlns:mc="http://schemas.openxmlformats.org/markup-compatibility/2006" xmlns:p15="http://schemas.microsoft.com/office/powerpoint/2012/main">
    <mc:Choice Requires="p15">
      <p:transition spd="slow" advTm="13000">
        <p15:prstTrans prst="pageCurlDouble"/>
      </p:transition>
    </mc:Choice>
    <mc:Fallback xmlns="">
      <p:transition spd="slow" advTm="1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350520" y="2057400"/>
            <a:ext cx="8442960" cy="4308872"/>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Bef>
                <a:spcPts val="0"/>
              </a:spcBef>
              <a:spcAft>
                <a:spcPts val="1200"/>
              </a:spcAft>
              <a:buClr>
                <a:schemeClr val="bg1"/>
              </a:buClr>
              <a:buSzPct val="80000"/>
              <a:tabLst/>
            </a:pPr>
            <a:r>
              <a:rPr lang="en-US" sz="32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ea typeface="Times New Roman" panose="02020603050405020304" pitchFamily="18" charset="0"/>
                <a:cs typeface="Arial" panose="020B0604020202020204" pitchFamily="34" charset="0"/>
              </a:rPr>
              <a:t>Hell is a temporary place</a:t>
            </a:r>
            <a:r>
              <a:rPr lang="en-US" sz="3200" kern="150" dirty="0">
                <a:solidFill>
                  <a:schemeClr val="tx1"/>
                </a:solidFill>
                <a:effectLst>
                  <a:outerShdw blurRad="50800" dist="50800" dir="2700000" algn="ctr" rotWithShape="0">
                    <a:schemeClr val="tx1">
                      <a:lumMod val="95000"/>
                      <a:lumOff val="5000"/>
                    </a:schemeClr>
                  </a:outerShdw>
                </a:effectLst>
                <a:ea typeface="Times New Roman" panose="02020603050405020304" pitchFamily="18" charset="0"/>
                <a:cs typeface="Arial" panose="020B0604020202020204" pitchFamily="34" charset="0"/>
              </a:rPr>
              <a:t>. </a:t>
            </a:r>
            <a:r>
              <a:rPr lang="en-US" sz="32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ea typeface="Times New Roman" panose="02020603050405020304" pitchFamily="18" charset="0"/>
                <a:cs typeface="Arial" panose="020B0604020202020204" pitchFamily="34" charset="0"/>
              </a:rPr>
              <a:t>After final judgement, both death and temporary Hell (where demons are imprisoned), are thrown into this final eternal lake of fire (the lowest Hell).</a:t>
            </a:r>
          </a:p>
          <a:p>
            <a:pPr marL="365760" indent="-365760">
              <a:lnSpc>
                <a:spcPct val="90000"/>
              </a:lnSpc>
              <a:spcBef>
                <a:spcPts val="0"/>
              </a:spcBef>
              <a:spcAft>
                <a:spcPts val="1200"/>
              </a:spcAft>
              <a:buClr>
                <a:schemeClr val="bg1"/>
              </a:buClr>
              <a:buSzPct val="80000"/>
              <a:buFont typeface="Wingdings" panose="05000000000000000000" pitchFamily="2" charset="2"/>
              <a:buChar char="Ø"/>
              <a:tabLst/>
            </a:pP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ea typeface="Times New Roman" panose="02020603050405020304" pitchFamily="18" charset="0"/>
                <a:cs typeface="Arial" panose="020B0604020202020204" pitchFamily="34" charset="0"/>
              </a:rPr>
              <a:t>This is the second death. All people not found in the book of life will be thrown alive into the lake of fire, to live in eternal torment. </a:t>
            </a:r>
          </a:p>
        </p:txBody>
      </p:sp>
      <p:sp>
        <p:nvSpPr>
          <p:cNvPr id="5" name="Text Box 1">
            <a:extLst>
              <a:ext uri="{FF2B5EF4-FFF2-40B4-BE49-F238E27FC236}">
                <a16:creationId xmlns:a16="http://schemas.microsoft.com/office/drawing/2014/main" id="{50FD2F5C-E93A-4A4D-95DE-A44930A15177}"/>
              </a:ext>
            </a:extLst>
          </p:cNvPr>
          <p:cNvSpPr txBox="1">
            <a:spLocks noChangeArrowheads="1"/>
          </p:cNvSpPr>
          <p:nvPr/>
        </p:nvSpPr>
        <p:spPr bwMode="auto">
          <a:xfrm>
            <a:off x="182880" y="560978"/>
            <a:ext cx="8778240" cy="1097280"/>
          </a:xfrm>
          <a:prstGeom prst="rect">
            <a:avLst/>
          </a:prstGeom>
          <a:blipFill dpi="0" rotWithShape="0">
            <a:blip r:embed="rId4"/>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buClr>
                <a:srgbClr val="0000FF"/>
              </a:buClr>
              <a:defRPr/>
            </a:pPr>
            <a:r>
              <a:rPr lang="en-US" sz="34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Jesus Stated 10 Times: Judgement after Millennium is Eternal Literal Lake of Fire</a:t>
            </a:r>
          </a:p>
        </p:txBody>
      </p:sp>
      <p:sp>
        <p:nvSpPr>
          <p:cNvPr id="4" name="Date Placeholder 2">
            <a:extLst>
              <a:ext uri="{FF2B5EF4-FFF2-40B4-BE49-F238E27FC236}">
                <a16:creationId xmlns:a16="http://schemas.microsoft.com/office/drawing/2014/main" id="{6EC1D98A-927B-451B-8031-CBC723484032}"/>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954298051"/>
      </p:ext>
    </p:extLst>
  </p:cSld>
  <p:clrMapOvr>
    <a:masterClrMapping/>
  </p:clrMapOvr>
  <mc:AlternateContent xmlns:mc="http://schemas.openxmlformats.org/markup-compatibility/2006" xmlns:p14="http://schemas.microsoft.com/office/powerpoint/2010/main">
    <mc:Choice Requires="p14">
      <p:transition p14:dur="10" advTm="23000"/>
    </mc:Choice>
    <mc:Fallback xmlns="">
      <p:transition advTm="23000"/>
    </mc:Fallback>
  </mc:AlternateContent>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838200"/>
            <a:ext cx="7391400" cy="5487656"/>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ts val="0"/>
              </a:spcBef>
              <a:spcAft>
                <a:spcPts val="600"/>
              </a:spcAft>
              <a:buClr>
                <a:srgbClr val="000000"/>
              </a:buClr>
              <a:buSzPct val="70000"/>
              <a:buFont typeface="Times New Roman" panose="02020603050405020304" pitchFamily="18" charset="0"/>
              <a:buNone/>
              <a:tabLst/>
              <a:defRPr/>
            </a:pPr>
            <a:r>
              <a:rPr kumimoji="0" lang="en-US" sz="3200" b="0" i="0" u="none" strike="noStrike" kern="150" cap="none" spc="0" normalizeH="0" baseline="0" noProof="0" dirty="0">
                <a:ln>
                  <a:noFill/>
                </a:ln>
                <a:solidFill>
                  <a:srgbClr val="000000">
                    <a:lumMod val="95000"/>
                    <a:lumOff val="5000"/>
                  </a:srgbClr>
                </a:solidFill>
                <a:effectLst/>
                <a:uLnTx/>
                <a:uFillTx/>
                <a:latin typeface="Papyrus" panose="03070502060502030205" pitchFamily="66" charset="0"/>
                <a:ea typeface="SimSun" panose="02010600030101010101" pitchFamily="2" charset="-122"/>
                <a:cs typeface="Calibri" panose="020F0502020204030204" pitchFamily="34" charset="0"/>
              </a:rPr>
              <a:t>And when the </a:t>
            </a:r>
            <a:r>
              <a:rPr kumimoji="0" lang="en-US" sz="32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uLnTx/>
                <a:uFillTx/>
                <a:latin typeface="Papyrus" panose="03070502060502030205" pitchFamily="66" charset="0"/>
                <a:ea typeface="SimSun" panose="02010600030101010101" pitchFamily="2" charset="-122"/>
                <a:cs typeface="Calibri" panose="020F0502020204030204" pitchFamily="34" charset="0"/>
              </a:rPr>
              <a:t>thousand years are expired, Satan shall be loosed out of his prison,</a:t>
            </a:r>
            <a:r>
              <a:rPr kumimoji="0" lang="en-US" sz="32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uLnTx/>
                <a:uFillTx/>
                <a:latin typeface="Papyrus" panose="03070502060502030205" pitchFamily="66" charset="0"/>
                <a:ea typeface="SimSun" panose="02010600030101010101" pitchFamily="2" charset="-122"/>
                <a:cs typeface="Calibri" panose="020F0502020204030204" pitchFamily="34" charset="0"/>
              </a:rPr>
              <a:t> </a:t>
            </a:r>
            <a:r>
              <a:rPr kumimoji="0" lang="en-US" sz="3200" b="0" i="0" u="none" strike="noStrike" kern="150" cap="none" spc="0" normalizeH="0" baseline="0" noProof="0" dirty="0">
                <a:ln>
                  <a:noFill/>
                </a:ln>
                <a:solidFill>
                  <a:srgbClr val="000000">
                    <a:lumMod val="95000"/>
                    <a:lumOff val="5000"/>
                  </a:srgbClr>
                </a:solidFill>
                <a:effectLst/>
                <a:uLnTx/>
                <a:uFillTx/>
                <a:latin typeface="Papyrus" panose="03070502060502030205" pitchFamily="66" charset="0"/>
                <a:ea typeface="SimSun" panose="02010600030101010101" pitchFamily="2" charset="-122"/>
                <a:cs typeface="Calibri" panose="020F0502020204030204" pitchFamily="34" charset="0"/>
              </a:rPr>
              <a:t>And shall go out </a:t>
            </a:r>
            <a:r>
              <a:rPr kumimoji="0" lang="en-US" sz="32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uLnTx/>
                <a:uFillTx/>
                <a:latin typeface="Papyrus" panose="03070502060502030205" pitchFamily="66" charset="0"/>
                <a:ea typeface="SimSun" panose="02010600030101010101" pitchFamily="2" charset="-122"/>
                <a:cs typeface="Calibri" panose="020F0502020204030204" pitchFamily="34" charset="0"/>
              </a:rPr>
              <a:t>to deceive the nations </a:t>
            </a:r>
            <a:r>
              <a:rPr kumimoji="0" lang="en-US" sz="3200" b="0" i="0" u="none" strike="noStrike" kern="150" cap="none" spc="0" normalizeH="0" baseline="0" noProof="0" dirty="0">
                <a:ln>
                  <a:noFill/>
                </a:ln>
                <a:solidFill>
                  <a:srgbClr val="000000">
                    <a:lumMod val="95000"/>
                    <a:lumOff val="5000"/>
                  </a:srgbClr>
                </a:solidFill>
                <a:effectLst/>
                <a:uLnTx/>
                <a:uFillTx/>
                <a:latin typeface="Papyrus" panose="03070502060502030205" pitchFamily="66" charset="0"/>
                <a:ea typeface="SimSun" panose="02010600030101010101" pitchFamily="2" charset="-122"/>
                <a:cs typeface="Calibri" panose="020F0502020204030204" pitchFamily="34" charset="0"/>
              </a:rPr>
              <a:t>which are in the four </a:t>
            </a:r>
            <a:r>
              <a:rPr kumimoji="0" lang="en-US" sz="3200" b="0" i="0" u="none" strike="noStrike" kern="150" cap="none" spc="0" normalizeH="0" baseline="0" noProof="0" dirty="0">
                <a:ln>
                  <a:noFill/>
                </a:ln>
                <a:solidFill>
                  <a:srgbClr val="000000"/>
                </a:solidFill>
                <a:effectLst/>
                <a:uLnTx/>
                <a:uFillTx/>
                <a:latin typeface="Papyrus" panose="03070502060502030205" pitchFamily="66" charset="0"/>
                <a:ea typeface="SimSun" panose="02010600030101010101" pitchFamily="2" charset="-122"/>
                <a:cs typeface="Calibri" panose="020F0502020204030204" pitchFamily="34" charset="0"/>
              </a:rPr>
              <a:t>quarters of the</a:t>
            </a:r>
            <a:r>
              <a:rPr kumimoji="0" lang="en-US" sz="3200" b="1" i="0" u="none" strike="noStrike" kern="150" cap="none" spc="0" normalizeH="0" baseline="0" noProof="0" dirty="0">
                <a:ln w="12700" cmpd="sng">
                  <a:solidFill>
                    <a:srgbClr val="000000"/>
                  </a:solidFill>
                  <a:prstDash val="solid"/>
                </a:ln>
                <a:solidFill>
                  <a:srgbClr val="663300"/>
                </a:solidFill>
                <a:effectLst>
                  <a:outerShdw blurRad="50800" dist="50800" dir="5400000" algn="ctr" rotWithShape="0">
                    <a:srgbClr val="000000"/>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32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uLnTx/>
                <a:uFillTx/>
                <a:latin typeface="Papyrus" panose="03070502060502030205" pitchFamily="66" charset="0"/>
                <a:ea typeface="SimSun" panose="02010600030101010101" pitchFamily="2" charset="-122"/>
                <a:cs typeface="Calibri" panose="020F0502020204030204" pitchFamily="34" charset="0"/>
              </a:rPr>
              <a:t>earth, Gog, and Magog, to gather them together to battle: the number of whom is as the sand of the sea.</a:t>
            </a:r>
            <a:endParaRPr kumimoji="0" lang="en-US" sz="3200" b="1" i="0" u="none" strike="noStrike" kern="150" normalizeH="0" baseline="0" noProof="0" dirty="0">
              <a:ln w="9525">
                <a:solidFill>
                  <a:sysClr val="windowText" lastClr="000000"/>
                </a:solidFill>
                <a:prstDash val="solid"/>
              </a:ln>
              <a:solidFill>
                <a:srgbClr val="000099"/>
              </a:solidFill>
              <a:effectLst>
                <a:outerShdw blurRad="50800" dist="50800" dir="2700000" algn="ctr" rotWithShape="0">
                  <a:schemeClr val="tx1">
                    <a:lumMod val="95000"/>
                    <a:lumOff val="5000"/>
                  </a:schemeClr>
                </a:outerShdw>
              </a:effectLst>
              <a:uLnTx/>
              <a:uFillTx/>
              <a:latin typeface="Papyrus" panose="03070502060502030205" pitchFamily="66" charset="0"/>
              <a:ea typeface="SimSun" panose="02010600030101010101" pitchFamily="2" charset="-122"/>
              <a:cs typeface="Calibri" panose="020F0502020204030204" pitchFamily="34" charset="0"/>
            </a:endParaRPr>
          </a:p>
          <a:p>
            <a:pPr marL="0" marR="0" lvl="0" indent="0" algn="l" defTabSz="457200" rtl="0" eaLnBrk="1" fontAlgn="base" latinLnBrk="0" hangingPunct="0">
              <a:lnSpc>
                <a:spcPct val="85000"/>
              </a:lnSpc>
              <a:spcBef>
                <a:spcPts val="0"/>
              </a:spcBef>
              <a:spcAft>
                <a:spcPts val="600"/>
              </a:spcAft>
              <a:buClr>
                <a:srgbClr val="000000"/>
              </a:buClr>
              <a:buSzPct val="70000"/>
              <a:buFont typeface="Times New Roman" panose="02020603050405020304" pitchFamily="18" charset="0"/>
              <a:buNone/>
              <a:tabLst/>
              <a:defRPr/>
            </a:pPr>
            <a:r>
              <a:rPr kumimoji="0" lang="en-US" sz="3200" b="0" i="0" u="none" strike="noStrike" kern="150" cap="none" spc="0" normalizeH="0" baseline="0" noProof="0" dirty="0">
                <a:ln>
                  <a:noFill/>
                </a:ln>
                <a:solidFill>
                  <a:srgbClr val="000000">
                    <a:lumMod val="95000"/>
                    <a:lumOff val="5000"/>
                  </a:srgbClr>
                </a:solidFill>
                <a:effectLst/>
                <a:uLnTx/>
                <a:uFillTx/>
                <a:latin typeface="Papyrus" panose="03070502060502030205" pitchFamily="66" charset="0"/>
                <a:ea typeface="SimSun" panose="02010600030101010101" pitchFamily="2" charset="-122"/>
                <a:cs typeface="Calibri" panose="020F0502020204030204" pitchFamily="34" charset="0"/>
              </a:rPr>
              <a:t>And they went up on the breadth of the earth, and </a:t>
            </a:r>
            <a:r>
              <a:rPr kumimoji="0" lang="en-US" sz="3200" b="1" i="0" u="none" strike="noStrike" kern="15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uLnTx/>
                <a:uFillTx/>
                <a:latin typeface="Papyrus" panose="03070502060502030205" pitchFamily="66" charset="0"/>
                <a:ea typeface="SimSun" panose="02010600030101010101" pitchFamily="2" charset="-122"/>
                <a:cs typeface="Calibri" panose="020F0502020204030204" pitchFamily="34" charset="0"/>
              </a:rPr>
              <a:t>compassed the camp of the saints about, and the beloved city</a:t>
            </a:r>
            <a:r>
              <a:rPr kumimoji="0" lang="en-US" sz="3200" b="0" i="0" u="none" strike="noStrike" kern="150" cap="none" spc="0" normalizeH="0" baseline="0" noProof="0" dirty="0">
                <a:ln>
                  <a:noFill/>
                </a:ln>
                <a:solidFill>
                  <a:srgbClr val="000000">
                    <a:lumMod val="95000"/>
                    <a:lumOff val="5000"/>
                  </a:srgbClr>
                </a:solidFill>
                <a:effectLst/>
                <a:uLnTx/>
                <a:uFillTx/>
                <a:latin typeface="Papyrus" panose="03070502060502030205" pitchFamily="66" charset="0"/>
                <a:ea typeface="SimSun" panose="02010600030101010101" pitchFamily="2" charset="-122"/>
                <a:cs typeface="Calibri" panose="020F0502020204030204" pitchFamily="34" charset="0"/>
              </a:rPr>
              <a:t>: and fire came down from God out of heaven, and devoured them. </a:t>
            </a:r>
            <a:r>
              <a:rPr kumimoji="0" lang="en-US" sz="16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Calibri" panose="020F0502020204030204" pitchFamily="34" charset="0"/>
                <a:hlinkClick r:id="rId4"/>
              </a:rPr>
              <a:t>Rev. 20:6-10</a:t>
            </a:r>
            <a:endParaRPr kumimoji="0" lang="en-US" sz="3200" b="0" i="0" u="none" strike="noStrike" kern="150" cap="none" spc="0" normalizeH="0" baseline="0" noProof="0" dirty="0">
              <a:ln w="9525">
                <a:solidFill>
                  <a:srgbClr val="000000"/>
                </a:solidFill>
                <a:prstDash val="solid"/>
              </a:ln>
              <a:solidFill>
                <a:srgbClr val="FFFFFF"/>
              </a:solidFill>
              <a:effectLst/>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899469737"/>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6300" y="1143000"/>
            <a:ext cx="7391400" cy="483465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200"/>
              </a:spcAft>
              <a:buClr>
                <a:srgbClr val="FFFFFF"/>
              </a:buClr>
              <a:buSzPct val="70000"/>
              <a:buFont typeface="Times New Roman" panose="02020603050405020304" pitchFamily="18" charset="0"/>
              <a:buNone/>
              <a:tabLst/>
              <a:defRPr/>
            </a:pPr>
            <a:r>
              <a:rPr kumimoji="0" lang="en-US" sz="4400" b="1" i="0" u="none" strike="noStrike" kern="150" normalizeH="0" baseline="0" noProof="0" dirty="0">
                <a:ln>
                  <a:solidFill>
                    <a:sysClr val="windowText" lastClr="000000"/>
                  </a:solidFill>
                </a:ln>
                <a:solidFill>
                  <a:schemeClr val="bg1"/>
                </a:solidFill>
                <a:effectLst>
                  <a:glow rad="88900">
                    <a:srgbClr val="C00000">
                      <a:alpha val="80000"/>
                    </a:srgbClr>
                  </a:glow>
                  <a:outerShdw blurRad="50800" dist="50800" dir="5400000" algn="ctr"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And the devil that deceived them was cast into the lake of fire and brimstone, where the beast and the false prophet </a:t>
            </a:r>
            <a:r>
              <a:rPr kumimoji="0" lang="en-US" sz="4400" b="1" i="0" u="sng" strike="noStrike" kern="150" normalizeH="0" baseline="0" noProof="0" dirty="0">
                <a:ln>
                  <a:solidFill>
                    <a:sysClr val="windowText" lastClr="000000"/>
                  </a:solidFill>
                </a:ln>
                <a:solidFill>
                  <a:schemeClr val="bg1"/>
                </a:solidFill>
                <a:effectLst>
                  <a:glow rad="88900">
                    <a:srgbClr val="C00000">
                      <a:alpha val="80000"/>
                    </a:srgbClr>
                  </a:glow>
                  <a:outerShdw blurRad="50800" dist="50800" dir="5400000" algn="ctr"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are</a:t>
            </a:r>
            <a:r>
              <a:rPr kumimoji="0" lang="en-US" sz="4400" b="1" i="0" u="none" strike="noStrike" kern="150" normalizeH="0" baseline="0" noProof="0" dirty="0">
                <a:ln>
                  <a:solidFill>
                    <a:sysClr val="windowText" lastClr="000000"/>
                  </a:solidFill>
                </a:ln>
                <a:solidFill>
                  <a:schemeClr val="bg1"/>
                </a:solidFill>
                <a:effectLst>
                  <a:glow rad="88900">
                    <a:srgbClr val="C00000">
                      <a:alpha val="80000"/>
                    </a:srgbClr>
                  </a:glow>
                  <a:outerShdw blurRad="50800" dist="50800" dir="5400000" algn="ctr"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 and shall be tormented day and night </a:t>
            </a:r>
            <a:r>
              <a:rPr kumimoji="0" lang="en-US" sz="4400" b="1" i="0" u="sng" strike="noStrike" kern="150" normalizeH="0" baseline="0" noProof="0" dirty="0">
                <a:ln>
                  <a:solidFill>
                    <a:sysClr val="windowText" lastClr="000000"/>
                  </a:solidFill>
                </a:ln>
                <a:solidFill>
                  <a:schemeClr val="bg1"/>
                </a:solidFill>
                <a:effectLst>
                  <a:glow rad="88900">
                    <a:srgbClr val="C00000">
                      <a:alpha val="80000"/>
                    </a:srgbClr>
                  </a:glow>
                  <a:outerShdw blurRad="50800" dist="50800" dir="5400000" algn="ctr"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for ever</a:t>
            </a:r>
            <a:r>
              <a:rPr kumimoji="0" lang="en-US" sz="4400" b="1" i="0" strike="noStrike" kern="150" normalizeH="0" baseline="0" noProof="0" dirty="0">
                <a:ln>
                  <a:solidFill>
                    <a:sysClr val="windowText" lastClr="000000"/>
                  </a:solidFill>
                </a:ln>
                <a:solidFill>
                  <a:schemeClr val="bg1"/>
                </a:solidFill>
                <a:effectLst>
                  <a:glow rad="88900">
                    <a:srgbClr val="C00000">
                      <a:alpha val="80000"/>
                    </a:srgbClr>
                  </a:glow>
                  <a:outerShdw blurRad="50800" dist="50800" dir="5400000" algn="ctr"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4400" b="1" i="0" u="none" strike="noStrike" kern="150" normalizeH="0" baseline="0" noProof="0" dirty="0">
                <a:ln>
                  <a:solidFill>
                    <a:sysClr val="windowText" lastClr="000000"/>
                  </a:solidFill>
                </a:ln>
                <a:solidFill>
                  <a:schemeClr val="bg1"/>
                </a:solidFill>
                <a:effectLst>
                  <a:glow rad="88900">
                    <a:srgbClr val="C00000">
                      <a:alpha val="80000"/>
                    </a:srgbClr>
                  </a:glow>
                  <a:outerShdw blurRad="50800" dist="50800" dir="5400000" algn="ctr"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and ever.</a:t>
            </a:r>
            <a:r>
              <a:rPr kumimoji="0" lang="en-US" sz="4400" b="1" i="0" u="none" strike="noStrike" kern="150" normalizeH="0" baseline="0" noProof="0" dirty="0">
                <a:ln w="12700" cmpd="sng">
                  <a:solidFill>
                    <a:sysClr val="windowText" lastClr="000000"/>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5400000" algn="ctr"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 </a:t>
            </a:r>
            <a:r>
              <a:rPr kumimoji="0" lang="en-US" sz="20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Calibri" panose="020F0502020204030204" pitchFamily="34" charset="0"/>
                <a:hlinkClick r:id="rId4"/>
              </a:rPr>
              <a:t>Rev. 20:6-10</a:t>
            </a:r>
            <a:endParaRPr kumimoji="0" lang="en-US" sz="4000" b="0" i="0" u="none" strike="noStrike" kern="150" cap="none" spc="0" normalizeH="0" baseline="0" noProof="0" dirty="0">
              <a:ln>
                <a:noFill/>
              </a:ln>
              <a:solidFill>
                <a:srgbClr val="814C11"/>
              </a:solidFill>
              <a:effectLst/>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93860848"/>
      </p:ext>
    </p:extLst>
  </p:cSld>
  <p:clrMapOvr>
    <a:masterClrMapping/>
  </p:clrMapOvr>
  <mc:AlternateContent xmlns:mc="http://schemas.openxmlformats.org/markup-compatibility/2006" xmlns:p15="http://schemas.microsoft.com/office/powerpoint/2012/main">
    <mc:Choice Requires="p15">
      <p:transition spd="slow"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 name="Rectangle 1"/>
          <p:cNvSpPr>
            <a:spLocks noChangeArrowheads="1"/>
          </p:cNvSpPr>
          <p:nvPr/>
        </p:nvSpPr>
        <p:spPr bwMode="auto">
          <a:xfrm>
            <a:off x="182880" y="1591693"/>
            <a:ext cx="8778240" cy="4976747"/>
          </a:xfrm>
          <a:prstGeom prst="rect">
            <a:avLst/>
          </a:pr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p:spPr>
        <p:txBody>
          <a:bodyPr wrap="square" lIns="182880" tIns="182880" rIns="9000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Bef>
                <a:spcPts val="0"/>
              </a:spcBef>
              <a:spcAft>
                <a:spcPts val="1800"/>
              </a:spcAft>
              <a:buClr>
                <a:schemeClr val="tx1"/>
              </a:buClr>
              <a:buSzPct val="80000"/>
              <a:tabLst/>
            </a:pPr>
            <a:r>
              <a:rPr lang="en-US" sz="3200" kern="150" dirty="0">
                <a:latin typeface="Calibri" panose="020F0502020204030204" pitchFamily="34" charset="0"/>
                <a:ea typeface="Times New Roman" panose="02020603050405020304" pitchFamily="18" charset="0"/>
                <a:cs typeface="Times New Roman" panose="02020603050405020304" pitchFamily="18" charset="0"/>
              </a:rPr>
              <a:t>The beast is thrown into this lake of fire at the end of tribulation. But</a:t>
            </a:r>
            <a:r>
              <a:rPr lang="en-US" sz="3400" kern="150" dirty="0">
                <a:latin typeface="Calibri" panose="020F0502020204030204" pitchFamily="34" charset="0"/>
                <a:ea typeface="Times New Roman" panose="02020603050405020304" pitchFamily="18" charset="0"/>
                <a:cs typeface="Times New Roman" panose="02020603050405020304" pitchFamily="18" charset="0"/>
              </a:rPr>
              <a:t>, </a:t>
            </a:r>
            <a:r>
              <a:rPr lang="en-US" sz="3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203200" dist="50800" dir="5400000" algn="ctr" rotWithShape="0">
                    <a:schemeClr val="tx1"/>
                  </a:outerShdw>
                </a:effectLst>
                <a:latin typeface="Calibri" panose="020F0502020204030204" pitchFamily="34" charset="0"/>
                <a:ea typeface="Times New Roman" panose="02020603050405020304" pitchFamily="18" charset="0"/>
                <a:cs typeface="Times New Roman" panose="02020603050405020304" pitchFamily="18" charset="0"/>
              </a:rPr>
              <a:t>Satan is thrown into this same lake of fire 1,000 years later, after the millennium. </a:t>
            </a:r>
          </a:p>
          <a:p>
            <a:pPr marL="0" indent="0">
              <a:lnSpc>
                <a:spcPct val="90000"/>
              </a:lnSpc>
              <a:spcBef>
                <a:spcPts val="0"/>
              </a:spcBef>
              <a:spcAft>
                <a:spcPts val="1800"/>
              </a:spcAft>
              <a:buClr>
                <a:schemeClr val="tx1"/>
              </a:buClr>
              <a:buSzPct val="80000"/>
              <a:tabLst/>
            </a:pPr>
            <a:r>
              <a:rPr lang="en-US" sz="3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203200" dist="50800" dir="5400000" algn="ctr" rotWithShape="0">
                    <a:schemeClr val="tx1"/>
                  </a:outerShdw>
                </a:effectLst>
                <a:latin typeface="Calibri" panose="020F0502020204030204" pitchFamily="34" charset="0"/>
                <a:ea typeface="Times New Roman" panose="02020603050405020304" pitchFamily="18" charset="0"/>
                <a:cs typeface="Times New Roman" panose="02020603050405020304" pitchFamily="18" charset="0"/>
              </a:rPr>
              <a:t>The beast and false prophet “are” still alive (present tense) in this lake of fire after 1,000 years, when Satan finally joins him.</a:t>
            </a:r>
            <a:r>
              <a:rPr lang="en-US" sz="36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203200" dist="50800" dir="5400000" algn="ctr" rotWithShape="0">
                    <a:schemeClr val="tx1"/>
                  </a:outerShdw>
                </a:effectLst>
                <a:latin typeface="Calibri" panose="020F0502020204030204" pitchFamily="34" charset="0"/>
                <a:ea typeface="Times New Roman" panose="02020603050405020304" pitchFamily="18" charset="0"/>
                <a:cs typeface="Times New Roman" panose="02020603050405020304" pitchFamily="18" charset="0"/>
              </a:rPr>
              <a:t> </a:t>
            </a:r>
            <a:r>
              <a:rPr lang="en-US" b="1" kern="15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ea typeface="SimSun" panose="02010600030101010101" pitchFamily="2" charset="-122"/>
                <a:cs typeface="Arial" panose="020B0604020202020204" pitchFamily="34" charset="0"/>
                <a:hlinkClick r:id="rId4"/>
              </a:rPr>
              <a:t>Rev. 20:6-10</a:t>
            </a:r>
            <a:r>
              <a:rPr lang="en-US" b="1" kern="15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ea typeface="Times New Roman" panose="02020603050405020304" pitchFamily="18" charset="0"/>
                <a:cs typeface="Arial" panose="020B0604020202020204" pitchFamily="34" charset="0"/>
              </a:rPr>
              <a:t> </a:t>
            </a:r>
            <a:endParaRPr lang="en-US"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203200" dist="50800" dir="5400000" algn="ctr" rotWithShape="0">
                  <a:schemeClr val="tx1"/>
                </a:outerShdw>
              </a:effectLst>
              <a:ea typeface="Times New Roman" panose="02020603050405020304" pitchFamily="18" charset="0"/>
              <a:cs typeface="Arial" panose="020B0604020202020204" pitchFamily="34" charset="0"/>
            </a:endParaRPr>
          </a:p>
          <a:p>
            <a:pPr marL="0" indent="0">
              <a:lnSpc>
                <a:spcPct val="90000"/>
              </a:lnSpc>
              <a:spcBef>
                <a:spcPts val="0"/>
              </a:spcBef>
              <a:spcAft>
                <a:spcPts val="1800"/>
              </a:spcAft>
              <a:buClr>
                <a:schemeClr val="tx1"/>
              </a:buClr>
              <a:buSzPct val="80000"/>
              <a:tabLst/>
            </a:pPr>
            <a:r>
              <a:rPr lang="en-US" sz="3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203200" dist="50800" dir="5400000" algn="ctr" rotWithShape="0">
                    <a:schemeClr val="tx1"/>
                  </a:outerShdw>
                </a:effectLst>
                <a:latin typeface="Calibri" panose="020F0502020204030204" pitchFamily="34" charset="0"/>
                <a:ea typeface="Times New Roman" panose="02020603050405020304" pitchFamily="18" charset="0"/>
                <a:cs typeface="Times New Roman" panose="02020603050405020304" pitchFamily="18" charset="0"/>
              </a:rPr>
              <a:t>The beast did not cease to exist in this second death for 1,000 years,</a:t>
            </a:r>
            <a:r>
              <a:rPr lang="en-US" sz="3400" b="1" kern="150" dirty="0">
                <a:ln w="9525">
                  <a:solidFill>
                    <a:srgbClr val="FFFFFF"/>
                  </a:solidFill>
                  <a:prstDash val="solid"/>
                </a:ln>
                <a:solidFill>
                  <a:srgbClr val="C00000"/>
                </a:solidFill>
                <a:effectLst>
                  <a:outerShdw blurRad="12700" dist="38100" dir="2700000" algn="tl" rotWithShape="0">
                    <a:srgbClr val="FFFFFF">
                      <a:lumMod val="50000"/>
                    </a:srgbClr>
                  </a:outerShdw>
                </a:effectLst>
                <a:latin typeface="Calibri" panose="020F0502020204030204" pitchFamily="34" charset="0"/>
                <a:ea typeface="Times New Roman" panose="02020603050405020304" pitchFamily="18" charset="0"/>
                <a:cs typeface="Times New Roman" panose="02020603050405020304" pitchFamily="18" charset="0"/>
              </a:rPr>
              <a:t> </a:t>
            </a:r>
            <a:r>
              <a:rPr lang="en-US" sz="3200" kern="150" dirty="0">
                <a:latin typeface="Calibri" panose="020F0502020204030204" pitchFamily="34" charset="0"/>
                <a:ea typeface="Times New Roman" panose="02020603050405020304" pitchFamily="18" charset="0"/>
                <a:cs typeface="Times New Roman" panose="02020603050405020304" pitchFamily="18" charset="0"/>
              </a:rPr>
              <a:t>as some unbiblically claim.</a:t>
            </a:r>
            <a:endParaRPr lang="en-US" sz="3400" kern="150" dirty="0">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 Box 1">
            <a:extLst>
              <a:ext uri="{FF2B5EF4-FFF2-40B4-BE49-F238E27FC236}">
                <a16:creationId xmlns:a16="http://schemas.microsoft.com/office/drawing/2014/main" id="{2507719A-B2E3-458B-A047-44EEADD3EFED}"/>
              </a:ext>
            </a:extLst>
          </p:cNvPr>
          <p:cNvSpPr txBox="1">
            <a:spLocks noChangeArrowheads="1"/>
          </p:cNvSpPr>
          <p:nvPr/>
        </p:nvSpPr>
        <p:spPr bwMode="auto">
          <a:xfrm>
            <a:off x="196327" y="228600"/>
            <a:ext cx="8778240" cy="1097280"/>
          </a:xfrm>
          <a:prstGeom prst="rect">
            <a:avLst/>
          </a:prstGeom>
          <a:blipFill dpi="0" rotWithShape="0">
            <a:blip r:embed="rId5"/>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lIns="91440" tIns="91440" rIns="91440" bIns="91440">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85000"/>
              </a:lnSpc>
              <a:spcAft>
                <a:spcPts val="600"/>
              </a:spcAft>
              <a:buClr>
                <a:srgbClr val="0000FF"/>
              </a:buClr>
              <a:defRPr/>
            </a:pPr>
            <a:r>
              <a:rPr lang="en-US" sz="3400" b="1" dirty="0">
                <a:ln w="9525">
                  <a:solidFill>
                    <a:srgbClr val="000000">
                      <a:lumMod val="95000"/>
                      <a:lumOff val="5000"/>
                    </a:srgbClr>
                  </a:solidFill>
                  <a:prstDash val="solid"/>
                </a:ln>
                <a:effectLst>
                  <a:outerShdw blurRad="12700" dist="38100" dir="2700000" algn="tl" rotWithShape="0">
                    <a:srgbClr val="FFFFFF">
                      <a:lumMod val="50000"/>
                    </a:srgbClr>
                  </a:outerShdw>
                </a:effectLst>
              </a:rPr>
              <a:t>Jesus Stated 10 Times: Judgement after Millennium is Eternal Literal Lake of Fire</a:t>
            </a:r>
          </a:p>
        </p:txBody>
      </p:sp>
      <p:sp>
        <p:nvSpPr>
          <p:cNvPr id="4" name="Date Placeholder 2">
            <a:extLst>
              <a:ext uri="{FF2B5EF4-FFF2-40B4-BE49-F238E27FC236}">
                <a16:creationId xmlns:a16="http://schemas.microsoft.com/office/drawing/2014/main" id="{B6A1F162-11E3-40D2-9E84-99793A0123FB}"/>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0344239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3500"/>
                                  </p:stCondLst>
                                  <p:childTnLst>
                                    <p:animEffect transition="out" filter="fade">
                                      <p:cBhvr>
                                        <p:cTn id="6" dur="2000" tmFilter="0, 0; .2, .5; .8, .5; 1, 0"/>
                                        <p:tgtEl>
                                          <p:spTgt spid="6">
                                            <p:txEl>
                                              <p:pRg st="0" end="0"/>
                                            </p:txEl>
                                          </p:spTgt>
                                        </p:tgtEl>
                                      </p:cBhvr>
                                    </p:animEffect>
                                    <p:animScale>
                                      <p:cBhvr>
                                        <p:cTn id="7" dur="1000" autoRev="1" fill="hold"/>
                                        <p:tgtEl>
                                          <p:spTgt spid="6">
                                            <p:txEl>
                                              <p:pRg st="0" end="0"/>
                                            </p:txEl>
                                          </p:spTgt>
                                        </p:tgtEl>
                                      </p:cBhvr>
                                      <p:by x="105000" y="105000"/>
                                    </p:animScale>
                                  </p:childTnLst>
                                </p:cTn>
                              </p:par>
                            </p:childTnLst>
                          </p:cTn>
                        </p:par>
                        <p:par>
                          <p:cTn id="8" fill="hold">
                            <p:stCondLst>
                              <p:cond delay="5500"/>
                            </p:stCondLst>
                            <p:childTnLst>
                              <p:par>
                                <p:cTn id="9" presetID="26" presetClass="emph" presetSubtype="0" fill="hold" nodeType="afterEffect">
                                  <p:stCondLst>
                                    <p:cond delay="7000"/>
                                  </p:stCondLst>
                                  <p:childTnLst>
                                    <p:animEffect transition="out" filter="fade">
                                      <p:cBhvr>
                                        <p:cTn id="10" dur="2000" tmFilter="0, 0; .2, .5; .8, .5; 1, 0"/>
                                        <p:tgtEl>
                                          <p:spTgt spid="6">
                                            <p:txEl>
                                              <p:pRg st="1" end="1"/>
                                            </p:txEl>
                                          </p:spTgt>
                                        </p:tgtEl>
                                      </p:cBhvr>
                                    </p:animEffect>
                                    <p:animScale>
                                      <p:cBhvr>
                                        <p:cTn id="11" dur="1000" autoRev="1" fill="hold"/>
                                        <p:tgtEl>
                                          <p:spTgt spid="6">
                                            <p:txEl>
                                              <p:pRg st="1" end="1"/>
                                            </p:txEl>
                                          </p:spTgt>
                                        </p:tgtEl>
                                      </p:cBhvr>
                                      <p:by x="105000" y="105000"/>
                                    </p:animScale>
                                  </p:childTnLst>
                                </p:cTn>
                              </p:par>
                            </p:childTnLst>
                          </p:cTn>
                        </p:par>
                        <p:par>
                          <p:cTn id="12" fill="hold">
                            <p:stCondLst>
                              <p:cond delay="14500"/>
                            </p:stCondLst>
                            <p:childTnLst>
                              <p:par>
                                <p:cTn id="13" presetID="26" presetClass="emph" presetSubtype="0" fill="hold" nodeType="afterEffect">
                                  <p:stCondLst>
                                    <p:cond delay="7000"/>
                                  </p:stCondLst>
                                  <p:childTnLst>
                                    <p:animEffect transition="out" filter="fade">
                                      <p:cBhvr>
                                        <p:cTn id="14" dur="2000" tmFilter="0, 0; .2, .5; .8, .5; 1, 0"/>
                                        <p:tgtEl>
                                          <p:spTgt spid="6">
                                            <p:txEl>
                                              <p:pRg st="2" end="2"/>
                                            </p:txEl>
                                          </p:spTgt>
                                        </p:tgtEl>
                                      </p:cBhvr>
                                    </p:animEffect>
                                    <p:animScale>
                                      <p:cBhvr>
                                        <p:cTn id="15" dur="100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buFont typeface="Wingdings" panose="05000000000000000000" pitchFamily="2" charset="2"/>
              <a:buChar char="Ø"/>
            </a:pPr>
            <a:endParaRPr lang="en-US" sz="3200" b="1" dirty="0">
              <a:latin typeface="Calibri" panose="020F0502020204030204" pitchFamily="34" charset="0"/>
            </a:endParaRPr>
          </a:p>
        </p:txBody>
      </p:sp>
      <p:sp>
        <p:nvSpPr>
          <p:cNvPr id="5" name="Text Box 2"/>
          <p:cNvSpPr txBox="1">
            <a:spLocks noChangeArrowheads="1"/>
          </p:cNvSpPr>
          <p:nvPr/>
        </p:nvSpPr>
        <p:spPr bwMode="auto">
          <a:xfrm>
            <a:off x="205921" y="182880"/>
            <a:ext cx="8732152" cy="16459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731520" tIns="0" rIns="73152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algn="ctr">
              <a:spcBef>
                <a:spcPts val="0"/>
              </a:spcBef>
              <a:spcAft>
                <a:spcPts val="0"/>
              </a:spcAft>
            </a:pPr>
            <a:r>
              <a:rPr lang="en-US" sz="3600" b="1" kern="150" dirty="0">
                <a:ln w="1905">
                  <a:solidFill>
                    <a:schemeClr val="bg1">
                      <a:lumMod val="95000"/>
                      <a:lumOff val="5000"/>
                    </a:schemeClr>
                  </a:solidFill>
                </a:ln>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1,379 Mile Wide &amp; High New Jerusalem </a:t>
            </a:r>
          </a:p>
          <a:p>
            <a:pPr marL="0" marR="0" algn="ctr">
              <a:spcBef>
                <a:spcPts val="0"/>
              </a:spcBef>
              <a:spcAft>
                <a:spcPts val="0"/>
              </a:spcAft>
            </a:pPr>
            <a:r>
              <a:rPr lang="en-US" sz="3600" b="1" kern="150" dirty="0">
                <a:ln w="1905">
                  <a:solidFill>
                    <a:schemeClr val="bg1">
                      <a:lumMod val="95000"/>
                      <a:lumOff val="5000"/>
                    </a:schemeClr>
                  </a:solidFill>
                </a:ln>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City Descends From Heaven</a:t>
            </a:r>
          </a:p>
        </p:txBody>
      </p:sp>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1" b="25332"/>
          <a:stretch/>
        </p:blipFill>
        <p:spPr>
          <a:xfrm>
            <a:off x="446313" y="2011680"/>
            <a:ext cx="8327574" cy="4663440"/>
          </a:xfrm>
          <a:prstGeom prst="rect">
            <a:avLst/>
          </a:prstGeom>
        </p:spPr>
      </p:pic>
      <p:sp>
        <p:nvSpPr>
          <p:cNvPr id="6" name="Date Placeholder 2">
            <a:extLst>
              <a:ext uri="{FF2B5EF4-FFF2-40B4-BE49-F238E27FC236}">
                <a16:creationId xmlns:a16="http://schemas.microsoft.com/office/drawing/2014/main" id="{B64FA29D-B535-4927-8B98-FD480151DCF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6320201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0"/>
                                  </p:stCondLst>
                                  <p:childTnLst>
                                    <p:animEffect transition="out" filter="fade">
                                      <p:cBhvr>
                                        <p:cTn id="6" dur="2000" tmFilter="0, 0; .2, .5; .8, .5; 1, 0"/>
                                        <p:tgtEl>
                                          <p:spTgt spid="5"/>
                                        </p:tgtEl>
                                      </p:cBhvr>
                                    </p:animEffect>
                                    <p:animScale>
                                      <p:cBhvr>
                                        <p:cTn id="7" dur="100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Picture 62">
            <a:extLst>
              <a:ext uri="{FF2B5EF4-FFF2-40B4-BE49-F238E27FC236}">
                <a16:creationId xmlns:a16="http://schemas.microsoft.com/office/drawing/2014/main" id="{928B7057-91C3-411F-BDDC-39F30BB0A9BE}"/>
              </a:ext>
            </a:extLst>
          </p:cNvPr>
          <p:cNvPicPr>
            <a:picLocks/>
          </p:cNvPicPr>
          <p:nvPr/>
        </p:nvPicPr>
        <p:blipFill rotWithShape="1">
          <a:blip r:embed="rId3"/>
          <a:srcRect t="1" r="255" b="308"/>
          <a:stretch/>
        </p:blipFill>
        <p:spPr>
          <a:xfrm>
            <a:off x="0" y="-702"/>
            <a:ext cx="9144000" cy="6858702"/>
          </a:xfrm>
          <a:prstGeom prst="rect">
            <a:avLst/>
          </a:prstGeom>
        </p:spPr>
      </p:pic>
      <p:sp>
        <p:nvSpPr>
          <p:cNvPr id="66" name="TextBox 65">
            <a:extLst>
              <a:ext uri="{FF2B5EF4-FFF2-40B4-BE49-F238E27FC236}">
                <a16:creationId xmlns:a16="http://schemas.microsoft.com/office/drawing/2014/main" id="{04DB6324-3E9B-40BB-86BE-8C7511D7D4C7}"/>
              </a:ext>
            </a:extLst>
          </p:cNvPr>
          <p:cNvSpPr txBox="1"/>
          <p:nvPr/>
        </p:nvSpPr>
        <p:spPr bwMode="auto">
          <a:xfrm>
            <a:off x="6875587" y="1350293"/>
            <a:ext cx="2104989" cy="1042721"/>
          </a:xfrm>
          <a:prstGeom prst="rect">
            <a:avLst/>
          </a:prstGeom>
          <a:noFill/>
          <a:ln w="635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algn="ctr">
              <a:lnSpc>
                <a:spcPct val="80000"/>
              </a:lnSpc>
              <a:spcBef>
                <a:spcPts val="0"/>
              </a:spcBef>
              <a:spcAft>
                <a:spcPts val="0"/>
              </a:spcAft>
              <a:defRPr/>
            </a:pPr>
            <a:r>
              <a:rPr lang="en-US" sz="2800" b="1" dirty="0">
                <a:ln w="9525">
                  <a:solidFill>
                    <a:srgbClr val="FF0000"/>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rPr>
              <a:t>New Jerusalem From Heaven</a:t>
            </a:r>
            <a:endParaRPr kumimoji="0" lang="en-US" sz="2800" b="1" i="0" u="none" strike="noStrike" kern="1200" cap="none" spc="0" normalizeH="0" baseline="0" noProof="0" dirty="0">
              <a:ln w="9525">
                <a:solidFill>
                  <a:srgbClr val="FF0000"/>
                </a:solidFill>
                <a:prstDash val="solid"/>
              </a:ln>
              <a:solidFill>
                <a:schemeClr val="tx1"/>
              </a:solidFill>
              <a:effectLst>
                <a:outerShdw blurRad="12700" dist="38100" dir="2700000" algn="tl" rotWithShape="0">
                  <a:prstClr val="black">
                    <a:lumMod val="50000"/>
                  </a:prstClr>
                </a:outerShdw>
              </a:effectLst>
              <a:uLnTx/>
              <a:uFillTx/>
              <a:latin typeface="Calibri" panose="020F0502020204030204" pitchFamily="34" charset="0"/>
            </a:endParaRPr>
          </a:p>
        </p:txBody>
      </p:sp>
    </p:spTree>
    <p:extLst>
      <p:ext uri="{BB962C8B-B14F-4D97-AF65-F5344CB8AC3E}">
        <p14:creationId xmlns:p14="http://schemas.microsoft.com/office/powerpoint/2010/main" val="1888348551"/>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grpId="0" nodeType="afterEffect">
                                  <p:stCondLst>
                                    <p:cond delay="500"/>
                                  </p:stCondLst>
                                  <p:childTnLst>
                                    <p:animClr clrSpc="rgb" dir="cw">
                                      <p:cBhvr override="childStyle">
                                        <p:cTn id="6" dur="1000" autoRev="1" fill="remove"/>
                                        <p:tgtEl>
                                          <p:spTgt spid="66"/>
                                        </p:tgtEl>
                                        <p:attrNameLst>
                                          <p:attrName>style.color</p:attrName>
                                        </p:attrNameLst>
                                      </p:cBhvr>
                                      <p:to>
                                        <a:schemeClr val="bg1"/>
                                      </p:to>
                                    </p:animClr>
                                    <p:animClr clrSpc="rgb" dir="cw">
                                      <p:cBhvr>
                                        <p:cTn id="7" dur="1000" autoRev="1" fill="remove"/>
                                        <p:tgtEl>
                                          <p:spTgt spid="66"/>
                                        </p:tgtEl>
                                        <p:attrNameLst>
                                          <p:attrName>fillcolor</p:attrName>
                                        </p:attrNameLst>
                                      </p:cBhvr>
                                      <p:to>
                                        <a:schemeClr val="bg1"/>
                                      </p:to>
                                    </p:animClr>
                                    <p:set>
                                      <p:cBhvr>
                                        <p:cTn id="8" dur="1000" autoRev="1" fill="remove"/>
                                        <p:tgtEl>
                                          <p:spTgt spid="66"/>
                                        </p:tgtEl>
                                        <p:attrNameLst>
                                          <p:attrName>fill.type</p:attrName>
                                        </p:attrNameLst>
                                      </p:cBhvr>
                                      <p:to>
                                        <p:strVal val="solid"/>
                                      </p:to>
                                    </p:set>
                                    <p:set>
                                      <p:cBhvr>
                                        <p:cTn id="9" dur="1000" autoRev="1" fill="remove"/>
                                        <p:tgtEl>
                                          <p:spTgt spid="66"/>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5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E9CDDC78-9BAE-4522-B9E1-495FFCB929F0}"/>
              </a:ext>
            </a:extLst>
          </p:cNvPr>
          <p:cNvSpPr>
            <a:spLocks noChangeArrowheads="1"/>
          </p:cNvSpPr>
          <p:nvPr/>
        </p:nvSpPr>
        <p:spPr bwMode="auto">
          <a:xfrm>
            <a:off x="141058" y="1183684"/>
            <a:ext cx="8861875" cy="5486400"/>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outerShdw blurRad="50800" dist="50800" dir="5400000" algn="ctr" rotWithShape="0">
              <a:schemeClr val="tx1">
                <a:lumMod val="95000"/>
                <a:lumOff val="5000"/>
              </a:schemeClr>
            </a:outerShdw>
          </a:effectLst>
          <a:scene3d>
            <a:camera prst="orthographicFront"/>
            <a:lightRig rig="threePt" dir="t"/>
          </a:scene3d>
          <a:sp3d>
            <a:bevelT w="165100" prst="coolSlant"/>
          </a:sp3d>
          <a:extLst/>
        </p:spPr>
        <p:txBody>
          <a:bodyPr wrap="square" lIns="182880" tIns="91440" rIns="18288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000"/>
              </a:spcAft>
              <a:buSzPct val="80000"/>
              <a:tabLst/>
            </a:pPr>
            <a:r>
              <a:rPr kumimoji="0" lang="en-US" sz="300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Differences between the 1,000 year reign of Jesus in Jerusalem on Earth,</a:t>
            </a:r>
            <a:r>
              <a:rPr lang="en-US" sz="3000" kern="150" dirty="0">
                <a:solidFill>
                  <a:prstClr val="black"/>
                </a:solidFill>
                <a:ea typeface="SimSun" panose="02010600030101010101" pitchFamily="2" charset="-122"/>
                <a:cs typeface="Arial" panose="020B0604020202020204" pitchFamily="34" charset="0"/>
              </a:rPr>
              <a:t> and the</a:t>
            </a:r>
            <a:r>
              <a:rPr kumimoji="0" lang="en-US" sz="300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 enormous city of new Jerusalem from Heaven:</a:t>
            </a:r>
          </a:p>
          <a:p>
            <a:pPr marL="274320" lvl="0" indent="-274320">
              <a:lnSpc>
                <a:spcPct val="90000"/>
              </a:lnSpc>
              <a:spcBef>
                <a:spcPts val="0"/>
              </a:spcBef>
              <a:spcAft>
                <a:spcPts val="1000"/>
              </a:spcAft>
              <a:buSzPct val="70000"/>
              <a:buFont typeface="Wingdings" panose="05000000000000000000" pitchFamily="2" charset="2"/>
              <a:buChar char="Ø"/>
              <a:tabLst/>
            </a:pPr>
            <a:r>
              <a:rPr lang="en-US" sz="2800" kern="150" dirty="0">
                <a:solidFill>
                  <a:prstClr val="black"/>
                </a:solidFill>
                <a:ea typeface="SimSun" panose="02010600030101010101" pitchFamily="2" charset="-122"/>
                <a:cs typeface="Arial" panose="020B0604020202020204" pitchFamily="34" charset="0"/>
              </a:rPr>
              <a:t>Jerusalem on Earth is ruled by Jesus, with a rebuilt Temple for 1,000 years. </a:t>
            </a:r>
          </a:p>
          <a:p>
            <a:pPr marL="274320" lvl="0" indent="-274320">
              <a:lnSpc>
                <a:spcPct val="90000"/>
              </a:lnSpc>
              <a:spcBef>
                <a:spcPts val="0"/>
              </a:spcBef>
              <a:spcAft>
                <a:spcPts val="1000"/>
              </a:spcAft>
              <a:buClr>
                <a:schemeClr val="bg1"/>
              </a:buClr>
              <a:buSzPct val="65000"/>
              <a:buFont typeface="Wingdings" panose="05000000000000000000" pitchFamily="2" charset="2"/>
              <a:buChar char="Ø"/>
              <a:tabLst/>
            </a:pPr>
            <a:r>
              <a:rPr lang="en-US" sz="2800" b="1" kern="150" dirty="0">
                <a:ln w="9525">
                  <a:solidFill>
                    <a:sysClr val="windowText" lastClr="000000"/>
                  </a:solidFill>
                  <a:prstDash val="solid"/>
                </a:ln>
                <a:solidFill>
                  <a:schemeClr val="bg1"/>
                </a:solidFill>
                <a:effectLst>
                  <a:outerShdw blurRad="50800" dist="50800" dir="2700000" algn="tl" rotWithShape="0">
                    <a:schemeClr val="tx1">
                      <a:lumMod val="95000"/>
                      <a:lumOff val="5000"/>
                    </a:schemeClr>
                  </a:outerShdw>
                </a:effectLst>
                <a:ea typeface="SimSun" panose="02010600030101010101" pitchFamily="2" charset="-122"/>
                <a:cs typeface="Arial" panose="020B0604020202020204" pitchFamily="34" charset="0"/>
                <a:hlinkClick r:id="rId4" action="ppaction://hlinksldjump"/>
              </a:rPr>
              <a:t>There is great evil that remains on Earth, outside of the city of Jerusalem, during the 1,000 year reign of Jesus</a:t>
            </a:r>
            <a:r>
              <a:rPr lang="en-US" sz="2800" kern="150" dirty="0">
                <a:solidFill>
                  <a:prstClr val="black"/>
                </a:solidFill>
                <a:ea typeface="SimSun" panose="02010600030101010101" pitchFamily="2" charset="-122"/>
                <a:cs typeface="Arial" panose="020B0604020202020204" pitchFamily="34" charset="0"/>
              </a:rPr>
              <a:t>.</a:t>
            </a:r>
          </a:p>
          <a:p>
            <a:pPr marL="274320" lvl="0" indent="-274320">
              <a:lnSpc>
                <a:spcPct val="90000"/>
              </a:lnSpc>
              <a:spcBef>
                <a:spcPts val="0"/>
              </a:spcBef>
              <a:spcAft>
                <a:spcPts val="1000"/>
              </a:spcAft>
              <a:buClr>
                <a:schemeClr val="bg1"/>
              </a:buClr>
              <a:buSzPct val="65000"/>
              <a:buFont typeface="Wingdings" panose="05000000000000000000" pitchFamily="2" charset="2"/>
              <a:buChar char="Ø"/>
              <a:tabLst/>
            </a:pPr>
            <a:r>
              <a:rPr lang="en-US" sz="28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ea typeface="SimSun" panose="02010600030101010101" pitchFamily="2" charset="-122"/>
                <a:cs typeface="Arial" panose="020B0604020202020204" pitchFamily="34" charset="0"/>
              </a:rPr>
              <a:t>The people living on Earth during the 1,000 year reign do not have incorruptible bodies yet. </a:t>
            </a:r>
          </a:p>
          <a:p>
            <a:pPr marL="274320" lvl="0" indent="-274320">
              <a:lnSpc>
                <a:spcPct val="90000"/>
              </a:lnSpc>
              <a:spcBef>
                <a:spcPts val="0"/>
              </a:spcBef>
              <a:spcAft>
                <a:spcPts val="1000"/>
              </a:spcAft>
              <a:buSzPct val="70000"/>
              <a:buFont typeface="Wingdings" panose="05000000000000000000" pitchFamily="2" charset="2"/>
              <a:buChar char="Ø"/>
              <a:tabLst/>
            </a:pPr>
            <a:r>
              <a:rPr lang="en-US" sz="2800" kern="150" dirty="0">
                <a:solidFill>
                  <a:prstClr val="black"/>
                </a:solidFill>
                <a:ea typeface="SimSun" panose="02010600030101010101" pitchFamily="2" charset="-122"/>
                <a:cs typeface="Arial" panose="020B0604020202020204" pitchFamily="34" charset="0"/>
              </a:rPr>
              <a:t>They can fall into sin, be removed from Jerusalem, and follow Satan at the end of the 1,000 years.</a:t>
            </a:r>
          </a:p>
        </p:txBody>
      </p:sp>
      <p:sp>
        <p:nvSpPr>
          <p:cNvPr id="9" name="Text Box 2">
            <a:extLst>
              <a:ext uri="{FF2B5EF4-FFF2-40B4-BE49-F238E27FC236}">
                <a16:creationId xmlns:a16="http://schemas.microsoft.com/office/drawing/2014/main" id="{1B17D966-6D87-42CE-A1B8-62A8DA07E056}"/>
              </a:ext>
            </a:extLst>
          </p:cNvPr>
          <p:cNvSpPr txBox="1">
            <a:spLocks noChangeArrowheads="1"/>
          </p:cNvSpPr>
          <p:nvPr/>
        </p:nvSpPr>
        <p:spPr bwMode="auto">
          <a:xfrm>
            <a:off x="205920" y="69817"/>
            <a:ext cx="8732152" cy="1005840"/>
          </a:xfrm>
          <a:prstGeom prst="rect">
            <a:avLst/>
          </a:prstGeom>
          <a:blipFill dpi="0" rotWithShape="0">
            <a:blip r:embed="rId5"/>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eaLnBrk="1" fontAlgn="auto" latinLnBrk="0" hangingPunct="1">
              <a:lnSpc>
                <a:spcPct val="90000"/>
              </a:lnSpc>
              <a:spcBef>
                <a:spcPts val="0"/>
              </a:spcBef>
              <a:spcAft>
                <a:spcPts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3300" b="1" kern="150" dirty="0">
                <a:ln w="1905">
                  <a:solidFill>
                    <a:prstClr val="black">
                      <a:lumMod val="95000"/>
                      <a:lumOff val="5000"/>
                    </a:prstClr>
                  </a:solidFill>
                </a:ln>
                <a:gradFill>
                  <a:gsLst>
                    <a:gs pos="0">
                      <a:srgbClr val="8C5212"/>
                    </a:gs>
                    <a:gs pos="78000">
                      <a:srgbClr val="CFB077"/>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1,379</a:t>
            </a:r>
            <a:r>
              <a:rPr kumimoji="0" lang="en-US" sz="3300" b="1" i="0" u="none" strike="noStrike" kern="150" cap="none" spc="0" normalizeH="0" baseline="0" noProof="0" dirty="0">
                <a:ln w="1905">
                  <a:solidFill>
                    <a:prstClr val="black">
                      <a:lumMod val="95000"/>
                      <a:lumOff val="5000"/>
                    </a:prstClr>
                  </a:solidFill>
                </a:ln>
                <a:gradFill>
                  <a:gsLst>
                    <a:gs pos="0">
                      <a:srgbClr val="8C5212"/>
                    </a:gs>
                    <a:gs pos="78000">
                      <a:srgbClr val="CFB077"/>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 Mile Wide &amp; High New</a:t>
            </a:r>
            <a:r>
              <a:rPr kumimoji="0" lang="en-US" sz="3300" b="1" i="0" u="none" strike="noStrike" kern="150" cap="none" spc="0" normalizeH="0" noProof="0" dirty="0">
                <a:ln w="1905">
                  <a:solidFill>
                    <a:prstClr val="black">
                      <a:lumMod val="95000"/>
                      <a:lumOff val="5000"/>
                    </a:prstClr>
                  </a:solidFill>
                </a:ln>
                <a:gradFill>
                  <a:gsLst>
                    <a:gs pos="0">
                      <a:srgbClr val="8C5212"/>
                    </a:gs>
                    <a:gs pos="78000">
                      <a:srgbClr val="CFB077"/>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 </a:t>
            </a:r>
            <a:r>
              <a:rPr kumimoji="0" lang="en-US" sz="3300" b="1" i="0" u="none" strike="noStrike" kern="150" cap="none" spc="0" normalizeH="0" baseline="0" noProof="0" dirty="0">
                <a:ln w="1905">
                  <a:solidFill>
                    <a:prstClr val="black">
                      <a:lumMod val="95000"/>
                      <a:lumOff val="5000"/>
                    </a:prstClr>
                  </a:solidFill>
                </a:ln>
                <a:gradFill>
                  <a:gsLst>
                    <a:gs pos="0">
                      <a:srgbClr val="8C5212"/>
                    </a:gs>
                    <a:gs pos="78000">
                      <a:srgbClr val="CFB077"/>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Jerusalem Descends From Heaven</a:t>
            </a:r>
          </a:p>
        </p:txBody>
      </p:sp>
      <p:sp>
        <p:nvSpPr>
          <p:cNvPr id="4" name="Date Placeholder 2">
            <a:extLst>
              <a:ext uri="{FF2B5EF4-FFF2-40B4-BE49-F238E27FC236}">
                <a16:creationId xmlns:a16="http://schemas.microsoft.com/office/drawing/2014/main" id="{DA327701-7E35-445F-A0E0-2A29FF3BEF43}"/>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5934152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5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E9CDDC78-9BAE-4522-B9E1-495FFCB929F0}"/>
              </a:ext>
            </a:extLst>
          </p:cNvPr>
          <p:cNvSpPr>
            <a:spLocks noChangeArrowheads="1"/>
          </p:cNvSpPr>
          <p:nvPr/>
        </p:nvSpPr>
        <p:spPr bwMode="auto">
          <a:xfrm>
            <a:off x="89761" y="1883203"/>
            <a:ext cx="8995882" cy="4428905"/>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82880" rIns="18288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SzPct val="80000"/>
              <a:tabLst/>
            </a:pPr>
            <a:r>
              <a:rPr lang="en-US" sz="3000" kern="150" dirty="0">
                <a:solidFill>
                  <a:prstClr val="black"/>
                </a:solidFill>
                <a:ea typeface="SimSun" panose="02010600030101010101" pitchFamily="2" charset="-122"/>
                <a:cs typeface="Arial" panose="020B0604020202020204" pitchFamily="34" charset="0"/>
              </a:rPr>
              <a:t>Differences continued:</a:t>
            </a:r>
          </a:p>
          <a:p>
            <a:pPr marL="274320" indent="-274320">
              <a:lnSpc>
                <a:spcPct val="90000"/>
              </a:lnSpc>
              <a:spcBef>
                <a:spcPts val="0"/>
              </a:spcBef>
              <a:spcAft>
                <a:spcPts val="1200"/>
              </a:spcAft>
              <a:buClr>
                <a:schemeClr val="bg1"/>
              </a:buClr>
              <a:buSzPct val="65000"/>
              <a:buFont typeface="Wingdings" panose="05000000000000000000" pitchFamily="2" charset="2"/>
              <a:buChar char="Ø"/>
              <a:tabLst/>
            </a:pPr>
            <a:r>
              <a:rPr lang="en-US" sz="2800" b="1" kern="150" dirty="0">
                <a:ln w="9525">
                  <a:solidFill>
                    <a:sysClr val="windowText" lastClr="000000"/>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rPr>
              <a:t>The city from Heaven has no sin and contains God’s throne from Heaven, per the Bible. </a:t>
            </a:r>
          </a:p>
          <a:p>
            <a:pPr marL="274320" indent="-274320">
              <a:lnSpc>
                <a:spcPct val="90000"/>
              </a:lnSpc>
              <a:spcBef>
                <a:spcPts val="0"/>
              </a:spcBef>
              <a:spcAft>
                <a:spcPts val="1200"/>
              </a:spcAft>
              <a:buClr>
                <a:schemeClr val="bg1"/>
              </a:buClr>
              <a:buSzPct val="65000"/>
              <a:buFont typeface="Wingdings" panose="05000000000000000000" pitchFamily="2" charset="2"/>
              <a:buChar char="Ø"/>
              <a:tabLst/>
            </a:pPr>
            <a:r>
              <a:rPr lang="en-US" sz="2800" b="1" kern="150" dirty="0">
                <a:ln w="9525">
                  <a:solidFill>
                    <a:sysClr val="windowText" lastClr="000000"/>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rPr>
              <a:t>God’s throne does not exist on Earth during the 1,000 year reign of Jesus.</a:t>
            </a:r>
          </a:p>
          <a:p>
            <a:pPr marL="274320" lvl="0" indent="-274320">
              <a:lnSpc>
                <a:spcPct val="90000"/>
              </a:lnSpc>
              <a:spcBef>
                <a:spcPts val="0"/>
              </a:spcBef>
              <a:spcAft>
                <a:spcPts val="1200"/>
              </a:spcAft>
              <a:buSzPct val="70000"/>
              <a:buFont typeface="Wingdings" panose="05000000000000000000" pitchFamily="2" charset="2"/>
              <a:buChar char="Ø"/>
              <a:tabLst/>
            </a:pPr>
            <a:r>
              <a:rPr lang="en-US" sz="2800" kern="150" dirty="0">
                <a:solidFill>
                  <a:prstClr val="black"/>
                </a:solidFill>
                <a:ea typeface="SimSun" panose="02010600030101010101" pitchFamily="2" charset="-122"/>
                <a:cs typeface="Arial" panose="020B0604020202020204" pitchFamily="34" charset="0"/>
              </a:rPr>
              <a:t>There is no Temple in this city from Heaven, Jesus and God are the Temple. </a:t>
            </a:r>
          </a:p>
          <a:p>
            <a:pPr marL="274320" indent="-274320">
              <a:lnSpc>
                <a:spcPct val="90000"/>
              </a:lnSpc>
              <a:spcBef>
                <a:spcPts val="0"/>
              </a:spcBef>
              <a:spcAft>
                <a:spcPts val="1200"/>
              </a:spcAft>
              <a:buSzPct val="70000"/>
              <a:buFont typeface="Wingdings" panose="05000000000000000000" pitchFamily="2" charset="2"/>
              <a:buChar char="Ø"/>
              <a:tabLst/>
            </a:pPr>
            <a:r>
              <a:rPr lang="en-US" sz="2800" kern="150" dirty="0">
                <a:solidFill>
                  <a:prstClr val="black"/>
                </a:solidFill>
                <a:ea typeface="SimSun" panose="02010600030101010101" pitchFamily="2" charset="-122"/>
                <a:cs typeface="Arial" panose="020B0604020202020204" pitchFamily="34" charset="0"/>
              </a:rPr>
              <a:t>The city from Heaven is enormous, half the size of an entire continent on Earth.   </a:t>
            </a:r>
            <a:endParaRPr kumimoji="0" lang="en-US" sz="280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endParaRPr>
          </a:p>
        </p:txBody>
      </p:sp>
      <p:sp>
        <p:nvSpPr>
          <p:cNvPr id="9" name="Text Box 2">
            <a:extLst>
              <a:ext uri="{FF2B5EF4-FFF2-40B4-BE49-F238E27FC236}">
                <a16:creationId xmlns:a16="http://schemas.microsoft.com/office/drawing/2014/main" id="{1B17D966-6D87-42CE-A1B8-62A8DA07E056}"/>
              </a:ext>
            </a:extLst>
          </p:cNvPr>
          <p:cNvSpPr txBox="1">
            <a:spLocks noChangeArrowheads="1"/>
          </p:cNvSpPr>
          <p:nvPr/>
        </p:nvSpPr>
        <p:spPr bwMode="auto">
          <a:xfrm>
            <a:off x="221626" y="304800"/>
            <a:ext cx="8732152" cy="1097280"/>
          </a:xfrm>
          <a:prstGeom prst="rect">
            <a:avLst/>
          </a:prstGeom>
          <a:blipFill dpi="0" rotWithShape="0">
            <a:blip r:embed="rId4"/>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defRPr/>
            </a:pPr>
            <a:r>
              <a:rPr lang="en-US" sz="3300" b="1" kern="150" dirty="0">
                <a:ln w="1905">
                  <a:solidFill>
                    <a:prstClr val="black">
                      <a:lumMod val="95000"/>
                      <a:lumOff val="5000"/>
                    </a:prstClr>
                  </a:solidFill>
                </a:ln>
                <a:gradFill>
                  <a:gsLst>
                    <a:gs pos="0">
                      <a:srgbClr val="8C5212"/>
                    </a:gs>
                    <a:gs pos="78000">
                      <a:srgbClr val="CFB077"/>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1,379 Mile Wide &amp; High New Jerusalem Descends From Heaven</a:t>
            </a:r>
          </a:p>
        </p:txBody>
      </p:sp>
      <p:sp>
        <p:nvSpPr>
          <p:cNvPr id="5" name="Date Placeholder 2">
            <a:extLst>
              <a:ext uri="{FF2B5EF4-FFF2-40B4-BE49-F238E27FC236}">
                <a16:creationId xmlns:a16="http://schemas.microsoft.com/office/drawing/2014/main" id="{9E980271-9DA4-4601-AFC0-2BEC3D82AA42}"/>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657332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1034" y="1453413"/>
            <a:ext cx="8921931" cy="522502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88000"/>
              </a:lnSpc>
              <a:spcAft>
                <a:spcPts val="1000"/>
              </a:spcAft>
              <a:buClrTx/>
              <a:buSzPct val="70000"/>
              <a:tabLst/>
              <a:defRPr/>
            </a:pPr>
            <a:r>
              <a:rPr lang="en-US" sz="3200" dirty="0">
                <a:solidFill>
                  <a:schemeClr val="bg1">
                    <a:lumMod val="95000"/>
                    <a:lumOff val="5000"/>
                  </a:schemeClr>
                </a:solidFill>
                <a:latin typeface="Calibri" panose="020F0502020204030204" pitchFamily="34" charset="0"/>
                <a:cs typeface="Calibri" panose="020F0502020204030204" pitchFamily="34" charset="0"/>
              </a:rPr>
              <a:t>Over the last generation, millions of Americans, including myself, moved from northern snowbelt states to warmer sunbelt states. The climate didn’t change, the temperature feels warmer today, because millions moved to a warmer climate. </a:t>
            </a:r>
          </a:p>
          <a:p>
            <a:pPr marL="0" lvl="0" indent="0" defTabSz="914400" eaLnBrk="0">
              <a:lnSpc>
                <a:spcPct val="90000"/>
              </a:lnSpc>
              <a:spcAft>
                <a:spcPts val="1000"/>
              </a:spcAft>
              <a:buClrTx/>
              <a:buSzPct val="70000"/>
              <a:tabLst/>
              <a:defRPr/>
            </a:pPr>
            <a:r>
              <a:rPr lang="en-US" altLang="en-US" sz="33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This allowed them to fall victim to the evil junk science of global warming. The Muslim U.N. &amp; </a:t>
            </a:r>
            <a:r>
              <a:rPr lang="en-US" altLang="en-US" sz="33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ction="ppaction://hlinksldjump"/>
              </a:rPr>
              <a:t>Obama</a:t>
            </a:r>
            <a:r>
              <a:rPr lang="en-US" altLang="en-US" sz="33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scheme was to fraudulently </a:t>
            </a:r>
            <a:r>
              <a:rPr lang="en-US" altLang="en-US" sz="33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4"/>
              </a:rPr>
              <a:t>Jizya tax</a:t>
            </a:r>
            <a:r>
              <a:rPr lang="en-US" altLang="en-US" sz="33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successful Christian nations, to fund poor war-torn terrorist Islamic nations, to advance: world socialism, </a:t>
            </a:r>
            <a:r>
              <a:rPr lang="en-US" altLang="en-US" sz="33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ction="ppaction://hlinksldjump"/>
              </a:rPr>
              <a:t>radical Islam</a:t>
            </a:r>
            <a:r>
              <a:rPr lang="en-US" altLang="en-US" sz="33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&amp; </a:t>
            </a:r>
            <a:r>
              <a:rPr lang="en-US" altLang="en-US" sz="33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5" action="ppaction://hlinksldjump"/>
              </a:rPr>
              <a:t>one world government</a:t>
            </a:r>
            <a:r>
              <a:rPr lang="en-US" altLang="en-US" sz="33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p>
        </p:txBody>
      </p:sp>
      <p:sp>
        <p:nvSpPr>
          <p:cNvPr id="7" name="Text Box 2">
            <a:extLst>
              <a:ext uri="{FF2B5EF4-FFF2-40B4-BE49-F238E27FC236}">
                <a16:creationId xmlns:a16="http://schemas.microsoft.com/office/drawing/2014/main" id="{F058424C-6F02-4741-A99B-3E55389BC0F5}"/>
              </a:ext>
            </a:extLst>
          </p:cNvPr>
          <p:cNvSpPr txBox="1">
            <a:spLocks noChangeArrowheads="1"/>
          </p:cNvSpPr>
          <p:nvPr/>
        </p:nvSpPr>
        <p:spPr bwMode="auto">
          <a:xfrm>
            <a:off x="84908" y="182880"/>
            <a:ext cx="8921932" cy="109728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414FC05B-C5F5-4800-BB3F-7036E15A331D}"/>
              </a:ext>
            </a:extLst>
          </p:cNvPr>
          <p:cNvSpPr>
            <a:spLocks noGrp="1"/>
          </p:cNvSpPr>
          <p:nvPr>
            <p:ph type="dt" sz="half" idx="10"/>
          </p:nvPr>
        </p:nvSpPr>
        <p:spPr>
          <a:xfrm>
            <a:off x="5867400" y="6629400"/>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6975857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869645"/>
            <a:ext cx="7620000" cy="511870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800"/>
              </a:spcAft>
              <a:buSzPct val="80000"/>
              <a:tabLst/>
            </a:pPr>
            <a:r>
              <a:rPr lang="en-US" sz="33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 I saw the </a:t>
            </a:r>
            <a:r>
              <a:rPr lang="en-US" sz="33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Papyrus" panose="03070502060502030205" pitchFamily="66" charset="0"/>
                <a:ea typeface="SimSun" panose="02010600030101010101" pitchFamily="2" charset="-122"/>
                <a:cs typeface="Calibri" panose="020F0502020204030204" pitchFamily="34" charset="0"/>
              </a:rPr>
              <a:t>Holy City, the new Jerusalem, coming down out of heaven from God</a:t>
            </a:r>
            <a:r>
              <a:rPr lang="en-US" sz="33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 And I heard a loud voice from the </a:t>
            </a:r>
            <a:r>
              <a:rPr lang="en-US" sz="33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Papyrus" panose="03070502060502030205" pitchFamily="66" charset="0"/>
                <a:ea typeface="SimSun" panose="02010600030101010101" pitchFamily="2" charset="-122"/>
                <a:cs typeface="Calibri" panose="020F0502020204030204" pitchFamily="34" charset="0"/>
              </a:rPr>
              <a:t>throne</a:t>
            </a:r>
            <a:r>
              <a:rPr lang="en-US" sz="33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 saying, “Look! </a:t>
            </a:r>
            <a:r>
              <a:rPr lang="en-US" sz="33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Papyrus" panose="03070502060502030205" pitchFamily="66" charset="0"/>
                <a:ea typeface="SimSun" panose="02010600030101010101" pitchFamily="2" charset="-122"/>
                <a:cs typeface="Calibri" panose="020F0502020204030204" pitchFamily="34" charset="0"/>
              </a:rPr>
              <a:t>God’s dwelling place is now among the people</a:t>
            </a:r>
            <a:r>
              <a:rPr lang="en-US" sz="33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 </a:t>
            </a:r>
          </a:p>
          <a:p>
            <a:pPr marL="0" lvl="0" indent="0">
              <a:lnSpc>
                <a:spcPct val="94000"/>
              </a:lnSpc>
              <a:spcBef>
                <a:spcPts val="0"/>
              </a:spcBef>
              <a:spcAft>
                <a:spcPts val="0"/>
              </a:spcAft>
              <a:buSzPct val="80000"/>
              <a:tabLst/>
            </a:pPr>
            <a:r>
              <a:rPr lang="en-US" sz="33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‘He will wipe every tear from their eyes. </a:t>
            </a:r>
            <a:r>
              <a:rPr lang="en-US" sz="33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Papyrus" panose="03070502060502030205" pitchFamily="66" charset="0"/>
                <a:ea typeface="SimSun" panose="02010600030101010101" pitchFamily="2" charset="-122"/>
                <a:cs typeface="Calibri" panose="020F0502020204030204" pitchFamily="34" charset="0"/>
              </a:rPr>
              <a:t>There will be no more death’ or mourning or crying or pain</a:t>
            </a:r>
            <a:r>
              <a:rPr lang="en-US" sz="33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 for the old order of things has passed away.” </a:t>
            </a:r>
          </a:p>
          <a:p>
            <a:pPr marL="0" lvl="0" indent="0">
              <a:lnSpc>
                <a:spcPct val="87000"/>
              </a:lnSpc>
              <a:spcBef>
                <a:spcPts val="0"/>
              </a:spcBef>
              <a:spcAft>
                <a:spcPts val="0"/>
              </a:spcAft>
              <a:buSzPct val="80000"/>
              <a:tabLst/>
            </a:pPr>
            <a:r>
              <a:rPr lang="en-US" sz="16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Rev. 21:1-4 </a:t>
            </a:r>
            <a:r>
              <a:rPr lang="en-US" sz="12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NIV</a:t>
            </a:r>
            <a:endParaRPr lang="en-US" sz="2800" kern="150" dirty="0">
              <a:solidFill>
                <a:prstClr val="black"/>
              </a:solidFill>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3162121071"/>
      </p:ext>
    </p:extLst>
  </p:cSld>
  <p:clrMapOvr>
    <a:masterClrMapping/>
  </p:clrMapOvr>
  <mc:AlternateContent xmlns:mc="http://schemas.openxmlformats.org/markup-compatibility/2006" xmlns:p15="http://schemas.microsoft.com/office/powerpoint/2012/main">
    <mc:Choice Requires="p15">
      <p:transition spd="slow" advTm="27000">
        <p15:prstTrans prst="pageCurlDouble"/>
      </p:transition>
    </mc:Choice>
    <mc:Fallback xmlns="">
      <p:transition spd="slow" advTm="2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76300" y="990600"/>
            <a:ext cx="7391400" cy="507645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7000"/>
              </a:lnSpc>
              <a:spcBef>
                <a:spcPts val="0"/>
              </a:spcBef>
              <a:spcAft>
                <a:spcPts val="1200"/>
              </a:spcAft>
              <a:buSzPct val="70000"/>
              <a:tabLst/>
              <a:defRPr/>
            </a:pPr>
            <a:r>
              <a:rPr lang="en-US" sz="34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 the </a:t>
            </a:r>
            <a:r>
              <a:rPr lang="en-US" sz="3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Papyrus" panose="03070502060502030205" pitchFamily="66" charset="0"/>
                <a:ea typeface="SimSun" panose="02010600030101010101" pitchFamily="2" charset="-122"/>
                <a:cs typeface="Calibri" panose="020F0502020204030204" pitchFamily="34" charset="0"/>
              </a:rPr>
              <a:t>river of the water of life</a:t>
            </a:r>
            <a:r>
              <a:rPr lang="en-US" sz="34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 as clear as crystal, flowing from the </a:t>
            </a:r>
            <a:r>
              <a:rPr lang="en-US" sz="3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Papyrus" panose="03070502060502030205" pitchFamily="66" charset="0"/>
                <a:ea typeface="SimSun" panose="02010600030101010101" pitchFamily="2" charset="-122"/>
                <a:cs typeface="Calibri" panose="020F0502020204030204" pitchFamily="34" charset="0"/>
              </a:rPr>
              <a:t>throne of God and of the Lamb</a:t>
            </a:r>
            <a:r>
              <a:rPr lang="en-US" sz="3400" b="1" kern="150" dirty="0">
                <a:ln w="9525">
                  <a:solidFill>
                    <a:sysClr val="windowText" lastClr="000000"/>
                  </a:solidFill>
                  <a:prstDash val="solid"/>
                </a:ln>
                <a:solidFill>
                  <a:srgbClr val="002060"/>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Calibri" panose="020F0502020204030204" pitchFamily="34" charset="0"/>
              </a:rPr>
              <a:t> </a:t>
            </a:r>
            <a:r>
              <a:rPr lang="en-US" sz="34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down the middle of the great street of the city. On each side of the river stood the </a:t>
            </a:r>
            <a:r>
              <a:rPr lang="en-US" sz="3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Papyrus" panose="03070502060502030205" pitchFamily="66" charset="0"/>
                <a:ea typeface="SimSun" panose="02010600030101010101" pitchFamily="2" charset="-122"/>
                <a:cs typeface="Calibri" panose="020F0502020204030204" pitchFamily="34" charset="0"/>
              </a:rPr>
              <a:t>tree of life</a:t>
            </a:r>
            <a:r>
              <a:rPr lang="en-US" sz="34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 bearing twelve crops of fruit</a:t>
            </a:r>
            <a:r>
              <a:rPr lang="en-US" sz="3400" kern="150" dirty="0">
                <a:latin typeface="Papyrus" panose="03070502060502030205" pitchFamily="66" charset="0"/>
                <a:ea typeface="SimSun" panose="02010600030101010101" pitchFamily="2" charset="-122"/>
                <a:cs typeface="Calibri" panose="020F0502020204030204" pitchFamily="34" charset="0"/>
              </a:rPr>
              <a:t>… for </a:t>
            </a:r>
            <a:r>
              <a:rPr lang="en-US" sz="3400" kern="150" dirty="0">
                <a:solidFill>
                  <a:schemeClr val="tx1"/>
                </a:solidFill>
                <a:latin typeface="Papyrus" panose="03070502060502030205" pitchFamily="66" charset="0"/>
                <a:ea typeface="SimSun" panose="02010600030101010101" pitchFamily="2" charset="-122"/>
                <a:cs typeface="Calibri" panose="020F0502020204030204" pitchFamily="34" charset="0"/>
              </a:rPr>
              <a:t>the healing of the nations</a:t>
            </a:r>
            <a:r>
              <a:rPr lang="en-US" sz="32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a:t>
            </a:r>
            <a:r>
              <a:rPr lang="en-US" sz="3400" b="1" kern="150" dirty="0">
                <a:ln w="9525">
                  <a:solidFill>
                    <a:srgbClr val="000000">
                      <a:lumMod val="95000"/>
                      <a:lumOff val="5000"/>
                    </a:srgbClr>
                  </a:solidFill>
                  <a:prstDash val="solid"/>
                </a:ln>
                <a:solidFill>
                  <a:srgbClr val="FFFFFF"/>
                </a:solidFill>
                <a:effectLst>
                  <a:outerShdw blurRad="12700" dist="38100" dir="2700000" algn="tl" rotWithShape="0">
                    <a:srgbClr val="FFFFFF">
                      <a:lumMod val="50000"/>
                    </a:srgbClr>
                  </a:outerShdw>
                </a:effectLst>
                <a:latin typeface="Papyrus" panose="03070502060502030205" pitchFamily="66" charset="0"/>
                <a:ea typeface="SimSun" panose="02010600030101010101" pitchFamily="2" charset="-122"/>
                <a:cs typeface="Calibri" panose="020F0502020204030204" pitchFamily="34" charset="0"/>
              </a:rPr>
              <a:t> </a:t>
            </a:r>
          </a:p>
          <a:p>
            <a:pPr marL="0" lvl="0" indent="0">
              <a:lnSpc>
                <a:spcPct val="87000"/>
              </a:lnSpc>
              <a:spcBef>
                <a:spcPts val="0"/>
              </a:spcBef>
              <a:spcAft>
                <a:spcPts val="0"/>
              </a:spcAft>
              <a:buClr>
                <a:srgbClr val="FFFFFF"/>
              </a:buClr>
              <a:buSzPct val="65000"/>
              <a:tabLst/>
              <a:defRPr/>
            </a:pPr>
            <a:r>
              <a:rPr lang="en-US" sz="34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latin typeface="Papyrus" panose="03070502060502030205" pitchFamily="66" charset="0"/>
                <a:ea typeface="SimSun" panose="02010600030101010101" pitchFamily="2" charset="-122"/>
                <a:cs typeface="Calibri" panose="020F0502020204030204" pitchFamily="34" charset="0"/>
              </a:rPr>
              <a:t>The throne of God and of the Lamb will be in the city, </a:t>
            </a:r>
            <a:r>
              <a:rPr lang="en-US" sz="3400" kern="150" dirty="0">
                <a:solidFill>
                  <a:srgbClr val="000000">
                    <a:lumMod val="95000"/>
                    <a:lumOff val="5000"/>
                  </a:srgbClr>
                </a:solidFill>
                <a:latin typeface="Papyrus" panose="03070502060502030205" pitchFamily="66" charset="0"/>
                <a:ea typeface="SimSun" panose="02010600030101010101" pitchFamily="2" charset="-122"/>
                <a:cs typeface="Calibri" panose="020F0502020204030204" pitchFamily="34" charset="0"/>
              </a:rPr>
              <a:t>and his servants … will see his face... </a:t>
            </a:r>
            <a:r>
              <a:rPr lang="en-US" sz="20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Rev. 22:1-2 </a:t>
            </a:r>
            <a:r>
              <a:rPr lang="en-US" sz="16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Calibri" panose="020F0502020204030204" pitchFamily="34" charset="0"/>
                <a:hlinkClick r:id="rId4"/>
              </a:rPr>
              <a:t>NIV</a:t>
            </a:r>
            <a:endParaRPr lang="en-US" sz="3200" kern="150" dirty="0">
              <a:solidFill>
                <a:prstClr val="black"/>
              </a:solidFill>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3589063301"/>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E9CDDC78-9BAE-4522-B9E1-495FFCB929F0}"/>
              </a:ext>
            </a:extLst>
          </p:cNvPr>
          <p:cNvSpPr>
            <a:spLocks noChangeArrowheads="1"/>
          </p:cNvSpPr>
          <p:nvPr/>
        </p:nvSpPr>
        <p:spPr bwMode="auto">
          <a:xfrm>
            <a:off x="102962" y="1238396"/>
            <a:ext cx="8938076" cy="5478487"/>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9144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400"/>
              </a:spcAft>
              <a:buSzPct val="70000"/>
              <a:tabLst/>
            </a:pPr>
            <a:r>
              <a:rPr lang="en-US" sz="3100" kern="150" dirty="0">
                <a:solidFill>
                  <a:prstClr val="black"/>
                </a:solidFill>
                <a:latin typeface="Calibri" panose="020F0502020204030204" pitchFamily="34" charset="0"/>
                <a:ea typeface="SimSun" panose="02010600030101010101" pitchFamily="2" charset="-122"/>
                <a:cs typeface="Calibri" panose="020F0502020204030204" pitchFamily="34" charset="0"/>
              </a:rPr>
              <a:t>At the end of 1,000 years, the "</a:t>
            </a:r>
            <a:r>
              <a:rPr lang="en-US" sz="3300" b="1" kern="150" dirty="0">
                <a:ln w="9525">
                  <a:solidFill>
                    <a:schemeClr val="tx1"/>
                  </a:solidFill>
                  <a:prstDash val="solid"/>
                </a:ln>
                <a:solidFill>
                  <a:schemeClr val="bg1"/>
                </a:solidFill>
                <a:effectLst>
                  <a:outerShdw blurRad="50800" dist="50800" dir="2700000" algn="tl" rotWithShape="0">
                    <a:schemeClr val="tx1">
                      <a:lumMod val="95000"/>
                      <a:lumOff val="5000"/>
                    </a:schemeClr>
                  </a:outerShdw>
                </a:effectLst>
                <a:latin typeface="Calibri" panose="020F0502020204030204" pitchFamily="34" charset="0"/>
                <a:ea typeface="SimSun" panose="02010600030101010101" pitchFamily="2" charset="-122"/>
                <a:cs typeface="Calibri" panose="020F0502020204030204" pitchFamily="34" charset="0"/>
                <a:hlinkClick r:id="rId4" action="ppaction://hlinksldjump"/>
              </a:rPr>
              <a:t>people of God” who are “faithful to Jesus</a:t>
            </a:r>
            <a:r>
              <a:rPr lang="en-US" sz="3100" kern="150" dirty="0">
                <a:solidFill>
                  <a:schemeClr val="tx1"/>
                </a:solidFill>
                <a:latin typeface="Calibri" panose="020F0502020204030204" pitchFamily="34" charset="0"/>
                <a:ea typeface="SimSun" panose="02010600030101010101" pitchFamily="2" charset="-122"/>
                <a:cs typeface="Calibri" panose="020F0502020204030204" pitchFamily="34" charset="0"/>
              </a:rPr>
              <a:t>“</a:t>
            </a:r>
            <a:r>
              <a:rPr lang="en-US" sz="3100" kern="150" dirty="0">
                <a:solidFill>
                  <a:prstClr val="black"/>
                </a:solidFill>
                <a:latin typeface="Calibri" panose="020F0502020204030204" pitchFamily="34" charset="0"/>
                <a:ea typeface="SimSun" panose="02010600030101010101" pitchFamily="2" charset="-122"/>
                <a:cs typeface="Calibri" panose="020F0502020204030204" pitchFamily="34" charset="0"/>
              </a:rPr>
              <a:t>, (the left behind during the second half of tribulation), </a:t>
            </a:r>
            <a:r>
              <a:rPr lang="en-US" sz="33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Calibri" panose="020F0502020204030204" pitchFamily="34" charset="0"/>
                <a:ea typeface="SimSun" panose="02010600030101010101" pitchFamily="2" charset="-122"/>
                <a:cs typeface="Calibri" panose="020F0502020204030204" pitchFamily="34" charset="0"/>
              </a:rPr>
              <a:t>now rise into Heaven in this enormous city of New Jerusalem.</a:t>
            </a:r>
            <a:r>
              <a:rPr lang="en-US" sz="32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1600" dirty="0">
                <a:ln w="12700">
                  <a:solidFill>
                    <a:srgbClr val="000000">
                      <a:lumMod val="75000"/>
                    </a:srgbClr>
                  </a:solidFill>
                  <a:prstDash val="solid"/>
                </a:ln>
                <a:pattFill prst="dkUpDiag">
                  <a:fgClr>
                    <a:srgbClr val="000000"/>
                  </a:fgClr>
                  <a:bgClr>
                    <a:srgbClr val="000000">
                      <a:lumMod val="20000"/>
                      <a:lumOff val="80000"/>
                    </a:srgbClr>
                  </a:bgClr>
                </a:pattFill>
                <a:cs typeface="Arial" panose="020B0604020202020204" pitchFamily="34" charset="0"/>
                <a:hlinkClick r:id="rId5"/>
              </a:rPr>
              <a:t>Rev. 14:6-13 NIV</a:t>
            </a:r>
            <a:r>
              <a:rPr lang="en-US" sz="16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3300" kern="150" dirty="0">
                <a:solidFill>
                  <a:prstClr val="black"/>
                </a:solidFill>
                <a:latin typeface="Calibri" panose="020F0502020204030204" pitchFamily="34" charset="0"/>
                <a:ea typeface="SimSun" panose="02010600030101010101" pitchFamily="2" charset="-122"/>
                <a:cs typeface="Calibri" panose="020F0502020204030204" pitchFamily="34" charset="0"/>
              </a:rPr>
              <a:t>They will finally receive their incorruptible bodies. </a:t>
            </a:r>
          </a:p>
          <a:p>
            <a:pPr marL="0" lvl="0" indent="0">
              <a:lnSpc>
                <a:spcPct val="90000"/>
              </a:lnSpc>
              <a:spcBef>
                <a:spcPts val="0"/>
              </a:spcBef>
              <a:spcAft>
                <a:spcPts val="300"/>
              </a:spcAft>
              <a:buSzPct val="70000"/>
              <a:tabLst/>
            </a:pPr>
            <a:r>
              <a:rPr lang="en-US" sz="3300" kern="150" dirty="0">
                <a:solidFill>
                  <a:prstClr val="black"/>
                </a:solidFill>
                <a:latin typeface="Calibri" panose="020F0502020204030204" pitchFamily="34" charset="0"/>
                <a:ea typeface="SimSun" panose="02010600030101010101" pitchFamily="2" charset="-122"/>
                <a:cs typeface="Calibri" panose="020F0502020204030204" pitchFamily="34" charset="0"/>
              </a:rPr>
              <a:t>This enables them to finally be </a:t>
            </a:r>
            <a:r>
              <a:rPr lang="en-US" sz="33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reunited with the </a:t>
            </a:r>
            <a:r>
              <a:rPr lang="en-US" sz="33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hlinkClick r:id="rId6" action="ppaction://hlinksldjump"/>
              </a:rPr>
              <a:t>three other groups of Christians</a:t>
            </a:r>
            <a:r>
              <a:rPr lang="en-US" sz="33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 the Apostle John saw earlier in Heaven</a:t>
            </a:r>
            <a:r>
              <a:rPr lang="en-US" sz="3300" kern="150" dirty="0">
                <a:solidFill>
                  <a:schemeClr val="tx1"/>
                </a:solidFill>
                <a:latin typeface="Calibri" panose="020F0502020204030204" pitchFamily="34" charset="0"/>
                <a:ea typeface="SimSun" panose="02010600030101010101" pitchFamily="2" charset="-122"/>
                <a:cs typeface="Calibri" panose="020F0502020204030204" pitchFamily="34" charset="0"/>
              </a:rPr>
              <a:t>:</a:t>
            </a:r>
            <a:r>
              <a:rPr lang="en-US" sz="33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p>
          <a:p>
            <a:pPr marL="274320" lvl="0" indent="-274320">
              <a:lnSpc>
                <a:spcPct val="94000"/>
              </a:lnSpc>
              <a:spcBef>
                <a:spcPts val="0"/>
              </a:spcBef>
              <a:spcAft>
                <a:spcPts val="300"/>
              </a:spcAft>
              <a:buClr>
                <a:schemeClr val="bg1"/>
              </a:buClr>
              <a:buSzPct val="65000"/>
              <a:buFont typeface="Wingdings" panose="05000000000000000000" pitchFamily="2" charset="2"/>
              <a:buChar char="Ø"/>
              <a:tabLst/>
            </a:pPr>
            <a:r>
              <a:rPr lang="en-US" sz="32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5th seal</a:t>
            </a: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ancient martyrs under the throne of God. </a:t>
            </a:r>
          </a:p>
          <a:p>
            <a:pPr marL="274320" lvl="0" indent="-274320">
              <a:lnSpc>
                <a:spcPct val="94000"/>
              </a:lnSpc>
              <a:spcBef>
                <a:spcPts val="0"/>
              </a:spcBef>
              <a:spcAft>
                <a:spcPts val="300"/>
              </a:spcAft>
              <a:buClr>
                <a:schemeClr val="bg1"/>
              </a:buClr>
              <a:buSzPct val="65000"/>
              <a:buFont typeface="Wingdings" panose="05000000000000000000" pitchFamily="2" charset="2"/>
              <a:buChar char="Ø"/>
              <a:tabLst/>
            </a:pPr>
            <a:r>
              <a:rPr lang="en-US" sz="32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6th seal</a:t>
            </a: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 early-tribulation elect worthy Christians.</a:t>
            </a:r>
          </a:p>
          <a:p>
            <a:pPr marL="274320" lvl="0" indent="-274320">
              <a:lnSpc>
                <a:spcPct val="94000"/>
              </a:lnSpc>
              <a:spcBef>
                <a:spcPts val="0"/>
              </a:spcBef>
              <a:spcAft>
                <a:spcPts val="0"/>
              </a:spcAft>
              <a:buClr>
                <a:schemeClr val="bg1"/>
              </a:buClr>
              <a:buSzPct val="65000"/>
              <a:buFont typeface="Wingdings" panose="05000000000000000000" pitchFamily="2" charset="2"/>
              <a:buChar char="Ø"/>
              <a:tabLst/>
            </a:pPr>
            <a:r>
              <a:rPr lang="en-US" sz="32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outerShdw>
                </a:effectLst>
                <a:latin typeface="Calibri" panose="020F0502020204030204" pitchFamily="34" charset="0"/>
                <a:ea typeface="SimSun" panose="02010600030101010101" pitchFamily="2" charset="-122"/>
                <a:cs typeface="Calibri" panose="020F0502020204030204" pitchFamily="34" charset="0"/>
              </a:rPr>
              <a:t>7th seal</a:t>
            </a: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 mid-tribulation 144,000 Messianic Jews. </a:t>
            </a:r>
          </a:p>
        </p:txBody>
      </p:sp>
      <p:sp>
        <p:nvSpPr>
          <p:cNvPr id="9" name="Text Box 2">
            <a:extLst>
              <a:ext uri="{FF2B5EF4-FFF2-40B4-BE49-F238E27FC236}">
                <a16:creationId xmlns:a16="http://schemas.microsoft.com/office/drawing/2014/main" id="{1B17D966-6D87-42CE-A1B8-62A8DA07E056}"/>
              </a:ext>
            </a:extLst>
          </p:cNvPr>
          <p:cNvSpPr txBox="1">
            <a:spLocks noChangeArrowheads="1"/>
          </p:cNvSpPr>
          <p:nvPr/>
        </p:nvSpPr>
        <p:spPr bwMode="auto">
          <a:xfrm>
            <a:off x="205924" y="137160"/>
            <a:ext cx="8732152" cy="1005840"/>
          </a:xfrm>
          <a:prstGeom prst="rect">
            <a:avLst/>
          </a:prstGeom>
          <a:blipFill dpi="0" rotWithShape="0">
            <a:blip r:embed="rId7"/>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0000"/>
              </a:lnSpc>
              <a:spcBef>
                <a:spcPts val="0"/>
              </a:spcBef>
              <a:spcAft>
                <a:spcPts val="0"/>
              </a:spcAft>
              <a:buClrTx/>
              <a:buSzTx/>
              <a:defRPr/>
            </a:pPr>
            <a:r>
              <a:rPr lang="en-US" sz="3300" b="1" kern="150" dirty="0">
                <a:ln w="1905">
                  <a:solidFill>
                    <a:prstClr val="black">
                      <a:lumMod val="95000"/>
                      <a:lumOff val="5000"/>
                    </a:prstClr>
                  </a:solidFill>
                </a:ln>
                <a:gradFill>
                  <a:gsLst>
                    <a:gs pos="0">
                      <a:srgbClr val="8C5212"/>
                    </a:gs>
                    <a:gs pos="78000">
                      <a:srgbClr val="CFB077"/>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1,379 Mile Wide &amp; High New Jerusalem Descends From Heaven</a:t>
            </a:r>
          </a:p>
        </p:txBody>
      </p:sp>
      <p:sp>
        <p:nvSpPr>
          <p:cNvPr id="5" name="Date Placeholder 2">
            <a:extLst>
              <a:ext uri="{FF2B5EF4-FFF2-40B4-BE49-F238E27FC236}">
                <a16:creationId xmlns:a16="http://schemas.microsoft.com/office/drawing/2014/main" id="{50858D2B-E4AE-4767-9D9D-CAD6F9E8A688}"/>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8268592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59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E9CDDC78-9BAE-4522-B9E1-495FFCB929F0}"/>
              </a:ext>
            </a:extLst>
          </p:cNvPr>
          <p:cNvSpPr>
            <a:spLocks noChangeArrowheads="1"/>
          </p:cNvSpPr>
          <p:nvPr/>
        </p:nvSpPr>
        <p:spPr bwMode="auto">
          <a:xfrm>
            <a:off x="91440" y="1451286"/>
            <a:ext cx="8961120" cy="5282600"/>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37160" tIns="182880" rIns="4572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white"/>
              </a:buClr>
              <a:buSzPct val="70000"/>
              <a:tabLst/>
              <a:defRPr/>
            </a:pPr>
            <a:r>
              <a:rPr lang="en-US" sz="2800" kern="150" dirty="0">
                <a:solidFill>
                  <a:prstClr val="black"/>
                </a:solidFill>
                <a:ea typeface="SimSun" panose="02010600030101010101" pitchFamily="2" charset="-122"/>
                <a:cs typeface="Arial" panose="020B0604020202020204" pitchFamily="34" charset="0"/>
              </a:rPr>
              <a:t>This includes the 5</a:t>
            </a:r>
            <a:r>
              <a:rPr lang="en-US" sz="2800" kern="150" baseline="30000" dirty="0">
                <a:solidFill>
                  <a:prstClr val="black"/>
                </a:solidFill>
                <a:ea typeface="SimSun" panose="02010600030101010101" pitchFamily="2" charset="-122"/>
                <a:cs typeface="Arial" panose="020B0604020202020204" pitchFamily="34" charset="0"/>
              </a:rPr>
              <a:t>th</a:t>
            </a:r>
            <a:r>
              <a:rPr lang="en-US" sz="2800" kern="150" dirty="0">
                <a:solidFill>
                  <a:prstClr val="black"/>
                </a:solidFill>
                <a:ea typeface="SimSun" panose="02010600030101010101" pitchFamily="2" charset="-122"/>
                <a:cs typeface="Arial" panose="020B0604020202020204" pitchFamily="34" charset="0"/>
              </a:rPr>
              <a:t> seal </a:t>
            </a:r>
            <a:r>
              <a:rPr lang="en-US" sz="3000" b="1" kern="150" dirty="0">
                <a:ln w="9525">
                  <a:solidFill>
                    <a:sysClr val="windowText" lastClr="000000"/>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hlinkClick r:id="rId4" action="ppaction://hlinksldjump"/>
              </a:rPr>
              <a:t>souls of the martyrs under the throne of God</a:t>
            </a:r>
            <a:r>
              <a:rPr lang="en-US" sz="3000" b="1" kern="150" dirty="0">
                <a:ln w="9525">
                  <a:solidFill>
                    <a:sysClr val="windowText" lastClr="000000"/>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rPr>
              <a:t>,</a:t>
            </a:r>
            <a:r>
              <a:rPr lang="en-US" sz="3000" kern="150" dirty="0">
                <a:solidFill>
                  <a:prstClr val="black"/>
                </a:solidFill>
                <a:ea typeface="SimSun" panose="02010600030101010101" pitchFamily="2" charset="-122"/>
                <a:cs typeface="Arial" panose="020B0604020202020204" pitchFamily="34" charset="0"/>
              </a:rPr>
              <a:t> </a:t>
            </a:r>
            <a:r>
              <a:rPr lang="en-US" sz="2800" kern="150" dirty="0">
                <a:solidFill>
                  <a:prstClr val="black"/>
                </a:solidFill>
                <a:ea typeface="SimSun" panose="02010600030101010101" pitchFamily="2" charset="-122"/>
                <a:cs typeface="Arial" panose="020B0604020202020204" pitchFamily="34" charset="0"/>
              </a:rPr>
              <a:t>who lived in all of past history, before the end time tribulation began. </a:t>
            </a:r>
            <a:r>
              <a:rPr lang="en-US" sz="1600" dirty="0">
                <a:solidFill>
                  <a:prstClr val="white"/>
                </a:solidFill>
                <a:cs typeface="Arial" panose="020B0604020202020204" pitchFamily="34" charset="0"/>
                <a:hlinkClick r:id="rId5"/>
              </a:rPr>
              <a:t>Rev. 16:9-11 </a:t>
            </a:r>
            <a:r>
              <a:rPr lang="en-US" sz="1400" dirty="0">
                <a:solidFill>
                  <a:prstClr val="white"/>
                </a:solidFill>
                <a:cs typeface="Arial" panose="020B0604020202020204" pitchFamily="34" charset="0"/>
                <a:hlinkClick r:id="rId5"/>
              </a:rPr>
              <a:t>NIV</a:t>
            </a:r>
            <a:r>
              <a:rPr lang="en-US" sz="1600" dirty="0">
                <a:solidFill>
                  <a:prstClr val="white"/>
                </a:solidFill>
                <a:cs typeface="Arial" panose="020B0604020202020204" pitchFamily="34" charset="0"/>
                <a:hlinkClick r:id="rId5"/>
              </a:rPr>
              <a:t>  </a:t>
            </a:r>
            <a:endParaRPr lang="en-US" kern="150" dirty="0">
              <a:solidFill>
                <a:prstClr val="black"/>
              </a:solidFill>
              <a:ea typeface="SimSun" panose="02010600030101010101" pitchFamily="2" charset="-122"/>
              <a:cs typeface="Arial" panose="020B0604020202020204" pitchFamily="34" charset="0"/>
            </a:endParaRPr>
          </a:p>
          <a:p>
            <a:pPr marL="0" lvl="0" indent="0">
              <a:lnSpc>
                <a:spcPct val="96000"/>
              </a:lnSpc>
              <a:spcBef>
                <a:spcPts val="0"/>
              </a:spcBef>
              <a:spcAft>
                <a:spcPts val="1200"/>
              </a:spcAft>
              <a:buSzPct val="70000"/>
              <a:tabLst/>
            </a:pPr>
            <a:r>
              <a:rPr lang="en-US" sz="2800" kern="150" dirty="0">
                <a:solidFill>
                  <a:prstClr val="black"/>
                </a:solidFill>
                <a:ea typeface="SimSun" panose="02010600030101010101" pitchFamily="2" charset="-122"/>
                <a:cs typeface="Arial" panose="020B0604020202020204" pitchFamily="34" charset="0"/>
              </a:rPr>
              <a:t>The early-tribulation elect Christians and 144,000 mid-tribulation Messianic Jews, receive incorruptible bodies in Heaven 1,000 years before this </a:t>
            </a:r>
            <a:r>
              <a:rPr lang="en-US" sz="3000" b="1"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50800" dist="50800" dir="2700000" algn="ctr" rotWithShape="0">
                    <a:schemeClr val="tx1">
                      <a:lumMod val="95000"/>
                      <a:lumOff val="5000"/>
                    </a:schemeClr>
                  </a:outerShdw>
                </a:effectLst>
                <a:ea typeface="SimSun" panose="02010600030101010101" pitchFamily="2" charset="-122"/>
                <a:cs typeface="Arial" panose="020B0604020202020204" pitchFamily="34" charset="0"/>
                <a:hlinkClick r:id="rId6" action="ppaction://hlinksldjump"/>
              </a:rPr>
              <a:t>last group of left behind post-tribulation people of God</a:t>
            </a:r>
            <a:r>
              <a:rPr lang="en-US" sz="3000" kern="150" dirty="0">
                <a:solidFill>
                  <a:prstClr val="black"/>
                </a:solidFill>
                <a:effectLst>
                  <a:outerShdw blurRad="50800" dist="50800" dir="2700000" algn="ctr" rotWithShape="0">
                    <a:schemeClr val="tx1">
                      <a:lumMod val="95000"/>
                      <a:lumOff val="5000"/>
                    </a:schemeClr>
                  </a:outerShdw>
                </a:effectLst>
                <a:ea typeface="SimSun" panose="02010600030101010101" pitchFamily="2" charset="-122"/>
                <a:cs typeface="Arial" panose="020B0604020202020204" pitchFamily="34" charset="0"/>
              </a:rPr>
              <a:t> </a:t>
            </a:r>
            <a:r>
              <a:rPr lang="en-US" sz="2800" kern="150" dirty="0">
                <a:solidFill>
                  <a:prstClr val="black"/>
                </a:solidFill>
                <a:ea typeface="SimSun" panose="02010600030101010101" pitchFamily="2" charset="-122"/>
                <a:cs typeface="Arial" panose="020B0604020202020204" pitchFamily="34" charset="0"/>
              </a:rPr>
              <a:t>receive theirs. </a:t>
            </a:r>
            <a:endParaRPr lang="en-US" sz="3000" kern="150" dirty="0">
              <a:solidFill>
                <a:prstClr val="black"/>
              </a:solidFill>
              <a:ea typeface="SimSun" panose="02010600030101010101" pitchFamily="2" charset="-122"/>
              <a:cs typeface="Arial" panose="020B0604020202020204" pitchFamily="34" charset="0"/>
            </a:endParaRPr>
          </a:p>
          <a:p>
            <a:pPr marL="0" lvl="0" indent="0">
              <a:lnSpc>
                <a:spcPct val="96000"/>
              </a:lnSpc>
              <a:spcBef>
                <a:spcPts val="0"/>
              </a:spcBef>
              <a:spcAft>
                <a:spcPts val="1200"/>
              </a:spcAft>
              <a:buSzPct val="70000"/>
              <a:tabLst/>
            </a:pPr>
            <a:r>
              <a:rPr lang="en-US" sz="2800" kern="150" dirty="0">
                <a:solidFill>
                  <a:prstClr val="black"/>
                </a:solidFill>
                <a:ea typeface="SimSun" panose="02010600030101010101" pitchFamily="2" charset="-122"/>
                <a:cs typeface="Arial" panose="020B0604020202020204" pitchFamily="34" charset="0"/>
              </a:rPr>
              <a:t>This last group of left behind Christians finally rise into the 3</a:t>
            </a:r>
            <a:r>
              <a:rPr lang="en-US" sz="2800" kern="150" baseline="30000" dirty="0">
                <a:solidFill>
                  <a:prstClr val="black"/>
                </a:solidFill>
                <a:ea typeface="SimSun" panose="02010600030101010101" pitchFamily="2" charset="-122"/>
                <a:cs typeface="Arial" panose="020B0604020202020204" pitchFamily="34" charset="0"/>
              </a:rPr>
              <a:t>rd</a:t>
            </a:r>
            <a:r>
              <a:rPr lang="en-US" sz="2800" kern="150" dirty="0">
                <a:solidFill>
                  <a:prstClr val="black"/>
                </a:solidFill>
                <a:ea typeface="SimSun" panose="02010600030101010101" pitchFamily="2" charset="-122"/>
                <a:cs typeface="Arial" panose="020B0604020202020204" pitchFamily="34" charset="0"/>
              </a:rPr>
              <a:t> Heaven, in this massive New Jerusalem city. But only after this 1,000 year millennium on Earth is over.</a:t>
            </a:r>
            <a:endParaRPr lang="en-US" sz="2800" kern="150" dirty="0">
              <a:solidFill>
                <a:prstClr val="black"/>
              </a:solidFill>
              <a:latin typeface="Calibri" panose="020F0502020204030204" pitchFamily="34" charset="0"/>
              <a:ea typeface="SimSun" panose="02010600030101010101" pitchFamily="2" charset="-122"/>
              <a:cs typeface="Calibri" panose="020F0502020204030204" pitchFamily="34" charset="0"/>
            </a:endParaRPr>
          </a:p>
        </p:txBody>
      </p:sp>
      <p:sp>
        <p:nvSpPr>
          <p:cNvPr id="9" name="Text Box 2">
            <a:extLst>
              <a:ext uri="{FF2B5EF4-FFF2-40B4-BE49-F238E27FC236}">
                <a16:creationId xmlns:a16="http://schemas.microsoft.com/office/drawing/2014/main" id="{1B17D966-6D87-42CE-A1B8-62A8DA07E056}"/>
              </a:ext>
            </a:extLst>
          </p:cNvPr>
          <p:cNvSpPr txBox="1">
            <a:spLocks noChangeArrowheads="1"/>
          </p:cNvSpPr>
          <p:nvPr/>
        </p:nvSpPr>
        <p:spPr bwMode="auto">
          <a:xfrm>
            <a:off x="205924" y="320040"/>
            <a:ext cx="8732152" cy="1005840"/>
          </a:xfrm>
          <a:prstGeom prst="rect">
            <a:avLst/>
          </a:prstGeom>
          <a:blipFill dpi="0" rotWithShape="0">
            <a:blip r:embed="rId7"/>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0000"/>
              </a:lnSpc>
              <a:spcBef>
                <a:spcPts val="0"/>
              </a:spcBef>
              <a:spcAft>
                <a:spcPts val="0"/>
              </a:spcAft>
              <a:buClrTx/>
              <a:buSzTx/>
              <a:defRPr/>
            </a:pPr>
            <a:r>
              <a:rPr lang="en-US" sz="3300" b="1" kern="150" dirty="0">
                <a:ln w="1905">
                  <a:solidFill>
                    <a:prstClr val="black">
                      <a:lumMod val="95000"/>
                      <a:lumOff val="5000"/>
                    </a:prstClr>
                  </a:solidFill>
                </a:ln>
                <a:gradFill>
                  <a:gsLst>
                    <a:gs pos="0">
                      <a:srgbClr val="8C5212"/>
                    </a:gs>
                    <a:gs pos="78000">
                      <a:srgbClr val="CFB077"/>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1,379 Mile Wide &amp; High New Jerusalem Descends From Heaven</a:t>
            </a:r>
          </a:p>
        </p:txBody>
      </p:sp>
      <p:sp>
        <p:nvSpPr>
          <p:cNvPr id="5" name="Date Placeholder 2">
            <a:extLst>
              <a:ext uri="{FF2B5EF4-FFF2-40B4-BE49-F238E27FC236}">
                <a16:creationId xmlns:a16="http://schemas.microsoft.com/office/drawing/2014/main" id="{50858D2B-E4AE-4767-9D9D-CAD6F9E8A688}"/>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8745649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838200"/>
            <a:ext cx="7467600" cy="534684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0"/>
              </a:spcAft>
              <a:buSzPct val="70000"/>
              <a:tabLst/>
            </a:pPr>
            <a:r>
              <a:rPr lang="en-US" sz="3300" kern="150" dirty="0">
                <a:solidFill>
                  <a:srgbClr val="000000">
                    <a:lumMod val="95000"/>
                    <a:lumOff val="5000"/>
                  </a:srgbClr>
                </a:solidFill>
                <a:latin typeface="Papyrus" panose="03070502060502030205" pitchFamily="66" charset="0"/>
                <a:ea typeface="SimSun" panose="02010600030101010101" pitchFamily="2" charset="-122"/>
                <a:cs typeface="Arial" panose="020B0604020202020204" pitchFamily="34" charset="0"/>
              </a:rPr>
              <a:t>The city was laid out like </a:t>
            </a:r>
            <a:r>
              <a:rPr lang="en-US" sz="36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a square</a:t>
            </a:r>
            <a:r>
              <a:rPr lang="en-US" sz="3300" kern="150" dirty="0">
                <a:solidFill>
                  <a:schemeClr val="tx1"/>
                </a:solidFill>
                <a:latin typeface="Papyrus" panose="03070502060502030205" pitchFamily="66" charset="0"/>
                <a:ea typeface="SimSun" panose="02010600030101010101" pitchFamily="2" charset="-122"/>
                <a:cs typeface="Arial" panose="020B0604020202020204" pitchFamily="34" charset="0"/>
              </a:rPr>
              <a:t>, as long as it was wide. He measured </a:t>
            </a:r>
            <a:r>
              <a:rPr lang="en-US" sz="3300" kern="150" dirty="0">
                <a:solidFill>
                  <a:srgbClr val="000000">
                    <a:lumMod val="95000"/>
                    <a:lumOff val="5000"/>
                  </a:srgbClr>
                </a:solidFill>
                <a:latin typeface="Papyrus" panose="03070502060502030205" pitchFamily="66" charset="0"/>
                <a:ea typeface="SimSun" panose="02010600030101010101" pitchFamily="2" charset="-122"/>
                <a:cs typeface="Arial" panose="020B0604020202020204" pitchFamily="34" charset="0"/>
              </a:rPr>
              <a:t>the city with the rod and found it to be </a:t>
            </a:r>
            <a:r>
              <a:rPr lang="en-US" sz="36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12,000 stadia (1,379 miles, </a:t>
            </a:r>
            <a:r>
              <a:rPr lang="en-US" sz="34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2,219 km</a:t>
            </a:r>
            <a:r>
              <a:rPr lang="en-US" sz="36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 </a:t>
            </a:r>
            <a:r>
              <a:rPr lang="en-US"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hlinkClick r:id="rId4"/>
              </a:rPr>
              <a:t>[215]</a:t>
            </a:r>
            <a:r>
              <a:rPr lang="en-US"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hlinkClick r:id="rId5"/>
              </a:rPr>
              <a:t>[969]</a:t>
            </a:r>
            <a:r>
              <a:rPr lang="en-US" sz="36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 in length, and as wide </a:t>
            </a:r>
            <a:r>
              <a:rPr lang="en-US" sz="3600" b="1" u="sng"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and high</a:t>
            </a:r>
            <a:r>
              <a:rPr lang="en-US" sz="36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 as it is long</a:t>
            </a:r>
            <a:r>
              <a:rPr lang="en-US" sz="3300" kern="150" dirty="0">
                <a:solidFill>
                  <a:srgbClr val="000000">
                    <a:lumMod val="95000"/>
                    <a:lumOff val="5000"/>
                  </a:srgbClr>
                </a:solidFill>
                <a:latin typeface="Papyrus" panose="03070502060502030205" pitchFamily="66" charset="0"/>
                <a:ea typeface="SimSun" panose="02010600030101010101" pitchFamily="2" charset="-122"/>
                <a:cs typeface="Arial" panose="020B0604020202020204" pitchFamily="34" charset="0"/>
              </a:rPr>
              <a:t>… The wall was made of jasper, and the </a:t>
            </a:r>
            <a:r>
              <a:rPr lang="en-US" sz="36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city of pure gold</a:t>
            </a:r>
            <a:r>
              <a:rPr lang="en-US" sz="3300" kern="150" dirty="0">
                <a:solidFill>
                  <a:srgbClr val="000000">
                    <a:lumMod val="95000"/>
                    <a:lumOff val="5000"/>
                  </a:srgbClr>
                </a:solidFill>
                <a:latin typeface="Papyrus" panose="03070502060502030205" pitchFamily="66" charset="0"/>
                <a:ea typeface="SimSun" panose="02010600030101010101" pitchFamily="2" charset="-122"/>
                <a:cs typeface="Arial" panose="020B0604020202020204" pitchFamily="34" charset="0"/>
              </a:rPr>
              <a:t>, as pure as glass. The foundations of the city walls were decorated with every kind of precious stone. </a:t>
            </a:r>
            <a:r>
              <a:rPr lang="en-US"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Arial" panose="020B0604020202020204" pitchFamily="34" charset="0"/>
                <a:hlinkClick r:id="rId6"/>
              </a:rPr>
              <a:t>Rev. 21:16-19</a:t>
            </a:r>
            <a:r>
              <a:rPr lang="en-US" sz="2000"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Arial" panose="020B0604020202020204" pitchFamily="34" charset="0"/>
                <a:hlinkClick r:id="rId6"/>
              </a:rPr>
              <a:t> </a:t>
            </a:r>
            <a:r>
              <a:rPr lang="en-US" sz="1400" kern="150" dirty="0">
                <a:ln w="12700">
                  <a:solidFill>
                    <a:srgbClr val="000000">
                      <a:lumMod val="75000"/>
                    </a:srgbClr>
                  </a:solidFill>
                  <a:prstDash val="solid"/>
                </a:ln>
                <a:pattFill prst="dkUpDiag">
                  <a:fgClr>
                    <a:srgbClr val="000000"/>
                  </a:fgClr>
                  <a:bgClr>
                    <a:srgbClr val="000000">
                      <a:lumMod val="20000"/>
                      <a:lumOff val="80000"/>
                    </a:srgbClr>
                  </a:bgClr>
                </a:pattFill>
                <a:latin typeface="Papyrus" panose="03070502060502030205" pitchFamily="66" charset="0"/>
                <a:ea typeface="SimSun" panose="02010600030101010101" pitchFamily="2" charset="-122"/>
                <a:cs typeface="Arial" panose="020B0604020202020204" pitchFamily="34" charset="0"/>
                <a:hlinkClick r:id="rId6"/>
              </a:rPr>
              <a:t>NIV</a:t>
            </a:r>
            <a:endParaRPr lang="en-US" sz="1400" kern="150" dirty="0">
              <a:solidFill>
                <a:srgbClr val="000000">
                  <a:lumMod val="95000"/>
                  <a:lumOff val="5000"/>
                </a:srgbClr>
              </a:solidFill>
              <a:latin typeface="Papyrus" panose="03070502060502030205" pitchFamily="66" charset="0"/>
              <a:ea typeface="SimSun" panose="02010600030101010101" pitchFamily="2" charset="-122"/>
              <a:cs typeface="Arial" panose="020B0604020202020204" pitchFamily="34" charset="0"/>
            </a:endParaRPr>
          </a:p>
        </p:txBody>
      </p:sp>
    </p:spTree>
    <p:extLst>
      <p:ext uri="{BB962C8B-B14F-4D97-AF65-F5344CB8AC3E}">
        <p14:creationId xmlns:p14="http://schemas.microsoft.com/office/powerpoint/2010/main" val="661640734"/>
      </p:ext>
    </p:extLst>
  </p:cSld>
  <p:clrMapOvr>
    <a:masterClrMapping/>
  </p:clrMapOvr>
  <mc:AlternateContent xmlns:mc="http://schemas.openxmlformats.org/markup-compatibility/2006" xmlns:p15="http://schemas.microsoft.com/office/powerpoint/2012/main">
    <mc:Choice Requires="p15">
      <p:transition spd="slow"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E9CDDC78-9BAE-4522-B9E1-495FFCB929F0}"/>
              </a:ext>
            </a:extLst>
          </p:cNvPr>
          <p:cNvSpPr>
            <a:spLocks noChangeArrowheads="1"/>
          </p:cNvSpPr>
          <p:nvPr/>
        </p:nvSpPr>
        <p:spPr bwMode="auto">
          <a:xfrm>
            <a:off x="83125" y="1143000"/>
            <a:ext cx="8977750" cy="5577840"/>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37160" tIns="91440" rIns="45720" bIns="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SzPct val="70000"/>
              <a:tabLst/>
            </a:pPr>
            <a:r>
              <a:rPr lang="en-US" sz="3000" b="1" kern="150" dirty="0">
                <a:ln w="9525">
                  <a:solidFill>
                    <a:sysClr val="windowText" lastClr="000000"/>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rPr>
              <a:t>This enormous 1,379 mile long, wide, high cube, half continent sized city will extend </a:t>
            </a:r>
            <a:r>
              <a:rPr lang="en-US" sz="3000" b="1" kern="150" dirty="0">
                <a:ln w="9525">
                  <a:solidFill>
                    <a:sysClr val="windowText" lastClr="000000"/>
                  </a:solidFill>
                  <a:prstDash val="solid"/>
                </a:ln>
                <a:solidFill>
                  <a:srgbClr val="FFFFFF"/>
                </a:solidFill>
                <a:effectLst>
                  <a:outerShdw blurRad="12700" dist="38100" dir="2700000" algn="tl" rotWithShape="0">
                    <a:srgbClr val="000000"/>
                  </a:outerShdw>
                </a:effectLst>
                <a:ea typeface="SimSun" panose="02010600030101010101" pitchFamily="2" charset="-122"/>
                <a:cs typeface="Arial" panose="020B0604020202020204" pitchFamily="34" charset="0"/>
              </a:rPr>
              <a:t>1,379 miles </a:t>
            </a:r>
            <a:r>
              <a:rPr lang="en-US" sz="3000" b="1" kern="150" dirty="0">
                <a:ln w="9525">
                  <a:solidFill>
                    <a:sysClr val="windowText" lastClr="000000"/>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rPr>
              <a:t>into space, 3.4 times higher than the </a:t>
            </a:r>
            <a:r>
              <a:rPr lang="en-US" sz="3000" b="1" kern="150" dirty="0">
                <a:ln w="9525">
                  <a:solidFill>
                    <a:sysClr val="windowText" lastClr="000000"/>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hlinkClick r:id="rId4"/>
              </a:rPr>
              <a:t>altitude of the space station</a:t>
            </a:r>
            <a:r>
              <a:rPr lang="en-US" sz="3000" b="1" kern="150" dirty="0">
                <a:ln w="9525">
                  <a:solidFill>
                    <a:sysClr val="windowText" lastClr="000000"/>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rPr>
              <a:t>, </a:t>
            </a:r>
            <a:r>
              <a:rPr lang="en-US" sz="3000" b="1" kern="150" dirty="0">
                <a:ln w="9525">
                  <a:solidFill>
                    <a:sysClr val="windowText" lastClr="000000"/>
                  </a:solidFill>
                  <a:prstDash val="solid"/>
                </a:ln>
                <a:solidFill>
                  <a:srgbClr val="FFFFFF"/>
                </a:solidFill>
                <a:effectLst>
                  <a:outerShdw blurRad="12700" dist="38100" dir="2700000" algn="tl" rotWithShape="0">
                    <a:srgbClr val="000000"/>
                  </a:outerShdw>
                </a:effectLst>
                <a:ea typeface="SimSun" panose="02010600030101010101" pitchFamily="2" charset="-122"/>
                <a:cs typeface="Arial" panose="020B0604020202020204" pitchFamily="34" charset="0"/>
              </a:rPr>
              <a:t>in a fixed </a:t>
            </a:r>
            <a:r>
              <a:rPr lang="en-US" sz="3000" b="1" kern="150" dirty="0">
                <a:ln w="9525">
                  <a:solidFill>
                    <a:sysClr val="windowText" lastClr="000000"/>
                  </a:solidFill>
                  <a:prstDash val="solid"/>
                </a:ln>
                <a:solidFill>
                  <a:srgbClr val="FFFFFF"/>
                </a:solidFill>
                <a:effectLst>
                  <a:outerShdw blurRad="12700" dist="38100" dir="2700000" algn="tl" rotWithShape="0">
                    <a:srgbClr val="000000"/>
                  </a:outerShdw>
                </a:effectLst>
                <a:ea typeface="SimSun" panose="02010600030101010101" pitchFamily="2" charset="-122"/>
                <a:cs typeface="Arial" panose="020B0604020202020204" pitchFamily="34" charset="0"/>
                <a:hlinkClick r:id="rId5"/>
              </a:rPr>
              <a:t>geostationary orbit</a:t>
            </a:r>
            <a:r>
              <a:rPr lang="en-US" sz="3000" b="1" kern="150" dirty="0">
                <a:ln w="9525">
                  <a:solidFill>
                    <a:sysClr val="windowText" lastClr="000000"/>
                  </a:solidFill>
                  <a:prstDash val="solid"/>
                </a:ln>
                <a:solidFill>
                  <a:srgbClr val="FFFFFF"/>
                </a:solidFill>
                <a:effectLst>
                  <a:outerShdw blurRad="12700" dist="38100" dir="2700000" algn="tl" rotWithShape="0">
                    <a:srgbClr val="000000"/>
                  </a:outerShdw>
                </a:effectLst>
                <a:ea typeface="SimSun" panose="02010600030101010101" pitchFamily="2" charset="-122"/>
                <a:cs typeface="Arial" panose="020B0604020202020204" pitchFamily="34" charset="0"/>
              </a:rPr>
              <a:t>, docked to Jerusalem Israel.</a:t>
            </a:r>
            <a:r>
              <a:rPr lang="en-US" sz="3000" b="1" kern="150" dirty="0">
                <a:ln w="9525">
                  <a:solidFill>
                    <a:sysClr val="windowText" lastClr="000000"/>
                  </a:solidFill>
                  <a:prstDash val="solid"/>
                </a:ln>
                <a:solidFill>
                  <a:schemeClr val="bg1"/>
                </a:solidFill>
                <a:effectLst>
                  <a:outerShdw blurRad="12700" dist="38100" dir="2700000" algn="tl" rotWithShape="0">
                    <a:schemeClr val="tx1"/>
                  </a:outerShdw>
                </a:effectLst>
                <a:ea typeface="SimSun" panose="02010600030101010101" pitchFamily="2" charset="-122"/>
                <a:cs typeface="Arial" panose="020B0604020202020204" pitchFamily="34" charset="0"/>
              </a:rPr>
              <a:t> </a:t>
            </a:r>
          </a:p>
          <a:p>
            <a:pPr marL="274320" indent="-274320">
              <a:lnSpc>
                <a:spcPct val="90000"/>
              </a:lnSpc>
              <a:spcBef>
                <a:spcPts val="0"/>
              </a:spcBef>
              <a:spcAft>
                <a:spcPts val="600"/>
              </a:spcAft>
              <a:buSzPct val="70000"/>
              <a:buFont typeface="Wingdings" panose="05000000000000000000" pitchFamily="2" charset="2"/>
              <a:buChar char="Ø"/>
              <a:tabLst/>
            </a:pPr>
            <a:r>
              <a:rPr lang="en-US" sz="2800" kern="150" dirty="0">
                <a:ea typeface="SimSun" panose="02010600030101010101" pitchFamily="2" charset="-122"/>
                <a:cs typeface="Arial" panose="020B0604020202020204" pitchFamily="34" charset="0"/>
              </a:rPr>
              <a:t>For the first time today, science can imagine this massive city space vehicle, where people could live long time periods, or briefly dock to a planet. </a:t>
            </a:r>
          </a:p>
          <a:p>
            <a:pPr marL="274320" indent="-274320">
              <a:lnSpc>
                <a:spcPct val="90000"/>
              </a:lnSpc>
              <a:spcBef>
                <a:spcPts val="0"/>
              </a:spcBef>
              <a:spcAft>
                <a:spcPts val="600"/>
              </a:spcAft>
              <a:buSzPct val="70000"/>
              <a:buFont typeface="Wingdings" panose="05000000000000000000" pitchFamily="2" charset="2"/>
              <a:buChar char="Ø"/>
              <a:tabLst/>
            </a:pPr>
            <a:r>
              <a:rPr lang="en-US" sz="2800" kern="150" dirty="0">
                <a:ea typeface="SimSun" panose="02010600030101010101" pitchFamily="2" charset="-122"/>
                <a:cs typeface="Arial" panose="020B0604020202020204" pitchFamily="34" charset="0"/>
              </a:rPr>
              <a:t>As an electrical engineer for rockets, I can imagine this. We have a vastly smaller International Space Station in orbit with people, docking to spacecraft.</a:t>
            </a:r>
          </a:p>
          <a:p>
            <a:pPr marL="274320" indent="0">
              <a:lnSpc>
                <a:spcPct val="94000"/>
              </a:lnSpc>
              <a:spcBef>
                <a:spcPts val="0"/>
              </a:spcBef>
              <a:spcAft>
                <a:spcPts val="0"/>
              </a:spcAft>
              <a:buSzPct val="70000"/>
              <a:tabLst/>
            </a:pPr>
            <a:r>
              <a:rPr lang="en-US" kern="150" dirty="0">
                <a:ea typeface="SimSun" panose="02010600030101010101" pitchFamily="2" charset="-122"/>
                <a:cs typeface="Arial" panose="020B0604020202020204" pitchFamily="34" charset="0"/>
              </a:rPr>
              <a:t>Notes</a:t>
            </a:r>
            <a:r>
              <a:rPr lang="en-US" kern="150" dirty="0">
                <a:solidFill>
                  <a:schemeClr val="tx1"/>
                </a:solidFill>
                <a:ea typeface="SimSun" panose="02010600030101010101" pitchFamily="2" charset="-122"/>
                <a:cs typeface="Arial" panose="020B0604020202020204" pitchFamily="34" charset="0"/>
              </a:rPr>
              <a:t>: Brief, rotated orientation docking, plus flexible materials reduce </a:t>
            </a:r>
            <a:r>
              <a:rPr lang="en-US"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a typeface="SimSun" panose="02010600030101010101" pitchFamily="2" charset="-122"/>
                <a:cs typeface="Arial" panose="020B0604020202020204" pitchFamily="34" charset="0"/>
                <a:hlinkClick r:id="rId6" action="ppaction://hlinksldjump"/>
              </a:rPr>
              <a:t>relativistic bending</a:t>
            </a:r>
            <a:r>
              <a:rPr lang="en-US"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a typeface="SimSun" panose="02010600030101010101" pitchFamily="2" charset="-122"/>
                <a:cs typeface="Arial" panose="020B0604020202020204" pitchFamily="34" charset="0"/>
              </a:rPr>
              <a:t> problems. </a:t>
            </a:r>
            <a:r>
              <a:rPr lang="en-US" kern="150" dirty="0">
                <a:solidFill>
                  <a:schemeClr val="tx1"/>
                </a:solidFill>
                <a:ea typeface="SimSun" panose="02010600030101010101" pitchFamily="2" charset="-122"/>
                <a:cs typeface="Arial" panose="020B0604020202020204" pitchFamily="34" charset="0"/>
              </a:rPr>
              <a:t>Geosynchronous orbit is 22,236 miles.</a:t>
            </a:r>
            <a:r>
              <a:rPr lang="en-US"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a typeface="SimSun" panose="02010600030101010101" pitchFamily="2" charset="-122"/>
                <a:cs typeface="Arial" panose="020B0604020202020204" pitchFamily="34" charset="0"/>
              </a:rPr>
              <a:t> </a:t>
            </a:r>
            <a:r>
              <a:rPr lang="en-US" sz="1600"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a typeface="SimSun" panose="02010600030101010101" pitchFamily="2" charset="-122"/>
                <a:cs typeface="Arial" panose="020B0604020202020204" pitchFamily="34" charset="0"/>
              </a:rPr>
              <a:t>[957] </a:t>
            </a:r>
            <a:r>
              <a:rPr lang="en-US" sz="1600"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a typeface="SimSun" panose="02010600030101010101" pitchFamily="2" charset="-122"/>
                <a:cs typeface="Arial" panose="020B0604020202020204" pitchFamily="34" charset="0"/>
                <a:hlinkClick r:id="rId7"/>
              </a:rPr>
              <a:t>LEO orbit is ≤1200 miles.</a:t>
            </a:r>
            <a:r>
              <a:rPr lang="en-US" sz="1600"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a typeface="SimSun" panose="02010600030101010101" pitchFamily="2" charset="-122"/>
                <a:cs typeface="Arial" panose="020B0604020202020204" pitchFamily="34" charset="0"/>
              </a:rPr>
              <a:t> </a:t>
            </a:r>
            <a:r>
              <a:rPr lang="en-US" sz="1600"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a typeface="SimSun" panose="02010600030101010101" pitchFamily="2" charset="-122"/>
                <a:cs typeface="Arial" panose="020B0604020202020204" pitchFamily="34" charset="0"/>
                <a:hlinkClick r:id="rId4"/>
              </a:rPr>
              <a:t>The Space Station orbit is ≈ 400 miles</a:t>
            </a:r>
            <a:r>
              <a:rPr lang="en-US" sz="1600"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a typeface="SimSun" panose="02010600030101010101" pitchFamily="2" charset="-122"/>
                <a:cs typeface="Arial" panose="020B0604020202020204" pitchFamily="34" charset="0"/>
              </a:rPr>
              <a:t>. 8.7</a:t>
            </a:r>
            <a:r>
              <a:rPr lang="en-US" kern="150" dirty="0">
                <a:ea typeface="SimSun" panose="02010600030101010101" pitchFamily="2" charset="-122"/>
                <a:cs typeface="Arial" panose="020B0604020202020204" pitchFamily="34" charset="0"/>
              </a:rPr>
              <a:t> stadia = approx. 1 mile. </a:t>
            </a:r>
            <a:r>
              <a:rPr lang="en-US" sz="1600"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a typeface="SimSun" panose="02010600030101010101" pitchFamily="2" charset="-122"/>
                <a:cs typeface="Arial" panose="020B0604020202020204" pitchFamily="34" charset="0"/>
              </a:rPr>
              <a:t>[215][969] </a:t>
            </a:r>
            <a:endParaRPr lang="en-US" kern="15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a typeface="SimSun" panose="02010600030101010101" pitchFamily="2" charset="-122"/>
              <a:cs typeface="Arial" panose="020B0604020202020204" pitchFamily="34" charset="0"/>
            </a:endParaRPr>
          </a:p>
        </p:txBody>
      </p:sp>
      <p:sp>
        <p:nvSpPr>
          <p:cNvPr id="9" name="Text Box 2">
            <a:extLst>
              <a:ext uri="{FF2B5EF4-FFF2-40B4-BE49-F238E27FC236}">
                <a16:creationId xmlns:a16="http://schemas.microsoft.com/office/drawing/2014/main" id="{8529551F-9FD2-48A7-A65F-D87B7E3D5A93}"/>
              </a:ext>
            </a:extLst>
          </p:cNvPr>
          <p:cNvSpPr txBox="1">
            <a:spLocks noChangeArrowheads="1"/>
          </p:cNvSpPr>
          <p:nvPr/>
        </p:nvSpPr>
        <p:spPr bwMode="auto">
          <a:xfrm>
            <a:off x="184179" y="137160"/>
            <a:ext cx="8703922" cy="914400"/>
          </a:xfrm>
          <a:prstGeom prst="rect">
            <a:avLst/>
          </a:prstGeom>
          <a:blipFill dpi="0" rotWithShape="0">
            <a:blip r:embed="rId8"/>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86000"/>
              </a:lnSpc>
              <a:spcBef>
                <a:spcPts val="0"/>
              </a:spcBef>
              <a:spcAft>
                <a:spcPts val="0"/>
              </a:spcAft>
              <a:buClrTx/>
              <a:buSzTx/>
              <a:defRPr/>
            </a:pPr>
            <a:r>
              <a:rPr lang="en-US" sz="3200" b="1" kern="150" dirty="0">
                <a:ln w="1905">
                  <a:solidFill>
                    <a:prstClr val="black">
                      <a:lumMod val="95000"/>
                      <a:lumOff val="5000"/>
                    </a:prstClr>
                  </a:solidFill>
                </a:ln>
                <a:gradFill>
                  <a:gsLst>
                    <a:gs pos="0">
                      <a:srgbClr val="8C5212"/>
                    </a:gs>
                    <a:gs pos="78000">
                      <a:srgbClr val="CFB077"/>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1,379 Mile Wide &amp; High New Jerusalem Descends From Heaven</a:t>
            </a:r>
          </a:p>
        </p:txBody>
      </p:sp>
      <p:sp>
        <p:nvSpPr>
          <p:cNvPr id="5" name="Date Placeholder 2">
            <a:extLst>
              <a:ext uri="{FF2B5EF4-FFF2-40B4-BE49-F238E27FC236}">
                <a16:creationId xmlns:a16="http://schemas.microsoft.com/office/drawing/2014/main" id="{3C26A2F0-75B1-4961-AEB2-AA01C5F83D4E}"/>
              </a:ext>
            </a:extLst>
          </p:cNvPr>
          <p:cNvSpPr>
            <a:spLocks noGrp="1"/>
          </p:cNvSpPr>
          <p:nvPr>
            <p:ph type="dt" sz="half" idx="10"/>
          </p:nvPr>
        </p:nvSpPr>
        <p:spPr>
          <a:xfrm>
            <a:off x="5867400" y="6675120"/>
            <a:ext cx="2971800"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848659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5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Date Placeholder 2">
            <a:extLst>
              <a:ext uri="{FF2B5EF4-FFF2-40B4-BE49-F238E27FC236}">
                <a16:creationId xmlns:a16="http://schemas.microsoft.com/office/drawing/2014/main" id="{3C26A2F0-75B1-4961-AEB2-AA01C5F83D4E}"/>
              </a:ext>
            </a:extLst>
          </p:cNvPr>
          <p:cNvSpPr>
            <a:spLocks noGrp="1"/>
          </p:cNvSpPr>
          <p:nvPr>
            <p:ph type="dt" sz="half" idx="10"/>
          </p:nvPr>
        </p:nvSpPr>
        <p:spPr>
          <a:xfrm>
            <a:off x="5867400" y="6623620"/>
            <a:ext cx="2985882" cy="408433"/>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3" name="Picture 2">
            <a:extLst>
              <a:ext uri="{FF2B5EF4-FFF2-40B4-BE49-F238E27FC236}">
                <a16:creationId xmlns:a16="http://schemas.microsoft.com/office/drawing/2014/main" id="{9DD14052-7556-4045-9C11-6022CCC72E4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48332" y="801492"/>
            <a:ext cx="6583680" cy="4937760"/>
          </a:xfrm>
          <a:prstGeom prst="rect">
            <a:avLst/>
          </a:prstGeom>
        </p:spPr>
      </p:pic>
      <p:sp>
        <p:nvSpPr>
          <p:cNvPr id="4" name="TextBox 3">
            <a:extLst>
              <a:ext uri="{FF2B5EF4-FFF2-40B4-BE49-F238E27FC236}">
                <a16:creationId xmlns:a16="http://schemas.microsoft.com/office/drawing/2014/main" id="{783E635F-A762-40FC-B31D-266A4D098BCD}"/>
              </a:ext>
            </a:extLst>
          </p:cNvPr>
          <p:cNvSpPr txBox="1"/>
          <p:nvPr/>
        </p:nvSpPr>
        <p:spPr>
          <a:xfrm>
            <a:off x="196304" y="4201430"/>
            <a:ext cx="8887735" cy="2624501"/>
          </a:xfrm>
          <a:prstGeom prst="rect">
            <a:avLst/>
          </a:prstGeom>
          <a:noFill/>
          <a:ln>
            <a:noFill/>
          </a:ln>
        </p:spPr>
        <p:txBody>
          <a:bodyPr wrap="square" lIns="0" tIns="0" rIns="0" bIns="0" rtlCol="0">
            <a:spAutoFit/>
          </a:bodyPr>
          <a:lstStyle/>
          <a:p>
            <a:pPr>
              <a:spcAft>
                <a:spcPts val="600"/>
              </a:spcAft>
            </a:pPr>
            <a:r>
              <a:rPr lang="en-US" sz="2600" dirty="0">
                <a:solidFill>
                  <a:schemeClr val="bg1">
                    <a:lumMod val="75000"/>
                  </a:schemeClr>
                </a:solidFill>
              </a:rPr>
              <a:t>Animation shows a massive geostationary satellite orbiting Earth. </a:t>
            </a:r>
            <a:r>
              <a:rPr lang="en-US" kern="150" dirty="0">
                <a:latin typeface="Times New Roman" panose="02020603050405020304" pitchFamily="18" charset="0"/>
                <a:ea typeface="SimSun" panose="02010600030101010101" pitchFamily="2" charset="-122"/>
                <a:cs typeface="Times New Roman" panose="02020603050405020304" pitchFamily="18" charset="0"/>
                <a:hlinkClick r:id="rId4"/>
              </a:rPr>
              <a:t>[957]</a:t>
            </a:r>
            <a:r>
              <a:rPr lang="en-US" dirty="0">
                <a:solidFill>
                  <a:schemeClr val="bg1">
                    <a:lumMod val="75000"/>
                  </a:schemeClr>
                </a:solidFill>
              </a:rPr>
              <a:t> </a:t>
            </a:r>
            <a:r>
              <a:rPr lang="en-US" sz="2800" b="1" dirty="0">
                <a:solidFill>
                  <a:srgbClr val="000099"/>
                </a:solidFill>
              </a:rPr>
              <a:t>The brown cube at left middle is the actual scale size of the 1,379 mile high cube shaped city of New Jerusalem compared to Earth’s diameter of 7,917 miles. </a:t>
            </a:r>
            <a:r>
              <a:rPr lang="en-US" kern="150" dirty="0">
                <a:latin typeface="Times New Roman" panose="02020603050405020304" pitchFamily="18" charset="0"/>
                <a:ea typeface="SimSun" panose="02010600030101010101" pitchFamily="2" charset="-122"/>
                <a:cs typeface="Times New Roman" panose="02020603050405020304" pitchFamily="18" charset="0"/>
                <a:hlinkClick r:id="rId5"/>
              </a:rPr>
              <a:t>[958]</a:t>
            </a:r>
            <a:r>
              <a:rPr lang="en-US" sz="2800" b="1" dirty="0">
                <a:solidFill>
                  <a:srgbClr val="000099"/>
                </a:solidFill>
              </a:rPr>
              <a:t> This massive city descends from Heaven to briefly dock and rotate with the Earth.</a:t>
            </a:r>
            <a:endParaRPr lang="en-US" sz="2600" b="1" dirty="0">
              <a:solidFill>
                <a:schemeClr val="bg1">
                  <a:lumMod val="75000"/>
                </a:schemeClr>
              </a:solidFill>
            </a:endParaRPr>
          </a:p>
          <a:p>
            <a:pPr>
              <a:spcAft>
                <a:spcPts val="0"/>
              </a:spcAft>
            </a:pPr>
            <a:r>
              <a:rPr lang="en-US" sz="1200" dirty="0">
                <a:solidFill>
                  <a:srgbClr val="FFFFFF"/>
                </a:solidFill>
              </a:rPr>
              <a:t>Animation Credit: </a:t>
            </a:r>
            <a:r>
              <a:rPr lang="en-US" sz="1200" dirty="0">
                <a:solidFill>
                  <a:srgbClr val="FFFFFF"/>
                </a:solidFill>
                <a:hlinkClick r:id="rId6"/>
              </a:rPr>
              <a:t>Talifero</a:t>
            </a:r>
            <a:endParaRPr lang="en-US" kern="150" dirty="0">
              <a:latin typeface="Times New Roman" panose="02020603050405020304" pitchFamily="18" charset="0"/>
              <a:ea typeface="SimSun" panose="02010600030101010101" pitchFamily="2" charset="-122"/>
              <a:cs typeface="Times New Roman" panose="02020603050405020304" pitchFamily="18" charset="0"/>
            </a:endParaRPr>
          </a:p>
        </p:txBody>
      </p:sp>
      <p:sp>
        <p:nvSpPr>
          <p:cNvPr id="9" name="Text Box 2">
            <a:extLst>
              <a:ext uri="{FF2B5EF4-FFF2-40B4-BE49-F238E27FC236}">
                <a16:creationId xmlns:a16="http://schemas.microsoft.com/office/drawing/2014/main" id="{8529551F-9FD2-48A7-A65F-D87B7E3D5A93}"/>
              </a:ext>
            </a:extLst>
          </p:cNvPr>
          <p:cNvSpPr txBox="1">
            <a:spLocks noChangeArrowheads="1"/>
          </p:cNvSpPr>
          <p:nvPr/>
        </p:nvSpPr>
        <p:spPr bwMode="auto">
          <a:xfrm>
            <a:off x="220039" y="219748"/>
            <a:ext cx="8703922" cy="1005840"/>
          </a:xfrm>
          <a:prstGeom prst="rect">
            <a:avLst/>
          </a:prstGeom>
          <a:blipFill dpi="0" rotWithShape="0">
            <a:blip r:embed="rId7"/>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94000"/>
              </a:lnSpc>
              <a:spcBef>
                <a:spcPts val="0"/>
              </a:spcBef>
              <a:spcAft>
                <a:spcPts val="0"/>
              </a:spcAft>
              <a:buClrTx/>
              <a:buSzTx/>
              <a:defRPr/>
            </a:pPr>
            <a:r>
              <a:rPr lang="en-US" sz="3300" b="1" kern="150" dirty="0">
                <a:ln w="1905">
                  <a:solidFill>
                    <a:prstClr val="black">
                      <a:lumMod val="95000"/>
                      <a:lumOff val="5000"/>
                    </a:prstClr>
                  </a:solidFill>
                </a:ln>
                <a:gradFill>
                  <a:gsLst>
                    <a:gs pos="0">
                      <a:srgbClr val="000099"/>
                    </a:gs>
                    <a:gs pos="78000">
                      <a:schemeClr val="accent2">
                        <a:lumMod val="60000"/>
                        <a:lumOff val="40000"/>
                      </a:schemeClr>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1,379 Mile Wide &amp; High New Jerusalem Descends From Heaven</a:t>
            </a:r>
          </a:p>
        </p:txBody>
      </p:sp>
      <p:pic>
        <p:nvPicPr>
          <p:cNvPr id="10" name="Picture 9">
            <a:extLst>
              <a:ext uri="{FF2B5EF4-FFF2-40B4-BE49-F238E27FC236}">
                <a16:creationId xmlns:a16="http://schemas.microsoft.com/office/drawing/2014/main" id="{E3260FBE-2BED-45AA-AC8F-53ECC8B1F82E}"/>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28438" t="7043" r="48228" b="63469"/>
          <a:stretch/>
        </p:blipFill>
        <p:spPr>
          <a:xfrm rot="5400000">
            <a:off x="2124456" y="3958783"/>
            <a:ext cx="228600" cy="210312"/>
          </a:xfrm>
          <a:prstGeom prst="rect">
            <a:avLst/>
          </a:prstGeom>
        </p:spPr>
      </p:pic>
    </p:spTree>
    <p:extLst>
      <p:ext uri="{BB962C8B-B14F-4D97-AF65-F5344CB8AC3E}">
        <p14:creationId xmlns:p14="http://schemas.microsoft.com/office/powerpoint/2010/main" val="11181463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afterEffect">
                                  <p:stCondLst>
                                    <p:cond delay="17000"/>
                                  </p:stCondLst>
                                  <p:childTnLst>
                                    <p:animMotion origin="layout" path="M 0.00243 0.00185 L 0.35521 -0.15926 " pathEditMode="relative" rAng="0" ptsTypes="AA">
                                      <p:cBhvr>
                                        <p:cTn id="6" dur="3000" fill="hold"/>
                                        <p:tgtEl>
                                          <p:spTgt spid="10"/>
                                        </p:tgtEl>
                                        <p:attrNameLst>
                                          <p:attrName>ppt_x</p:attrName>
                                          <p:attrName>ppt_y</p:attrName>
                                        </p:attrNameLst>
                                      </p:cBhvr>
                                      <p:rCtr x="17639" y="-805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823285"/>
            <a:ext cx="6781800" cy="5410712"/>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buSzPct val="70000"/>
              <a:tabLst/>
            </a:pPr>
            <a:r>
              <a:rPr lang="en-US" sz="3200" kern="150" dirty="0">
                <a:solidFill>
                  <a:schemeClr val="tx1"/>
                </a:solidFill>
                <a:latin typeface="Papyrus" panose="03070502060502030205" pitchFamily="66" charset="0"/>
                <a:ea typeface="SimSun" panose="02010600030101010101" pitchFamily="2" charset="-122"/>
                <a:cs typeface="Arial" panose="020B0604020202020204" pitchFamily="34" charset="0"/>
              </a:rPr>
              <a:t>…</a:t>
            </a:r>
            <a:r>
              <a:rPr lang="en-US" sz="32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 Holy City, Jerusalem, coming down out of heaven from God</a:t>
            </a:r>
            <a:r>
              <a:rPr lang="en-US" sz="3200" kern="150" dirty="0">
                <a:solidFill>
                  <a:srgbClr val="000000">
                    <a:lumMod val="95000"/>
                    <a:lumOff val="5000"/>
                  </a:srgbClr>
                </a:solidFill>
                <a:latin typeface="Papyrus" panose="03070502060502030205" pitchFamily="66" charset="0"/>
                <a:ea typeface="SimSun" panose="02010600030101010101" pitchFamily="2" charset="-122"/>
                <a:cs typeface="Arial" panose="020B0604020202020204" pitchFamily="34" charset="0"/>
              </a:rPr>
              <a:t>. It shone with the glory of God, and its brilliance was… clear as crystal. </a:t>
            </a:r>
          </a:p>
          <a:p>
            <a:pPr marL="0" lvl="0" indent="0">
              <a:lnSpc>
                <a:spcPct val="90000"/>
              </a:lnSpc>
              <a:spcBef>
                <a:spcPts val="0"/>
              </a:spcBef>
              <a:spcAft>
                <a:spcPts val="0"/>
              </a:spcAft>
              <a:buSzPct val="70000"/>
              <a:tabLst/>
            </a:pPr>
            <a:r>
              <a:rPr lang="en-US" sz="3200" kern="150" dirty="0">
                <a:solidFill>
                  <a:srgbClr val="000000">
                    <a:lumMod val="95000"/>
                    <a:lumOff val="5000"/>
                  </a:srgbClr>
                </a:solidFill>
                <a:latin typeface="Papyrus" panose="03070502060502030205" pitchFamily="66" charset="0"/>
                <a:ea typeface="SimSun" panose="02010600030101010101" pitchFamily="2" charset="-122"/>
                <a:cs typeface="Arial" panose="020B0604020202020204" pitchFamily="34" charset="0"/>
              </a:rPr>
              <a:t>And had a wall great and high, and had twelve gates… and names written thereon, which are the </a:t>
            </a:r>
            <a:r>
              <a:rPr lang="en-US" sz="32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names of the twelve tribes of the children of Israel.</a:t>
            </a:r>
          </a:p>
          <a:p>
            <a:pPr marL="0" lvl="0" indent="0">
              <a:lnSpc>
                <a:spcPct val="90000"/>
              </a:lnSpc>
              <a:spcBef>
                <a:spcPts val="0"/>
              </a:spcBef>
              <a:spcAft>
                <a:spcPts val="0"/>
              </a:spcAft>
              <a:buSzPct val="70000"/>
              <a:tabLst/>
            </a:pPr>
            <a:r>
              <a:rPr lang="en-US" sz="32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 twelve foundations, and on them were the names of the twelve apostles of the Lamb.</a:t>
            </a:r>
            <a:r>
              <a:rPr lang="en-US" sz="28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 </a:t>
            </a:r>
            <a:r>
              <a:rPr lang="en-US" kern="150" dirty="0">
                <a:ln w="9525">
                  <a:solidFill>
                    <a:sysClr val="windowText" lastClr="000000"/>
                  </a:solidFill>
                  <a:prstDash val="solid"/>
                </a:ln>
                <a:solidFill>
                  <a:srgbClr val="000099"/>
                </a:solidFill>
                <a:latin typeface="Papyrus" panose="03070502060502030205" pitchFamily="66" charset="0"/>
                <a:ea typeface="SimSun" panose="02010600030101010101" pitchFamily="2" charset="-122"/>
                <a:cs typeface="Arial" panose="020B0604020202020204" pitchFamily="34" charset="0"/>
                <a:hlinkClick r:id="rId4"/>
              </a:rPr>
              <a:t>Rev. 21:10-14 </a:t>
            </a:r>
            <a:r>
              <a:rPr lang="en-US" sz="1400" kern="150" dirty="0">
                <a:ln w="9525">
                  <a:solidFill>
                    <a:sysClr val="windowText" lastClr="000000"/>
                  </a:solidFill>
                  <a:prstDash val="solid"/>
                </a:ln>
                <a:solidFill>
                  <a:srgbClr val="000099"/>
                </a:solidFill>
                <a:latin typeface="Papyrus" panose="03070502060502030205" pitchFamily="66" charset="0"/>
                <a:ea typeface="SimSun" panose="02010600030101010101" pitchFamily="2" charset="-122"/>
                <a:cs typeface="Arial" panose="020B0604020202020204" pitchFamily="34" charset="0"/>
                <a:hlinkClick r:id="rId4"/>
              </a:rPr>
              <a:t>NIV</a:t>
            </a:r>
            <a:endParaRPr lang="en-US" kern="150" dirty="0">
              <a:ln w="9525">
                <a:solidFill>
                  <a:sysClr val="windowText" lastClr="000000"/>
                </a:solidFill>
                <a:prstDash val="solid"/>
              </a:ln>
              <a:solidFill>
                <a:srgbClr val="000099"/>
              </a:solidFill>
              <a:latin typeface="Papyrus" panose="03070502060502030205" pitchFamily="66" charset="0"/>
              <a:ea typeface="SimSun" panose="02010600030101010101" pitchFamily="2" charset="-122"/>
              <a:cs typeface="Arial" panose="020B0604020202020204" pitchFamily="34" charset="0"/>
            </a:endParaRPr>
          </a:p>
        </p:txBody>
      </p:sp>
    </p:spTree>
    <p:extLst>
      <p:ext uri="{BB962C8B-B14F-4D97-AF65-F5344CB8AC3E}">
        <p14:creationId xmlns:p14="http://schemas.microsoft.com/office/powerpoint/2010/main" val="913780429"/>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9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 name="Rectangle 2">
            <a:extLst>
              <a:ext uri="{FF2B5EF4-FFF2-40B4-BE49-F238E27FC236}">
                <a16:creationId xmlns:a16="http://schemas.microsoft.com/office/drawing/2014/main" id="{E9CDDC78-9BAE-4522-B9E1-495FFCB929F0}"/>
              </a:ext>
            </a:extLst>
          </p:cNvPr>
          <p:cNvSpPr>
            <a:spLocks noChangeArrowheads="1"/>
          </p:cNvSpPr>
          <p:nvPr/>
        </p:nvSpPr>
        <p:spPr bwMode="auto">
          <a:xfrm>
            <a:off x="98998" y="2070244"/>
            <a:ext cx="8946004" cy="4351961"/>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buSzPct val="70000"/>
              <a:tabLst/>
            </a:pPr>
            <a:r>
              <a:rPr lang="en-US" sz="3400" kern="150" dirty="0">
                <a:latin typeface="Calibri" panose="020F0502020204030204" pitchFamily="34" charset="0"/>
                <a:ea typeface="SimSun" panose="02010600030101010101" pitchFamily="2" charset="-122"/>
                <a:cs typeface="Calibri" panose="020F0502020204030204" pitchFamily="34" charset="0"/>
              </a:rPr>
              <a:t>Revelation </a:t>
            </a:r>
            <a:r>
              <a:rPr lang="en-US" sz="2800" kern="150" dirty="0">
                <a:latin typeface="Calibri" panose="020F0502020204030204" pitchFamily="34" charset="0"/>
                <a:ea typeface="SimSun" panose="02010600030101010101" pitchFamily="2" charset="-122"/>
                <a:cs typeface="Calibri" panose="020F0502020204030204" pitchFamily="34" charset="0"/>
              </a:rPr>
              <a:t>21:10-14</a:t>
            </a:r>
            <a:r>
              <a:rPr lang="en-US" sz="3400" kern="150" dirty="0">
                <a:latin typeface="Calibri" panose="020F0502020204030204" pitchFamily="34" charset="0"/>
                <a:ea typeface="SimSun" panose="02010600030101010101" pitchFamily="2" charset="-122"/>
                <a:cs typeface="Calibri" panose="020F0502020204030204" pitchFamily="34" charset="0"/>
              </a:rPr>
              <a:t> gives further proof that both </a:t>
            </a:r>
            <a:r>
              <a:rPr lang="en-US" sz="3400" b="1" kern="150" dirty="0">
                <a:ln w="9525">
                  <a:solidFill>
                    <a:schemeClr val="tx1"/>
                  </a:solidFill>
                  <a:prstDash val="solid"/>
                </a:ln>
                <a:solidFill>
                  <a:schemeClr val="bg1"/>
                </a:solidFill>
                <a:effectLst>
                  <a:outerShdw blurRad="12700" dist="38100" dir="2700000" algn="tl" rotWithShape="0">
                    <a:schemeClr val="tx1">
                      <a:lumMod val="95000"/>
                      <a:lumOff val="5000"/>
                    </a:schemeClr>
                  </a:outerShdw>
                </a:effectLst>
                <a:latin typeface="Calibri" panose="020F0502020204030204" pitchFamily="34" charset="0"/>
                <a:ea typeface="SimSun" panose="02010600030101010101" pitchFamily="2" charset="-122"/>
                <a:cs typeface="Calibri" panose="020F0502020204030204" pitchFamily="34" charset="0"/>
                <a:hlinkClick r:id="rId4" action="ppaction://hlinksldjump"/>
              </a:rPr>
              <a:t>left behind</a:t>
            </a:r>
            <a:r>
              <a:rPr lang="en-US" sz="3400" b="1" kern="150" dirty="0">
                <a:ln w="9525">
                  <a:solidFill>
                    <a:schemeClr val="tx1"/>
                  </a:solidFill>
                  <a:prstDash val="solid"/>
                </a:ln>
                <a:solidFill>
                  <a:schemeClr val="bg1"/>
                </a:solidFill>
                <a:effectLst>
                  <a:outerShdw blurRad="12700" dist="38100" dir="2700000" algn="tl" rotWithShape="0">
                    <a:schemeClr val="tx1">
                      <a:lumMod val="95000"/>
                      <a:lumOff val="5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3400" kern="150" dirty="0">
                <a:latin typeface="Calibri" panose="020F0502020204030204" pitchFamily="34" charset="0"/>
                <a:ea typeface="SimSun" panose="02010600030101010101" pitchFamily="2" charset="-122"/>
                <a:cs typeface="Calibri" panose="020F0502020204030204" pitchFamily="34" charset="0"/>
              </a:rPr>
              <a:t>Messianic Jews and Christians are delivered out of this 1,000 year millennium.</a:t>
            </a:r>
          </a:p>
          <a:p>
            <a:pPr marL="0" lvl="0" indent="0">
              <a:lnSpc>
                <a:spcPct val="90000"/>
              </a:lnSpc>
              <a:spcBef>
                <a:spcPts val="0"/>
              </a:spcBef>
              <a:spcAft>
                <a:spcPts val="1200"/>
              </a:spcAft>
              <a:buSzPct val="70000"/>
              <a:tabLst/>
            </a:pPr>
            <a:r>
              <a:rPr lang="en-US" sz="3400" kern="150" dirty="0">
                <a:latin typeface="Calibri" panose="020F0502020204030204" pitchFamily="34" charset="0"/>
                <a:ea typeface="SimSun" panose="02010600030101010101" pitchFamily="2" charset="-122"/>
                <a:cs typeface="Calibri" panose="020F0502020204030204" pitchFamily="34" charset="0"/>
              </a:rPr>
              <a:t>This is because the </a:t>
            </a:r>
            <a:r>
              <a:rPr lang="en-US" sz="3400" b="1" kern="150" dirty="0">
                <a:ln w="9525">
                  <a:solidFill>
                    <a:schemeClr val="tx1"/>
                  </a:solidFill>
                  <a:prstDash val="solid"/>
                </a:ln>
                <a:solidFill>
                  <a:schemeClr val="bg1"/>
                </a:solidFill>
                <a:effectLst>
                  <a:outerShdw blurRad="50800" dist="50800" dir="5400000" algn="ctr" rotWithShape="0">
                    <a:schemeClr val="tx1">
                      <a:lumMod val="95000"/>
                      <a:lumOff val="5000"/>
                    </a:schemeClr>
                  </a:outerShdw>
                </a:effectLst>
                <a:latin typeface="Calibri" panose="020F0502020204030204" pitchFamily="34" charset="0"/>
                <a:ea typeface="SimSun" panose="02010600030101010101" pitchFamily="2" charset="-122"/>
                <a:cs typeface="Calibri" panose="020F0502020204030204" pitchFamily="34" charset="0"/>
              </a:rPr>
              <a:t>names of the 12 tribes of Israel are written on the walls and gates </a:t>
            </a:r>
            <a:r>
              <a:rPr lang="en-US" sz="3400" kern="150" dirty="0">
                <a:solidFill>
                  <a:schemeClr val="tx1"/>
                </a:solidFill>
                <a:latin typeface="Calibri" panose="020F0502020204030204" pitchFamily="34" charset="0"/>
                <a:ea typeface="SimSun" panose="02010600030101010101" pitchFamily="2" charset="-122"/>
                <a:cs typeface="Calibri" panose="020F0502020204030204" pitchFamily="34" charset="0"/>
              </a:rPr>
              <a:t>of this immense city named Jerusalem from Heaven. </a:t>
            </a:r>
            <a:endParaRPr lang="en-US" sz="3400" kern="150" dirty="0">
              <a:latin typeface="Calibri" panose="020F0502020204030204" pitchFamily="34" charset="0"/>
              <a:ea typeface="SimSun" panose="02010600030101010101" pitchFamily="2" charset="-122"/>
              <a:cs typeface="Calibri" panose="020F0502020204030204" pitchFamily="34" charset="0"/>
            </a:endParaRPr>
          </a:p>
          <a:p>
            <a:pPr marL="0" lvl="0" indent="0">
              <a:lnSpc>
                <a:spcPct val="90000"/>
              </a:lnSpc>
              <a:spcBef>
                <a:spcPts val="0"/>
              </a:spcBef>
              <a:spcAft>
                <a:spcPts val="100"/>
              </a:spcAft>
              <a:buSzPct val="70000"/>
              <a:tabLst/>
            </a:pPr>
            <a:r>
              <a:rPr lang="en-US" sz="3400" b="1" kern="150" dirty="0">
                <a:ln w="9525">
                  <a:solidFill>
                    <a:sysClr val="windowText" lastClr="000000"/>
                  </a:solidFill>
                  <a:prstDash val="solid"/>
                </a:ln>
                <a:solidFill>
                  <a:schemeClr val="bg1"/>
                </a:solidFill>
                <a:effectLst>
                  <a:outerShdw blurRad="12700" dist="38100" dir="2700000" algn="tl" rotWithShape="0">
                    <a:schemeClr val="tx1">
                      <a:lumMod val="95000"/>
                      <a:lumOff val="5000"/>
                    </a:schemeClr>
                  </a:outerShdw>
                </a:effectLst>
                <a:latin typeface="Calibri" panose="020F0502020204030204" pitchFamily="34" charset="0"/>
                <a:ea typeface="SimSun" panose="02010600030101010101" pitchFamily="2" charset="-122"/>
                <a:cs typeface="Calibri" panose="020F0502020204030204" pitchFamily="34" charset="0"/>
              </a:rPr>
              <a:t>Plus, the names of the 12 apostles of Jesus</a:t>
            </a:r>
            <a:r>
              <a:rPr lang="en-US" sz="3400" b="1" kern="150" dirty="0">
                <a:ln w="9525">
                  <a:solidFill>
                    <a:schemeClr val="tx1"/>
                  </a:solidFill>
                  <a:prstDash val="solid"/>
                </a:ln>
                <a:solidFill>
                  <a:schemeClr val="bg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3400" kern="150" dirty="0">
                <a:latin typeface="Calibri" panose="020F0502020204030204" pitchFamily="34" charset="0"/>
                <a:ea typeface="SimSun" panose="02010600030101010101" pitchFamily="2" charset="-122"/>
                <a:cs typeface="Calibri" panose="020F0502020204030204" pitchFamily="34" charset="0"/>
              </a:rPr>
              <a:t>are also on the foundations of this city. </a:t>
            </a:r>
            <a:r>
              <a:rPr lang="en-US" kern="150" dirty="0">
                <a:ln w="9525">
                  <a:solidFill>
                    <a:sysClr val="windowText" lastClr="000000"/>
                  </a:solidFill>
                  <a:prstDash val="solid"/>
                </a:ln>
                <a:solidFill>
                  <a:srgbClr val="000099"/>
                </a:solidFill>
                <a:ea typeface="SimSun" panose="02010600030101010101" pitchFamily="2" charset="-122"/>
                <a:cs typeface="Arial" panose="020B0604020202020204" pitchFamily="34" charset="0"/>
                <a:hlinkClick r:id="rId5"/>
              </a:rPr>
              <a:t>Rev. 21:10-14 NIV</a:t>
            </a:r>
            <a:endParaRPr lang="en-US" sz="3400" kern="150" dirty="0">
              <a:ea typeface="SimSun" panose="02010600030101010101" pitchFamily="2" charset="-122"/>
              <a:cs typeface="Arial" panose="020B0604020202020204" pitchFamily="34" charset="0"/>
            </a:endParaRPr>
          </a:p>
        </p:txBody>
      </p:sp>
      <p:sp>
        <p:nvSpPr>
          <p:cNvPr id="9" name="Text Box 2">
            <a:extLst>
              <a:ext uri="{FF2B5EF4-FFF2-40B4-BE49-F238E27FC236}">
                <a16:creationId xmlns:a16="http://schemas.microsoft.com/office/drawing/2014/main" id="{8529551F-9FD2-48A7-A65F-D87B7E3D5A93}"/>
              </a:ext>
            </a:extLst>
          </p:cNvPr>
          <p:cNvSpPr txBox="1">
            <a:spLocks noChangeArrowheads="1"/>
          </p:cNvSpPr>
          <p:nvPr/>
        </p:nvSpPr>
        <p:spPr bwMode="auto">
          <a:xfrm>
            <a:off x="224153" y="567332"/>
            <a:ext cx="8703922" cy="1097280"/>
          </a:xfrm>
          <a:prstGeom prst="rect">
            <a:avLst/>
          </a:prstGeom>
          <a:blipFill dpi="0" rotWithShape="0">
            <a:blip r:embed="rId6"/>
            <a:srcRect/>
            <a:tile tx="0" ty="0" sx="100000" sy="100000" flip="none" algn="tl"/>
          </a:blipFill>
          <a:ln w="25400">
            <a:solidFill>
              <a:sysClr val="windowText" lastClr="000000"/>
            </a:solidFill>
          </a:ln>
          <a:effectLst>
            <a:outerShdw dist="25965" dir="2700000" algn="ctr" rotWithShape="0">
              <a:srgbClr val="808080"/>
            </a:outerShdw>
          </a:effectLst>
          <a:scene3d>
            <a:camera prst="orthographicFront"/>
            <a:lightRig rig="threePt" dir="t"/>
          </a:scene3d>
          <a:sp3d>
            <a:bevelT w="165100" prst="coolSlant"/>
          </a:sp3d>
          <a:extLst/>
        </p:spPr>
        <p:txBody>
          <a:bodyPr lIns="91440" tIns="0" rIns="9144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defTabSz="914400" fontAlgn="auto" hangingPunct="1">
              <a:lnSpc>
                <a:spcPct val="100000"/>
              </a:lnSpc>
              <a:spcBef>
                <a:spcPts val="0"/>
              </a:spcBef>
              <a:spcAft>
                <a:spcPts val="0"/>
              </a:spcAft>
              <a:buClrTx/>
              <a:buSzTx/>
              <a:defRPr/>
            </a:pPr>
            <a:r>
              <a:rPr lang="en-US" sz="3300" b="1" kern="150" dirty="0">
                <a:ln w="1905">
                  <a:solidFill>
                    <a:prstClr val="black">
                      <a:lumMod val="95000"/>
                      <a:lumOff val="5000"/>
                    </a:prstClr>
                  </a:solidFill>
                </a:ln>
                <a:gradFill>
                  <a:gsLst>
                    <a:gs pos="0">
                      <a:srgbClr val="8C5212"/>
                    </a:gs>
                    <a:gs pos="78000">
                      <a:srgbClr val="CFB077"/>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1,379 Mile Wide &amp; High New Jerusalem Descends From Heaven</a:t>
            </a:r>
          </a:p>
        </p:txBody>
      </p:sp>
      <p:sp>
        <p:nvSpPr>
          <p:cNvPr id="5" name="Date Placeholder 2">
            <a:extLst>
              <a:ext uri="{FF2B5EF4-FFF2-40B4-BE49-F238E27FC236}">
                <a16:creationId xmlns:a16="http://schemas.microsoft.com/office/drawing/2014/main" id="{7E505401-D32F-4782-A30E-94F0B1DB86FB}"/>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a:t>
            </a:r>
            <a:r>
              <a:rPr kumimoji="0" lang="en-US" altLang="en-US" sz="1000" b="0" i="0" u="none" strike="noStrike" kern="1200" cap="none" spc="0" normalizeH="0" baseline="0" noProof="0" dirty="0">
                <a:ln>
                  <a:noFill/>
                </a:ln>
                <a:solidFill>
                  <a:prstClr val="white"/>
                </a:solidFill>
                <a:effectLst>
                  <a:outerShdw blurRad="50800" dist="50800" dir="5400000" algn="ctr" rotWithShape="0">
                    <a:schemeClr val="tx1">
                      <a:lumMod val="95000"/>
                      <a:lumOff val="5000"/>
                    </a:schemeClr>
                  </a:outerShdw>
                </a:effectLst>
                <a:uLnTx/>
                <a:uFillTx/>
                <a:latin typeface="Arial" panose="020B0604020202020204" pitchFamily="34" charset="0"/>
                <a:ea typeface="Microsoft YaHei" panose="020B0503020204020204" pitchFamily="34" charset="-122"/>
                <a:cs typeface="+mn-cs"/>
              </a:rPr>
              <a:t>Heaven</a:t>
            </a: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 &amp; Hell, Jeff Woodward</a:t>
            </a:r>
          </a:p>
        </p:txBody>
      </p:sp>
    </p:spTree>
    <p:extLst>
      <p:ext uri="{BB962C8B-B14F-4D97-AF65-F5344CB8AC3E}">
        <p14:creationId xmlns:p14="http://schemas.microsoft.com/office/powerpoint/2010/main" val="37978691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914400"/>
            <a:ext cx="6972300" cy="5256824"/>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0"/>
              </a:spcAft>
              <a:buSzPct val="70000"/>
              <a:tabLst/>
            </a:pPr>
            <a:r>
              <a:rPr lang="en-US" sz="32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I did not see a temple in the city</a:t>
            </a:r>
            <a:r>
              <a:rPr lang="en-US" sz="3200" kern="150" dirty="0">
                <a:solidFill>
                  <a:schemeClr val="tx1"/>
                </a:solidFill>
                <a:latin typeface="Papyrus" panose="03070502060502030205" pitchFamily="66" charset="0"/>
                <a:ea typeface="SimSun" panose="02010600030101010101" pitchFamily="2" charset="-122"/>
                <a:cs typeface="Arial" panose="020B0604020202020204" pitchFamily="34" charset="0"/>
              </a:rPr>
              <a:t>, because the Lord God Almighty and the Lamb are its temple. The </a:t>
            </a:r>
            <a:r>
              <a:rPr lang="en-US" sz="32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city does not need the sun or the moon</a:t>
            </a:r>
            <a:r>
              <a:rPr lang="en-US" sz="3200" kern="150" dirty="0">
                <a:solidFill>
                  <a:schemeClr val="tx1"/>
                </a:solidFill>
                <a:latin typeface="Papyrus" panose="03070502060502030205" pitchFamily="66" charset="0"/>
                <a:ea typeface="SimSun" panose="02010600030101010101" pitchFamily="2" charset="-122"/>
                <a:cs typeface="Arial" panose="020B0604020202020204" pitchFamily="34" charset="0"/>
              </a:rPr>
              <a:t> to shine on it, for the glory of God gives it light, and the Lamb is its lamp. The nations will walk by its light… </a:t>
            </a:r>
            <a:r>
              <a:rPr lang="en-US" sz="32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SimSun" panose="02010600030101010101" pitchFamily="2" charset="-122"/>
                <a:cs typeface="Arial" panose="020B0604020202020204" pitchFamily="34" charset="0"/>
              </a:rPr>
              <a:t>there will be no night there. Nothing impure will ever enter it</a:t>
            </a:r>
            <a:r>
              <a:rPr lang="en-US" sz="3200" kern="150" dirty="0">
                <a:solidFill>
                  <a:schemeClr val="tx1"/>
                </a:solidFill>
                <a:latin typeface="Papyrus" panose="03070502060502030205" pitchFamily="66" charset="0"/>
                <a:ea typeface="SimSun" panose="02010600030101010101" pitchFamily="2" charset="-122"/>
                <a:cs typeface="Arial" panose="020B0604020202020204" pitchFamily="34" charset="0"/>
              </a:rPr>
              <a:t>… but only those whose names are written in the Lamb’s book of life.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Arial" panose="020B0604020202020204" pitchFamily="34" charset="0"/>
                <a:hlinkClick r:id="rId4"/>
              </a:rPr>
              <a:t>Rev 21:22-27 </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Arial" panose="020B0604020202020204" pitchFamily="34" charset="0"/>
                <a:hlinkClick r:id="rId4"/>
              </a:rPr>
              <a:t>NIV</a:t>
            </a:r>
            <a:endPar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SimSun" panose="02010600030101010101" pitchFamily="2" charset="-122"/>
              <a:cs typeface="Arial" panose="020B0604020202020204" pitchFamily="34" charset="0"/>
            </a:endParaRPr>
          </a:p>
        </p:txBody>
      </p:sp>
    </p:spTree>
    <p:extLst>
      <p:ext uri="{BB962C8B-B14F-4D97-AF65-F5344CB8AC3E}">
        <p14:creationId xmlns:p14="http://schemas.microsoft.com/office/powerpoint/2010/main" val="1761459165"/>
      </p:ext>
    </p:extLst>
  </p:cSld>
  <p:clrMapOvr>
    <a:masterClrMapping/>
  </p:clrMapOvr>
  <mc:AlternateContent xmlns:mc="http://schemas.openxmlformats.org/markup-compatibility/2006" xmlns:p15="http://schemas.microsoft.com/office/powerpoint/2012/main">
    <mc:Choice Requires="p15">
      <p:transition spd="slow"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a:extLst>
              <a:ext uri="{FF2B5EF4-FFF2-40B4-BE49-F238E27FC236}">
                <a16:creationId xmlns:a16="http://schemas.microsoft.com/office/drawing/2014/main" id="{6792C8B8-FF7E-4A8F-90C1-5813294808AF}"/>
              </a:ext>
            </a:extLst>
          </p:cNvPr>
          <p:cNvSpPr>
            <a:spLocks noChangeArrowheads="1"/>
          </p:cNvSpPr>
          <p:nvPr/>
        </p:nvSpPr>
        <p:spPr bwMode="auto">
          <a:xfrm>
            <a:off x="171446" y="430390"/>
            <a:ext cx="8801108" cy="6143413"/>
          </a:xfrm>
          <a:prstGeom prst="rect">
            <a:avLst/>
          </a:prstGeom>
          <a:gradFill>
            <a:gsLst>
              <a:gs pos="13000">
                <a:srgbClr val="000099"/>
              </a:gs>
              <a:gs pos="37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228600" marR="0" lvl="0" indent="-228600" algn="ctr" defTabSz="914400" rtl="0" eaLnBrk="1" fontAlgn="auto" latinLnBrk="0" hangingPunct="1">
              <a:lnSpc>
                <a:spcPct val="100000"/>
              </a:lnSpc>
              <a:spcBef>
                <a:spcPts val="1000"/>
              </a:spcBef>
              <a:spcAft>
                <a:spcPts val="0"/>
              </a:spcAft>
              <a:buClrTx/>
              <a:buSzTx/>
              <a:buFont typeface="Times New Roman" panose="02020603050405020304" pitchFamily="18" charset="0"/>
              <a:buNone/>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mn-cs"/>
              </a:rPr>
              <a:t>Published By: Advantage Books</a:t>
            </a:r>
            <a:endParaRPr kumimoji="0" lang="en-US" altLang="en-US" sz="1800" b="1"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mn-cs"/>
            </a:endParaRPr>
          </a:p>
          <a:p>
            <a:pPr marL="228600" marR="0" lvl="0" indent="-228600" algn="ctr" defTabSz="914400" rtl="0" eaLnBrk="1" fontAlgn="auto" latinLnBrk="0" hangingPunct="1">
              <a:lnSpc>
                <a:spcPct val="100000"/>
              </a:lnSpc>
              <a:spcBef>
                <a:spcPts val="1000"/>
              </a:spcBef>
              <a:spcAft>
                <a:spcPts val="12000"/>
              </a:spcAft>
              <a:buClrTx/>
              <a:buSzTx/>
              <a:buFont typeface="Times New Roman" panose="02020603050405020304" pitchFamily="18" charset="0"/>
              <a:buNone/>
              <a:tabLst>
                <a:tab pos="0" algn="l"/>
                <a:tab pos="112713" algn="l"/>
                <a:tab pos="569913" algn="l"/>
                <a:tab pos="1027113" algn="l"/>
                <a:tab pos="1484313" algn="l"/>
                <a:tab pos="1941513" algn="l"/>
                <a:tab pos="2398713" algn="l"/>
                <a:tab pos="2855913" algn="l"/>
                <a:tab pos="3313113" algn="l"/>
                <a:tab pos="3770313" algn="l"/>
                <a:tab pos="4227513" algn="l"/>
                <a:tab pos="4684713" algn="l"/>
                <a:tab pos="5141913" algn="l"/>
                <a:tab pos="5599113" algn="l"/>
                <a:tab pos="6056313" algn="l"/>
                <a:tab pos="6513513" algn="l"/>
                <a:tab pos="6970713" algn="l"/>
                <a:tab pos="7427913" algn="l"/>
                <a:tab pos="7885113" algn="l"/>
                <a:tab pos="8342313" algn="l"/>
                <a:tab pos="8799513" algn="l"/>
              </a:tabLst>
              <a:defRPr/>
            </a:pPr>
            <a:r>
              <a:rPr kumimoji="0" lang="en-US" alt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mn-cs"/>
                <a:hlinkClick r:id="rId3"/>
              </a:rPr>
              <a:t>www.advbookstore.com</a:t>
            </a:r>
            <a:endParaRPr kumimoji="0" lang="en-US" altLang="en-US" sz="24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endParaRPr>
          </a:p>
          <a:p>
            <a:pPr marL="0" marR="0" lvl="0" indent="0" algn="l" defTabSz="457200" rtl="0" eaLnBrk="1" fontAlgn="base" latinLnBrk="0" hangingPunct="0">
              <a:lnSpc>
                <a:spcPct val="100000"/>
              </a:lnSpc>
              <a:spcBef>
                <a:spcPct val="0"/>
              </a:spcBef>
              <a:spcAft>
                <a:spcPts val="1200"/>
              </a:spcAft>
              <a:buClrTx/>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24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Jeff Woodward,	</a:t>
            </a:r>
            <a:r>
              <a:rPr lang="en-US" altLang="en-US" dirty="0">
                <a:solidFill>
                  <a:prstClr val="white"/>
                </a:solidFill>
                <a:latin typeface="Calibri" panose="020F0502020204030204" pitchFamily="34" charset="0"/>
                <a:cs typeface="Calibri" panose="020F0502020204030204" pitchFamily="34" charset="0"/>
              </a:rPr>
              <a:t>2</a:t>
            </a:r>
            <a:r>
              <a:rPr kumimoji="0" lang="en-US" sz="1800" b="0" i="0" u="none" strike="noStrike" kern="1200" cap="none" spc="0" normalizeH="0" baseline="0" noProof="0" dirty="0">
                <a:ln>
                  <a:noFill/>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 2019  Version 1.4</a:t>
            </a: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 </a:t>
            </a:r>
          </a:p>
          <a:p>
            <a:pPr marL="0" marR="0" lvl="0" indent="0" algn="l" defTabSz="457200" rtl="0" eaLnBrk="1" fontAlgn="base" latinLnBrk="0" hangingPunct="0">
              <a:lnSpc>
                <a:spcPct val="100000"/>
              </a:lnSpc>
              <a:spcBef>
                <a:spcPct val="0"/>
              </a:spcBef>
              <a:spcAft>
                <a:spcPts val="1200"/>
              </a:spcAft>
              <a:buClrTx/>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Copyright © 2018 by Jeff Woodward, all rights reserved</a:t>
            </a:r>
            <a:r>
              <a:rPr kumimoji="0" lang="en-US" altLang="en-US" sz="1400" b="1"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a:t>
            </a:r>
          </a:p>
          <a:p>
            <a:pPr marL="0" marR="0" lvl="0" indent="0" algn="l" defTabSz="457200" rtl="0" eaLnBrk="1" fontAlgn="base" latinLnBrk="0" hangingPunct="0">
              <a:lnSpc>
                <a:spcPct val="100000"/>
              </a:lnSpc>
              <a:spcBef>
                <a:spcPct val="0"/>
              </a:spcBef>
              <a:spcAft>
                <a:spcPts val="1200"/>
              </a:spcAft>
              <a:buClrTx/>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Arial Unicode MS" panose="020B0604020202020204" pitchFamily="34" charset="-128"/>
              </a:rPr>
              <a:t>No part of this publication may be reproduced or transmitted in any way by any means – electronic, mechanical, photocopy, recording, or otherwise – without the prior permission of the copyright holder, except as provided by USA copyright law.</a:t>
            </a:r>
          </a:p>
          <a:p>
            <a:pPr marL="0" marR="0" lvl="0" indent="0" algn="l" defTabSz="457200" rtl="0" eaLnBrk="1" fontAlgn="base" latinLnBrk="0" hangingPunct="0">
              <a:lnSpc>
                <a:spcPct val="93000"/>
              </a:lnSpc>
              <a:spcBef>
                <a:spcPct val="0"/>
              </a:spcBef>
              <a:spcAft>
                <a:spcPts val="1200"/>
              </a:spcAft>
              <a:buClrTx/>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Cover (modified center): Artist’s impression. Credit: April Showers 2013 JAH.</a:t>
            </a:r>
          </a:p>
          <a:p>
            <a:pPr marL="0" marR="0" lvl="0" indent="0" algn="l" defTabSz="457200" rtl="0" eaLnBrk="1" fontAlgn="base" latinLnBrk="0" hangingPunct="0">
              <a:lnSpc>
                <a:spcPct val="100000"/>
              </a:lnSpc>
              <a:spcBef>
                <a:spcPct val="0"/>
              </a:spcBef>
              <a:spcAft>
                <a:spcPts val="1200"/>
              </a:spcAft>
              <a:buClrTx/>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All Bible references are from the King James Bible from Zondervan Corporation L.L.C. unless stated otherwise. Scripture quotations marked (NIV) are taken from Holy Bible, New International Version</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Times New Roman" panose="02020603050405020304" pitchFamily="18" charset="0"/>
              </a:rPr>
              <a:t>®</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 NIV</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Times New Roman" panose="02020603050405020304" pitchFamily="18" charset="0"/>
              </a:rPr>
              <a:t>®. Copyright © 1973, 1978, 1984, 2011, by </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Biblica, Inc. ™ Used by permission of Zondervan. All rights reserved worldwide. </a:t>
            </a:r>
            <a:r>
              <a:rPr kumimoji="0" lang="en-US" altLang="en-US" sz="1600" b="0" i="0" u="none" strike="noStrike" kern="1200" cap="none" spc="0" normalizeH="0" baseline="0" noProof="0" dirty="0">
                <a:ln>
                  <a:noFill/>
                </a:ln>
                <a:solidFill>
                  <a:srgbClr val="CCCCFF"/>
                </a:solidFill>
                <a:effectLst/>
                <a:uLnTx/>
                <a:uFillTx/>
                <a:latin typeface="Calibri" panose="020F0502020204030204" pitchFamily="34" charset="0"/>
                <a:ea typeface="Microsoft YaHei" panose="020B0503020204020204" pitchFamily="34" charset="-122"/>
                <a:cs typeface="+mn-cs"/>
                <a:hlinkClick r:id="rId4"/>
              </a:rPr>
              <a:t>www.zondervan.com</a:t>
            </a:r>
            <a:r>
              <a:rPr kumimoji="0" lang="en-US" altLang="en-US" sz="1600" b="0" i="0" u="none" strike="noStrike" kern="1200" cap="none" spc="0" normalizeH="0" baseline="0" noProof="0" dirty="0">
                <a:ln>
                  <a:noFill/>
                </a:ln>
                <a:solidFill>
                  <a:srgbClr val="FFFFFF"/>
                </a:solidFill>
                <a:effectLst/>
                <a:uLnTx/>
                <a:uFillTx/>
                <a:latin typeface="Calibri" panose="020F0502020204030204" pitchFamily="34" charset="0"/>
                <a:ea typeface="Microsoft YaHei" panose="020B0503020204020204" pitchFamily="34" charset="-122"/>
                <a:cs typeface="+mn-cs"/>
              </a:rPr>
              <a:t> ”NIV” and “New International Version” are trademarks registered in US Patent and Trademark Office by Biblica, Inc. ™</a:t>
            </a:r>
          </a:p>
        </p:txBody>
      </p:sp>
      <p:sp>
        <p:nvSpPr>
          <p:cNvPr id="2" name="TextBox 1">
            <a:hlinkClick r:id="rId5"/>
            <a:extLst>
              <a:ext uri="{FF2B5EF4-FFF2-40B4-BE49-F238E27FC236}">
                <a16:creationId xmlns:a16="http://schemas.microsoft.com/office/drawing/2014/main" id="{99F2A5A8-53E1-4814-85D9-33124BC61EDF}"/>
              </a:ext>
            </a:extLst>
          </p:cNvPr>
          <p:cNvSpPr txBox="1"/>
          <p:nvPr/>
        </p:nvSpPr>
        <p:spPr bwMode="auto">
          <a:xfrm>
            <a:off x="381000" y="1737360"/>
            <a:ext cx="8382000" cy="1005840"/>
          </a:xfrm>
          <a:prstGeom prst="rect">
            <a:avLst/>
          </a:prstGeom>
          <a:blipFill dpi="0" rotWithShape="0">
            <a:blip r:embed="rId6"/>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182880" tIns="182880" rIns="182880" bIns="182880" rtlCol="0" anchor="ctr" anchorCtr="1">
            <a:spAutoFit/>
          </a:body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3000" b="1" i="0" u="none" strike="noStrike" kern="150" cap="none" spc="0" normalizeH="0" baseline="0" noProof="0" dirty="0">
                <a:ln>
                  <a:noFill/>
                </a:ln>
                <a:solidFill>
                  <a:srgbClr val="E7E6E6">
                    <a:lumMod val="25000"/>
                  </a:srgbClr>
                </a:solidFill>
                <a:effectLst/>
                <a:uLnTx/>
                <a:uFillTx/>
                <a:latin typeface="Arial" panose="020B0604020202020204" pitchFamily="34" charset="0"/>
                <a:ea typeface="SimSun" panose="02010600030101010101" pitchFamily="2" charset="-122"/>
                <a:cs typeface="Arial" panose="020B0604020202020204" pitchFamily="34" charset="0"/>
              </a:rPr>
              <a:t>Click here to make a secure donation to support this ministry</a:t>
            </a:r>
          </a:p>
        </p:txBody>
      </p:sp>
    </p:spTree>
    <p:extLst>
      <p:ext uri="{BB962C8B-B14F-4D97-AF65-F5344CB8AC3E}">
        <p14:creationId xmlns:p14="http://schemas.microsoft.com/office/powerpoint/2010/main" val="1330055109"/>
      </p:ext>
    </p:extLst>
  </p:cSld>
  <p:clrMapOvr>
    <a:masterClrMapping/>
  </p:clrMapOvr>
  <mc:AlternateContent xmlns:mc="http://schemas.openxmlformats.org/markup-compatibility/2006" xmlns:p14="http://schemas.microsoft.com/office/powerpoint/2010/main">
    <mc:Choice Requires="p14">
      <p:transition spd="slow" p14:dur="2000" advTm="8000">
        <p:fade/>
      </p:transition>
    </mc:Choice>
    <mc:Fallback xmlns="">
      <p:transition spd="slow" advTm="8000">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1417320"/>
            <a:ext cx="8961120" cy="521208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18288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85000"/>
              </a:lnSpc>
              <a:spcAft>
                <a:spcPts val="600"/>
              </a:spcAft>
              <a:buClrTx/>
              <a:buSzPct val="70000"/>
              <a:tabLst/>
              <a:defRPr/>
            </a:pPr>
            <a:r>
              <a:rPr lang="en-US" altLang="en-US" sz="34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Socialist former President Obama used global warming treaties, plus illegal rules to also seize government control over most US private land. President Trump has rescinded these.</a:t>
            </a:r>
            <a:r>
              <a:rPr lang="en-US" alt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[886]</a:t>
            </a:r>
          </a:p>
          <a:p>
            <a:pPr marL="0" indent="0">
              <a:lnSpc>
                <a:spcPct val="90000"/>
              </a:lnSpc>
              <a:spcAft>
                <a:spcPts val="600"/>
              </a:spcAft>
              <a:buSzPct val="70000"/>
            </a:pPr>
            <a:r>
              <a:rPr lang="en-US" sz="2800"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"Scientists have been struggling to explain the 15-year hiatus in global warming, and governments have been urging them to whitewash the fact that temperatures have not been rising..." </a:t>
            </a:r>
            <a:r>
              <a:rPr lang="en-US"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4"/>
              </a:rPr>
              <a:t>[636]</a:t>
            </a:r>
            <a:r>
              <a:rPr lang="en-US"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also </a:t>
            </a:r>
            <a:r>
              <a:rPr lang="en-US"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5"/>
              </a:rPr>
              <a:t>[966]</a:t>
            </a:r>
            <a:endParaRPr lang="en-US"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p>
            <a:pPr marL="274320" lvl="0" indent="-274320">
              <a:lnSpc>
                <a:spcPct val="90000"/>
              </a:lnSpc>
              <a:spcAft>
                <a:spcPts val="600"/>
              </a:spcAft>
              <a:buSzPct val="70000"/>
              <a:buFont typeface="Wingdings" panose="05000000000000000000" pitchFamily="2" charset="2"/>
              <a:buChar char="Ø"/>
              <a:tabLst/>
            </a:pPr>
            <a:r>
              <a:rPr lang="en-US" sz="2600"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a:t>
            </a:r>
            <a:r>
              <a:rPr lang="en-US" sz="2800"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The Associated Press obtained documents that show the Obama administration and some European governments pressured UN climate scientists to downplay or even omit data that shows the world hasn’t warmed..." </a:t>
            </a:r>
            <a:r>
              <a:rPr lang="en-US"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4"/>
              </a:rPr>
              <a:t>[636]</a:t>
            </a:r>
            <a:r>
              <a:rPr lang="en-US" dirty="0">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dirty="0">
                <a:solidFill>
                  <a:prstClr val="black"/>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also </a:t>
            </a:r>
            <a:r>
              <a:rPr lang="en-US" dirty="0">
                <a:solidFill>
                  <a:prstClr val="black"/>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hlinkClick r:id="rId5"/>
              </a:rPr>
              <a:t>[966]</a:t>
            </a:r>
            <a:endParaRPr lang="en-US" dirty="0">
              <a:solidFill>
                <a:prstClr val="black"/>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7" name="Text Box 2">
            <a:extLst>
              <a:ext uri="{FF2B5EF4-FFF2-40B4-BE49-F238E27FC236}">
                <a16:creationId xmlns:a16="http://schemas.microsoft.com/office/drawing/2014/main" id="{F058424C-6F02-4741-A99B-3E55389BC0F5}"/>
              </a:ext>
            </a:extLst>
          </p:cNvPr>
          <p:cNvSpPr txBox="1">
            <a:spLocks noChangeArrowheads="1"/>
          </p:cNvSpPr>
          <p:nvPr/>
        </p:nvSpPr>
        <p:spPr bwMode="auto">
          <a:xfrm>
            <a:off x="84908" y="182880"/>
            <a:ext cx="8921932" cy="109728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0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414FC05B-C5F5-4800-BB3F-7036E15A331D}"/>
              </a:ext>
            </a:extLst>
          </p:cNvPr>
          <p:cNvSpPr>
            <a:spLocks noGrp="1"/>
          </p:cNvSpPr>
          <p:nvPr>
            <p:ph type="dt" sz="half" idx="10"/>
          </p:nvPr>
        </p:nvSpPr>
        <p:spPr>
          <a:xfrm>
            <a:off x="5867400" y="6629400"/>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1184139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143000" y="1368788"/>
            <a:ext cx="6781800" cy="412042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2000"/>
              </a:lnSpc>
              <a:spcBef>
                <a:spcPts val="0"/>
              </a:spcBef>
              <a:spcAft>
                <a:spcPts val="0"/>
              </a:spcAft>
              <a:buClr>
                <a:prstClr val="black"/>
              </a:buClr>
              <a:buSzPct val="8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44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rPr>
              <a:t>On that day there will be </a:t>
            </a:r>
            <a:r>
              <a:rPr kumimoji="0" lang="en-US" sz="4400" b="1" i="0" u="none" strike="noStrike" kern="1200" cap="none" spc="0" normalizeH="0" baseline="0" noProof="0" dirty="0">
                <a:ln w="12700" cmpd="sng">
                  <a:solidFill>
                    <a:sysClr val="windowText" lastClr="000000"/>
                  </a:solidFill>
                  <a:prstDash val="solid"/>
                </a:ln>
                <a:solidFill>
                  <a:srgbClr val="000099"/>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rPr>
              <a:t>neither sunlight nor cold… with no distinction between day and night. When evening comes, there will be light</a:t>
            </a:r>
            <a:r>
              <a:rPr kumimoji="0" lang="en-US" sz="4400" b="1" i="0" u="none" strike="noStrike" kern="1200" cap="none" spc="0" normalizeH="0" baseline="0" noProof="0" dirty="0">
                <a:ln w="12700" cmpd="sng">
                  <a:solidFill>
                    <a:sysClr val="windowText" lastClr="000000"/>
                  </a:solidFill>
                  <a:prstDash val="solid"/>
                </a:ln>
                <a:solidFill>
                  <a:srgbClr val="000099"/>
                </a:solidFill>
                <a:effectLst/>
                <a:uLnTx/>
                <a:uFillTx/>
                <a:latin typeface="Papyrus" panose="03070502060502030205" pitchFamily="66" charset="0"/>
                <a:ea typeface="Microsoft YaHei" pitchFamily="1"/>
                <a:cs typeface="Times New Roman" pitchFamily="18"/>
              </a:rPr>
              <a:t>.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hlinkClick r:id="rId4"/>
              </a:rPr>
              <a:t>Zechariah 14:6-9 </a:t>
            </a:r>
            <a:r>
              <a:rPr kumimoji="0" lang="en-US"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hlinkClick r:id="rId4"/>
              </a:rPr>
              <a:t>NIV</a:t>
            </a:r>
            <a:endParaRPr kumimoji="0" lang="en-US" sz="32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3166002975"/>
      </p:ext>
    </p:extLst>
  </p:cSld>
  <p:clrMapOvr>
    <a:masterClrMapping/>
  </p:clrMapOvr>
  <mc:AlternateContent xmlns:mc="http://schemas.openxmlformats.org/markup-compatibility/2006" xmlns:p15="http://schemas.microsoft.com/office/powerpoint/2012/main">
    <mc:Choice Requires="p15">
      <p:transition spd="slow" advTm="12000">
        <p15:prstTrans prst="pageCurlDouble"/>
      </p:transition>
    </mc:Choice>
    <mc:Fallback xmlns="">
      <p:transition spd="slow" advTm="1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buFont typeface="Wingdings" panose="05000000000000000000" pitchFamily="2" charset="2"/>
              <a:buChar char="Ø"/>
            </a:pPr>
            <a:endParaRPr lang="en-US" sz="3200" b="1" dirty="0">
              <a:latin typeface="Calibri" panose="020F0502020204030204" pitchFamily="34" charset="0"/>
            </a:endParaRPr>
          </a:p>
        </p:txBody>
      </p:sp>
      <p:sp>
        <p:nvSpPr>
          <p:cNvPr id="5" name="Text Box 2"/>
          <p:cNvSpPr txBox="1">
            <a:spLocks noChangeArrowheads="1"/>
          </p:cNvSpPr>
          <p:nvPr/>
        </p:nvSpPr>
        <p:spPr bwMode="auto">
          <a:xfrm>
            <a:off x="135707" y="274320"/>
            <a:ext cx="8872575"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a:spcBef>
                <a:spcPts val="0"/>
              </a:spcBef>
              <a:spcAft>
                <a:spcPts val="0"/>
              </a:spcAft>
            </a:pPr>
            <a:r>
              <a:rPr lang="en-US" sz="3800" b="1" kern="15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A New Heaven and New Earth, the Old Earth Passes Away</a:t>
            </a:r>
            <a:endParaRPr lang="en-US" sz="3800" b="1" kern="150" dirty="0">
              <a:ln w="1905">
                <a:solidFill>
                  <a:schemeClr val="bg1">
                    <a:lumMod val="95000"/>
                    <a:lumOff val="5000"/>
                  </a:schemeClr>
                </a:solidFill>
              </a:ln>
              <a:gradFill>
                <a:gsLst>
                  <a:gs pos="0">
                    <a:schemeClr val="accent6">
                      <a:shade val="20000"/>
                      <a:satMod val="200000"/>
                    </a:schemeClr>
                  </a:gs>
                  <a:gs pos="78000">
                    <a:schemeClr val="accent6">
                      <a:tint val="90000"/>
                      <a:shade val="89000"/>
                      <a:satMod val="220000"/>
                    </a:schemeClr>
                  </a:gs>
                  <a:gs pos="100000">
                    <a:schemeClr val="accent6">
                      <a:tint val="12000"/>
                      <a:satMod val="255000"/>
                    </a:scheme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endParaRPr>
          </a:p>
        </p:txBody>
      </p:sp>
      <p:pic>
        <p:nvPicPr>
          <p:cNvPr id="8" name="Picture 7">
            <a:hlinkClick r:id="rId4"/>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920234" y="1544541"/>
            <a:ext cx="5303520" cy="5303520"/>
          </a:xfrm>
          <a:prstGeom prst="rect">
            <a:avLst/>
          </a:prstGeom>
        </p:spPr>
      </p:pic>
    </p:spTree>
    <p:extLst>
      <p:ext uri="{BB962C8B-B14F-4D97-AF65-F5344CB8AC3E}">
        <p14:creationId xmlns:p14="http://schemas.microsoft.com/office/powerpoint/2010/main" val="26245019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2">
            <a:extLst>
              <a:ext uri="{FF2B5EF4-FFF2-40B4-BE49-F238E27FC236}">
                <a16:creationId xmlns:a16="http://schemas.microsoft.com/office/drawing/2014/main" id="{8B30C7C4-9439-490C-A4EA-D5A5EC204637}"/>
              </a:ext>
            </a:extLst>
          </p:cNvPr>
          <p:cNvSpPr>
            <a:spLocks noChangeArrowheads="1"/>
          </p:cNvSpPr>
          <p:nvPr/>
        </p:nvSpPr>
        <p:spPr bwMode="auto">
          <a:xfrm>
            <a:off x="91440" y="1255968"/>
            <a:ext cx="8961120" cy="5394960"/>
          </a:xfrm>
          <a:prstGeom prst="rect">
            <a:avLst/>
          </a:prstGeom>
          <a:noFill/>
          <a:ln w="25400">
            <a:solidFill>
              <a:schemeClr val="bg1"/>
            </a:solidFill>
          </a:ln>
          <a:effectLst/>
          <a:scene3d>
            <a:camera prst="orthographicFront"/>
            <a:lightRig rig="threePt" dir="t"/>
          </a:scene3d>
          <a:sp3d>
            <a:bevelT w="165100" prst="coolSlant"/>
          </a:sp3d>
          <a:extLst/>
        </p:spPr>
        <p:txBody>
          <a:bodyPr wrap="square" lIns="18288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1800"/>
              </a:spcAft>
              <a:buClr>
                <a:schemeClr val="bg1"/>
              </a:buClr>
              <a:buSzPct val="125000"/>
            </a:pP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a:p>
            <a:pPr marL="0" indent="0" algn="ctr">
              <a:lnSpc>
                <a:spcPct val="90000"/>
              </a:lnSpc>
              <a:spcAft>
                <a:spcPts val="1800"/>
              </a:spcAft>
              <a:buClr>
                <a:schemeClr val="bg1"/>
              </a:buClr>
              <a:buSzPct val="125000"/>
            </a:pP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a:p>
            <a:pPr marL="0" indent="0" algn="ctr">
              <a:lnSpc>
                <a:spcPct val="90000"/>
              </a:lnSpc>
              <a:spcAft>
                <a:spcPts val="1800"/>
              </a:spcAft>
              <a:buClr>
                <a:schemeClr val="bg1"/>
              </a:buClr>
              <a:buSzPct val="125000"/>
            </a:pP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a:p>
            <a:pPr marL="0" indent="0" algn="ctr">
              <a:lnSpc>
                <a:spcPct val="90000"/>
              </a:lnSpc>
              <a:spcAft>
                <a:spcPts val="1800"/>
              </a:spcAft>
              <a:buClr>
                <a:schemeClr val="bg1"/>
              </a:buClr>
              <a:buSzPct val="125000"/>
            </a:pP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a:p>
            <a:pPr marL="0" indent="0" algn="ctr">
              <a:lnSpc>
                <a:spcPct val="90000"/>
              </a:lnSpc>
              <a:spcAft>
                <a:spcPts val="1800"/>
              </a:spcAft>
              <a:buClr>
                <a:schemeClr val="bg1"/>
              </a:buClr>
              <a:buSzPct val="125000"/>
            </a:pP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a:p>
            <a:pPr marL="0" indent="0" algn="ctr">
              <a:lnSpc>
                <a:spcPct val="90000"/>
              </a:lnSpc>
              <a:spcAft>
                <a:spcPts val="1800"/>
              </a:spcAft>
              <a:buClr>
                <a:schemeClr val="bg1"/>
              </a:buClr>
              <a:buSzPct val="125000"/>
            </a:pP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a:p>
            <a:pPr marL="0" indent="0" algn="ctr">
              <a:lnSpc>
                <a:spcPct val="90000"/>
              </a:lnSpc>
              <a:spcAft>
                <a:spcPts val="1800"/>
              </a:spcAft>
              <a:buClr>
                <a:schemeClr val="bg1"/>
              </a:buClr>
              <a:buSzPct val="125000"/>
            </a:pPr>
            <a:endParaRPr lang="en-US" alt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Arial" panose="020B0604020202020204" pitchFamily="34" charset="0"/>
            </a:endParaRPr>
          </a:p>
          <a:p>
            <a:pPr marL="0" indent="0" algn="ctr">
              <a:lnSpc>
                <a:spcPct val="90000"/>
              </a:lnSpc>
              <a:spcAft>
                <a:spcPts val="1800"/>
              </a:spcAft>
              <a:buClr>
                <a:schemeClr val="bg1"/>
              </a:buClr>
              <a:buSzPct val="125000"/>
            </a:pPr>
            <a:endPar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endParaRPr>
          </a:p>
        </p:txBody>
      </p:sp>
      <p:pic>
        <p:nvPicPr>
          <p:cNvPr id="4" name="Picture 3">
            <a:extLst>
              <a:ext uri="{FF2B5EF4-FFF2-40B4-BE49-F238E27FC236}">
                <a16:creationId xmlns:a16="http://schemas.microsoft.com/office/drawing/2014/main" id="{078F9B12-1C34-452D-9FC7-F2CA26EC251B}"/>
              </a:ext>
            </a:extLst>
          </p:cNvPr>
          <p:cNvPicPr>
            <a:picLocks/>
          </p:cNvPicPr>
          <p:nvPr/>
        </p:nvPicPr>
        <p:blipFill rotWithShape="1">
          <a:blip r:embed="rId3"/>
          <a:srcRect t="1" b="308"/>
          <a:stretch/>
        </p:blipFill>
        <p:spPr>
          <a:xfrm>
            <a:off x="0" y="0"/>
            <a:ext cx="9144000" cy="6858000"/>
          </a:xfrm>
          <a:prstGeom prst="rect">
            <a:avLst/>
          </a:prstGeom>
        </p:spPr>
      </p:pic>
      <p:sp>
        <p:nvSpPr>
          <p:cNvPr id="64" name="TextBox 63">
            <a:extLst>
              <a:ext uri="{FF2B5EF4-FFF2-40B4-BE49-F238E27FC236}">
                <a16:creationId xmlns:a16="http://schemas.microsoft.com/office/drawing/2014/main" id="{6F25F2EB-27E5-43EE-8CDB-4309FE9F58E8}"/>
              </a:ext>
            </a:extLst>
          </p:cNvPr>
          <p:cNvSpPr txBox="1"/>
          <p:nvPr/>
        </p:nvSpPr>
        <p:spPr bwMode="auto">
          <a:xfrm>
            <a:off x="6821424" y="5967792"/>
            <a:ext cx="2103120" cy="683136"/>
          </a:xfrm>
          <a:prstGeom prst="rect">
            <a:avLst/>
          </a:prstGeom>
          <a:noFill/>
          <a:ln w="25400">
            <a:noFill/>
            <a:round/>
            <a:headEnd/>
            <a:tailEnd/>
          </a:ln>
          <a:effectLst/>
          <a:scene3d>
            <a:camera prst="orthographicFront"/>
            <a:lightRig rig="threePt" dir="t"/>
          </a:scene3d>
          <a:sp3d>
            <a:bevelT w="114300" h="114300"/>
          </a:sp3d>
          <a:extLst/>
        </p:spPr>
        <p:txBody>
          <a:bodyPr wrap="square" lIns="0" tIns="0" rIns="0" bIns="0" rtlCol="0" anchor="ctr" anchorCtr="1">
            <a:spAutoFit/>
          </a:bodyPr>
          <a:lstStyle/>
          <a:p>
            <a:pPr lvl="0" algn="ctr">
              <a:lnSpc>
                <a:spcPct val="85000"/>
              </a:lnSpc>
              <a:spcBef>
                <a:spcPts val="0"/>
              </a:spcBef>
              <a:spcAft>
                <a:spcPts val="0"/>
              </a:spcAft>
              <a:defRPr/>
            </a:pPr>
            <a:r>
              <a:rPr lang="en-US" sz="2600" b="1" kern="150" dirty="0">
                <a:ln w="9525">
                  <a:solidFill>
                    <a:srgbClr val="FF0000"/>
                  </a:solidFill>
                  <a:prstDash val="solid"/>
                </a:ln>
                <a:solidFill>
                  <a:schemeClr val="tx1"/>
                </a:solidFill>
                <a:effectLst>
                  <a:outerShdw blurRad="12700" dist="38100" dir="2700000" algn="tl" rotWithShape="0">
                    <a:prstClr val="black">
                      <a:lumMod val="50000"/>
                    </a:prstClr>
                  </a:outerShdw>
                </a:effectLst>
                <a:latin typeface="Calibri" panose="020F0502020204030204" pitchFamily="34" charset="0"/>
                <a:ea typeface="SimSun" panose="02010600030101010101" pitchFamily="2" charset="-122"/>
                <a:cs typeface="Calibri" panose="020F0502020204030204" pitchFamily="34" charset="0"/>
              </a:rPr>
              <a:t>A New Heaven &amp; New Earth </a:t>
            </a:r>
          </a:p>
        </p:txBody>
      </p:sp>
    </p:spTree>
    <p:extLst>
      <p:ext uri="{BB962C8B-B14F-4D97-AF65-F5344CB8AC3E}">
        <p14:creationId xmlns:p14="http://schemas.microsoft.com/office/powerpoint/2010/main" val="3819593809"/>
      </p:ext>
    </p:extLst>
  </p:cSld>
  <p:clrMapOvr>
    <a:masterClrMapping/>
  </p:clrMapOvr>
  <mc:AlternateContent xmlns:mc="http://schemas.openxmlformats.org/markup-compatibility/2006" xmlns:p15="http://schemas.microsoft.com/office/powerpoint/2012/main">
    <mc:Choice Requires="p15">
      <p:transition spd="slow" advTm="15000">
        <p15:prstTrans prst="pageCurlDouble"/>
      </p:transition>
    </mc:Choice>
    <mc:Fallback xmlns="">
      <p:transition spd="slow" advTm="1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fill="remove" grpId="0" nodeType="afterEffect">
                                  <p:stCondLst>
                                    <p:cond delay="5000"/>
                                  </p:stCondLst>
                                  <p:childTnLst>
                                    <p:animClr clrSpc="rgb" dir="cw">
                                      <p:cBhvr override="childStyle">
                                        <p:cTn id="6" dur="1000" autoRev="1" fill="remove"/>
                                        <p:tgtEl>
                                          <p:spTgt spid="64"/>
                                        </p:tgtEl>
                                        <p:attrNameLst>
                                          <p:attrName>style.color</p:attrName>
                                        </p:attrNameLst>
                                      </p:cBhvr>
                                      <p:to>
                                        <a:schemeClr val="bg1"/>
                                      </p:to>
                                    </p:animClr>
                                    <p:animClr clrSpc="rgb" dir="cw">
                                      <p:cBhvr>
                                        <p:cTn id="7" dur="1000" autoRev="1" fill="remove"/>
                                        <p:tgtEl>
                                          <p:spTgt spid="64"/>
                                        </p:tgtEl>
                                        <p:attrNameLst>
                                          <p:attrName>fillcolor</p:attrName>
                                        </p:attrNameLst>
                                      </p:cBhvr>
                                      <p:to>
                                        <a:schemeClr val="bg1"/>
                                      </p:to>
                                    </p:animClr>
                                    <p:set>
                                      <p:cBhvr>
                                        <p:cTn id="8" dur="1000" autoRev="1" fill="remove"/>
                                        <p:tgtEl>
                                          <p:spTgt spid="64"/>
                                        </p:tgtEl>
                                        <p:attrNameLst>
                                          <p:attrName>fill.type</p:attrName>
                                        </p:attrNameLst>
                                      </p:cBhvr>
                                      <p:to>
                                        <p:strVal val="solid"/>
                                      </p:to>
                                    </p:set>
                                    <p:set>
                                      <p:cBhvr>
                                        <p:cTn id="9" dur="1000" autoRev="1" fill="remove"/>
                                        <p:tgtEl>
                                          <p:spTgt spid="6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55429" y="1593908"/>
            <a:ext cx="9033131" cy="5143139"/>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1200"/>
              </a:spcAft>
              <a:buSzPct val="70000"/>
              <a:tabLst/>
            </a:pPr>
            <a:r>
              <a:rPr lang="en-US" sz="3200" kern="150" dirty="0">
                <a:solidFill>
                  <a:prstClr val="black"/>
                </a:solidFill>
                <a:ea typeface="SimSun" panose="02010600030101010101" pitchFamily="2" charset="-122"/>
                <a:cs typeface="Arial" panose="020B0604020202020204" pitchFamily="34" charset="0"/>
              </a:rPr>
              <a:t>At the very end, after the 7 year tribulation and final 1,000 year reign of Jesus, the Bible states that the entire Earth finally passes away. </a:t>
            </a:r>
          </a:p>
          <a:p>
            <a:pPr marL="274320" lvl="0" indent="-274320">
              <a:spcBef>
                <a:spcPts val="0"/>
              </a:spcBef>
              <a:spcAft>
                <a:spcPts val="0"/>
              </a:spcAft>
              <a:buSzPct val="70000"/>
              <a:buFont typeface="Wingdings" panose="05000000000000000000" pitchFamily="2" charset="2"/>
              <a:buChar char="Ø"/>
              <a:tabLst/>
            </a:pPr>
            <a:r>
              <a:rPr lang="en-US" sz="2800" kern="150" dirty="0">
                <a:solidFill>
                  <a:prstClr val="black"/>
                </a:solidFill>
                <a:ea typeface="SimSun" panose="02010600030101010101" pitchFamily="2" charset="-122"/>
                <a:cs typeface="Arial" panose="020B0604020202020204" pitchFamily="34" charset="0"/>
              </a:rPr>
              <a:t>The Bible states that there will be a great fire that falls from Heaven, that causes a lake of fire on Earth, exactly as Hell is described to be. </a:t>
            </a:r>
          </a:p>
          <a:p>
            <a:pPr marL="274320" lvl="0" indent="0">
              <a:spcBef>
                <a:spcPts val="0"/>
              </a:spcBef>
              <a:spcAft>
                <a:spcPts val="1200"/>
              </a:spcAft>
              <a:buSzPct val="70000"/>
              <a:tabLst/>
            </a:pPr>
            <a:r>
              <a:rPr lang="en-US" sz="1600" kern="150" dirty="0">
                <a:solidFill>
                  <a:prstClr val="black"/>
                </a:solidFill>
                <a:ea typeface="SimSun" panose="02010600030101010101" pitchFamily="2" charset="-122"/>
                <a:cs typeface="Arial" panose="020B0604020202020204" pitchFamily="34" charset="0"/>
                <a:hlinkClick r:id="rId3"/>
              </a:rPr>
              <a:t>Rev. 19:19-21</a:t>
            </a:r>
            <a:r>
              <a:rPr lang="en-US" sz="1600" kern="150" dirty="0">
                <a:solidFill>
                  <a:prstClr val="black"/>
                </a:solidFill>
                <a:ea typeface="SimSun" panose="02010600030101010101" pitchFamily="2" charset="-122"/>
                <a:cs typeface="Arial" panose="020B0604020202020204" pitchFamily="34" charset="0"/>
              </a:rPr>
              <a:t>, </a:t>
            </a:r>
            <a:r>
              <a:rPr lang="en-US" sz="1600" kern="150" dirty="0">
                <a:solidFill>
                  <a:srgbClr val="000080"/>
                </a:solidFill>
                <a:ea typeface="SimSun" panose="02010600030101010101" pitchFamily="2" charset="-122"/>
                <a:cs typeface="Arial" panose="020B0604020202020204" pitchFamily="34" charset="0"/>
                <a:hlinkClick r:id="rId4"/>
              </a:rPr>
              <a:t>II Peter 3:10-13 NIV</a:t>
            </a:r>
            <a:endParaRPr lang="en-US" kern="150" dirty="0">
              <a:solidFill>
                <a:prstClr val="black"/>
              </a:solidFill>
              <a:ea typeface="SimSun" panose="02010600030101010101" pitchFamily="2" charset="-122"/>
              <a:cs typeface="Arial" panose="020B0604020202020204" pitchFamily="34" charset="0"/>
            </a:endParaRPr>
          </a:p>
          <a:p>
            <a:pPr marL="274320" lvl="0" indent="-274320">
              <a:spcBef>
                <a:spcPts val="0"/>
              </a:spcBef>
              <a:spcAft>
                <a:spcPts val="1010"/>
              </a:spcAft>
              <a:buClr>
                <a:prstClr val="white"/>
              </a:buClr>
              <a:buSzPct val="65000"/>
              <a:buFont typeface="Wingdings" panose="05000000000000000000" pitchFamily="2" charset="2"/>
              <a:buChar char="Ø"/>
              <a:tabLst/>
            </a:pP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All the oceans will vanish. </a:t>
            </a:r>
            <a:r>
              <a:rPr lang="en-US" kern="150" dirty="0">
                <a:solidFill>
                  <a:prstClr val="white"/>
                </a:solidFill>
                <a:ea typeface="SimSun" panose="02010600030101010101" pitchFamily="2" charset="-122"/>
                <a:cs typeface="Arial" panose="020B0604020202020204" pitchFamily="34" charset="0"/>
                <a:hlinkClick r:id="rId5"/>
              </a:rPr>
              <a:t>Rev. 20:7-10</a:t>
            </a:r>
            <a:r>
              <a:rPr lang="en-US" kern="150" dirty="0">
                <a:solidFill>
                  <a:prstClr val="white"/>
                </a:solidFill>
                <a:ea typeface="SimSun" panose="02010600030101010101" pitchFamily="2" charset="-122"/>
                <a:cs typeface="Arial" panose="020B0604020202020204" pitchFamily="34" charset="0"/>
              </a:rPr>
              <a:t> </a:t>
            </a:r>
          </a:p>
          <a:p>
            <a:pPr marL="274320" lvl="0" indent="-274320">
              <a:spcBef>
                <a:spcPts val="0"/>
              </a:spcBef>
              <a:spcAft>
                <a:spcPts val="1010"/>
              </a:spcAft>
              <a:buClr>
                <a:prstClr val="white"/>
              </a:buClr>
              <a:buSzPct val="65000"/>
              <a:buFont typeface="Wingdings" panose="05000000000000000000" pitchFamily="2" charset="2"/>
              <a:buChar char="Ø"/>
              <a:tabLst/>
            </a:pPr>
            <a:r>
              <a:rPr lang="en-US" sz="3000" b="1" kern="150" dirty="0">
                <a:ln w="9525">
                  <a:solidFill>
                    <a:prstClr val="black"/>
                  </a:solidFill>
                  <a:prstDash val="solid"/>
                </a:ln>
                <a:solidFill>
                  <a:prstClr val="white"/>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There will be a new Heaven and a new Earth. Jesus is the ONLY way to escape this absolute destruction.</a:t>
            </a: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06" y="533400"/>
            <a:ext cx="8872575" cy="91440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2941048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85825" y="1127601"/>
            <a:ext cx="7372350" cy="482593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800"/>
              </a:spcAft>
              <a:buSzPct val="80000"/>
              <a:tabLst/>
            </a:pPr>
            <a:r>
              <a:rPr lang="en-US" sz="3600" kern="150" dirty="0">
                <a:solidFill>
                  <a:prstClr val="black"/>
                </a:solidFill>
                <a:latin typeface="Papyrus" panose="03070502060502030205" pitchFamily="66" charset="0"/>
                <a:ea typeface="Times New Roman" panose="02020603050405020304" pitchFamily="18" charset="0"/>
                <a:cs typeface="Times New Roman" panose="02020603050405020304" pitchFamily="18" charset="0"/>
              </a:rPr>
              <a:t>... The heavens will disappear with a roar; the elements will be destroyed by fire, and the earth and everything done in it will be laid bare.</a:t>
            </a:r>
          </a:p>
          <a:p>
            <a:pPr marL="0" lvl="0" indent="0">
              <a:lnSpc>
                <a:spcPct val="90000"/>
              </a:lnSpc>
              <a:spcBef>
                <a:spcPts val="0"/>
              </a:spcBef>
              <a:spcAft>
                <a:spcPts val="1800"/>
              </a:spcAft>
              <a:buSzPct val="80000"/>
              <a:tabLst/>
            </a:pPr>
            <a:r>
              <a:rPr lang="en-US" sz="3600" kern="150" dirty="0">
                <a:solidFill>
                  <a:prstClr val="black"/>
                </a:solidFill>
                <a:latin typeface="Papyrus" panose="03070502060502030205" pitchFamily="66" charset="0"/>
                <a:ea typeface="Times New Roman" panose="02020603050405020304" pitchFamily="18" charset="0"/>
                <a:cs typeface="Times New Roman" panose="02020603050405020304" pitchFamily="18" charset="0"/>
              </a:rPr>
              <a:t>... </a:t>
            </a:r>
            <a:r>
              <a:rPr lang="en-US" sz="4000" b="1" kern="150" dirty="0">
                <a:ln w="9525">
                  <a:solidFill>
                    <a:srgbClr val="000000"/>
                  </a:solidFill>
                  <a:prstDash val="solid"/>
                </a:ln>
                <a:solidFill>
                  <a:srgbClr val="FFFFFF"/>
                </a:solidFill>
                <a:effectLst>
                  <a:glow rad="101600">
                    <a:srgbClr val="860000">
                      <a:alpha val="6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That day will bring about the destruction of the heavens by fire, and the elements will melt in the heat.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II Peter 3:10,12 </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NIV</a:t>
            </a:r>
            <a:endParaRPr lang="en-US" sz="2800" kern="150" dirty="0">
              <a:ln w="9525">
                <a:solidFill>
                  <a:srgbClr val="FFFFFF"/>
                </a:solidFill>
                <a:prstDash val="solid"/>
              </a:ln>
              <a:solidFill>
                <a:prstClr val="black"/>
              </a:solidFill>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51792896"/>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85825" y="1127601"/>
            <a:ext cx="7372350" cy="4618187"/>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Bef>
                <a:spcPts val="0"/>
              </a:spcBef>
              <a:spcAft>
                <a:spcPts val="1800"/>
              </a:spcAft>
              <a:buSzPct val="79000"/>
              <a:tabLst/>
            </a:pPr>
            <a:r>
              <a:rPr lang="en-US" sz="4000" kern="150" dirty="0">
                <a:solidFill>
                  <a:prstClr val="black"/>
                </a:solidFill>
                <a:latin typeface="Papyrus" panose="03070502060502030205" pitchFamily="66" charset="0"/>
                <a:ea typeface="Times New Roman" panose="02020603050405020304" pitchFamily="18" charset="0"/>
                <a:cs typeface="Times New Roman" panose="02020603050405020304" pitchFamily="18" charset="0"/>
              </a:rPr>
              <a:t>Seeing then that all these things shall be dissolved...</a:t>
            </a:r>
          </a:p>
          <a:p>
            <a:pPr marL="0" lvl="0" indent="0">
              <a:spcBef>
                <a:spcPts val="0"/>
              </a:spcBef>
              <a:spcAft>
                <a:spcPts val="1800"/>
              </a:spcAft>
              <a:buSzPct val="79000"/>
              <a:tabLst/>
            </a:pPr>
            <a:r>
              <a:rPr lang="en-US" sz="4000" kern="150" dirty="0">
                <a:solidFill>
                  <a:prstClr val="black"/>
                </a:solidFill>
                <a:latin typeface="Papyrus" panose="03070502060502030205" pitchFamily="66" charset="0"/>
                <a:ea typeface="Times New Roman" panose="02020603050405020304" pitchFamily="18" charset="0"/>
                <a:cs typeface="Times New Roman" panose="02020603050405020304" pitchFamily="18" charset="0"/>
              </a:rPr>
              <a:t>Looking for … the coming of the day of God, wherein the </a:t>
            </a:r>
            <a:r>
              <a:rPr lang="en-US" sz="4000" b="1" kern="150" dirty="0">
                <a:ln w="9525">
                  <a:solidFill>
                    <a:sysClr val="windowText" lastClr="000000"/>
                  </a:solidFill>
                  <a:prstDash val="solid"/>
                </a:ln>
                <a:solidFill>
                  <a:srgbClr val="FFFFFF"/>
                </a:solidFill>
                <a:effectLst>
                  <a:glow rad="101600">
                    <a:srgbClr val="860000">
                      <a:alpha val="60000"/>
                    </a:srgbClr>
                  </a:glow>
                  <a:outerShdw blurRad="50800" dist="50800" dir="5400000" algn="ctr"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heavens being on fire shall be dissolved, and the elements shall melt with fervent heat</a:t>
            </a:r>
            <a:r>
              <a:rPr lang="en-US" sz="3600" b="1" kern="150" dirty="0">
                <a:ln w="9525">
                  <a:solidFill>
                    <a:sysClr val="windowText" lastClr="000000"/>
                  </a:solidFill>
                  <a:prstDash val="solid"/>
                </a:ln>
                <a:solidFill>
                  <a:srgbClr val="FFFFFF"/>
                </a:solidFill>
                <a:effectLst>
                  <a:glow rad="101600">
                    <a:srgbClr val="860000">
                      <a:alpha val="60000"/>
                    </a:srgbClr>
                  </a:glow>
                  <a:outerShdw blurRad="50800" dist="50800" dir="5400000" algn="ctr"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a:t>
            </a:r>
            <a:r>
              <a:rPr lang="en-US" sz="3600" b="1" kern="150" dirty="0">
                <a:ln>
                  <a:solidFill>
                    <a:sysClr val="windowText" lastClr="000000"/>
                  </a:solidFill>
                </a:ln>
                <a:solidFill>
                  <a:prstClr val="black"/>
                </a:solidFill>
                <a:effectLst>
                  <a:glow rad="101600">
                    <a:srgbClr val="860000">
                      <a:alpha val="60000"/>
                    </a:srgbClr>
                  </a:glow>
                  <a:outerShdw blurRad="50800" dist="50800" dir="5400000" algn="ctr"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II Peter 3:10-12 </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KJV</a:t>
            </a:r>
            <a:endParaRPr lang="en-US" sz="2400" kern="150" dirty="0">
              <a:solidFill>
                <a:prstClr val="black"/>
              </a:solidFill>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20524967"/>
      </p:ext>
    </p:extLst>
  </p:cSld>
  <p:clrMapOvr>
    <a:masterClrMapping/>
  </p:clrMapOvr>
  <mc:AlternateContent xmlns:mc="http://schemas.openxmlformats.org/markup-compatibility/2006" xmlns:p15="http://schemas.microsoft.com/office/powerpoint/2012/main">
    <mc:Choice Requires="p15">
      <p:transition spd="slow"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55425" y="1097280"/>
            <a:ext cx="9033131" cy="5595378"/>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tabLst/>
            </a:pPr>
            <a:r>
              <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rPr>
              <a:t>Science can prove how this lake of fire could happen on Earth, literally exactly as the Bible stated. </a:t>
            </a:r>
          </a:p>
          <a:p>
            <a:pPr marL="274320" lvl="0" indent="-365760">
              <a:lnSpc>
                <a:spcPct val="90000"/>
              </a:lnSpc>
              <a:spcBef>
                <a:spcPts val="0"/>
              </a:spcBef>
              <a:spcAft>
                <a:spcPts val="0"/>
              </a:spcAft>
              <a:buSzPct val="70000"/>
              <a:buFont typeface="Wingdings" panose="05000000000000000000" pitchFamily="2" charset="2"/>
              <a:buChar char="Ø"/>
              <a:tabLst/>
            </a:pP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During a large asteroid impact or large gamma ray burst (GRB) from a nearby supernova or black hole jet, science shows that a large portion of the Earth's surface would become a molten lake of lava. </a:t>
            </a:r>
          </a:p>
          <a:p>
            <a:pPr marL="274320" lvl="0" indent="0">
              <a:lnSpc>
                <a:spcPct val="90000"/>
              </a:lnSpc>
              <a:spcBef>
                <a:spcPts val="0"/>
              </a:spcBef>
              <a:spcAft>
                <a:spcPts val="600"/>
              </a:spcAft>
              <a:buSzPct val="70000"/>
              <a:tabLst/>
            </a:pPr>
            <a:r>
              <a:rPr lang="en-US" sz="1600" u="sng"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3"/>
              </a:rPr>
              <a:t>[2][</a:t>
            </a:r>
            <a:r>
              <a:rPr lang="en-US" sz="1600" kern="150" dirty="0">
                <a:solidFill>
                  <a:prstClr val="white"/>
                </a:solidFill>
                <a:latin typeface="Calibri" panose="020F0502020204030204" pitchFamily="34" charset="0"/>
                <a:ea typeface="SimSun" panose="02010600030101010101" pitchFamily="2" charset="-122"/>
                <a:cs typeface="Calibri" panose="020F0502020204030204" pitchFamily="34" charset="0"/>
                <a:hlinkClick r:id="rId3"/>
              </a:rPr>
              <a:t>83]</a:t>
            </a:r>
            <a:r>
              <a:rPr lang="en-US" sz="1600" dirty="0">
                <a:solidFill>
                  <a:prstClr val="black"/>
                </a:solidFill>
                <a:latin typeface="Calibri" panose="020F0502020204030204" pitchFamily="34" charset="0"/>
                <a:cs typeface="Calibri" panose="020F0502020204030204" pitchFamily="34" charset="0"/>
                <a:hlinkClick r:id="rId4"/>
              </a:rPr>
              <a:t>[505]</a:t>
            </a:r>
            <a:r>
              <a:rPr lang="en-US" sz="1600" dirty="0">
                <a:solidFill>
                  <a:prstClr val="white"/>
                </a:solidFill>
                <a:latin typeface="Calibri" panose="020F0502020204030204" pitchFamily="34" charset="0"/>
                <a:cs typeface="Calibri" panose="020F0502020204030204" pitchFamily="34" charset="0"/>
                <a:hlinkClick r:id="rId5"/>
              </a:rPr>
              <a:t>[506]</a:t>
            </a:r>
            <a:r>
              <a:rPr lang="en-US" sz="1600" dirty="0">
                <a:solidFill>
                  <a:prstClr val="white"/>
                </a:solidFill>
                <a:latin typeface="Calibri" panose="020F0502020204030204" pitchFamily="34" charset="0"/>
                <a:ea typeface="DengXian"/>
                <a:cs typeface="Times New Roman" panose="02020603050405020304" pitchFamily="18" charset="0"/>
                <a:hlinkClick r:id="rId6"/>
              </a:rPr>
              <a:t>[847]</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7"/>
              </a:rPr>
              <a:t>[910]</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rPr>
              <a:t> </a:t>
            </a:r>
          </a:p>
          <a:p>
            <a:pPr marL="274320" lvl="0" indent="-365760">
              <a:lnSpc>
                <a:spcPct val="90000"/>
              </a:lnSpc>
              <a:spcBef>
                <a:spcPts val="0"/>
              </a:spcBef>
              <a:spcAft>
                <a:spcPts val="600"/>
              </a:spcAft>
              <a:buSzPct val="70000"/>
              <a:buFont typeface="Wingdings" panose="05000000000000000000" pitchFamily="2" charset="2"/>
              <a:buChar char="Ø"/>
              <a:tabLst/>
            </a:pP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“It has been hypothesized that a gamma-ray burst in the Milky Way, pointing directly towards the Earth, could cause a mass extinction event.” </a:t>
            </a:r>
            <a:r>
              <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hlinkClick r:id="rId7"/>
              </a:rPr>
              <a:t>[910]</a:t>
            </a:r>
            <a:endParaRPr lang="en-US" sz="1600" kern="150" dirty="0">
              <a:solidFill>
                <a:prstClr val="black"/>
              </a:solidFill>
              <a:latin typeface="Calibri" panose="020F0502020204030204" pitchFamily="34" charset="0"/>
              <a:ea typeface="SimSun" panose="02010600030101010101" pitchFamily="2" charset="-122"/>
              <a:cs typeface="Calibri" panose="020F0502020204030204" pitchFamily="34" charset="0"/>
            </a:endParaRPr>
          </a:p>
          <a:p>
            <a:pPr marL="274320" lvl="0" indent="-365760">
              <a:lnSpc>
                <a:spcPct val="90000"/>
              </a:lnSpc>
              <a:spcBef>
                <a:spcPts val="0"/>
              </a:spcBef>
              <a:spcAft>
                <a:spcPts val="600"/>
              </a:spcAft>
              <a:buSzPct val="70000"/>
              <a:buFont typeface="Wingdings" panose="05000000000000000000" pitchFamily="2" charset="2"/>
              <a:buChar char="Ø"/>
              <a:tabLst/>
            </a:pPr>
            <a:r>
              <a:rPr lang="en-US" sz="2800" kern="150" dirty="0">
                <a:solidFill>
                  <a:prstClr val="black"/>
                </a:solidFill>
                <a:latin typeface="Calibri" panose="020F0502020204030204" pitchFamily="34" charset="0"/>
                <a:ea typeface="SimSun" panose="02010600030101010101" pitchFamily="2" charset="-122"/>
                <a:cs typeface="Calibri" panose="020F0502020204030204" pitchFamily="34" charset="0"/>
              </a:rPr>
              <a:t>The Bible describes that this fire comes from Heaven, from the biblical door to Heaven seen directly above the Earth. This fire doesn’t need to come from a distant galaxy.</a:t>
            </a: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02" y="228600"/>
            <a:ext cx="8872575" cy="731520"/>
          </a:xfrm>
          <a:prstGeom prst="rect">
            <a:avLst/>
          </a:prstGeom>
          <a:blipFill dpi="0" rotWithShape="0">
            <a:blip r:embed="rId8"/>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7829231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lvl="0" indent="-457200">
              <a:lnSpc>
                <a:spcPct val="100000"/>
              </a:lnSpc>
              <a:buFont typeface="Wingdings" panose="05000000000000000000" pitchFamily="2" charset="2"/>
              <a:buChar char="Ø"/>
            </a:pPr>
            <a:endParaRPr lang="en-US" sz="3200" b="1" dirty="0">
              <a:latin typeface="Calibri" panose="020F0502020204030204" pitchFamily="34" charset="0"/>
            </a:endParaRPr>
          </a:p>
        </p:txBody>
      </p:sp>
      <p:pic>
        <p:nvPicPr>
          <p:cNvPr id="2" name="Picture 1">
            <a:extLst>
              <a:ext uri="{FF2B5EF4-FFF2-40B4-BE49-F238E27FC236}">
                <a16:creationId xmlns:a16="http://schemas.microsoft.com/office/drawing/2014/main" id="{7E0D73FB-5447-4396-AE3F-D308C54AA548}"/>
              </a:ext>
            </a:extLst>
          </p:cNvPr>
          <p:cNvPicPr>
            <a:picLocks noChangeAspect="1"/>
          </p:cNvPicPr>
          <p:nvPr/>
        </p:nvPicPr>
        <p:blipFill>
          <a:blip r:embed="rId3"/>
          <a:stretch>
            <a:fillRect/>
          </a:stretch>
        </p:blipFill>
        <p:spPr>
          <a:xfrm>
            <a:off x="-3" y="0"/>
            <a:ext cx="9144000" cy="6901132"/>
          </a:xfrm>
          <a:prstGeom prst="rect">
            <a:avLst/>
          </a:prstGeom>
        </p:spPr>
      </p:pic>
      <p:pic>
        <p:nvPicPr>
          <p:cNvPr id="10" name="Picture 9">
            <a:extLst>
              <a:ext uri="{FF2B5EF4-FFF2-40B4-BE49-F238E27FC236}">
                <a16:creationId xmlns:a16="http://schemas.microsoft.com/office/drawing/2014/main" id="{41597BBD-E165-4D1F-B6E4-307969DB719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5704" y="1788849"/>
            <a:ext cx="4145279" cy="3108960"/>
          </a:xfrm>
          <a:prstGeom prst="rect">
            <a:avLst/>
          </a:prstGeom>
        </p:spPr>
      </p:pic>
    </p:spTree>
    <p:extLst>
      <p:ext uri="{BB962C8B-B14F-4D97-AF65-F5344CB8AC3E}">
        <p14:creationId xmlns:p14="http://schemas.microsoft.com/office/powerpoint/2010/main" val="14718680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95564" y="2351157"/>
            <a:ext cx="8952852" cy="3859518"/>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27432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spcBef>
                <a:spcPts val="0"/>
              </a:spcBef>
              <a:spcAft>
                <a:spcPts val="0"/>
              </a:spcAft>
              <a:tabLst/>
            </a:pPr>
            <a:r>
              <a:rPr lang="en-US" sz="3600" b="1" kern="150" dirty="0">
                <a:ln w="9525">
                  <a:solidFill>
                    <a:prstClr val="black"/>
                  </a:solidFill>
                  <a:prstDash val="solid"/>
                </a:ln>
                <a:solidFill>
                  <a:prstClr val="white"/>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Video - The Old Earth Will Pass Away</a:t>
            </a:r>
          </a:p>
          <a:p>
            <a:pPr marL="0" lvl="0" indent="0" algn="ctr">
              <a:spcBef>
                <a:spcPts val="0"/>
              </a:spcBef>
              <a:spcAft>
                <a:spcPts val="3000"/>
              </a:spcAft>
              <a:tabLst/>
            </a:pPr>
            <a:r>
              <a:rPr lang="en-US" sz="2400" kern="150" dirty="0">
                <a:solidFill>
                  <a:prstClr val="black"/>
                </a:solidFill>
                <a:ea typeface="SimSun" panose="02010600030101010101" pitchFamily="2" charset="-122"/>
                <a:cs typeface="Arial" panose="020B0604020202020204" pitchFamily="34" charset="0"/>
                <a:hlinkClick r:id="rId3"/>
              </a:rPr>
              <a:t>www.youtube.com/watch?v=yYgEwXWilUc</a:t>
            </a:r>
            <a:endParaRPr lang="en-US" sz="2400" kern="150" dirty="0">
              <a:solidFill>
                <a:prstClr val="black"/>
              </a:solidFill>
              <a:ea typeface="SimSun" panose="02010600030101010101" pitchFamily="2" charset="-122"/>
              <a:cs typeface="Arial" panose="020B0604020202020204" pitchFamily="34" charset="0"/>
            </a:endParaRPr>
          </a:p>
          <a:p>
            <a:pPr marL="365760" lvl="0" indent="-365760">
              <a:lnSpc>
                <a:spcPct val="90000"/>
              </a:lnSpc>
              <a:spcBef>
                <a:spcPts val="0"/>
              </a:spcBef>
              <a:spcAft>
                <a:spcPts val="600"/>
              </a:spcAft>
              <a:buSzPct val="70000"/>
              <a:buFont typeface="Wingdings" panose="05000000000000000000" pitchFamily="2" charset="2"/>
              <a:buChar char="Ø"/>
              <a:tabLst/>
            </a:pP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The rest of the Earth would become a dead burnt out planet, with no water like Mars. The oceans would burn away. </a:t>
            </a:r>
          </a:p>
          <a:p>
            <a:pPr marL="365760" lvl="0" indent="-365760">
              <a:lnSpc>
                <a:spcPct val="90000"/>
              </a:lnSpc>
              <a:spcBef>
                <a:spcPts val="0"/>
              </a:spcBef>
              <a:spcAft>
                <a:spcPts val="600"/>
              </a:spcAft>
              <a:buSzPct val="70000"/>
              <a:buFont typeface="Wingdings" panose="05000000000000000000" pitchFamily="2" charset="2"/>
              <a:buChar char="Ø"/>
              <a:tabLst/>
            </a:pPr>
            <a:r>
              <a:rPr lang="en-US" sz="3000" kern="150" dirty="0">
                <a:solidFill>
                  <a:prstClr val="black"/>
                </a:solidFill>
                <a:latin typeface="Calibri" panose="020F0502020204030204" pitchFamily="34" charset="0"/>
                <a:ea typeface="SimSun" panose="02010600030101010101" pitchFamily="2" charset="-122"/>
                <a:cs typeface="Calibri" panose="020F0502020204030204" pitchFamily="34" charset="0"/>
              </a:rPr>
              <a:t>The interior of the Earth is already a lake of fire or magma from radioactive heating.</a:t>
            </a:r>
            <a:endPar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endParaRP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03" y="990600"/>
            <a:ext cx="8872575"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4235902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90600" y="957747"/>
            <a:ext cx="7162800" cy="579556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800"/>
              </a:spcAft>
              <a:buClr>
                <a:srgbClr val="FFFFFF"/>
              </a:buClr>
              <a:tabLst/>
            </a:pP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But in keeping with his promise we are looking forward to a </a:t>
            </a:r>
            <a:r>
              <a:rPr lang="en-US" sz="4000" b="1" kern="150" dirty="0">
                <a:ln w="9525">
                  <a:solidFill>
                    <a:prstClr val="black"/>
                  </a:solidFill>
                  <a:prstDash val="solid"/>
                </a:ln>
                <a:solidFill>
                  <a:prstClr val="white"/>
                </a:solidFill>
                <a:effectLst>
                  <a:glow rad="88900">
                    <a:srgbClr val="860000">
                      <a:alpha val="80000"/>
                    </a:srgbClr>
                  </a:glow>
                  <a:outerShdw blurRad="12700" dist="38100" dir="2700000" algn="tl" rotWithShape="0">
                    <a:prstClr val="black">
                      <a:lumMod val="50000"/>
                    </a:prstClr>
                  </a:outerShdw>
                </a:effectLst>
                <a:latin typeface="Papyrus" panose="03070502060502030205" pitchFamily="66" charset="0"/>
                <a:ea typeface="Times New Roman" panose="02020603050405020304" pitchFamily="18" charset="0"/>
                <a:cs typeface="Times New Roman" panose="02020603050405020304" pitchFamily="18" charset="0"/>
              </a:rPr>
              <a:t>new heaven and a new earth</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 where righteousness dwells.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II Peter 3:13 NIV</a:t>
            </a:r>
            <a:endPar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endParaRPr>
          </a:p>
          <a:p>
            <a:pPr marL="0" lvl="0" indent="0">
              <a:lnSpc>
                <a:spcPct val="90000"/>
              </a:lnSpc>
              <a:spcBef>
                <a:spcPts val="0"/>
              </a:spcBef>
              <a:spcAft>
                <a:spcPts val="1800"/>
              </a:spcAft>
              <a:buClr>
                <a:srgbClr val="FFFFFF"/>
              </a:buClr>
              <a:tabLst/>
            </a:pP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“As the </a:t>
            </a:r>
            <a:r>
              <a:rPr lang="en-US" sz="4000" b="1" kern="150" dirty="0">
                <a:ln w="9525">
                  <a:solidFill>
                    <a:sysClr val="windowText" lastClr="000000"/>
                  </a:solidFill>
                  <a:prstDash val="solid"/>
                </a:ln>
                <a:solidFill>
                  <a:schemeClr val="bg1"/>
                </a:solidFill>
                <a:effectLst>
                  <a:glow rad="88900">
                    <a:srgbClr val="860000">
                      <a:alpha val="8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new heavens and the new earth that I make </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will endure before me,” declares the Lord, “so will your name and descendants endure.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5"/>
              </a:rPr>
              <a:t>Isaiah 66:22 </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5"/>
              </a:rPr>
              <a:t>NIV</a:t>
            </a:r>
            <a:endPar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endParaRPr>
          </a:p>
          <a:p>
            <a:pPr marL="0" lvl="0" indent="0">
              <a:lnSpc>
                <a:spcPct val="100000"/>
              </a:lnSpc>
              <a:spcBef>
                <a:spcPts val="0"/>
              </a:spcBef>
              <a:spcAft>
                <a:spcPts val="0"/>
              </a:spcAft>
              <a:buClr>
                <a:srgbClr val="FFFFFF"/>
              </a:buClr>
              <a:tabLst/>
            </a:pPr>
            <a:endPar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8360055"/>
      </p:ext>
    </p:extLst>
  </p:cSld>
  <p:clrMapOvr>
    <a:masterClrMapping/>
  </p:clrMapOvr>
  <mc:AlternateContent xmlns:mc="http://schemas.openxmlformats.org/markup-compatibility/2006" xmlns:p15="http://schemas.microsoft.com/office/powerpoint/2012/main">
    <mc:Choice Requires="p15">
      <p:transition spd="slow"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60020" y="1788075"/>
            <a:ext cx="8823960" cy="484632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18288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5000"/>
              </a:lnSpc>
              <a:spcAft>
                <a:spcPts val="0"/>
              </a:spcAft>
              <a:buClrTx/>
              <a:buSzPct val="70000"/>
              <a:tabLst/>
              <a:defRPr/>
            </a:pPr>
            <a:r>
              <a:rPr lang="en-US" altLang="en-US" sz="34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It is no coincidence the average world temperature has raised 1.4 degrees. The artificial offset they subtract from all older temperature raw data is about 1.4 degrees </a:t>
            </a:r>
          </a:p>
          <a:p>
            <a:pPr marL="0" lvl="0" indent="0" defTabSz="914400" eaLnBrk="0">
              <a:lnSpc>
                <a:spcPct val="95000"/>
              </a:lnSpc>
              <a:spcAft>
                <a:spcPts val="1200"/>
              </a:spcAft>
              <a:buClrTx/>
              <a:buSzPct val="70000"/>
              <a:tabLst/>
              <a:defRPr/>
            </a:pPr>
            <a:r>
              <a:rPr lang="en-US" altLang="en-US" sz="3200" dirty="0">
                <a:solidFill>
                  <a:schemeClr val="bg1">
                    <a:lumMod val="95000"/>
                    <a:lumOff val="5000"/>
                  </a:schemeClr>
                </a:solidFill>
                <a:latin typeface="Calibri" panose="020F0502020204030204" pitchFamily="34" charset="0"/>
                <a:ea typeface="Times New Roman" panose="02020603050405020304" pitchFamily="18" charset="0"/>
                <a:cs typeface="Calibri" panose="020F0502020204030204" pitchFamily="34" charset="0"/>
              </a:rPr>
              <a:t>(see graph next page).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3"/>
              </a:rPr>
              <a:t>[686]</a:t>
            </a:r>
            <a:r>
              <a:rPr lang="en-US" altLang="en-US" sz="34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a:t>
            </a:r>
          </a:p>
          <a:p>
            <a:pPr marL="0" lvl="0" indent="0" defTabSz="914400" eaLnBrk="0">
              <a:lnSpc>
                <a:spcPct val="95000"/>
              </a:lnSpc>
              <a:spcAft>
                <a:spcPts val="1200"/>
              </a:spcAft>
              <a:buClrTx/>
              <a:buSzPct val="70000"/>
              <a:tabLst/>
              <a:defRPr/>
            </a:pPr>
            <a:r>
              <a:rPr lang="en-US" altLang="en-US" sz="34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Even more bizarre is the fact that the artificial temperature offset they use to manually manipulate the raw temperature data, is also artificially increasing over time.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3"/>
              </a:rPr>
              <a:t>[686]</a:t>
            </a:r>
            <a:r>
              <a:rPr lang="en-US" alt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endParaRPr lang="en-US" dirty="0">
              <a:solidFill>
                <a:prstClr val="black"/>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sp>
        <p:nvSpPr>
          <p:cNvPr id="7" name="Text Box 2">
            <a:extLst>
              <a:ext uri="{FF2B5EF4-FFF2-40B4-BE49-F238E27FC236}">
                <a16:creationId xmlns:a16="http://schemas.microsoft.com/office/drawing/2014/main" id="{F058424C-6F02-4741-A99B-3E55389BC0F5}"/>
              </a:ext>
            </a:extLst>
          </p:cNvPr>
          <p:cNvSpPr txBox="1">
            <a:spLocks noChangeArrowheads="1"/>
          </p:cNvSpPr>
          <p:nvPr/>
        </p:nvSpPr>
        <p:spPr bwMode="auto">
          <a:xfrm>
            <a:off x="85239" y="304800"/>
            <a:ext cx="8921932"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414FC05B-C5F5-4800-BB3F-7036E15A331D}"/>
              </a:ext>
            </a:extLst>
          </p:cNvPr>
          <p:cNvSpPr>
            <a:spLocks noGrp="1"/>
          </p:cNvSpPr>
          <p:nvPr>
            <p:ph type="dt" sz="half" idx="10"/>
          </p:nvPr>
        </p:nvSpPr>
        <p:spPr>
          <a:xfrm>
            <a:off x="5867400" y="6629400"/>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9465668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85825" y="838200"/>
            <a:ext cx="7372350" cy="510569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6000"/>
              </a:lnSpc>
              <a:spcBef>
                <a:spcPts val="0"/>
              </a:spcBef>
              <a:spcAft>
                <a:spcPts val="1200"/>
              </a:spcAft>
              <a:buClr>
                <a:srgbClr val="000000"/>
              </a:buClr>
              <a:buSzPct val="100000"/>
              <a:buFont typeface="Times New Roman" panose="02020603050405020304" pitchFamily="18" charset="0"/>
              <a:buNone/>
              <a:tabLst/>
              <a:defRPr/>
            </a:pPr>
            <a:r>
              <a:rPr kumimoji="0" lang="en-US" sz="3400" b="0" i="0" u="none" strike="noStrike" kern="150" cap="none" spc="0" normalizeH="0" baseline="0" noProof="0" dirty="0">
                <a:ln>
                  <a:noFill/>
                </a:ln>
                <a:solidFill>
                  <a:prstClr val="black">
                    <a:lumMod val="95000"/>
                    <a:lumOff val="5000"/>
                  </a:prstClr>
                </a:solidFill>
                <a:effectLst/>
                <a:uLnTx/>
                <a:uFillTx/>
                <a:latin typeface="Papyrus" panose="03070502060502030205" pitchFamily="66" charset="0"/>
                <a:ea typeface="SimSun" panose="02010600030101010101" pitchFamily="2" charset="-122"/>
                <a:cs typeface="Calibri" panose="020F0502020204030204" pitchFamily="34" charset="0"/>
              </a:rPr>
              <a:t>A New Heaven and a New Earth</a:t>
            </a:r>
          </a:p>
          <a:p>
            <a:pPr marL="0" marR="0" lvl="0" indent="0" algn="l" defTabSz="457200" rtl="0" eaLnBrk="1" fontAlgn="base" latinLnBrk="0" hangingPunct="0">
              <a:lnSpc>
                <a:spcPct val="96000"/>
              </a:lnSpc>
              <a:spcBef>
                <a:spcPts val="0"/>
              </a:spcBef>
              <a:spcAft>
                <a:spcPts val="1200"/>
              </a:spcAft>
              <a:buClr>
                <a:srgbClr val="000000"/>
              </a:buClr>
              <a:buSzPct val="70000"/>
              <a:buFont typeface="Times New Roman" panose="02020603050405020304" pitchFamily="18" charset="0"/>
              <a:buNone/>
              <a:tabLst/>
              <a:defRPr/>
            </a:pPr>
            <a:r>
              <a:rPr kumimoji="0" lang="en-US" sz="3800" b="1" i="0" u="none" strike="noStrike" kern="150" normalizeH="0" baseline="0" noProof="0" dirty="0">
                <a:ln w="9525">
                  <a:solidFill>
                    <a:sysClr val="windowText" lastClr="000000"/>
                  </a:solidFill>
                  <a:prstDash val="solid"/>
                </a:ln>
                <a:solidFill>
                  <a:schemeClr val="bg1"/>
                </a:solidFill>
                <a:effectLst>
                  <a:glow rad="88900">
                    <a:srgbClr val="860000">
                      <a:alpha val="70000"/>
                    </a:srgbClr>
                  </a:glow>
                  <a:outerShdw blurRad="12700" dist="38100" dir="2700000" algn="tl" rotWithShape="0">
                    <a:schemeClr val="tx1"/>
                  </a:outerShdw>
                </a:effectLst>
                <a:uLnTx/>
                <a:uFillTx/>
                <a:latin typeface="Papyrus" panose="03070502060502030205" pitchFamily="66" charset="0"/>
                <a:ea typeface="SimSun" panose="02010600030101010101" pitchFamily="2" charset="-122"/>
                <a:cs typeface="Calibri" panose="020F0502020204030204" pitchFamily="34" charset="0"/>
              </a:rPr>
              <a:t>Then I saw “a new heaven and a new earth,” for the first heaven and the first earth had passed away, and there was no longer any sea. There will be no more night</a:t>
            </a:r>
            <a:r>
              <a:rPr kumimoji="0" lang="en-US" sz="3400" b="0" i="0" u="none" strike="noStrike" kern="150" cap="none" spc="0" normalizeH="0" baseline="0" noProof="0" dirty="0">
                <a:ln>
                  <a:noFill/>
                </a:ln>
                <a:solidFill>
                  <a:prstClr val="black">
                    <a:lumMod val="95000"/>
                    <a:lumOff val="5000"/>
                  </a:prstClr>
                </a:solidFill>
                <a:effectLst/>
                <a:uLnTx/>
                <a:uFillTx/>
                <a:latin typeface="Papyrus" panose="03070502060502030205" pitchFamily="66" charset="0"/>
                <a:ea typeface="SimSun" panose="02010600030101010101" pitchFamily="2" charset="-122"/>
                <a:cs typeface="Calibri" panose="020F0502020204030204" pitchFamily="34" charset="0"/>
              </a:rPr>
              <a:t>… the Lord God will give them light. And they will reign for ever and ever. </a:t>
            </a:r>
            <a:r>
              <a:rPr kumimoji="0" lang="en-US" sz="18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Calibri" panose="020F0502020204030204" pitchFamily="34" charset="0"/>
                <a:hlinkClick r:id="rId4"/>
              </a:rPr>
              <a:t>Rev. 21:1-4 </a:t>
            </a:r>
            <a:r>
              <a:rPr kumimoji="0" lang="en-US" sz="14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Calibri" panose="020F0502020204030204" pitchFamily="34" charset="0"/>
                <a:hlinkClick r:id="rId4"/>
              </a:rPr>
              <a:t>NIV</a:t>
            </a:r>
            <a:endParaRPr kumimoji="0" lang="en-US" sz="2800" b="0" i="0" u="none" strike="noStrike" kern="15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SimSun" panose="02010600030101010101" pitchFamily="2" charset="-122"/>
              <a:cs typeface="Calibri" panose="020F0502020204030204" pitchFamily="34" charset="0"/>
            </a:endParaRPr>
          </a:p>
        </p:txBody>
      </p:sp>
    </p:spTree>
    <p:extLst>
      <p:ext uri="{BB962C8B-B14F-4D97-AF65-F5344CB8AC3E}">
        <p14:creationId xmlns:p14="http://schemas.microsoft.com/office/powerpoint/2010/main" val="1364251911"/>
      </p:ext>
    </p:extLst>
  </p:cSld>
  <p:clrMapOvr>
    <a:masterClrMapping/>
  </p:clrMapOvr>
  <mc:AlternateContent xmlns:mc="http://schemas.openxmlformats.org/markup-compatibility/2006" xmlns:p15="http://schemas.microsoft.com/office/powerpoint/2012/main">
    <mc:Choice Requires="p15">
      <p:transition spd="slow"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3EDDDBC2-05A1-492E-894C-0B80343CCE83}"/>
              </a:ext>
            </a:extLst>
          </p:cNvPr>
          <p:cNvSpPr txBox="1">
            <a:spLocks noChangeArrowheads="1"/>
          </p:cNvSpPr>
          <p:nvPr/>
        </p:nvSpPr>
        <p:spPr bwMode="auto">
          <a:xfrm>
            <a:off x="135705" y="238537"/>
            <a:ext cx="8872575" cy="10668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Tree>
    <p:extLst>
      <p:ext uri="{BB962C8B-B14F-4D97-AF65-F5344CB8AC3E}">
        <p14:creationId xmlns:p14="http://schemas.microsoft.com/office/powerpoint/2010/main" val="4775934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4000">
        <p15:prstTrans prst="pageCurlDouble"/>
      </p:transition>
    </mc:Choice>
    <mc:Fallback xmlns="">
      <p:transition spd="slow" advTm="14000">
        <p:fade/>
      </p:transition>
    </mc:Fallback>
  </mc:AlternateContent>
</p:sld>
</file>

<file path=ppt/slides/slide6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11265" name="Rectangle 1"/>
          <p:cNvSpPr>
            <a:spLocks noChangeArrowheads="1"/>
          </p:cNvSpPr>
          <p:nvPr/>
        </p:nvSpPr>
        <p:spPr bwMode="auto">
          <a:xfrm>
            <a:off x="335646" y="1676400"/>
            <a:ext cx="8472703" cy="583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5000" rIns="90000" bIns="4500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marR="0" lvl="0" indent="-457200" algn="l" defTabSz="457200" rtl="0" eaLnBrk="1" fontAlgn="base" latinLnBrk="0" hangingPunct="0">
              <a:lnSpc>
                <a:spcPct val="100000"/>
              </a:lnSpc>
              <a:spcBef>
                <a:spcPct val="0"/>
              </a:spcBef>
              <a:spcAft>
                <a:spcPct val="0"/>
              </a:spcAft>
              <a:buClr>
                <a:srgbClr val="000000"/>
              </a:buClr>
              <a:buSzPct val="10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000000"/>
              </a:solidFill>
              <a:effectLst/>
              <a:uLnTx/>
              <a:uFillTx/>
              <a:latin typeface="Calibri" panose="020F0502020204030204" pitchFamily="34" charset="0"/>
              <a:ea typeface="Microsoft YaHei" panose="020B0503020204020204" pitchFamily="34" charset="-122"/>
              <a:cs typeface="+mn-cs"/>
            </a:endParaRPr>
          </a:p>
        </p:txBody>
      </p:sp>
      <p:sp>
        <p:nvSpPr>
          <p:cNvPr id="4" name="Text Box 2">
            <a:extLst>
              <a:ext uri="{FF2B5EF4-FFF2-40B4-BE49-F238E27FC236}">
                <a16:creationId xmlns:a16="http://schemas.microsoft.com/office/drawing/2014/main" id="{798918F8-BC2E-41FF-91B6-25757ABF7F70}"/>
              </a:ext>
            </a:extLst>
          </p:cNvPr>
          <p:cNvSpPr txBox="1">
            <a:spLocks noChangeArrowheads="1"/>
          </p:cNvSpPr>
          <p:nvPr/>
        </p:nvSpPr>
        <p:spPr bwMode="auto">
          <a:xfrm>
            <a:off x="135709" y="5943600"/>
            <a:ext cx="8872575" cy="7315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Tree>
    <p:extLst>
      <p:ext uri="{BB962C8B-B14F-4D97-AF65-F5344CB8AC3E}">
        <p14:creationId xmlns:p14="http://schemas.microsoft.com/office/powerpoint/2010/main" val="33852391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000">
        <p15:prstTrans prst="pageCurlDouble"/>
      </p:transition>
    </mc:Choice>
    <mc:Fallback xmlns="">
      <p:transition spd="slow" advTm="12000">
        <p:fade/>
      </p:transition>
    </mc:Fallback>
  </mc:AlternateContent>
</p:sld>
</file>

<file path=ppt/slides/slide61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21971" y="2980138"/>
            <a:ext cx="8872575" cy="3584315"/>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ts val="0"/>
              </a:spcBef>
              <a:spcAft>
                <a:spcPts val="1200"/>
              </a:spcAft>
              <a:buClr>
                <a:srgbClr val="000000"/>
              </a:buClr>
              <a:buSzPct val="70000"/>
              <a:buFont typeface="Times New Roman" panose="02020603050405020304" pitchFamily="18" charset="0"/>
              <a:buNone/>
              <a:tabLst/>
              <a:defRPr/>
            </a:pPr>
            <a:r>
              <a:rPr kumimoji="0" lang="en-US" sz="3200" b="0" i="0" u="none" strike="noStrike" kern="150" cap="none" spc="0" normalizeH="0" baseline="0" noProof="0" dirty="0">
                <a:ln>
                  <a:noFill/>
                </a:ln>
                <a:solidFill>
                  <a:prstClr val="black"/>
                </a:solidFill>
                <a:effectLst/>
                <a:uLnTx/>
                <a:uFillTx/>
                <a:latin typeface="Arial" panose="020B0604020202020204" pitchFamily="34" charset="0"/>
                <a:ea typeface="SimSun" panose="02010600030101010101" pitchFamily="2" charset="-122"/>
                <a:cs typeface="Arial" panose="020B0604020202020204" pitchFamily="34" charset="0"/>
              </a:rPr>
              <a:t>But where will this half continent sized New Jerusalem city from Heaven go? The Earth will be destroyed, all the elements melted and dissolved. Therefore, it can’t remain on Earth. </a:t>
            </a:r>
          </a:p>
          <a:p>
            <a:pPr marL="274320" marR="0" lvl="0" indent="-274320" algn="l" defTabSz="457200" rtl="0" eaLnBrk="1" fontAlgn="base" latinLnBrk="0" hangingPunct="0">
              <a:lnSpc>
                <a:spcPct val="94000"/>
              </a:lnSpc>
              <a:spcBef>
                <a:spcPts val="0"/>
              </a:spcBef>
              <a:spcAft>
                <a:spcPts val="1200"/>
              </a:spcAft>
              <a:buClr>
                <a:prstClr val="white"/>
              </a:buClr>
              <a:buSzPct val="65000"/>
              <a:buFont typeface="Wingdings" panose="05000000000000000000" pitchFamily="2" charset="2"/>
              <a:buChar char="Ø"/>
              <a:tabLst/>
              <a:defRPr/>
            </a:pPr>
            <a:r>
              <a:rPr kumimoji="0" lang="en-US" sz="28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The </a:t>
            </a:r>
            <a:r>
              <a:rPr kumimoji="0" lang="en-US" sz="30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SimSun" panose="02010600030101010101" pitchFamily="2" charset="-122"/>
                <a:cs typeface="Arial" panose="020B0604020202020204" pitchFamily="34" charset="0"/>
              </a:rPr>
              <a:t>answer is found by analyzing where several disciples saw Heaven, while standing on Earth, plus the latest science discoveries.</a:t>
            </a:r>
          </a:p>
        </p:txBody>
      </p:sp>
      <p:sp>
        <p:nvSpPr>
          <p:cNvPr id="6" name="Text Box 2">
            <a:extLst>
              <a:ext uri="{FF2B5EF4-FFF2-40B4-BE49-F238E27FC236}">
                <a16:creationId xmlns:a16="http://schemas.microsoft.com/office/drawing/2014/main" id="{A0027FFB-F6B7-40DD-AC5C-A87204DC659D}"/>
              </a:ext>
            </a:extLst>
          </p:cNvPr>
          <p:cNvSpPr txBox="1">
            <a:spLocks noChangeArrowheads="1"/>
          </p:cNvSpPr>
          <p:nvPr/>
        </p:nvSpPr>
        <p:spPr bwMode="auto">
          <a:xfrm>
            <a:off x="135712" y="261068"/>
            <a:ext cx="8872575" cy="10668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C2F7A817-80F4-42B8-B87C-EA9B0932F34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712774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55433" y="1271646"/>
            <a:ext cx="9033131" cy="5394960"/>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5000"/>
              </a:lnSpc>
              <a:spcBef>
                <a:spcPts val="0"/>
              </a:spcBef>
              <a:spcAft>
                <a:spcPts val="1000"/>
              </a:spcAft>
              <a:buClr>
                <a:prstClr val="white"/>
              </a:buClr>
              <a:buSzPct val="65000"/>
              <a:tabLst/>
              <a:defRPr/>
            </a:pPr>
            <a:r>
              <a:rPr kumimoji="0" lang="en-US" sz="3400" b="1" i="0" u="none"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ea typeface="SimSun" panose="02010600030101010101" pitchFamily="2" charset="-122"/>
                <a:cs typeface="Arial" panose="020B0604020202020204" pitchFamily="34" charset="0"/>
              </a:rPr>
              <a:t>Many apostles and prophets in the Bible witnessed the door to Heaven open. They could see the throne of God in Heaven. </a:t>
            </a:r>
          </a:p>
          <a:p>
            <a:pPr marL="274320" marR="0" lvl="0" indent="-274320" algn="l" defTabSz="457200" rtl="0" eaLnBrk="1" fontAlgn="base" latinLnBrk="0" hangingPunct="0">
              <a:lnSpc>
                <a:spcPct val="94000"/>
              </a:lnSpc>
              <a:spcBef>
                <a:spcPts val="0"/>
              </a:spcBef>
              <a:spcAft>
                <a:spcPts val="1000"/>
              </a:spcAft>
              <a:buClr>
                <a:schemeClr val="bg1"/>
              </a:buClr>
              <a:buSzPct val="70000"/>
              <a:buFont typeface="Wingdings" panose="05000000000000000000" pitchFamily="2" charset="2"/>
              <a:buChar char="Ø"/>
              <a:tabLst/>
              <a:defRPr/>
            </a:pPr>
            <a:r>
              <a:rPr kumimoji="0" lang="en-US" sz="2800" i="0" u="none" strike="noStrike" kern="150" normalizeH="0" baseline="0" noProof="0" dirty="0">
                <a:solidFill>
                  <a:schemeClr val="bg1"/>
                </a:solidFill>
                <a:uLnTx/>
                <a:uFillTx/>
                <a:ea typeface="SimSun" panose="02010600030101010101" pitchFamily="2" charset="-122"/>
                <a:cs typeface="Arial" panose="020B0604020202020204" pitchFamily="34" charset="0"/>
              </a:rPr>
              <a:t>This door to Heaven was in the sky directly above Earth. Heaven is not a distant galaxy or planet.</a:t>
            </a:r>
          </a:p>
          <a:p>
            <a:pPr marL="274320" lvl="0" indent="-274320">
              <a:lnSpc>
                <a:spcPct val="94000"/>
              </a:lnSpc>
              <a:spcAft>
                <a:spcPts val="1200"/>
              </a:spcAft>
              <a:buClr>
                <a:schemeClr val="tx1"/>
              </a:buClr>
              <a:buSzPct val="65000"/>
              <a:buFont typeface="Wingdings" panose="05000000000000000000" pitchFamily="2" charset="2"/>
              <a:buChar char="Ø"/>
              <a:tabLst/>
              <a:defRPr/>
            </a:pPr>
            <a:r>
              <a:rPr lang="en-US" sz="2800" b="1" kern="150" dirty="0">
                <a:ln w="9525">
                  <a:solidFill>
                    <a:prstClr val="black"/>
                  </a:solidFill>
                  <a:prstDash val="solid"/>
                </a:ln>
                <a:solidFill>
                  <a:srgbClr val="000099"/>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The Bible literally states that the elect worthy Christians go through a “</a:t>
            </a:r>
            <a:r>
              <a:rPr lang="en-US" sz="2800" b="1" kern="150" dirty="0">
                <a:ln w="9525">
                  <a:solidFill>
                    <a:prstClr val="black"/>
                  </a:solidFill>
                  <a:prstDash val="solid"/>
                </a:ln>
                <a:solidFill>
                  <a:srgbClr val="000099"/>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hlinkClick r:id="rId3" action="ppaction://hlinksldjump"/>
              </a:rPr>
              <a:t>door</a:t>
            </a:r>
            <a:r>
              <a:rPr lang="en-US" sz="2800" b="1" kern="150" dirty="0">
                <a:ln w="9525">
                  <a:solidFill>
                    <a:prstClr val="black"/>
                  </a:solidFill>
                  <a:prstDash val="solid"/>
                </a:ln>
                <a:solidFill>
                  <a:srgbClr val="000099"/>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 to enter Heaven. </a:t>
            </a:r>
            <a:r>
              <a:rPr lang="en-US" dirty="0">
                <a:ln w="9525">
                  <a:solidFill>
                    <a:schemeClr val="bg1"/>
                  </a:solidFill>
                  <a:prstDash val="solid"/>
                </a:ln>
                <a:solidFill>
                  <a:schemeClr val="tx1"/>
                </a:solidFill>
                <a:cs typeface="Arial" panose="020B0604020202020204" pitchFamily="34" charset="0"/>
                <a:hlinkClick r:id="rId4"/>
              </a:rPr>
              <a:t>Mat. 25:10-12</a:t>
            </a:r>
            <a:r>
              <a:rPr kumimoji="0" lang="en-US" i="0" u="none" strike="noStrike" kern="150" normalizeH="0" baseline="0" noProof="0" dirty="0">
                <a:ln w="9525">
                  <a:solidFill>
                    <a:schemeClr val="bg1"/>
                  </a:solidFill>
                  <a:prstDash val="solid"/>
                </a:ln>
                <a:solidFill>
                  <a:schemeClr val="tx1"/>
                </a:solidFill>
                <a:uLnTx/>
                <a:uFillTx/>
                <a:ea typeface="SimSun" panose="02010600030101010101" pitchFamily="2" charset="-122"/>
                <a:cs typeface="Arial" panose="020B0604020202020204" pitchFamily="34" charset="0"/>
              </a:rPr>
              <a:t> </a:t>
            </a:r>
            <a:endParaRPr kumimoji="0" lang="en-US" i="0" u="none" strike="noStrike" kern="150" normalizeH="0" baseline="0" noProof="0" dirty="0">
              <a:solidFill>
                <a:schemeClr val="bg1"/>
              </a:solidFill>
              <a:uLnTx/>
              <a:uFillTx/>
              <a:ea typeface="SimSun" panose="02010600030101010101" pitchFamily="2" charset="-122"/>
              <a:cs typeface="Arial" panose="020B0604020202020204" pitchFamily="34" charset="0"/>
            </a:endParaRPr>
          </a:p>
          <a:p>
            <a:pPr marL="274320" lvl="0" indent="-274320">
              <a:lnSpc>
                <a:spcPct val="94000"/>
              </a:lnSpc>
              <a:spcBef>
                <a:spcPts val="0"/>
              </a:spcBef>
              <a:spcAft>
                <a:spcPts val="1000"/>
              </a:spcAft>
              <a:buClr>
                <a:schemeClr val="bg1"/>
              </a:buClr>
              <a:buSzPct val="70000"/>
              <a:buFont typeface="Wingdings" panose="05000000000000000000" pitchFamily="2" charset="2"/>
              <a:buChar char="Ø"/>
              <a:tabLst/>
              <a:defRPr/>
            </a:pPr>
            <a:r>
              <a:rPr lang="en-US" sz="2800" kern="150" dirty="0">
                <a:solidFill>
                  <a:schemeClr val="bg1"/>
                </a:solidFill>
                <a:ea typeface="SimSun" panose="02010600030101010101" pitchFamily="2" charset="-122"/>
                <a:cs typeface="Arial" panose="020B0604020202020204" pitchFamily="34" charset="0"/>
              </a:rPr>
              <a:t>Many others witnessed this door in visions or dreams. The Apostle Stephen, Apostle John, Jacob and early Christian </a:t>
            </a:r>
            <a:r>
              <a:rPr lang="en-US" sz="2800" kern="150" dirty="0">
                <a:solidFill>
                  <a:prstClr val="black"/>
                </a:solidFill>
                <a:ea typeface="SimSun" panose="02010600030101010101" pitchFamily="2" charset="-122"/>
                <a:cs typeface="Arial" panose="020B0604020202020204" pitchFamily="34" charset="0"/>
              </a:rPr>
              <a:t>amazing </a:t>
            </a:r>
            <a:r>
              <a:rPr lang="en-US" sz="2800" kern="150" dirty="0">
                <a:solidFill>
                  <a:schemeClr val="bg1"/>
                </a:solidFill>
                <a:ea typeface="SimSun" panose="02010600030101010101" pitchFamily="2" charset="-122"/>
                <a:cs typeface="Arial" panose="020B0604020202020204" pitchFamily="34" charset="0"/>
              </a:rPr>
              <a:t>female martyr Perpetua all saw a door in the sky open to Heaven. </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5"/>
              </a:rPr>
              <a:t>[909]</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rPr>
              <a:t> </a:t>
            </a:r>
            <a:r>
              <a:rPr lang="en-US"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6"/>
              </a:rPr>
              <a:t>Acts 7:54-56</a:t>
            </a:r>
            <a:endParaRPr lang="en-US" kern="150" dirty="0">
              <a:ln w="9525">
                <a:solidFill>
                  <a:prstClr val="black"/>
                </a:solidFill>
                <a:prstDash val="solid"/>
              </a:ln>
              <a:solidFill>
                <a:prstClr val="white"/>
              </a:solidFill>
              <a:ea typeface="SimSun" panose="02010600030101010101" pitchFamily="2" charset="-122"/>
              <a:cs typeface="Arial" panose="020B0604020202020204" pitchFamily="34" charset="0"/>
            </a:endParaRP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12" y="206095"/>
            <a:ext cx="8872575" cy="914400"/>
          </a:xfrm>
          <a:prstGeom prst="rect">
            <a:avLst/>
          </a:prstGeom>
          <a:blipFill dpi="0" rotWithShape="0">
            <a:blip r:embed="rId7"/>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algn="ctr">
              <a:spcBef>
                <a:spcPts val="0"/>
              </a:spcBef>
              <a:spcAft>
                <a:spcPts val="0"/>
              </a:spcAft>
            </a:pPr>
            <a:r>
              <a:rPr lang="en-US" sz="3800" b="1" kern="150" dirty="0">
                <a:ln w="1905">
                  <a:solidFill>
                    <a:schemeClr val="bg1">
                      <a:lumMod val="95000"/>
                      <a:lumOff val="5000"/>
                    </a:schemeClr>
                  </a:solidFill>
                </a:ln>
                <a:gradFill>
                  <a:gsLst>
                    <a:gs pos="0">
                      <a:srgbClr val="000099"/>
                    </a:gs>
                    <a:gs pos="78000">
                      <a:schemeClr val="accent1">
                        <a:lumMod val="60000"/>
                        <a:lumOff val="40000"/>
                      </a:schemeClr>
                    </a:gs>
                    <a:gs pos="100000">
                      <a:schemeClr val="accent6">
                        <a:tint val="12000"/>
                        <a:satMod val="255000"/>
                      </a:schemeClr>
                    </a:gs>
                  </a:gsLst>
                  <a:lin ang="5400000"/>
                </a:gra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1505396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14400" y="838200"/>
            <a:ext cx="7524750" cy="5346079"/>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5000"/>
              </a:lnSpc>
              <a:spcBef>
                <a:spcPts val="0"/>
              </a:spcBef>
              <a:spcAft>
                <a:spcPts val="600"/>
              </a:spcAft>
              <a:buClr>
                <a:srgbClr val="FFFFFF"/>
              </a:buClr>
              <a:tabLst/>
            </a:pPr>
            <a:r>
              <a:rPr lang="en-US" sz="3600" kern="150" dirty="0">
                <a:latin typeface="Papyrus" panose="03070502060502030205" pitchFamily="66" charset="0"/>
                <a:ea typeface="Times New Roman" panose="02020603050405020304" pitchFamily="18" charset="0"/>
                <a:cs typeface="Times New Roman" panose="02020603050405020304" pitchFamily="18" charset="0"/>
              </a:rPr>
              <a:t>… But Stephen, full of the Holy Spirit, </a:t>
            </a:r>
            <a:r>
              <a:rPr lang="en-US" sz="4000" b="1" kern="150" dirty="0">
                <a:ln w="9525">
                  <a:solidFill>
                    <a:sysClr val="windowText" lastClr="000000"/>
                  </a:solidFill>
                  <a:prstDash val="solid"/>
                </a:ln>
                <a:solidFill>
                  <a:schemeClr val="bg1"/>
                </a:solidFill>
                <a:effectLst>
                  <a:glow rad="101600">
                    <a:srgbClr val="860000">
                      <a:alpha val="60000"/>
                    </a:srgbClr>
                  </a:glow>
                  <a:outerShdw blurRad="50800" dist="50800" dir="5400000" algn="ctr"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looked up to heaven </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and saw the glory of God, and Jesus </a:t>
            </a:r>
            <a:r>
              <a:rPr lang="en-US" sz="3600" kern="150" dirty="0">
                <a:latin typeface="Papyrus" panose="03070502060502030205" pitchFamily="66" charset="0"/>
                <a:ea typeface="Times New Roman" panose="02020603050405020304" pitchFamily="18" charset="0"/>
                <a:cs typeface="Times New Roman" panose="02020603050405020304" pitchFamily="18" charset="0"/>
              </a:rPr>
              <a:t>standing at the right hand of God.  “Look,” he said, </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t>
            </a:r>
            <a:r>
              <a:rPr lang="en-US" sz="4000" b="1" kern="150" dirty="0">
                <a:ln w="9525">
                  <a:solidFill>
                    <a:sysClr val="windowText" lastClr="000000"/>
                  </a:solidFill>
                  <a:prstDash val="solid"/>
                </a:ln>
                <a:solidFill>
                  <a:schemeClr val="bg1"/>
                </a:solidFill>
                <a:effectLst>
                  <a:glow rad="101600">
                    <a:srgbClr val="860000">
                      <a:alpha val="6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I</a:t>
            </a:r>
            <a:r>
              <a:rPr lang="en-US" sz="4000" kern="150" dirty="0">
                <a:solidFill>
                  <a:schemeClr val="tx1"/>
                </a:solidFill>
                <a:effectLst>
                  <a:glow rad="101600">
                    <a:srgbClr val="860000">
                      <a:alpha val="60000"/>
                    </a:srgbClr>
                  </a:glow>
                </a:effectLst>
                <a:latin typeface="Papyrus" panose="03070502060502030205" pitchFamily="66" charset="0"/>
                <a:ea typeface="Times New Roman" panose="02020603050405020304" pitchFamily="18" charset="0"/>
                <a:cs typeface="Times New Roman" panose="02020603050405020304" pitchFamily="18" charset="0"/>
              </a:rPr>
              <a:t> </a:t>
            </a:r>
            <a:r>
              <a:rPr lang="en-US" sz="4000" b="1" kern="150" dirty="0">
                <a:ln w="9525">
                  <a:solidFill>
                    <a:sysClr val="windowText" lastClr="000000"/>
                  </a:solidFill>
                  <a:prstDash val="solid"/>
                </a:ln>
                <a:solidFill>
                  <a:schemeClr val="bg1"/>
                </a:solidFill>
                <a:effectLst>
                  <a:glow rad="101600">
                    <a:srgbClr val="860000">
                      <a:alpha val="6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see heaven open and the Son of Man standing at the right hand of God</a:t>
            </a:r>
            <a:r>
              <a:rPr lang="en-US" sz="3600" kern="150" dirty="0">
                <a:solidFill>
                  <a:schemeClr val="tx1"/>
                </a:solidFill>
                <a:latin typeface="Papyrus" panose="03070502060502030205" pitchFamily="66" charset="0"/>
                <a:ea typeface="Times New Roman" panose="02020603050405020304" pitchFamily="18" charset="0"/>
                <a:cs typeface="Times New Roman" panose="02020603050405020304" pitchFamily="18" charset="0"/>
              </a:rPr>
              <a:t>.”</a:t>
            </a:r>
            <a:r>
              <a:rPr lang="en-US" sz="3600" b="1" kern="150" dirty="0">
                <a:ln w="9525">
                  <a:solidFill>
                    <a:sysClr val="windowText" lastClr="000000"/>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ea typeface="Times New Roman" panose="02020603050405020304" pitchFamily="18" charset="0"/>
                <a:cs typeface="Times New Roman" panose="02020603050405020304" pitchFamily="18" charset="0"/>
              </a:rPr>
              <a:t>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Acts 7:54-56 </a:t>
            </a:r>
            <a:r>
              <a:rPr lang="en-US" sz="1400"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NIV</a:t>
            </a:r>
            <a:endParaRPr kumimoji="0" lang="en-US" i="0" u="none" strike="noStrike" kern="150" cap="none" spc="0" normalizeH="0" baseline="0" noProof="0" dirty="0">
              <a:ln w="9525">
                <a:solidFill>
                  <a:sysClr val="windowText" lastClr="000000"/>
                </a:solidFill>
                <a:prstDash val="solid"/>
              </a:ln>
              <a:solidFill>
                <a:srgbClr val="000099"/>
              </a:solidFill>
              <a:uLnTx/>
              <a:uFillTx/>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55428375"/>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952500" y="914400"/>
            <a:ext cx="7239000" cy="5223738"/>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600"/>
              </a:spcAft>
              <a:buClr>
                <a:srgbClr val="FFFFFF"/>
              </a:buClr>
              <a:tabLst/>
            </a:pPr>
            <a:r>
              <a:rPr lang="en-US" sz="4000" kern="150" dirty="0">
                <a:latin typeface="Papyrus" panose="03070502060502030205" pitchFamily="66" charset="0"/>
                <a:ea typeface="Times New Roman" panose="02020603050405020304" pitchFamily="18" charset="0"/>
                <a:cs typeface="Times New Roman" panose="02020603050405020304" pitchFamily="18" charset="0"/>
              </a:rPr>
              <a:t>(Apostle John) After this I looked, and, behold, a </a:t>
            </a:r>
            <a:r>
              <a:rPr lang="en-US" sz="4400" b="1" kern="150" dirty="0">
                <a:ln w="9525">
                  <a:solidFill>
                    <a:sysClr val="windowText" lastClr="000000"/>
                  </a:solidFill>
                  <a:prstDash val="solid"/>
                </a:ln>
                <a:solidFill>
                  <a:schemeClr val="bg1"/>
                </a:solidFill>
                <a:effectLst>
                  <a:glow rad="101600">
                    <a:srgbClr val="860000">
                      <a:alpha val="6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door was opened in heaven</a:t>
            </a:r>
            <a:r>
              <a:rPr lang="en-US" sz="4000" kern="150" dirty="0">
                <a:latin typeface="Papyrus" panose="03070502060502030205" pitchFamily="66" charset="0"/>
                <a:ea typeface="Times New Roman" panose="02020603050405020304" pitchFamily="18" charset="0"/>
                <a:cs typeface="Times New Roman" panose="02020603050405020304" pitchFamily="18" charset="0"/>
              </a:rPr>
              <a:t>: and the first voice which I heard was as it were of a trumpet talking with me; which said, </a:t>
            </a:r>
            <a:r>
              <a:rPr lang="en-US" sz="4400" b="1" kern="150" dirty="0">
                <a:ln w="9525">
                  <a:solidFill>
                    <a:sysClr val="windowText" lastClr="000000"/>
                  </a:solidFill>
                  <a:prstDash val="solid"/>
                </a:ln>
                <a:solidFill>
                  <a:schemeClr val="bg1"/>
                </a:solidFill>
                <a:effectLst>
                  <a:glow rad="101600">
                    <a:srgbClr val="860000">
                      <a:alpha val="60000"/>
                    </a:srgbClr>
                  </a:glow>
                  <a:outerShdw blurRad="12700" dist="38100" dir="2700000" algn="tl" rotWithShape="0">
                    <a:schemeClr val="tx1"/>
                  </a:outerShdw>
                </a:effectLst>
                <a:latin typeface="Papyrus" panose="03070502060502030205" pitchFamily="66" charset="0"/>
                <a:ea typeface="Times New Roman" panose="02020603050405020304" pitchFamily="18" charset="0"/>
                <a:cs typeface="Times New Roman" panose="02020603050405020304" pitchFamily="18" charset="0"/>
              </a:rPr>
              <a:t>Come up </a:t>
            </a:r>
            <a:r>
              <a:rPr lang="en-US" sz="4000" kern="150" dirty="0">
                <a:latin typeface="Papyrus" panose="03070502060502030205" pitchFamily="66" charset="0"/>
                <a:ea typeface="Times New Roman" panose="02020603050405020304" pitchFamily="18" charset="0"/>
                <a:cs typeface="Times New Roman" panose="02020603050405020304" pitchFamily="18" charset="0"/>
              </a:rPr>
              <a:t>hither, and I will shew thee things which must be hereafter. </a:t>
            </a:r>
            <a:r>
              <a:rPr lang="en-US" kern="15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ea typeface="Times New Roman" panose="02020603050405020304" pitchFamily="18" charset="0"/>
                <a:cs typeface="Times New Roman" panose="02020603050405020304" pitchFamily="18" charset="0"/>
                <a:hlinkClick r:id="rId4"/>
              </a:rPr>
              <a:t>Rev. 4:1</a:t>
            </a:r>
            <a:endParaRPr kumimoji="0" lang="en-US" i="0" u="none" kern="150" cap="none" spc="0" normalizeH="0" baseline="0" noProof="0" dirty="0">
              <a:ln w="9525">
                <a:solidFill>
                  <a:sysClr val="windowText" lastClr="000000"/>
                </a:solidFill>
                <a:prstDash val="solid"/>
              </a:ln>
              <a:solidFill>
                <a:srgbClr val="000099"/>
              </a:solidFill>
              <a:uLnTx/>
              <a:uFillTx/>
              <a:latin typeface="Papyrus" panose="03070502060502030205" pitchFamily="66"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07494129"/>
      </p:ext>
    </p:extLst>
  </p:cSld>
  <p:clrMapOvr>
    <a:masterClrMapping/>
  </p:clrMapOvr>
  <mc:AlternateContent xmlns:mc="http://schemas.openxmlformats.org/markup-compatibility/2006" xmlns:p15="http://schemas.microsoft.com/office/powerpoint/2012/main">
    <mc:Choice Requires="p15">
      <p:transition spd="slow"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56313" y="1554480"/>
            <a:ext cx="8631364" cy="3708708"/>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tabLst/>
            </a:pPr>
            <a:r>
              <a:rPr lang="en-US" sz="3600" b="1" kern="150" dirty="0">
                <a:ln w="9525">
                  <a:solidFill>
                    <a:prstClr val="black"/>
                  </a:solidFill>
                  <a:prstDash val="solid"/>
                </a:ln>
                <a:solidFill>
                  <a:prstClr val="white"/>
                </a:solidFill>
                <a:effectLst>
                  <a:outerShdw blurRad="12700" dist="38100" dir="2700000" algn="tl" rotWithShape="0">
                    <a:prstClr val="black">
                      <a:lumMod val="50000"/>
                    </a:prstClr>
                  </a:outerShdw>
                </a:effectLst>
                <a:ea typeface="SimSun" panose="02010600030101010101" pitchFamily="2" charset="-122"/>
                <a:cs typeface="Arial" panose="020B0604020202020204" pitchFamily="34" charset="0"/>
              </a:rPr>
              <a:t>Science can now prove wormhole doorways in space and time exist, and can be created in the lab today at the subatomic level.</a:t>
            </a:r>
          </a:p>
          <a:p>
            <a:pPr marL="457200" lvl="0" indent="-457200">
              <a:lnSpc>
                <a:spcPct val="90000"/>
              </a:lnSpc>
              <a:spcBef>
                <a:spcPts val="0"/>
              </a:spcBef>
              <a:spcAft>
                <a:spcPts val="1200"/>
              </a:spcAft>
              <a:buSzPct val="70000"/>
              <a:buFont typeface="Wingdings" panose="05000000000000000000" pitchFamily="2" charset="2"/>
              <a:buChar char="Ø"/>
              <a:tabLst/>
            </a:pPr>
            <a:r>
              <a:rPr lang="en-US" sz="3200" kern="150" dirty="0">
                <a:solidFill>
                  <a:prstClr val="black"/>
                </a:solidFill>
                <a:ea typeface="SimSun" panose="02010600030101010101" pitchFamily="2" charset="-122"/>
                <a:cs typeface="Arial" panose="020B0604020202020204" pitchFamily="34" charset="0"/>
              </a:rPr>
              <a:t>Wormhole doorways, that science now proves exist, were first described in the Bible thousands of years ago.  </a:t>
            </a: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08" y="457200"/>
            <a:ext cx="8872575" cy="91440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hlinkClick r:id="rId4"/>
            <a:extLst>
              <a:ext uri="{FF2B5EF4-FFF2-40B4-BE49-F238E27FC236}">
                <a16:creationId xmlns:a16="http://schemas.microsoft.com/office/drawing/2014/main" id="{8E7ABDE8-8573-4A38-AE37-8A0E0DA55FEB}"/>
              </a:ext>
            </a:extLst>
          </p:cNvPr>
          <p:cNvSpPr>
            <a:spLocks noChangeArrowheads="1"/>
          </p:cNvSpPr>
          <p:nvPr/>
        </p:nvSpPr>
        <p:spPr bwMode="auto">
          <a:xfrm>
            <a:off x="252623" y="5408220"/>
            <a:ext cx="8631364" cy="1218795"/>
          </a:xfrm>
          <a:prstGeom prst="rect">
            <a:avLst/>
          </a:prstGeom>
          <a:gradFill flip="none" rotWithShape="1">
            <a:gsLst>
              <a:gs pos="0">
                <a:schemeClr val="tx1"/>
              </a:gs>
              <a:gs pos="93000">
                <a:srgbClr val="000099"/>
              </a:gs>
              <a:gs pos="100000">
                <a:srgbClr val="000099"/>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60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Click here to make a secure donation to support this ministry</a:t>
            </a:r>
          </a:p>
        </p:txBody>
      </p:sp>
    </p:spTree>
    <p:extLst>
      <p:ext uri="{BB962C8B-B14F-4D97-AF65-F5344CB8AC3E}">
        <p14:creationId xmlns:p14="http://schemas.microsoft.com/office/powerpoint/2010/main" val="1485090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120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000"/>
                                        <p:tgtEl>
                                          <p:spTgt spid="6"/>
                                        </p:tgtEl>
                                        <p:attrNameLst>
                                          <p:attrName>ppt_x</p:attrName>
                                        </p:attrNameLst>
                                      </p:cBhvr>
                                      <p:tavLst>
                                        <p:tav tm="0">
                                          <p:val>
                                            <p:strVal val="#ppt_x-#ppt_w*1.125000"/>
                                          </p:val>
                                        </p:tav>
                                        <p:tav tm="100000">
                                          <p:val>
                                            <p:strVal val="#ppt_x"/>
                                          </p:val>
                                        </p:tav>
                                      </p:tavLst>
                                    </p:anim>
                                    <p:animEffect transition="in" filter="wipe(right)">
                                      <p:cBhvr>
                                        <p:cTn id="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07836" y="1658976"/>
            <a:ext cx="8631364" cy="4970591"/>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1200"/>
              </a:spcAft>
              <a:tabLst/>
            </a:pPr>
            <a:r>
              <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rPr>
              <a:t>Humans cannot open or use these tiny nano-sized wormhole doors for travel.</a:t>
            </a:r>
          </a:p>
          <a:p>
            <a:pPr marL="0" lvl="0" indent="0">
              <a:lnSpc>
                <a:spcPct val="90000"/>
              </a:lnSpc>
              <a:spcBef>
                <a:spcPts val="0"/>
              </a:spcBef>
              <a:spcAft>
                <a:spcPts val="1200"/>
              </a:spcAft>
              <a:tabLst/>
            </a:pPr>
            <a:r>
              <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rPr>
              <a:t>But, the Bible described that when we receive our transformed heavenly body, God opens a wormhole kind of “door” that allows us to travel to Heaven. </a:t>
            </a:r>
            <a:r>
              <a:rPr lang="en-US" dirty="0">
                <a:ln w="9525">
                  <a:solidFill>
                    <a:prstClr val="black"/>
                  </a:solidFill>
                  <a:prstDash val="solid"/>
                </a:ln>
                <a:solidFill>
                  <a:prstClr val="white"/>
                </a:solidFill>
                <a:cs typeface="Arial" panose="020B0604020202020204" pitchFamily="34" charset="0"/>
                <a:hlinkClick r:id="rId3"/>
              </a:rPr>
              <a:t>Mat. 25:10-12</a:t>
            </a:r>
            <a:r>
              <a:rPr lang="en-US" kern="150" dirty="0">
                <a:ln w="9525">
                  <a:solidFill>
                    <a:prstClr val="black"/>
                  </a:solidFill>
                  <a:prstDash val="solid"/>
                </a:ln>
                <a:solidFill>
                  <a:prstClr val="white"/>
                </a:solidFill>
                <a:ea typeface="SimSun" panose="02010600030101010101" pitchFamily="2" charset="-122"/>
                <a:cs typeface="Arial" panose="020B0604020202020204" pitchFamily="34" charset="0"/>
              </a:rPr>
              <a:t> </a:t>
            </a:r>
            <a:endPar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endParaRPr>
          </a:p>
          <a:p>
            <a:pPr marL="0" lvl="0" indent="0">
              <a:lnSpc>
                <a:spcPct val="90000"/>
              </a:lnSpc>
              <a:spcBef>
                <a:spcPts val="0"/>
              </a:spcBef>
              <a:spcAft>
                <a:spcPts val="1200"/>
              </a:spcAft>
              <a:tabLst/>
            </a:pPr>
            <a:r>
              <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rPr>
              <a:t>Incredibly, the Bible also describes that the half continent sized New Jerusalem city will also travel through this massive wormhole door above Earth, to return back where it came from… Heaven.</a:t>
            </a: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12" y="533400"/>
            <a:ext cx="8872575"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5540127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6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5" name="Text Box 2">
            <a:extLst>
              <a:ext uri="{FF2B5EF4-FFF2-40B4-BE49-F238E27FC236}">
                <a16:creationId xmlns:a16="http://schemas.microsoft.com/office/drawing/2014/main" id="{3EDDDBC2-05A1-492E-894C-0B80343CCE83}"/>
              </a:ext>
            </a:extLst>
          </p:cNvPr>
          <p:cNvSpPr txBox="1">
            <a:spLocks noChangeArrowheads="1"/>
          </p:cNvSpPr>
          <p:nvPr/>
        </p:nvSpPr>
        <p:spPr bwMode="auto">
          <a:xfrm>
            <a:off x="135705" y="238537"/>
            <a:ext cx="8872575" cy="10668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Tree>
    <p:extLst>
      <p:ext uri="{BB962C8B-B14F-4D97-AF65-F5344CB8AC3E}">
        <p14:creationId xmlns:p14="http://schemas.microsoft.com/office/powerpoint/2010/main" val="34831411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2">
            <a:extLst>
              <a:ext uri="{FF2B5EF4-FFF2-40B4-BE49-F238E27FC236}">
                <a16:creationId xmlns:a16="http://schemas.microsoft.com/office/drawing/2014/main" id="{F058424C-6F02-4741-A99B-3E55389BC0F5}"/>
              </a:ext>
            </a:extLst>
          </p:cNvPr>
          <p:cNvSpPr txBox="1">
            <a:spLocks noChangeAspect="1" noChangeArrowheads="1"/>
          </p:cNvSpPr>
          <p:nvPr/>
        </p:nvSpPr>
        <p:spPr bwMode="auto">
          <a:xfrm>
            <a:off x="85239" y="274320"/>
            <a:ext cx="8921932" cy="109728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414FC05B-C5F5-4800-BB3F-7036E15A331D}"/>
              </a:ext>
            </a:extLst>
          </p:cNvPr>
          <p:cNvSpPr>
            <a:spLocks noGrp="1"/>
          </p:cNvSpPr>
          <p:nvPr>
            <p:ph type="dt" sz="half" idx="10"/>
          </p:nvPr>
        </p:nvSpPr>
        <p:spPr>
          <a:xfrm>
            <a:off x="5867400" y="6629400"/>
            <a:ext cx="2971800" cy="274320"/>
          </a:xfrm>
        </p:spPr>
        <p:txBody>
          <a:bodyPr/>
          <a:lstStyle/>
          <a:p>
            <a:pPr lvl="0" algn="l">
              <a:defRPr/>
            </a:pPr>
            <a:r>
              <a:rPr lang="en-US" altLang="en-US" sz="1000" dirty="0">
                <a:solidFill>
                  <a:prstClr val="white">
                    <a:tint val="75000"/>
                  </a:prstClr>
                </a:solidFill>
              </a:rPr>
              <a:t>End Time Events, Heaven &amp; Hell, Jeff Woodward</a:t>
            </a:r>
          </a:p>
        </p:txBody>
      </p:sp>
      <p:pic>
        <p:nvPicPr>
          <p:cNvPr id="5" name="graphics219">
            <a:extLst>
              <a:ext uri="{FF2B5EF4-FFF2-40B4-BE49-F238E27FC236}">
                <a16:creationId xmlns:a16="http://schemas.microsoft.com/office/drawing/2014/main" id="{1E6F5385-43D2-48D5-892D-EC14CE135247}"/>
              </a:ext>
            </a:extLst>
          </p:cNvPr>
          <p:cNvPicPr>
            <a:picLocks noChangeAspect="1"/>
          </p:cNvPicPr>
          <p:nvPr/>
        </p:nvPicPr>
        <p:blipFill>
          <a:blip r:embed="rId4">
            <a:lum/>
            <a:alphaModFix/>
          </a:blip>
          <a:srcRect l="4996" r="42430" b="32624"/>
          <a:stretch>
            <a:fillRect/>
          </a:stretch>
        </p:blipFill>
        <p:spPr>
          <a:xfrm>
            <a:off x="1478596" y="1508760"/>
            <a:ext cx="6186807" cy="5120640"/>
          </a:xfrm>
          <a:prstGeom prst="rect">
            <a:avLst/>
          </a:prstGeom>
        </p:spPr>
      </p:pic>
      <p:sp>
        <p:nvSpPr>
          <p:cNvPr id="2" name="Rectangle 1">
            <a:extLst>
              <a:ext uri="{FF2B5EF4-FFF2-40B4-BE49-F238E27FC236}">
                <a16:creationId xmlns:a16="http://schemas.microsoft.com/office/drawing/2014/main" id="{DE531FCF-DE28-468E-B1DC-CE9A709E9F50}"/>
              </a:ext>
            </a:extLst>
          </p:cNvPr>
          <p:cNvSpPr/>
          <p:nvPr/>
        </p:nvSpPr>
        <p:spPr>
          <a:xfrm>
            <a:off x="7665403" y="3779610"/>
            <a:ext cx="784189" cy="578941"/>
          </a:xfrm>
          <a:prstGeom prst="rect">
            <a:avLst/>
          </a:prstGeom>
        </p:spPr>
        <p:txBody>
          <a:bodyPr wrap="none">
            <a:spAutoFit/>
          </a:bodyPr>
          <a:lstStyle/>
          <a:p>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5"/>
              </a:rPr>
              <a:t>[686]</a:t>
            </a:r>
            <a:r>
              <a:rPr lang="en-US" altLang="en-US" sz="3400" b="1" dirty="0">
                <a:ln w="9525">
                  <a:solidFill>
                    <a:prstClr val="black"/>
                  </a:solidFill>
                  <a:prstDash val="solid"/>
                </a:ln>
                <a:solidFill>
                  <a:prstClr val="white"/>
                </a:solidFill>
                <a:effectLst>
                  <a:glow rad="101600">
                    <a:srgbClr val="860000">
                      <a:alpha val="70000"/>
                    </a:srgb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endParaRPr lang="en-US" dirty="0"/>
          </a:p>
        </p:txBody>
      </p:sp>
    </p:spTree>
    <p:extLst>
      <p:ext uri="{BB962C8B-B14F-4D97-AF65-F5344CB8AC3E}">
        <p14:creationId xmlns:p14="http://schemas.microsoft.com/office/powerpoint/2010/main" val="16068215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35712" y="1558332"/>
            <a:ext cx="8872575" cy="5071068"/>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000"/>
              </a:spcAft>
              <a:tabLst/>
            </a:pPr>
            <a:r>
              <a:rPr lang="en-US" sz="2800" b="1" dirty="0">
                <a:solidFill>
                  <a:prstClr val="black"/>
                </a:solidFill>
              </a:rPr>
              <a:t>Entanglement Instantly Gives Rise to a Wormhole</a:t>
            </a:r>
            <a:endParaRPr lang="en-US" sz="2800" dirty="0">
              <a:solidFill>
                <a:prstClr val="black"/>
              </a:solidFill>
            </a:endParaRPr>
          </a:p>
          <a:p>
            <a:pPr marL="182880" lvl="0" indent="-182880">
              <a:lnSpc>
                <a:spcPct val="94000"/>
              </a:lnSpc>
              <a:spcAft>
                <a:spcPts val="1000"/>
              </a:spcAft>
              <a:buSzPct val="70000"/>
              <a:buFont typeface="Wingdings" panose="05000000000000000000" pitchFamily="2" charset="2"/>
              <a:buChar char="Ø"/>
              <a:tabLst/>
            </a:pPr>
            <a:r>
              <a:rPr lang="en-US" sz="2800" dirty="0">
                <a:solidFill>
                  <a:prstClr val="black"/>
                </a:solidFill>
              </a:rPr>
              <a:t>“… entanglement involves two particles, each occupying multiple states at once… superposition... both particles may simultaneously spin clockwise and counterclockwise.” </a:t>
            </a:r>
            <a:r>
              <a:rPr lang="en-US" dirty="0">
                <a:solidFill>
                  <a:prstClr val="white"/>
                </a:solidFill>
                <a:hlinkClick r:id="rId3"/>
              </a:rPr>
              <a:t>[681]</a:t>
            </a:r>
            <a:r>
              <a:rPr lang="en-US" sz="2800" dirty="0">
                <a:solidFill>
                  <a:prstClr val="black"/>
                </a:solidFill>
              </a:rPr>
              <a:t> </a:t>
            </a:r>
          </a:p>
          <a:p>
            <a:pPr marL="182880" lvl="0" indent="-182880">
              <a:lnSpc>
                <a:spcPct val="94000"/>
              </a:lnSpc>
              <a:spcAft>
                <a:spcPts val="1000"/>
              </a:spcAft>
              <a:buSzPct val="70000"/>
              <a:buFont typeface="Wingdings" panose="05000000000000000000" pitchFamily="2" charset="2"/>
              <a:buChar char="Ø"/>
              <a:tabLst/>
            </a:pPr>
            <a:r>
              <a:rPr lang="en-US" sz="2800" dirty="0">
                <a:solidFill>
                  <a:prstClr val="black"/>
                </a:solidFill>
              </a:rPr>
              <a:t>“But neither has a definite state until one is measured, causing the other particle to instantly assume a corresponding state.” </a:t>
            </a:r>
            <a:r>
              <a:rPr lang="en-US" dirty="0">
                <a:solidFill>
                  <a:prstClr val="white"/>
                </a:solidFill>
                <a:hlinkClick r:id="rId3"/>
              </a:rPr>
              <a:t>[681]</a:t>
            </a:r>
            <a:endParaRPr lang="en-US" sz="2800" dirty="0">
              <a:solidFill>
                <a:prstClr val="black"/>
              </a:solidFill>
            </a:endParaRPr>
          </a:p>
          <a:p>
            <a:pPr marL="182880" lvl="0" indent="-182880">
              <a:lnSpc>
                <a:spcPct val="94000"/>
              </a:lnSpc>
              <a:spcAft>
                <a:spcPts val="1000"/>
              </a:spcAft>
              <a:buSzPct val="70000"/>
              <a:buFont typeface="Wingdings" panose="05000000000000000000" pitchFamily="2" charset="2"/>
              <a:buChar char="Ø"/>
              <a:tabLst/>
            </a:pPr>
            <a:r>
              <a:rPr lang="en-US" sz="2800" dirty="0">
                <a:solidFill>
                  <a:prstClr val="black"/>
                </a:solidFill>
              </a:rPr>
              <a:t>“The resulting correlations between the particles are preserved, even if they reside on opposite ends of the universe.” </a:t>
            </a:r>
            <a:r>
              <a:rPr lang="en-US" dirty="0">
                <a:solidFill>
                  <a:prstClr val="white"/>
                </a:solidFill>
                <a:hlinkClick r:id="rId3"/>
              </a:rPr>
              <a:t>[681]</a:t>
            </a:r>
            <a:endParaRPr lang="en-US" sz="1600" dirty="0">
              <a:solidFill>
                <a:prstClr val="white"/>
              </a:solidFill>
            </a:endParaRP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12" y="457200"/>
            <a:ext cx="8872575"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7701775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35712" y="1558332"/>
            <a:ext cx="8872575" cy="5071068"/>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tabLst/>
            </a:pPr>
            <a:r>
              <a:rPr lang="en-US" sz="2800" b="1" dirty="0">
                <a:solidFill>
                  <a:prstClr val="black"/>
                </a:solidFill>
              </a:rPr>
              <a:t>Entanglement Instantly Gives Rise to a Wormhole</a:t>
            </a:r>
          </a:p>
          <a:p>
            <a:pPr marL="274320" lvl="0" indent="-274320">
              <a:lnSpc>
                <a:spcPct val="100000"/>
              </a:lnSpc>
              <a:spcAft>
                <a:spcPts val="1200"/>
              </a:spcAft>
              <a:buClr>
                <a:prstClr val="black"/>
              </a:buClr>
              <a:buSzPct val="70000"/>
              <a:buFont typeface="Wingdings" panose="05000000000000000000" pitchFamily="2" charset="2"/>
              <a:buChar char="Ø"/>
              <a:tabLst/>
            </a:pPr>
            <a:r>
              <a:rPr lang="en-US" sz="3000" dirty="0">
                <a:solidFill>
                  <a:prstClr val="black"/>
                </a:solidFill>
              </a:rPr>
              <a:t>“But what enables particles to communicate instantaneously -- and seemingly faster than the speed of light -- over such vast distances?” </a:t>
            </a:r>
            <a:r>
              <a:rPr lang="en-US" sz="1600" u="sng" dirty="0">
                <a:solidFill>
                  <a:prstClr val="white"/>
                </a:solidFill>
                <a:hlinkClick r:id="rId3"/>
              </a:rPr>
              <a:t>[681]</a:t>
            </a:r>
            <a:r>
              <a:rPr lang="en-US" sz="3000" dirty="0">
                <a:solidFill>
                  <a:prstClr val="black"/>
                </a:solidFill>
              </a:rPr>
              <a:t> </a:t>
            </a:r>
          </a:p>
          <a:p>
            <a:pPr marL="274320" lvl="0" indent="-274320">
              <a:lnSpc>
                <a:spcPct val="100000"/>
              </a:lnSpc>
              <a:spcAft>
                <a:spcPts val="1200"/>
              </a:spcAft>
              <a:buClr>
                <a:prstClr val="white"/>
              </a:buClr>
              <a:buSzPct val="65000"/>
              <a:buFont typeface="Wingdings" panose="05000000000000000000" pitchFamily="2" charset="2"/>
              <a:buChar char="Ø"/>
              <a:tabLst/>
            </a:pPr>
            <a:r>
              <a:rPr lang="en-US" sz="3000" b="1" dirty="0">
                <a:ln w="12700">
                  <a:solidFill>
                    <a:prstClr val="black"/>
                  </a:solidFill>
                  <a:prstDash val="solid"/>
                </a:ln>
                <a:gradFill flip="none" rotWithShape="1">
                  <a:gsLst>
                    <a:gs pos="0">
                      <a:srgbClr val="000099"/>
                    </a:gs>
                    <a:gs pos="48000">
                      <a:srgbClr val="4472C4"/>
                    </a:gs>
                    <a:gs pos="100000">
                      <a:prstClr val="white"/>
                    </a:gs>
                  </a:gsLst>
                  <a:lin ang="16200000" scaled="1"/>
                  <a:tileRect/>
                </a:gradFill>
                <a:effectLst>
                  <a:outerShdw blurRad="50800" dist="50800" dir="2700000" algn="tl" rotWithShape="0">
                    <a:prstClr val="black"/>
                  </a:outerShdw>
                </a:effectLst>
              </a:rPr>
              <a:t>“The group showed that by creating two entangled black holes, then pulling them apart, they formed a wormhole -- essentially a ‘shortcut’ through the universe -- connecting the distant black holes</a:t>
            </a:r>
            <a:r>
              <a:rPr lang="en-US" sz="3000" b="1" dirty="0">
                <a:ln w="12700">
                  <a:solidFill>
                    <a:prstClr val="black"/>
                  </a:solidFill>
                  <a:prstDash val="solid"/>
                </a:ln>
                <a:gradFill>
                  <a:gsLst>
                    <a:gs pos="0">
                      <a:srgbClr val="000099"/>
                    </a:gs>
                    <a:gs pos="48000">
                      <a:srgbClr val="4472C4"/>
                    </a:gs>
                    <a:gs pos="100000">
                      <a:prstClr val="white"/>
                    </a:gs>
                  </a:gsLst>
                  <a:lin ang="16200000" scaled="1"/>
                </a:gradFill>
                <a:effectLst>
                  <a:outerShdw blurRad="50800" dist="50800" dir="2700000" algn="tl" rotWithShape="0">
                    <a:prstClr val="black"/>
                  </a:outerShdw>
                </a:effectLst>
              </a:rPr>
              <a:t>.” </a:t>
            </a:r>
            <a:r>
              <a:rPr lang="en-US" sz="3000" dirty="0">
                <a:solidFill>
                  <a:prstClr val="black"/>
                </a:solidFill>
              </a:rPr>
              <a:t>“</a:t>
            </a:r>
            <a:r>
              <a:rPr lang="en-US" sz="2600" dirty="0">
                <a:solidFill>
                  <a:prstClr val="black"/>
                </a:solidFill>
              </a:rPr>
              <a:t>that is thought to be held together by gravity.”</a:t>
            </a:r>
            <a:r>
              <a:rPr lang="en-US" sz="2600" b="1" dirty="0">
                <a:ln w="9525">
                  <a:solidFill>
                    <a:prstClr val="black"/>
                  </a:solidFill>
                  <a:prstDash val="solid"/>
                </a:ln>
                <a:solidFill>
                  <a:prstClr val="white"/>
                </a:solidFill>
                <a:effectLst>
                  <a:outerShdw blurRad="12700" dist="38100" dir="2700000" algn="tl" rotWithShape="0">
                    <a:prstClr val="black">
                      <a:lumMod val="50000"/>
                    </a:prstClr>
                  </a:outerShdw>
                </a:effectLst>
              </a:rPr>
              <a:t> </a:t>
            </a:r>
            <a:r>
              <a:rPr lang="en-US" sz="1600" u="sng" dirty="0">
                <a:solidFill>
                  <a:prstClr val="white"/>
                </a:solidFill>
                <a:hlinkClick r:id="rId3"/>
              </a:rPr>
              <a:t>[681]</a:t>
            </a:r>
            <a:endParaRPr lang="en-US" sz="2000" dirty="0">
              <a:ln w="9525">
                <a:solidFill>
                  <a:prstClr val="black"/>
                </a:solidFill>
                <a:prstDash val="solid"/>
              </a:ln>
              <a:solidFill>
                <a:prstClr val="white"/>
              </a:solidFill>
            </a:endParaRP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12" y="457200"/>
            <a:ext cx="8872575"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5084327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35712" y="2045762"/>
            <a:ext cx="8872575" cy="4355038"/>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SzPct val="70000"/>
              <a:tabLst/>
            </a:pPr>
            <a:r>
              <a:rPr lang="en-US" sz="2800" i="1" dirty="0">
                <a:solidFill>
                  <a:prstClr val="black"/>
                </a:solidFill>
              </a:rPr>
              <a:t>“</a:t>
            </a:r>
            <a:r>
              <a:rPr lang="en-US" sz="2800" dirty="0">
                <a:solidFill>
                  <a:prstClr val="black"/>
                </a:solidFill>
              </a:rPr>
              <a:t>The theoretical results bolster the relatively new and exciting idea that the laws of gravity holding together the universe may not be fundamental, but arise from… quantum entanglement.” </a:t>
            </a:r>
            <a:r>
              <a:rPr lang="en-US" u="sng" dirty="0">
                <a:solidFill>
                  <a:prstClr val="black"/>
                </a:solidFill>
                <a:hlinkClick r:id="rId3"/>
              </a:rPr>
              <a:t>[681]</a:t>
            </a:r>
            <a:endParaRPr lang="en-US" u="sng" dirty="0">
              <a:solidFill>
                <a:prstClr val="black"/>
              </a:solidFill>
            </a:endParaRPr>
          </a:p>
          <a:p>
            <a:pPr marL="0" lvl="0" indent="0">
              <a:lnSpc>
                <a:spcPct val="100000"/>
              </a:lnSpc>
              <a:spcAft>
                <a:spcPts val="600"/>
              </a:spcAft>
              <a:tabLst/>
            </a:pPr>
            <a:r>
              <a:rPr lang="en-US" sz="2800" b="1" dirty="0">
                <a:solidFill>
                  <a:prstClr val="black"/>
                </a:solidFill>
              </a:rPr>
              <a:t>Tunneling to the fifth dimension</a:t>
            </a:r>
            <a:endParaRPr lang="en-US" sz="2800" dirty="0">
              <a:solidFill>
                <a:prstClr val="black"/>
              </a:solidFill>
            </a:endParaRPr>
          </a:p>
          <a:p>
            <a:pPr marL="182880" lvl="0" indent="-182880">
              <a:lnSpc>
                <a:spcPct val="100000"/>
              </a:lnSpc>
              <a:spcAft>
                <a:spcPts val="1800"/>
              </a:spcAft>
              <a:buSzPct val="70000"/>
              <a:buFont typeface="Wingdings" panose="05000000000000000000" pitchFamily="2" charset="2"/>
              <a:buChar char="Ø"/>
              <a:tabLst/>
            </a:pPr>
            <a:r>
              <a:rPr lang="en-US" sz="2800" dirty="0">
                <a:solidFill>
                  <a:prstClr val="black"/>
                </a:solidFill>
              </a:rPr>
              <a:t>“The idea seemed to suggest that, in the case of wormholes, gravity emerges from the more fundamental phenomenon of entangled black holes.” </a:t>
            </a:r>
            <a:r>
              <a:rPr lang="en-US" u="sng" dirty="0">
                <a:solidFill>
                  <a:prstClr val="black"/>
                </a:solidFill>
                <a:hlinkClick r:id="rId3"/>
              </a:rPr>
              <a:t>[681]</a:t>
            </a:r>
            <a:endParaRPr lang="en-US" sz="2400" dirty="0">
              <a:solidFill>
                <a:prstClr val="black"/>
              </a:solidFill>
            </a:endParaRP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12" y="875330"/>
            <a:ext cx="8872575"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3002928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35711" y="1407902"/>
            <a:ext cx="8872575" cy="5303520"/>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182880" lvl="0" indent="-182880">
              <a:lnSpc>
                <a:spcPct val="100000"/>
              </a:lnSpc>
              <a:spcAft>
                <a:spcPts val="1200"/>
              </a:spcAft>
              <a:buSzPct val="70000"/>
              <a:buFont typeface="Wingdings" panose="05000000000000000000" pitchFamily="2" charset="2"/>
              <a:buChar char="Ø"/>
              <a:tabLst/>
            </a:pPr>
            <a:r>
              <a:rPr lang="en-US" sz="2400" dirty="0">
                <a:solidFill>
                  <a:prstClr val="black"/>
                </a:solidFill>
              </a:rPr>
              <a:t>“Following up on work by Jensen and Karch, Sonner... first generated quarks using the Schwinger effect... the effect, also called ‘pair creation,’ allows two particles to emerge from a vacuum, or soup of transient particles. Under an electric field, one can… ‘catch a pair of particles’ before they disappear back into the vacuum. Once extracted, these particles are considered entangled.” </a:t>
            </a:r>
            <a:r>
              <a:rPr lang="en-US" sz="1600" u="sng" dirty="0">
                <a:solidFill>
                  <a:prstClr val="black"/>
                </a:solidFill>
                <a:hlinkClick r:id="rId3"/>
              </a:rPr>
              <a:t>[681]</a:t>
            </a:r>
            <a:endParaRPr lang="en-US" sz="1600" dirty="0">
              <a:solidFill>
                <a:prstClr val="black"/>
              </a:solidFill>
            </a:endParaRPr>
          </a:p>
          <a:p>
            <a:pPr marL="182880" lvl="0" indent="-182880">
              <a:lnSpc>
                <a:spcPct val="100000"/>
              </a:lnSpc>
              <a:spcAft>
                <a:spcPts val="600"/>
              </a:spcAft>
              <a:buSzPct val="70000"/>
              <a:buFont typeface="Wingdings" panose="05000000000000000000" pitchFamily="2" charset="2"/>
              <a:buChar char="Ø"/>
              <a:tabLst/>
            </a:pPr>
            <a:r>
              <a:rPr lang="en-US" sz="2400" dirty="0">
                <a:solidFill>
                  <a:prstClr val="black"/>
                </a:solidFill>
              </a:rPr>
              <a:t>“Sonner mapped the entangled quarks onto a four-dimensional space, considered a representation of space-time. In contrast, </a:t>
            </a:r>
            <a:r>
              <a:rPr lang="en-US" sz="2600" b="1" dirty="0">
                <a:ln w="9525">
                  <a:solidFill>
                    <a:prstClr val="black"/>
                  </a:solidFill>
                  <a:prstDash val="solid"/>
                </a:ln>
                <a:solidFill>
                  <a:prstClr val="white"/>
                </a:solidFill>
                <a:effectLst>
                  <a:outerShdw blurRad="12700" dist="38100" dir="2700000" algn="tl" rotWithShape="0">
                    <a:prstClr val="black">
                      <a:lumMod val="50000"/>
                    </a:prstClr>
                  </a:outerShdw>
                </a:effectLst>
              </a:rPr>
              <a:t>gravity is thought to exist in the next dimension as, according to Einstein's laws, it acts to ‘bend’ and shape space-time, thereby existing in the fifth dimension</a:t>
            </a:r>
            <a:r>
              <a:rPr lang="en-US" sz="2600" dirty="0">
                <a:solidFill>
                  <a:prstClr val="black"/>
                </a:solidFill>
              </a:rPr>
              <a:t>.” </a:t>
            </a:r>
            <a:r>
              <a:rPr lang="en-US" sz="1600" u="sng" dirty="0">
                <a:solidFill>
                  <a:prstClr val="black"/>
                </a:solidFill>
                <a:hlinkClick r:id="rId3"/>
              </a:rPr>
              <a:t>[681]</a:t>
            </a:r>
            <a:endParaRPr lang="en-US" sz="1600" dirty="0">
              <a:solidFill>
                <a:prstClr val="black"/>
              </a:solidFill>
            </a:endParaRP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11" y="304800"/>
            <a:ext cx="8872575" cy="91440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446552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35711" y="1188720"/>
            <a:ext cx="8872575" cy="5507470"/>
          </a:xfrm>
          <a:prstGeom prst="rect">
            <a:avLst/>
          </a:prstGeom>
          <a:gradFill flip="none" rotWithShape="1">
            <a:gsLst>
              <a:gs pos="0">
                <a:schemeClr val="tx1"/>
              </a:gs>
              <a:gs pos="0">
                <a:schemeClr val="tx1"/>
              </a:gs>
              <a:gs pos="100000">
                <a:srgbClr val="0A039B"/>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600"/>
              </a:spcAft>
              <a:buSzPct val="81000"/>
              <a:tabLst/>
            </a:pPr>
            <a:r>
              <a:rPr lang="en-US" sz="2600" dirty="0">
                <a:solidFill>
                  <a:prstClr val="black"/>
                </a:solidFill>
              </a:rPr>
              <a:t>“</a:t>
            </a:r>
            <a:r>
              <a:rPr lang="en-US" sz="2800" b="1" dirty="0">
                <a:ln w="12700">
                  <a:solidFill>
                    <a:prstClr val="black"/>
                  </a:solidFill>
                  <a:prstDash val="solid"/>
                </a:ln>
                <a:gradFill flip="none" rotWithShape="1">
                  <a:gsLst>
                    <a:gs pos="0">
                      <a:srgbClr val="000099"/>
                    </a:gs>
                    <a:gs pos="41000">
                      <a:srgbClr val="4472C4"/>
                    </a:gs>
                    <a:gs pos="100000">
                      <a:prstClr val="white"/>
                    </a:gs>
                  </a:gsLst>
                  <a:lin ang="16200000" scaled="1"/>
                  <a:tileRect/>
                </a:gradFill>
                <a:effectLst>
                  <a:outerShdw blurRad="50800" dist="50800" dir="2700000" algn="tl" rotWithShape="0">
                    <a:prstClr val="black"/>
                  </a:outerShdw>
                </a:effectLst>
              </a:rPr>
              <a:t>To see what geometry may emerge in the fifth dimension from entangled quarks in the fourth, Sonner employed holographic duality, a concept in string theory</a:t>
            </a:r>
            <a:r>
              <a:rPr lang="en-US" sz="2600" dirty="0">
                <a:solidFill>
                  <a:prstClr val="black"/>
                </a:solidFill>
              </a:rPr>
              <a:t>”</a:t>
            </a:r>
            <a:r>
              <a:rPr lang="en-US" sz="2100" dirty="0">
                <a:solidFill>
                  <a:prstClr val="black"/>
                </a:solidFill>
              </a:rPr>
              <a:t>. </a:t>
            </a:r>
            <a:r>
              <a:rPr lang="en-US" sz="1600" u="sng" dirty="0">
                <a:solidFill>
                  <a:prstClr val="black"/>
                </a:solidFill>
                <a:hlinkClick r:id="rId3"/>
              </a:rPr>
              <a:t>[681]</a:t>
            </a:r>
            <a:endParaRPr lang="en-US" sz="2100" dirty="0">
              <a:solidFill>
                <a:prstClr val="black"/>
              </a:solidFill>
            </a:endParaRPr>
          </a:p>
          <a:p>
            <a:pPr marL="182880" lvl="0" indent="-182880">
              <a:lnSpc>
                <a:spcPct val="100000"/>
              </a:lnSpc>
              <a:spcAft>
                <a:spcPts val="600"/>
              </a:spcAft>
              <a:buSzPct val="81000"/>
              <a:buFont typeface="Wingdings" panose="05000000000000000000" pitchFamily="2" charset="2"/>
              <a:buChar char="Ø"/>
              <a:tabLst/>
            </a:pPr>
            <a:r>
              <a:rPr lang="en-US" sz="2400" dirty="0">
                <a:solidFill>
                  <a:prstClr val="black"/>
                </a:solidFill>
              </a:rPr>
              <a:t>“While a hologram is a two-dimensional object, it contains all the information necessary to represent a three-dimensional view. Essentially, holographic duality is a way to derive a more complex dimension from the next lowest dimension.” </a:t>
            </a:r>
            <a:r>
              <a:rPr lang="en-US" sz="1400" u="sng" dirty="0">
                <a:solidFill>
                  <a:prstClr val="black"/>
                </a:solidFill>
                <a:hlinkClick r:id="rId3"/>
              </a:rPr>
              <a:t>[681]</a:t>
            </a:r>
            <a:endParaRPr lang="en-US" sz="1400" u="sng" dirty="0">
              <a:solidFill>
                <a:prstClr val="black"/>
              </a:solidFill>
            </a:endParaRPr>
          </a:p>
          <a:p>
            <a:pPr marL="0" lvl="0" indent="0">
              <a:lnSpc>
                <a:spcPct val="94000"/>
              </a:lnSpc>
              <a:spcAft>
                <a:spcPts val="600"/>
              </a:spcAft>
              <a:buClr>
                <a:prstClr val="white"/>
              </a:buClr>
              <a:buSzPct val="65000"/>
              <a:tabLst/>
            </a:pPr>
            <a:r>
              <a:rPr lang="en-US" sz="2800" b="1" dirty="0">
                <a:ln w="12700">
                  <a:solidFill>
                    <a:prstClr val="black"/>
                  </a:solidFill>
                  <a:prstDash val="solid"/>
                </a:ln>
                <a:gradFill flip="none" rotWithShape="1">
                  <a:gsLst>
                    <a:gs pos="0">
                      <a:srgbClr val="000099"/>
                    </a:gs>
                    <a:gs pos="48000">
                      <a:srgbClr val="4472C4"/>
                    </a:gs>
                    <a:gs pos="100000">
                      <a:prstClr val="white"/>
                    </a:gs>
                  </a:gsLst>
                  <a:lin ang="16200000" scaled="1"/>
                  <a:tileRect/>
                </a:gradFill>
                <a:effectLst>
                  <a:outerShdw blurRad="50800" dist="50800" dir="2700000" algn="tl" rotWithShape="0">
                    <a:prstClr val="black"/>
                  </a:outerShdw>
                </a:effectLst>
              </a:rPr>
              <a:t>“Using holographic duality, Sonner derived the entangled quarks, and found that what emerged was a wormhole connecting the two, implying that the creation of quarks simultaneously creates a wormhole.”</a:t>
            </a:r>
            <a:r>
              <a:rPr 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rPr>
              <a:t> </a:t>
            </a:r>
            <a:r>
              <a:rPr lang="en-US" sz="1600" dirty="0">
                <a:solidFill>
                  <a:prstClr val="black"/>
                </a:solidFill>
                <a:hlinkClick r:id="rId3"/>
              </a:rPr>
              <a:t>[681]</a:t>
            </a:r>
            <a:endParaRPr lang="en-US" dirty="0">
              <a:solidFill>
                <a:prstClr val="black"/>
              </a:solidFill>
            </a:endParaRPr>
          </a:p>
        </p:txBody>
      </p:sp>
      <p:sp>
        <p:nvSpPr>
          <p:cNvPr id="10" name="Text Box 2">
            <a:extLst>
              <a:ext uri="{FF2B5EF4-FFF2-40B4-BE49-F238E27FC236}">
                <a16:creationId xmlns:a16="http://schemas.microsoft.com/office/drawing/2014/main" id="{FE954D56-C745-4694-8D87-AB77B492B446}"/>
              </a:ext>
            </a:extLst>
          </p:cNvPr>
          <p:cNvSpPr txBox="1">
            <a:spLocks noChangeArrowheads="1"/>
          </p:cNvSpPr>
          <p:nvPr/>
        </p:nvSpPr>
        <p:spPr bwMode="auto">
          <a:xfrm>
            <a:off x="135711" y="304800"/>
            <a:ext cx="8872575" cy="7315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800" b="1" i="0" u="none" strike="noStrike" kern="150" cap="none" spc="0" normalizeH="0" baseline="0" noProof="0" dirty="0">
                <a:ln w="1905">
                  <a:solidFill>
                    <a:prstClr val="black">
                      <a:lumMod val="95000"/>
                      <a:lumOff val="5000"/>
                    </a:prstClr>
                  </a:solidFill>
                </a:ln>
                <a:gradFill>
                  <a:gsLst>
                    <a:gs pos="0">
                      <a:srgbClr val="000099"/>
                    </a:gs>
                    <a:gs pos="78000">
                      <a:srgbClr val="5B9BD5">
                        <a:lumMod val="60000"/>
                        <a:lumOff val="40000"/>
                      </a:srgbClr>
                    </a:gs>
                    <a:gs pos="100000">
                      <a:srgbClr val="70AD47">
                        <a:tint val="12000"/>
                        <a:satMod val="255000"/>
                      </a:srgbClr>
                    </a:gs>
                  </a:gsLst>
                  <a:lin ang="5400000"/>
                </a:gradFill>
                <a:effectLst>
                  <a:innerShdw blurRad="69850" dist="43180" dir="5400000">
                    <a:srgbClr val="000000">
                      <a:alpha val="65000"/>
                    </a:srgbClr>
                  </a:innerShdw>
                </a:effectLst>
                <a:uLnTx/>
                <a:uFillTx/>
                <a:latin typeface="Verdana" panose="020B0604030504040204" pitchFamily="34" charset="0"/>
                <a:ea typeface="SimSun" panose="02010600030101010101" pitchFamily="2" charset="-122"/>
                <a:cs typeface="Mangal" panose="02040503050203030202" pitchFamily="18" charset="0"/>
              </a:rPr>
              <a:t>A New Heaven &amp; New Earth </a:t>
            </a:r>
          </a:p>
        </p:txBody>
      </p:sp>
      <p:sp>
        <p:nvSpPr>
          <p:cNvPr id="4" name="Date Placeholder 2">
            <a:extLst>
              <a:ext uri="{FF2B5EF4-FFF2-40B4-BE49-F238E27FC236}">
                <a16:creationId xmlns:a16="http://schemas.microsoft.com/office/drawing/2014/main" id="{B06324F0-40C8-485F-A6E0-CB6DD605CD5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156387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304798" y="872687"/>
            <a:ext cx="8534400" cy="8494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800" b="1" i="0" u="none" strike="noStrike" kern="1200" normalizeH="0" baseline="0" noProof="0" dirty="0">
                <a:ln w="12700">
                  <a:solidFill>
                    <a:schemeClr val="bg1">
                      <a:lumMod val="95000"/>
                      <a:lumOff val="5000"/>
                    </a:schemeClr>
                  </a:solidFill>
                  <a:prstDash val="solid"/>
                </a:ln>
                <a:gradFill flip="none" rotWithShape="1">
                  <a:gsLst>
                    <a:gs pos="0">
                      <a:schemeClr val="tx1">
                        <a:shade val="30000"/>
                        <a:satMod val="115000"/>
                      </a:schemeClr>
                    </a:gs>
                    <a:gs pos="50000">
                      <a:schemeClr val="tx1">
                        <a:shade val="67500"/>
                        <a:satMod val="115000"/>
                      </a:schemeClr>
                    </a:gs>
                    <a:gs pos="100000">
                      <a:schemeClr val="tx1">
                        <a:shade val="100000"/>
                        <a:satMod val="115000"/>
                      </a:schemeClr>
                    </a:gs>
                  </a:gsLst>
                  <a:lin ang="16200000" scaled="1"/>
                  <a:tileRect/>
                </a:gradFill>
                <a:effectLst>
                  <a:outerShdw blurRad="50800" dist="508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Appendix A</a:t>
            </a:r>
          </a:p>
        </p:txBody>
      </p:sp>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823909" y="2629421"/>
            <a:ext cx="7496178" cy="2492990"/>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600"/>
              </a:spcAft>
              <a:buClr>
                <a:prstClr val="black"/>
              </a:buClr>
              <a:buSzPct val="125000"/>
              <a:defRPr/>
            </a:pPr>
            <a:r>
              <a:rPr lang="en-US" altLang="en-US" sz="4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Correcting Un-Biblical End Time Prophesy Errors in the Seventh Day Adventist Church that I Love</a:t>
            </a:r>
          </a:p>
        </p:txBody>
      </p:sp>
    </p:spTree>
    <p:extLst>
      <p:ext uri="{BB962C8B-B14F-4D97-AF65-F5344CB8AC3E}">
        <p14:creationId xmlns:p14="http://schemas.microsoft.com/office/powerpoint/2010/main" val="34327240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9000">
        <p15:prstTrans prst="pageCurlDouble"/>
      </p:transition>
    </mc:Choice>
    <mc:Fallback xmlns="">
      <p:transition spd="slow" advTm="9000">
        <p:fade/>
      </p:transition>
    </mc:Fallback>
  </mc:AlternateContent>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73520" y="1737360"/>
            <a:ext cx="8796959" cy="4865947"/>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white"/>
              </a:buClr>
              <a:buSzPct val="65000"/>
              <a:tabLst/>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Ellen White stated: “… present the Bible, and the Bible alone as the foundation of our faith.“</a:t>
            </a:r>
            <a:r>
              <a:rPr kumimoji="0" lang="en-US" sz="3000" b="1" i="0" u="none" strike="noStrike" kern="1200" normalizeH="0" baseline="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latin typeface="Arial" panose="020B0604020202020204" pitchFamily="34" charset="0"/>
                <a:ea typeface="DengXian"/>
                <a:cs typeface="Arial" panose="020B0604020202020204" pitchFamily="34" charset="0"/>
              </a:rPr>
              <a:t>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[895]</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DengXian"/>
                <a:cs typeface="Arial" panose="020B0604020202020204" pitchFamily="34" charset="0"/>
              </a:rPr>
              <a:t>(pg. 85)</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4"/>
              </a:rPr>
              <a:t>[837]</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271, 632)</a:t>
            </a:r>
            <a:endPar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lvl="0" indent="-274320">
              <a:lnSpc>
                <a:spcPct val="90000"/>
              </a:lnSpc>
              <a:spcAft>
                <a:spcPts val="1200"/>
              </a:spcAft>
              <a:buClr>
                <a:prstClr val="white"/>
              </a:buClr>
              <a:buSzPct val="50000"/>
              <a:buFont typeface="Wingdings" panose="05000000000000000000" pitchFamily="2" charset="2"/>
              <a:buChar char="Ø"/>
              <a:tabLst/>
              <a:defRPr/>
            </a:pP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You cannot change any Bible words unless you have a “plain ‘Thus saith the Lord’ ”.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4"/>
              </a:rPr>
              <a:t>[837]</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644, also 630-639,642-646)</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0000"/>
              </a:lnSpc>
              <a:spcBef>
                <a:spcPct val="0"/>
              </a:spcBef>
              <a:spcAft>
                <a:spcPts val="1200"/>
              </a:spcAft>
              <a:buClr>
                <a:schemeClr val="bg1"/>
              </a:buClr>
              <a:buSzPct val="70000"/>
              <a:buFont typeface="Wingdings" panose="05000000000000000000" pitchFamily="2" charset="2"/>
              <a:buChar char="Ø"/>
              <a:tabLst/>
              <a:defRPr/>
            </a:pPr>
            <a:r>
              <a:rPr kumimoji="0" lang="en-US" sz="28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“Conscientious obedience to the Word of God will be treated as rebellion.”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4"/>
              </a:rPr>
              <a:t>[837]</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644)</a:t>
            </a:r>
            <a:endPar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0000"/>
              </a:lnSpc>
              <a:spcBef>
                <a:spcPct val="0"/>
              </a:spcBef>
              <a:spcAft>
                <a:spcPts val="1200"/>
              </a:spcAft>
              <a:buClr>
                <a:schemeClr val="bg1"/>
              </a:buClr>
              <a:buSzPct val="70000"/>
              <a:buFont typeface="Wingdings" panose="05000000000000000000" pitchFamily="2" charset="2"/>
              <a:buChar char="Ø"/>
              <a:tabLst/>
              <a:defRPr/>
            </a:pPr>
            <a:r>
              <a:rPr kumimoji="0" lang="en-US" sz="28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“We dare not tamper with God’s Word… calling one portion essential and another non-essential</a:t>
            </a:r>
            <a:r>
              <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a:t>
            </a:r>
            <a:r>
              <a:rPr kumimoji="0" lang="en-US" sz="3000" b="0"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4"/>
              </a:rPr>
              <a:t>[837]</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 646).</a:t>
            </a:r>
          </a:p>
        </p:txBody>
      </p:sp>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173520" y="457200"/>
            <a:ext cx="8796958" cy="109728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
        <p:nvSpPr>
          <p:cNvPr id="4" name="Date Placeholder 2">
            <a:extLst>
              <a:ext uri="{FF2B5EF4-FFF2-40B4-BE49-F238E27FC236}">
                <a16:creationId xmlns:a16="http://schemas.microsoft.com/office/drawing/2014/main" id="{BC8805D6-73E7-4C22-8E31-9DC7B9560108}"/>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5664371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500"/>
                                  </p:stCondLst>
                                  <p:childTnLst>
                                    <p:animEffect transition="out" filter="fade">
                                      <p:cBhvr>
                                        <p:cTn id="6" dur="2500" tmFilter="0, 0; .2, .5; .8, .5; 1, 0"/>
                                        <p:tgtEl>
                                          <p:spTgt spid="5">
                                            <p:txEl>
                                              <p:pRg st="0" end="0"/>
                                            </p:txEl>
                                          </p:spTgt>
                                        </p:tgtEl>
                                      </p:cBhvr>
                                    </p:animEffect>
                                    <p:animScale>
                                      <p:cBhvr>
                                        <p:cTn id="7" dur="1250" autoRev="1" fill="hold"/>
                                        <p:tgtEl>
                                          <p:spTgt spid="5">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73514" y="1590931"/>
            <a:ext cx="8796958" cy="5032788"/>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1200"/>
              </a:spcAft>
              <a:buClr>
                <a:prstClr val="white"/>
              </a:buClr>
              <a:buSzPct val="65000"/>
              <a:defRPr/>
            </a:pPr>
            <a:r>
              <a:rPr kumimoji="0" lang="en-US" alt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SDA church has many wonderful strong Christians, schools, youth groups, universities, missionaries </a:t>
            </a:r>
            <a:r>
              <a:rPr lang="en-US" altLang="en-US" sz="3000" dirty="0">
                <a:solidFill>
                  <a:prstClr val="black"/>
                </a:solidFill>
                <a:cs typeface="Arial" panose="020B0604020202020204" pitchFamily="34" charset="0"/>
              </a:rPr>
              <a:t>&amp;</a:t>
            </a:r>
            <a:r>
              <a:rPr kumimoji="0" lang="en-US" alt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hospitals. They observe the correct </a:t>
            </a:r>
            <a:r>
              <a:rPr lang="en-US" altLang="en-US" sz="3000" dirty="0">
                <a:solidFill>
                  <a:prstClr val="black"/>
                </a:solidFill>
                <a:cs typeface="Arial" panose="020B0604020202020204" pitchFamily="34" charset="0"/>
              </a:rPr>
              <a:t>Saturday Sabbath and</a:t>
            </a:r>
            <a:r>
              <a:rPr kumimoji="0" lang="en-US" alt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teach accurate history. But they have </a:t>
            </a: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terrible end time prophesy.</a:t>
            </a:r>
            <a:endParaRPr kumimoji="0" lang="en-US" altLang="en-US" sz="3200" b="1" i="0" u="none" strike="noStrike" kern="1200" normalizeH="0" baseline="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0" lvl="0" indent="0">
              <a:lnSpc>
                <a:spcPct val="98000"/>
              </a:lnSpc>
              <a:spcAft>
                <a:spcPts val="1200"/>
              </a:spcAft>
              <a:buClr>
                <a:prstClr val="black"/>
              </a:buClr>
              <a:buSzPct val="71000"/>
              <a:defRPr/>
            </a:pP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If not corrected, illegal unbiblical prophesy errors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could cause millions of SDA Christians to unnecessarily endure all the human extinction level events of the beast, and the end times!</a:t>
            </a:r>
          </a:p>
          <a:p>
            <a:pPr marL="274320" lvl="0" indent="-274320">
              <a:lnSpc>
                <a:spcPct val="98000"/>
              </a:lnSpc>
              <a:spcAft>
                <a:spcPts val="1200"/>
              </a:spcAft>
              <a:buClr>
                <a:schemeClr val="tx1"/>
              </a:buClr>
              <a:buSzPct val="65000"/>
              <a:buFont typeface="Wingdings" panose="05000000000000000000" pitchFamily="2" charset="2"/>
              <a:buChar char="Ø"/>
              <a:defRPr/>
            </a:pP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I love them too much to allow this tragedy. </a:t>
            </a:r>
            <a:endParaRPr kumimoji="0" lang="en-US" altLang="en-US" sz="2800" b="1" i="0" u="none" strike="noStrike" kern="1200" normalizeH="0" baseline="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ACEA4FF9-1F70-41BA-94FF-9E413BBF94F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352269DE-AA10-4F9B-9E0E-CF6E883A3EE3}"/>
              </a:ext>
            </a:extLst>
          </p:cNvPr>
          <p:cNvSpPr>
            <a:spLocks noChangeArrowheads="1"/>
          </p:cNvSpPr>
          <p:nvPr/>
        </p:nvSpPr>
        <p:spPr bwMode="auto">
          <a:xfrm>
            <a:off x="198362" y="533400"/>
            <a:ext cx="8796958" cy="86793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a:t>
            </a:r>
          </a:p>
        </p:txBody>
      </p:sp>
    </p:spTree>
    <p:extLst>
      <p:ext uri="{BB962C8B-B14F-4D97-AF65-F5344CB8AC3E}">
        <p14:creationId xmlns:p14="http://schemas.microsoft.com/office/powerpoint/2010/main" val="17465170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41333" y="1671298"/>
            <a:ext cx="8661331" cy="4939814"/>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gradFill>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gra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Eliminating unbiblical errors (that never literally came from God), eliminates the top two reasons why tens of millions of people left the SDA church over decades: </a:t>
            </a:r>
          </a:p>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gradFill>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gra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#1) Disproved unbiblical creation science.</a:t>
            </a:r>
          </a:p>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gradFill>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gra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#2) Disproved unbiblical end time prophesy.</a:t>
            </a:r>
          </a:p>
          <a:p>
            <a:pPr marL="0" marR="0" lvl="0" indent="0" algn="l" defTabSz="457200" rtl="0" eaLnBrk="1" fontAlgn="base" latinLnBrk="0" hangingPunct="0">
              <a:lnSpc>
                <a:spcPct val="100000"/>
              </a:lnSpc>
              <a:spcBef>
                <a:spcPct val="0"/>
              </a:spcBef>
              <a:spcAft>
                <a:spcPts val="1200"/>
              </a:spcAft>
              <a:buClr>
                <a:prstClr val="white"/>
              </a:buClr>
              <a:buSzPct val="65000"/>
              <a:buFont typeface="Times New Roman" panose="02020603050405020304" pitchFamily="18" charset="0"/>
              <a:buNone/>
              <a:tabLst/>
              <a:defRPr/>
            </a:pPr>
            <a:r>
              <a:rPr kumimoji="0" lang="en-US" sz="3000" i="0" u="none" strike="noStrike" kern="1200" normalizeH="0" baseline="0" noProof="0" dirty="0">
                <a:solidFill>
                  <a:schemeClr val="bg1">
                    <a:lumMod val="95000"/>
                    <a:lumOff val="5000"/>
                  </a:schemeClr>
                </a:solidFill>
                <a:uLnTx/>
                <a:uFillTx/>
                <a:latin typeface="Arial" panose="020B0604020202020204" pitchFamily="34" charset="0"/>
                <a:ea typeface="Microsoft YaHei" panose="020B0503020204020204" pitchFamily="34" charset="-122"/>
                <a:cs typeface="Arial" panose="020B0604020202020204" pitchFamily="34" charset="0"/>
              </a:rPr>
              <a:t>I write these books so that the SDA denomination can become the best at end time prophesy, and also at creation science. </a:t>
            </a:r>
          </a:p>
        </p:txBody>
      </p:sp>
      <p:sp>
        <p:nvSpPr>
          <p:cNvPr id="4" name="Date Placeholder 2">
            <a:extLst>
              <a:ext uri="{FF2B5EF4-FFF2-40B4-BE49-F238E27FC236}">
                <a16:creationId xmlns:a16="http://schemas.microsoft.com/office/drawing/2014/main" id="{9452EABE-25B6-443C-B320-29B28806480C}"/>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339B4BCF-F7FA-45EE-99FB-1F04EBF7BDA9}"/>
              </a:ext>
            </a:extLst>
          </p:cNvPr>
          <p:cNvSpPr>
            <a:spLocks noChangeArrowheads="1"/>
          </p:cNvSpPr>
          <p:nvPr/>
        </p:nvSpPr>
        <p:spPr bwMode="auto">
          <a:xfrm>
            <a:off x="241333" y="571875"/>
            <a:ext cx="8597867" cy="86793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a:t>
            </a:r>
            <a:r>
              <a:rPr kumimoji="0" lang="en-US" altLang="en-US" sz="3600" b="1" i="0" u="none" strike="noStrike" kern="1200" normalizeH="0" baseline="0" noProof="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Un-Biblical SDA Errors</a:t>
            </a:r>
            <a:endPar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3411567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8000"/>
                                  </p:stCondLst>
                                  <p:childTnLst>
                                    <p:animEffect transition="out" filter="fade">
                                      <p:cBhvr>
                                        <p:cTn id="6" dur="2000" tmFilter="0, 0; .2, .5; .8, .5; 1, 0"/>
                                        <p:tgtEl>
                                          <p:spTgt spid="5">
                                            <p:txEl>
                                              <p:pRg st="1" end="1"/>
                                            </p:txEl>
                                          </p:spTgt>
                                        </p:tgtEl>
                                      </p:cBhvr>
                                    </p:animEffect>
                                    <p:animScale>
                                      <p:cBhvr>
                                        <p:cTn id="7" dur="1000" autoRev="1" fill="hold"/>
                                        <p:tgtEl>
                                          <p:spTgt spid="5">
                                            <p:txEl>
                                              <p:pRg st="1" end="1"/>
                                            </p:txEl>
                                          </p:spTgt>
                                        </p:tgtEl>
                                      </p:cBhvr>
                                      <p:by x="105000" y="105000"/>
                                    </p:animScale>
                                  </p:childTnLst>
                                </p:cTn>
                              </p:par>
                            </p:childTnLst>
                          </p:cTn>
                        </p:par>
                        <p:par>
                          <p:cTn id="8" fill="hold">
                            <p:stCondLst>
                              <p:cond delay="10000"/>
                            </p:stCondLst>
                            <p:childTnLst>
                              <p:par>
                                <p:cTn id="9" presetID="26" presetClass="emph" presetSubtype="0" fill="hold" nodeType="afterEffect">
                                  <p:stCondLst>
                                    <p:cond delay="2500"/>
                                  </p:stCondLst>
                                  <p:childTnLst>
                                    <p:animEffect transition="out" filter="fade">
                                      <p:cBhvr>
                                        <p:cTn id="10" dur="2000" tmFilter="0, 0; .2, .5; .8, .5; 1, 0"/>
                                        <p:tgtEl>
                                          <p:spTgt spid="5">
                                            <p:txEl>
                                              <p:pRg st="2" end="2"/>
                                            </p:txEl>
                                          </p:spTgt>
                                        </p:tgtEl>
                                      </p:cBhvr>
                                    </p:animEffect>
                                    <p:animScale>
                                      <p:cBhvr>
                                        <p:cTn id="11" dur="1000" autoRev="1" fill="hold"/>
                                        <p:tgtEl>
                                          <p:spTgt spid="5">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04787" y="1942178"/>
            <a:ext cx="8734426" cy="4661341"/>
          </a:xfrm>
          <a:prstGeom prst="rect">
            <a:avLst/>
          </a:prstGeom>
          <a:gradFill flip="none" rotWithShape="1">
            <a:gsLst>
              <a:gs pos="0">
                <a:schemeClr val="tx1"/>
              </a:gs>
              <a:gs pos="6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342900" rtl="0" eaLnBrk="1" fontAlgn="base" latinLnBrk="0" hangingPunct="0">
              <a:lnSpc>
                <a:spcPct val="96000"/>
              </a:lnSpc>
              <a:spcBef>
                <a:spcPct val="0"/>
              </a:spcBef>
              <a:spcAft>
                <a:spcPts val="1600"/>
              </a:spcAft>
              <a:buClr>
                <a:prstClr val="black"/>
              </a:buClr>
              <a:buSzPct val="70000"/>
              <a:buFont typeface="Times New Roman" panose="02020603050405020304" pitchFamily="18" charset="0"/>
              <a:buNone/>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basis of our SDA church is not flawed, but good founders Ellen White and William Miller.</a:t>
            </a:r>
            <a:r>
              <a:rPr kumimoji="0" lang="en-US" sz="3200" b="0" i="0" u="none" strike="noStrike" kern="1200" cap="none" spc="0" normalizeH="0" baseline="0" noProof="0" dirty="0">
                <a:ln>
                  <a:noFill/>
                </a:ln>
                <a:solidFill>
                  <a:prstClr val="white">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p>
          <a:p>
            <a:pPr marL="0" lvl="0" indent="0" defTabSz="342900">
              <a:lnSpc>
                <a:spcPct val="96000"/>
              </a:lnSpc>
              <a:spcAft>
                <a:spcPts val="1600"/>
              </a:spcAft>
              <a:buClr>
                <a:prstClr val="black"/>
              </a:buClr>
              <a:buSzPct val="70000"/>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lang="en-US" sz="3000" b="1" dirty="0">
                <a:ln w="9525">
                  <a:solidFill>
                    <a:prstClr val="black"/>
                  </a:solidFill>
                  <a:prstDash val="solid"/>
                </a:ln>
                <a:gradFill>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Ellen White wisely told us to throw out the errors that she made in ignorance, and to follow the plain simple words of the Bible. </a:t>
            </a:r>
          </a:p>
          <a:p>
            <a:pPr marL="274320" lvl="0" indent="-274320" defTabSz="342900">
              <a:lnSpc>
                <a:spcPct val="96000"/>
              </a:lnSpc>
              <a:spcAft>
                <a:spcPts val="1600"/>
              </a:spcAft>
              <a:buClr>
                <a:schemeClr val="tx1"/>
              </a:buClr>
              <a:buSzPct val="64000"/>
              <a:buFont typeface="Wingdings" panose="05000000000000000000" pitchFamily="2" charset="2"/>
              <a:buChar char="Ø"/>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lang="en-US" sz="2800" b="1" dirty="0">
                <a:ln w="9525">
                  <a:solidFill>
                    <a:prstClr val="black"/>
                  </a:solidFill>
                  <a:prstDash val="solid"/>
                </a:ln>
                <a:gradFill>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If we allow anyone to change the words of Jesus, then we are no better than the Catholics, who changed the Bible to follow human errors and traditions, rather than the word of God. </a:t>
            </a:r>
            <a:r>
              <a:rPr lang="en-US" sz="3100" b="1"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cs typeface="Arial" panose="020B0604020202020204" pitchFamily="34" charset="0"/>
              </a:rPr>
              <a:t> </a:t>
            </a:r>
            <a:endParaRPr kumimoji="0" lang="en-US" sz="3100" b="1" i="0" u="none" strike="noStrike" kern="1200" normalizeH="0" baseline="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cs typeface="Arial" panose="020B0604020202020204" pitchFamily="34" charset="0"/>
            </a:endParaRPr>
          </a:p>
        </p:txBody>
      </p:sp>
      <p:sp>
        <p:nvSpPr>
          <p:cNvPr id="7" name="Date Placeholder 2">
            <a:extLst>
              <a:ext uri="{FF2B5EF4-FFF2-40B4-BE49-F238E27FC236}">
                <a16:creationId xmlns:a16="http://schemas.microsoft.com/office/drawing/2014/main" id="{2E08487B-6105-4093-9623-442816DE0DD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57083860-B970-40DB-9E14-C4540C30B4BC}"/>
              </a:ext>
            </a:extLst>
          </p:cNvPr>
          <p:cNvSpPr>
            <a:spLocks noChangeArrowheads="1"/>
          </p:cNvSpPr>
          <p:nvPr/>
        </p:nvSpPr>
        <p:spPr bwMode="auto">
          <a:xfrm>
            <a:off x="173521" y="762000"/>
            <a:ext cx="8796958" cy="86793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a:t>
            </a:r>
          </a:p>
        </p:txBody>
      </p:sp>
    </p:spTree>
    <p:extLst>
      <p:ext uri="{BB962C8B-B14F-4D97-AF65-F5344CB8AC3E}">
        <p14:creationId xmlns:p14="http://schemas.microsoft.com/office/powerpoint/2010/main" val="14249458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60" y="1981200"/>
            <a:ext cx="8869680" cy="4539384"/>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1200"/>
              </a:spcAft>
              <a:buClrTx/>
              <a:buSzTx/>
              <a:tabLst/>
              <a:defRPr/>
            </a:pPr>
            <a:r>
              <a:rPr kumimoji="0" lang="en-US" altLang="en-US" sz="3400" i="0" u="none" strike="noStrike" kern="1200" normalizeH="0" baseline="0" noProof="0" dirty="0">
                <a:solidFill>
                  <a:schemeClr val="bg1"/>
                </a:solidFill>
                <a:uLnTx/>
                <a:uFillTx/>
                <a:latin typeface="Calibri" panose="020F0502020204030204" pitchFamily="34" charset="0"/>
                <a:ea typeface="Times New Roman" panose="02020603050405020304" pitchFamily="18" charset="0"/>
                <a:cs typeface="Calibri" panose="020F0502020204030204" pitchFamily="34" charset="0"/>
              </a:rPr>
              <a:t>The Bible never stated that global warming, failing to recycle plastic bags or driving SUVs would cause the end time apocalypse. </a:t>
            </a:r>
          </a:p>
          <a:p>
            <a:pPr marL="365760" marR="0" lvl="0" indent="-365760" algn="l" defTabSz="914400" rtl="0" eaLnBrk="0" fontAlgn="base" latinLnBrk="0" hangingPunct="0">
              <a:lnSpc>
                <a:spcPct val="94000"/>
              </a:lnSpc>
              <a:spcBef>
                <a:spcPct val="0"/>
              </a:spcBef>
              <a:spcAft>
                <a:spcPts val="300"/>
              </a:spcAft>
              <a:buClrTx/>
              <a:buSzPct val="65000"/>
              <a:buFont typeface="Wingdings" panose="05000000000000000000" pitchFamily="2" charset="2"/>
              <a:buChar char="Ø"/>
              <a:tabLst/>
              <a:defRPr/>
            </a:pPr>
            <a:r>
              <a:rPr kumimoji="0" lang="en-US" altLang="en-US" sz="3600" b="1" i="0" u="none" strike="noStrike" kern="1200" normalizeH="0" baseline="0" noProof="0"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The Bible stated that </a:t>
            </a:r>
            <a:r>
              <a:rPr lang="en-US" altLang="en-US" sz="3600" b="1"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great</a:t>
            </a:r>
            <a:r>
              <a:rPr kumimoji="0" lang="en-US" altLang="en-US" sz="3600" b="1" i="0" u="none" strike="noStrike" kern="1200" normalizeH="0" baseline="0" noProof="0" dirty="0">
                <a:ln w="9525">
                  <a:solidFill>
                    <a:schemeClr val="bg1"/>
                  </a:solidFill>
                  <a:prstDash val="solid"/>
                </a:ln>
                <a:solidFill>
                  <a:schemeClr val="tx1"/>
                </a:solidFill>
                <a:effectLst>
                  <a:glow rad="101600">
                    <a:srgbClr val="860000">
                      <a:alpha val="70000"/>
                    </a:srgbClr>
                  </a:glow>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sin would cause the apocalypse, exactly as we find today. </a:t>
            </a:r>
          </a:p>
          <a:p>
            <a:pPr marL="365760" marR="0" lvl="0" indent="0" algn="l" defTabSz="914400" rtl="0" eaLnBrk="0" fontAlgn="base" latinLnBrk="0" hangingPunct="0">
              <a:lnSpc>
                <a:spcPct val="94000"/>
              </a:lnSpc>
              <a:spcBef>
                <a:spcPct val="0"/>
              </a:spcBef>
              <a:spcAft>
                <a:spcPts val="1800"/>
              </a:spcAft>
              <a:buClrTx/>
              <a:buSzPct val="70000"/>
              <a:tabLst/>
              <a:defRPr/>
            </a:pPr>
            <a:r>
              <a:rPr kumimoji="0" lang="en-US" altLang="en-US" sz="2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3"/>
              </a:rPr>
              <a:t>Is. 24:3-6,19-20 NIV</a:t>
            </a:r>
            <a:r>
              <a:rPr kumimoji="0" lang="en-US" altLang="en-US" sz="2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en-US" sz="2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4"/>
              </a:rPr>
              <a:t>Rev. 9:20 NIV</a:t>
            </a:r>
            <a:r>
              <a:rPr kumimoji="0" lang="en-US" altLang="en-US" sz="2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altLang="en-US" sz="2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5"/>
              </a:rPr>
              <a:t>Rev. 17:1 &amp; 19:2 KJV</a:t>
            </a:r>
            <a:endParaRPr kumimoji="0" lang="en-US" altLang="en-US" sz="2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endParaRPr>
          </a:p>
          <a:p>
            <a:pPr marL="365760" lvl="0" indent="-365760" defTabSz="914400" eaLnBrk="0">
              <a:lnSpc>
                <a:spcPct val="85000"/>
              </a:lnSpc>
              <a:spcAft>
                <a:spcPts val="600"/>
              </a:spcAft>
              <a:buClrTx/>
              <a:buSzPct val="60000"/>
              <a:buFont typeface="Wingdings" panose="05000000000000000000" pitchFamily="2" charset="2"/>
              <a:buChar char="Ø"/>
              <a:tabLst/>
              <a:defRPr/>
            </a:pPr>
            <a:r>
              <a:rPr lang="en-US" altLang="en-US" sz="3600" b="1" dirty="0">
                <a:ln w="9525">
                  <a:solidFill>
                    <a:prstClr val="black"/>
                  </a:solidFill>
                  <a:prstDash val="solid"/>
                </a:ln>
                <a:solidFill>
                  <a:prstClr val="white"/>
                </a:solidFill>
                <a:effectLst>
                  <a:glow rad="101600">
                    <a:srgbClr val="860000">
                      <a:alpha val="70000"/>
                    </a:srgb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The only way to stop the imminent end of the world is to stop the rampant vile sin!</a:t>
            </a:r>
          </a:p>
        </p:txBody>
      </p:sp>
      <p:sp>
        <p:nvSpPr>
          <p:cNvPr id="7" name="Text Box 2">
            <a:extLst>
              <a:ext uri="{FF2B5EF4-FFF2-40B4-BE49-F238E27FC236}">
                <a16:creationId xmlns:a16="http://schemas.microsoft.com/office/drawing/2014/main" id="{F058424C-6F02-4741-A99B-3E55389BC0F5}"/>
              </a:ext>
            </a:extLst>
          </p:cNvPr>
          <p:cNvSpPr txBox="1">
            <a:spLocks noChangeArrowheads="1"/>
          </p:cNvSpPr>
          <p:nvPr/>
        </p:nvSpPr>
        <p:spPr bwMode="auto">
          <a:xfrm>
            <a:off x="111034" y="495423"/>
            <a:ext cx="8921932"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EEF1BDD7-2799-425B-9308-A62C1142CD42}"/>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9546880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8000"/>
                                  </p:stCondLst>
                                  <p:childTnLst>
                                    <p:animEffect transition="out" filter="fade">
                                      <p:cBhvr>
                                        <p:cTn id="6" dur="2000" tmFilter="0, 0; .2, .5; .8, .5; 1, 0"/>
                                        <p:tgtEl>
                                          <p:spTgt spid="6">
                                            <p:txEl>
                                              <p:pRg st="1" end="1"/>
                                            </p:txEl>
                                          </p:spTgt>
                                        </p:tgtEl>
                                      </p:cBhvr>
                                    </p:animEffect>
                                    <p:animScale>
                                      <p:cBhvr>
                                        <p:cTn id="7" dur="1000" autoRev="1" fill="hold"/>
                                        <p:tgtEl>
                                          <p:spTgt spid="6">
                                            <p:txEl>
                                              <p:pRg st="1" end="1"/>
                                            </p:txEl>
                                          </p:spTgt>
                                        </p:tgtEl>
                                      </p:cBhvr>
                                      <p:by x="105000" y="105000"/>
                                    </p:animScale>
                                  </p:childTnLst>
                                </p:cTn>
                              </p:par>
                            </p:childTnLst>
                          </p:cTn>
                        </p:par>
                        <p:par>
                          <p:cTn id="8" fill="hold">
                            <p:stCondLst>
                              <p:cond delay="10000"/>
                            </p:stCondLst>
                            <p:childTnLst>
                              <p:par>
                                <p:cTn id="9" presetID="26" presetClass="emph" presetSubtype="0" fill="hold" nodeType="afterEffect">
                                  <p:stCondLst>
                                    <p:cond delay="3000"/>
                                  </p:stCondLst>
                                  <p:childTnLst>
                                    <p:animEffect transition="out" filter="fade">
                                      <p:cBhvr>
                                        <p:cTn id="10" dur="2000" tmFilter="0, 0; .2, .5; .8, .5; 1, 0"/>
                                        <p:tgtEl>
                                          <p:spTgt spid="6">
                                            <p:txEl>
                                              <p:pRg st="3" end="3"/>
                                            </p:txEl>
                                          </p:spTgt>
                                        </p:tgtEl>
                                      </p:cBhvr>
                                    </p:animEffect>
                                    <p:animScale>
                                      <p:cBhvr>
                                        <p:cTn id="11" dur="1000" autoRev="1" fill="hold"/>
                                        <p:tgtEl>
                                          <p:spTgt spid="6">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09329" y="2104290"/>
            <a:ext cx="8925341" cy="4324261"/>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274320" rIns="91440" bIns="2743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300"/>
              </a:spcAft>
              <a:buClr>
                <a:prstClr val="black"/>
              </a:buClr>
              <a:buSzPct val="80000"/>
              <a:tabLst/>
              <a:defRPr/>
            </a:pPr>
            <a:r>
              <a:rPr lang="en-US" sz="3600" b="1" dirty="0">
                <a:ln w="9525">
                  <a:solidFill>
                    <a:prstClr val="black"/>
                  </a:solidFill>
                  <a:prstDash val="solid"/>
                </a:ln>
                <a:gradFill>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In the book of Daniel, God clarified five times that 2,300 days literally meant days (or days and nights), not years. </a:t>
            </a:r>
          </a:p>
          <a:p>
            <a:pPr marL="0" lvl="0" indent="0">
              <a:lnSpc>
                <a:spcPct val="90000"/>
              </a:lnSpc>
              <a:spcAft>
                <a:spcPts val="1800"/>
              </a:spcAft>
              <a:buClr>
                <a:prstClr val="black"/>
              </a:buClr>
              <a:buSzPct val="80000"/>
              <a:tabLst/>
              <a:defRPr/>
            </a:pPr>
            <a:r>
              <a:rPr kumimoji="0" lang="nl-NL"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3"/>
              </a:rPr>
              <a:t>Dan. 8:14, 26-27 &amp; Dan. 12:11-12 NIV</a:t>
            </a:r>
            <a:endParaRPr kumimoji="0" 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274320" lvl="0" indent="-274320">
              <a:lnSpc>
                <a:spcPct val="90000"/>
              </a:lnSpc>
              <a:spcAft>
                <a:spcPts val="300"/>
              </a:spcAft>
              <a:buClr>
                <a:prstClr val="black"/>
              </a:buClr>
              <a:buSzPct val="65000"/>
              <a:buFont typeface="Wingdings" panose="05000000000000000000" pitchFamily="2" charset="2"/>
              <a:buChar char="Ø"/>
              <a:tabLst/>
              <a:defRPr/>
            </a:pP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vision of the </a:t>
            </a:r>
            <a:r>
              <a:rPr lang="en-US" sz="3600" b="1" dirty="0">
                <a:ln w="9525">
                  <a:solidFill>
                    <a:prstClr val="black"/>
                  </a:solidFill>
                  <a:prstDash val="solid"/>
                </a:ln>
                <a:gradFill>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evenings and mornings</a:t>
            </a:r>
            <a:r>
              <a:rPr kumimoji="0" 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that has been given you is true, but seal up the vision, for it concerns the distant future.”</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274320" lvl="0" indent="0">
              <a:lnSpc>
                <a:spcPct val="90000"/>
              </a:lnSpc>
              <a:spcAft>
                <a:spcPts val="600"/>
              </a:spcAft>
              <a:buClr>
                <a:prstClr val="black"/>
              </a:buClr>
              <a:buSzPct val="65000"/>
              <a:tabLst/>
              <a:defRPr/>
            </a:pPr>
            <a:r>
              <a:rPr kumimoji="0" lang="en-US" sz="1800" i="0" u="none" strike="noStrike" kern="1200" normalizeH="0" baseline="0" noProof="0" dirty="0">
                <a:ln w="9525">
                  <a:solidFill>
                    <a:schemeClr val="bg1"/>
                  </a:solidFill>
                  <a:prstDash val="solid"/>
                </a:ln>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4"/>
              </a:rPr>
              <a:t>Dan. 8:26-27 NIV</a:t>
            </a:r>
            <a:endParaRPr kumimoji="0" lang="en-US" sz="1800" i="0" u="none" strike="noStrike" kern="1200" cap="none" spc="0" normalizeH="0" baseline="0" noProof="0" dirty="0">
              <a:ln>
                <a:noFill/>
              </a:ln>
              <a:solidFill>
                <a:prstClr val="black"/>
              </a:solidFill>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991777F9-D5A6-499C-9FB2-758C4971E217}"/>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AD4D0CCD-77B7-47E6-A5CB-16B408AC0ECA}"/>
              </a:ext>
            </a:extLst>
          </p:cNvPr>
          <p:cNvSpPr>
            <a:spLocks noChangeArrowheads="1"/>
          </p:cNvSpPr>
          <p:nvPr/>
        </p:nvSpPr>
        <p:spPr bwMode="auto">
          <a:xfrm>
            <a:off x="173521" y="762000"/>
            <a:ext cx="8796958" cy="86793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a:t>
            </a:r>
          </a:p>
        </p:txBody>
      </p:sp>
    </p:spTree>
    <p:extLst>
      <p:ext uri="{BB962C8B-B14F-4D97-AF65-F5344CB8AC3E}">
        <p14:creationId xmlns:p14="http://schemas.microsoft.com/office/powerpoint/2010/main" val="22947290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82880" y="2286000"/>
            <a:ext cx="8778240" cy="4324261"/>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200"/>
              </a:spcAft>
              <a:buClr>
                <a:prstClr val="black"/>
              </a:buClr>
              <a:buSzPct val="70000"/>
              <a:buFont typeface="Times New Roman" panose="02020603050405020304" pitchFamily="18" charset="0"/>
              <a:buNone/>
              <a:tabLst/>
              <a:defRPr/>
            </a:pPr>
            <a:r>
              <a:rPr kumimoji="0" lang="en-US" sz="3600" i="0" u="none" strike="noStrike" kern="1200" normalizeH="0" baseline="0" noProof="0" dirty="0">
                <a:solidFill>
                  <a:schemeClr val="bg1"/>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rPr>
              <a:t>The Dead Sea Scrolls also verify these verses in Daniel correctly stated days not years.</a:t>
            </a:r>
          </a:p>
          <a:p>
            <a:pPr marL="274320" marR="0" lvl="0" indent="-274320" algn="l" defTabSz="457200" rtl="0" eaLnBrk="1" fontAlgn="base" latinLnBrk="0" hangingPunct="0">
              <a:lnSpc>
                <a:spcPct val="90000"/>
              </a:lnSpc>
              <a:spcBef>
                <a:spcPct val="0"/>
              </a:spcBef>
              <a:spcAft>
                <a:spcPts val="1200"/>
              </a:spcAft>
              <a:buClr>
                <a:prstClr val="black"/>
              </a:buClr>
              <a:buSzPct val="70000"/>
              <a:buFont typeface="Wingdings" panose="05000000000000000000" pitchFamily="2" charset="2"/>
              <a:buChar char="Ø"/>
              <a:tabLst/>
              <a:defRPr/>
            </a:pPr>
            <a:r>
              <a:rPr kumimoji="0" lang="en-US" sz="33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We can’t change the word days to years everywhere in the Bible, simply because one verse in Ezekiel stated to do this.</a:t>
            </a:r>
          </a:p>
          <a:p>
            <a:pPr marL="274320" marR="0" lvl="0" indent="-274320" algn="l" defTabSz="457200" rtl="0" eaLnBrk="1" fontAlgn="base" latinLnBrk="0" hangingPunct="0">
              <a:lnSpc>
                <a:spcPct val="90000"/>
              </a:lnSpc>
              <a:spcBef>
                <a:spcPct val="0"/>
              </a:spcBef>
              <a:spcAft>
                <a:spcPts val="1200"/>
              </a:spcAft>
              <a:buClr>
                <a:prstClr val="black"/>
              </a:buClr>
              <a:buSzPct val="70000"/>
              <a:buFont typeface="Wingdings" panose="05000000000000000000" pitchFamily="2" charset="2"/>
              <a:buChar char="Ø"/>
              <a:tabLst/>
              <a:defRPr/>
            </a:pPr>
            <a:r>
              <a:rPr kumimoji="0" lang="en-US" sz="33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We can’t say Jesus was resurrected in 3 years, instead of 3 days. Or Jesus was tempted in the wilderness for 40 years instead of 40 days.</a:t>
            </a:r>
          </a:p>
        </p:txBody>
      </p:sp>
      <p:sp>
        <p:nvSpPr>
          <p:cNvPr id="4" name="Date Placeholder 2">
            <a:extLst>
              <a:ext uri="{FF2B5EF4-FFF2-40B4-BE49-F238E27FC236}">
                <a16:creationId xmlns:a16="http://schemas.microsoft.com/office/drawing/2014/main" id="{C1BBE99D-D917-44B0-B0E7-56F359FC94A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789A656A-DDEC-4F3E-A906-0B3F290EBDF9}"/>
              </a:ext>
            </a:extLst>
          </p:cNvPr>
          <p:cNvSpPr>
            <a:spLocks noChangeArrowheads="1"/>
          </p:cNvSpPr>
          <p:nvPr/>
        </p:nvSpPr>
        <p:spPr bwMode="auto">
          <a:xfrm>
            <a:off x="173521" y="914400"/>
            <a:ext cx="8796958"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7792478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52400" y="1920240"/>
            <a:ext cx="8839200" cy="4692310"/>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600"/>
              </a:spcAft>
              <a:buClr>
                <a:prstClr val="black"/>
              </a:buClr>
              <a:buSzPct val="70000"/>
              <a:tabLst/>
              <a:defRPr/>
            </a:pPr>
            <a:r>
              <a:rPr lang="en-US" sz="3200" dirty="0">
                <a:solidFill>
                  <a:prstClr val="black">
                    <a:lumMod val="95000"/>
                    <a:lumOff val="5000"/>
                  </a:prstClr>
                </a:solidFill>
                <a:cs typeface="Arial" panose="020B0604020202020204" pitchFamily="34" charset="0"/>
              </a:rPr>
              <a:t>M</a:t>
            </a:r>
            <a:r>
              <a:rPr kumimoji="0" lang="en-US" sz="32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y Seventh Day Adventist denomination in ignorance changed 2,300 days, or “</a:t>
            </a:r>
            <a:r>
              <a:rPr kumimoji="0" lang="en-US" sz="3200" b="1" i="0" u="none" strike="noStrike" kern="1200" cap="none" spc="0" normalizeH="0" baseline="0" noProof="0"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uLnTx/>
                <a:uFillTx/>
                <a:cs typeface="Arial" panose="020B0604020202020204" pitchFamily="34" charset="0"/>
              </a:rPr>
              <a:t>evenings and mornings</a:t>
            </a:r>
            <a:r>
              <a:rPr kumimoji="0" lang="en-US" sz="32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 in the Bible, to 2,300 </a:t>
            </a: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years</a:t>
            </a:r>
            <a:r>
              <a:rPr lang="en-US" sz="3200" dirty="0">
                <a:solidFill>
                  <a:schemeClr val="bg1"/>
                </a:solidFill>
                <a:cs typeface="Arial" panose="020B0604020202020204" pitchFamily="34" charset="0"/>
              </a:rPr>
              <a:t>.</a:t>
            </a:r>
            <a:r>
              <a:rPr kumimoji="0" lang="en-US" sz="32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 </a:t>
            </a:r>
          </a:p>
          <a:p>
            <a:pPr marL="0" lvl="0" indent="0">
              <a:lnSpc>
                <a:spcPct val="94000"/>
              </a:lnSpc>
              <a:spcAft>
                <a:spcPts val="1800"/>
              </a:spcAft>
              <a:buClr>
                <a:prstClr val="black"/>
              </a:buClr>
              <a:buSzPct val="70000"/>
              <a:tabLst/>
              <a:defRPr/>
            </a:pPr>
            <a:r>
              <a:rPr kumimoji="0" lang="en-US" i="0" u="none" strike="noStrike" kern="1200" normalizeH="0" baseline="0" noProof="0" dirty="0">
                <a:ln w="9525">
                  <a:solidFill>
                    <a:schemeClr val="bg1"/>
                  </a:solidFill>
                  <a:prstDash val="solid"/>
                </a:ln>
                <a:solidFill>
                  <a:schemeClr val="tx1"/>
                </a:solidFill>
                <a:effectLst>
                  <a:outerShdw blurRad="38100" dist="38100" dir="2700000" algn="tl">
                    <a:srgbClr val="000000">
                      <a:alpha val="43137"/>
                    </a:srgbClr>
                  </a:outerShdw>
                </a:effectLst>
                <a:uLnTx/>
                <a:uFillTx/>
                <a:cs typeface="Arial" panose="020B0604020202020204" pitchFamily="34" charset="0"/>
                <a:hlinkClick r:id="rId3"/>
              </a:rPr>
              <a:t>Dan. 8:14 NASB</a:t>
            </a:r>
            <a:endParaRPr kumimoji="0" lang="en-US" i="0" u="none" strike="noStrike" kern="1200" normalizeH="0" baseline="0" noProof="0" dirty="0">
              <a:ln w="9525">
                <a:solidFill>
                  <a:schemeClr val="bg1"/>
                </a:solidFill>
                <a:prstDash val="solid"/>
              </a:ln>
              <a:solidFill>
                <a:schemeClr val="tx1"/>
              </a:solidFill>
              <a:effectLst>
                <a:outerShdw blurRad="38100" dist="38100" dir="2700000" algn="tl">
                  <a:srgbClr val="000000">
                    <a:alpha val="43137"/>
                  </a:srgbClr>
                </a:outerShdw>
              </a:effectLst>
              <a:uLnTx/>
              <a:uFillTx/>
              <a:cs typeface="Arial" panose="020B0604020202020204" pitchFamily="34" charset="0"/>
            </a:endParaRPr>
          </a:p>
          <a:p>
            <a:pPr marL="365760" marR="0" lvl="0" indent="-365760" algn="l" defTabSz="457200" rtl="0" eaLnBrk="1" fontAlgn="base" latinLnBrk="0" hangingPunct="0">
              <a:lnSpc>
                <a:spcPct val="94000"/>
              </a:lnSpc>
              <a:spcBef>
                <a:spcPct val="0"/>
              </a:spcBef>
              <a:spcAft>
                <a:spcPts val="1800"/>
              </a:spcAft>
              <a:buClr>
                <a:schemeClr val="bg1"/>
              </a:buClr>
              <a:buSzPct val="70000"/>
              <a:buFont typeface="Wingdings" panose="05000000000000000000" pitchFamily="2" charset="2"/>
              <a:buChar char="Ø"/>
              <a:tabLst/>
              <a:defRPr/>
            </a:pPr>
            <a:r>
              <a:rPr kumimoji="0" lang="en-US" sz="3000" i="0" u="none" strike="noStrike" kern="1200" normalizeH="0" baseline="0" noProof="0" dirty="0">
                <a:solidFill>
                  <a:schemeClr val="bg1"/>
                </a:solidFill>
                <a:uLnTx/>
                <a:uFillTx/>
                <a:cs typeface="Arial" panose="020B0604020202020204" pitchFamily="34" charset="0"/>
              </a:rPr>
              <a:t>This unbiblical Bible word change led to past repeatedly disproved end time prophesies, that Jesus would return in 1844, and following years.</a:t>
            </a:r>
          </a:p>
          <a:p>
            <a:pPr marL="365760" lvl="0" indent="-365760">
              <a:lnSpc>
                <a:spcPct val="94000"/>
              </a:lnSpc>
              <a:spcAft>
                <a:spcPts val="1200"/>
              </a:spcAft>
              <a:buClr>
                <a:prstClr val="white"/>
              </a:buClr>
              <a:buSzPct val="65000"/>
              <a:buFont typeface="Wingdings" panose="05000000000000000000" pitchFamily="2" charset="2"/>
              <a:buChar char="Ø"/>
              <a:tabLst/>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No unbiblical SDA end time prophesy, based on this word change has come true. </a:t>
            </a:r>
          </a:p>
        </p:txBody>
      </p:sp>
      <p:sp>
        <p:nvSpPr>
          <p:cNvPr id="4" name="Date Placeholder 2">
            <a:extLst>
              <a:ext uri="{FF2B5EF4-FFF2-40B4-BE49-F238E27FC236}">
                <a16:creationId xmlns:a16="http://schemas.microsoft.com/office/drawing/2014/main" id="{156A4056-7AE4-45AA-ABEC-ECDE15630C8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a:t>
            </a:r>
            <a:r>
              <a:rPr kumimoji="0" lang="en-US" altLang="en-US" sz="1000" b="0" i="0" u="none" strike="noStrike" kern="1200" cap="none" spc="0" normalizeH="0" baseline="0" noProof="0" dirty="0" err="1">
                <a:ln>
                  <a:noFill/>
                </a:ln>
                <a:solidFill>
                  <a:prstClr val="white"/>
                </a:solidFill>
                <a:effectLst/>
                <a:uLnTx/>
                <a:uFillTx/>
                <a:latin typeface="Arial" panose="020B0604020202020204" pitchFamily="34" charset="0"/>
                <a:ea typeface="Microsoft YaHei" panose="020B0503020204020204" pitchFamily="34" charset="-122"/>
                <a:cs typeface="+mn-cs"/>
              </a:rPr>
              <a:t>Es</a:t>
            </a: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 Heaven &amp; Hell, Jeff Woodward</a:t>
            </a:r>
          </a:p>
        </p:txBody>
      </p:sp>
      <p:sp>
        <p:nvSpPr>
          <p:cNvPr id="6" name="Rectangle 2">
            <a:extLst>
              <a:ext uri="{FF2B5EF4-FFF2-40B4-BE49-F238E27FC236}">
                <a16:creationId xmlns:a16="http://schemas.microsoft.com/office/drawing/2014/main" id="{7E7662AC-65F1-46CA-84AC-23B22C967FFB}"/>
              </a:ext>
            </a:extLst>
          </p:cNvPr>
          <p:cNvSpPr>
            <a:spLocks noChangeArrowheads="1"/>
          </p:cNvSpPr>
          <p:nvPr/>
        </p:nvSpPr>
        <p:spPr bwMode="auto">
          <a:xfrm>
            <a:off x="173521" y="609600"/>
            <a:ext cx="8796958"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12476356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52400" y="1463040"/>
            <a:ext cx="8839200" cy="5257800"/>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600"/>
              </a:spcAft>
              <a:buClr>
                <a:prstClr val="white"/>
              </a:buClr>
              <a:buSzPct val="65000"/>
              <a:tabLst/>
              <a:defRPr/>
            </a:pPr>
            <a:r>
              <a:rPr lang="en-US" sz="3000" dirty="0">
                <a:solidFill>
                  <a:schemeClr val="bg1"/>
                </a:solidFill>
                <a:cs typeface="Arial" panose="020B0604020202020204" pitchFamily="34" charset="0"/>
              </a:rPr>
              <a:t>SDA leaders erroneously claimed that all end times plagues were completed before 1844.</a:t>
            </a:r>
          </a:p>
          <a:p>
            <a:pPr marL="365760" lvl="0" indent="-365760">
              <a:lnSpc>
                <a:spcPct val="91000"/>
              </a:lnSpc>
              <a:spcAft>
                <a:spcPts val="0"/>
              </a:spcAft>
              <a:buClr>
                <a:schemeClr val="bg1"/>
              </a:buClr>
              <a:buSzPct val="70000"/>
              <a:buFont typeface="Wingdings" panose="05000000000000000000" pitchFamily="2" charset="2"/>
              <a:buChar char="Ø"/>
              <a:tabLst/>
              <a:defRPr/>
            </a:pPr>
            <a:r>
              <a:rPr lang="en-US" sz="2700" dirty="0">
                <a:solidFill>
                  <a:schemeClr val="bg1"/>
                </a:solidFill>
                <a:cs typeface="Arial" panose="020B0604020202020204" pitchFamily="34" charset="0"/>
              </a:rPr>
              <a:t>But,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SDA Christians did not all flee to live in the remote country in 1844, to avoid rampant Sunday Law executions as prophesized</a:t>
            </a: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 </a:t>
            </a:r>
          </a:p>
          <a:p>
            <a:pPr marL="365760" lvl="0" indent="0">
              <a:lnSpc>
                <a:spcPct val="91000"/>
              </a:lnSpc>
              <a:spcAft>
                <a:spcPts val="1000"/>
              </a:spcAft>
              <a:buClr>
                <a:schemeClr val="bg1"/>
              </a:buClr>
              <a:buSzPct val="70000"/>
              <a:tabLst/>
              <a:defRPr/>
            </a:pPr>
            <a:r>
              <a:rPr lang="en-US" b="1" dirty="0">
                <a:ln w="9525">
                  <a:solidFill>
                    <a:prstClr val="black"/>
                  </a:solidFill>
                  <a:prstDash val="solid"/>
                </a:ln>
                <a:solidFill>
                  <a:prstClr val="white"/>
                </a:solidFill>
                <a:cs typeface="Arial" panose="020B0604020202020204" pitchFamily="34" charset="0"/>
                <a:hlinkClick r:id="rId3"/>
              </a:rPr>
              <a:t>[895]</a:t>
            </a:r>
            <a:r>
              <a:rPr lang="en-US" b="1" dirty="0">
                <a:ln w="9525">
                  <a:solidFill>
                    <a:prstClr val="black"/>
                  </a:solidFill>
                  <a:prstDash val="solid"/>
                </a:ln>
                <a:solidFill>
                  <a:prstClr val="white"/>
                </a:solidFill>
                <a:cs typeface="Arial" panose="020B0604020202020204" pitchFamily="34" charset="0"/>
              </a:rPr>
              <a:t> </a:t>
            </a:r>
            <a:r>
              <a:rPr lang="en-US" dirty="0">
                <a:solidFill>
                  <a:prstClr val="black">
                    <a:lumMod val="95000"/>
                    <a:lumOff val="5000"/>
                  </a:prstClr>
                </a:solidFill>
                <a:ea typeface="DengXian"/>
                <a:cs typeface="Arial" panose="020B0604020202020204" pitchFamily="34" charset="0"/>
              </a:rPr>
              <a:t>(pgs. 354-359)</a:t>
            </a:r>
            <a:r>
              <a:rPr lang="en-US" dirty="0">
                <a:solidFill>
                  <a:schemeClr val="bg1"/>
                </a:solidFill>
                <a:cs typeface="Arial" panose="020B0604020202020204" pitchFamily="34" charset="0"/>
              </a:rPr>
              <a:t> </a:t>
            </a:r>
          </a:p>
          <a:p>
            <a:pPr marL="365760" lvl="0" indent="-365760">
              <a:lnSpc>
                <a:spcPct val="91000"/>
              </a:lnSpc>
              <a:spcAft>
                <a:spcPts val="1000"/>
              </a:spcAft>
              <a:buClr>
                <a:schemeClr val="tx1"/>
              </a:buClr>
              <a:buSzPct val="65000"/>
              <a:buFont typeface="Wingdings" panose="05000000000000000000" pitchFamily="2" charset="2"/>
              <a:buChar char="Ø"/>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Most SDA over the last 175 years did the exact opposite, tens of millions moved into cities and suburbs for work and stores. </a:t>
            </a:r>
            <a:endParaRPr lang="en-US" sz="3000" dirty="0">
              <a:solidFill>
                <a:schemeClr val="bg1"/>
              </a:solidFill>
              <a:cs typeface="Arial" panose="020B0604020202020204" pitchFamily="34" charset="0"/>
            </a:endParaRPr>
          </a:p>
          <a:p>
            <a:pPr marL="365760" lvl="0" indent="-365760">
              <a:lnSpc>
                <a:spcPct val="92000"/>
              </a:lnSpc>
              <a:spcAft>
                <a:spcPts val="600"/>
              </a:spcAft>
              <a:buClr>
                <a:schemeClr val="bg1"/>
              </a:buClr>
              <a:buSzPct val="70000"/>
              <a:buFont typeface="Wingdings" panose="05000000000000000000" pitchFamily="2" charset="2"/>
              <a:buChar char="Ø"/>
              <a:tabLst/>
              <a:defRPr/>
            </a:pPr>
            <a:r>
              <a:rPr lang="en-US" sz="2700" dirty="0">
                <a:solidFill>
                  <a:schemeClr val="bg1"/>
                </a:solidFill>
                <a:cs typeface="Arial" panose="020B0604020202020204" pitchFamily="34" charset="0"/>
              </a:rPr>
              <a:t>In the real end times that are imminent, left behind weak Christians won’t be able to live in any city worldwide, tens of millions will be executed.</a:t>
            </a:r>
          </a:p>
        </p:txBody>
      </p:sp>
      <p:sp>
        <p:nvSpPr>
          <p:cNvPr id="4" name="Date Placeholder 2">
            <a:extLst>
              <a:ext uri="{FF2B5EF4-FFF2-40B4-BE49-F238E27FC236}">
                <a16:creationId xmlns:a16="http://schemas.microsoft.com/office/drawing/2014/main" id="{156A4056-7AE4-45AA-ABEC-ECDE15630C8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3AFDD253-A7C0-4F99-AE11-414A769BBF4E}"/>
              </a:ext>
            </a:extLst>
          </p:cNvPr>
          <p:cNvSpPr>
            <a:spLocks noChangeArrowheads="1"/>
          </p:cNvSpPr>
          <p:nvPr/>
        </p:nvSpPr>
        <p:spPr bwMode="auto">
          <a:xfrm>
            <a:off x="173521" y="274320"/>
            <a:ext cx="8796958"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2280860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76200" y="1518519"/>
            <a:ext cx="8991600" cy="5120640"/>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800"/>
              </a:spcAft>
              <a:buClr>
                <a:prstClr val="white"/>
              </a:buClr>
              <a:buSzPct val="65000"/>
              <a:tabLst/>
              <a:defRPr/>
            </a:pPr>
            <a:r>
              <a:rPr lang="en-US" sz="3200" dirty="0">
                <a:solidFill>
                  <a:schemeClr val="bg1"/>
                </a:solidFill>
                <a:cs typeface="Arial" panose="020B0604020202020204" pitchFamily="34" charset="0"/>
              </a:rPr>
              <a:t>SDA leaders erroneously claimed that all end times plagues were completed before 1844.</a:t>
            </a:r>
          </a:p>
          <a:p>
            <a:pPr marL="274320" lvl="0" indent="-274320">
              <a:lnSpc>
                <a:spcPct val="92000"/>
              </a:lnSpc>
              <a:spcAft>
                <a:spcPts val="800"/>
              </a:spcAft>
              <a:buClr>
                <a:schemeClr val="bg1"/>
              </a:buClr>
              <a:buSzPct val="70000"/>
              <a:buFont typeface="Wingdings" panose="05000000000000000000" pitchFamily="2" charset="2"/>
              <a:buChar char="Ø"/>
              <a:tabLst/>
              <a:defRPr/>
            </a:pPr>
            <a:r>
              <a:rPr lang="en-US" sz="2700" dirty="0">
                <a:solidFill>
                  <a:schemeClr val="bg1"/>
                </a:solidFill>
                <a:cs typeface="Arial" panose="020B0604020202020204" pitchFamily="34" charset="0"/>
              </a:rPr>
              <a:t>In 1844 all SDA worldwide didn’t survive by eating fruits &amp; vegetables, because there was no clean meat to eat.</a:t>
            </a:r>
          </a:p>
          <a:p>
            <a:pPr marL="274320" lvl="0" indent="-274320">
              <a:lnSpc>
                <a:spcPct val="92000"/>
              </a:lnSpc>
              <a:spcAft>
                <a:spcPts val="800"/>
              </a:spcAft>
              <a:buClr>
                <a:schemeClr val="bg1"/>
              </a:buClr>
              <a:buSzPct val="70000"/>
              <a:buFont typeface="Wingdings" panose="05000000000000000000" pitchFamily="2" charset="2"/>
              <a:buChar char="Ø"/>
              <a:tabLst/>
              <a:defRPr/>
            </a:pPr>
            <a:r>
              <a:rPr lang="en-US" sz="2700" dirty="0">
                <a:solidFill>
                  <a:schemeClr val="bg1"/>
                </a:solidFill>
                <a:cs typeface="Arial" panose="020B0604020202020204" pitchFamily="34" charset="0"/>
              </a:rPr>
              <a:t>Instead, </a:t>
            </a:r>
            <a:r>
              <a:rPr lang="en-US" sz="29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most SDA I observed over 25 years ate biblically clean, plentiful, organic, low-fat meats. </a:t>
            </a:r>
          </a:p>
          <a:p>
            <a:pPr marL="274320" lvl="0" indent="-274320">
              <a:lnSpc>
                <a:spcPct val="92000"/>
              </a:lnSpc>
              <a:spcAft>
                <a:spcPts val="800"/>
              </a:spcAft>
              <a:buClr>
                <a:schemeClr val="tx1"/>
              </a:buClr>
              <a:buSzPct val="65000"/>
              <a:buFont typeface="Wingdings" panose="05000000000000000000" pitchFamily="2" charset="2"/>
              <a:buChar char="Ø"/>
              <a:tabLst/>
              <a:defRPr/>
            </a:pPr>
            <a:r>
              <a:rPr lang="en-US" sz="29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Jesus fed fish to the disciples after His resurrection. He also fed fish to 5,000</a:t>
            </a:r>
            <a:r>
              <a:rPr lang="en-US" sz="2700" dirty="0">
                <a:solidFill>
                  <a:schemeClr val="bg1"/>
                </a:solidFill>
                <a:cs typeface="Arial" panose="020B0604020202020204" pitchFamily="34" charset="0"/>
              </a:rPr>
              <a:t>. </a:t>
            </a:r>
            <a:r>
              <a:rPr lang="en-US" sz="1600" dirty="0">
                <a:ln w="9525">
                  <a:solidFill>
                    <a:schemeClr val="bg1"/>
                  </a:solidFill>
                  <a:prstDash val="solid"/>
                </a:ln>
                <a:solidFill>
                  <a:schemeClr val="tx1"/>
                </a:solidFill>
                <a:cs typeface="Arial" panose="020B0604020202020204" pitchFamily="34" charset="0"/>
                <a:hlinkClick r:id="rId3"/>
              </a:rPr>
              <a:t>John 21:7-13 NIV</a:t>
            </a:r>
            <a:endParaRPr lang="en-US" sz="1600" dirty="0">
              <a:solidFill>
                <a:schemeClr val="bg1"/>
              </a:solidFill>
              <a:cs typeface="Arial" panose="020B0604020202020204" pitchFamily="34" charset="0"/>
            </a:endParaRPr>
          </a:p>
          <a:p>
            <a:pPr marL="274320" lvl="0" indent="-274320">
              <a:lnSpc>
                <a:spcPct val="92000"/>
              </a:lnSpc>
              <a:spcAft>
                <a:spcPts val="800"/>
              </a:spcAft>
              <a:buClr>
                <a:schemeClr val="bg1"/>
              </a:buClr>
              <a:buSzPct val="70000"/>
              <a:buFont typeface="Wingdings" panose="05000000000000000000" pitchFamily="2" charset="2"/>
              <a:buChar char="Ø"/>
              <a:tabLst/>
              <a:defRPr/>
            </a:pPr>
            <a:r>
              <a:rPr lang="en-US" sz="2700" dirty="0">
                <a:solidFill>
                  <a:schemeClr val="bg1"/>
                </a:solidFill>
                <a:cs typeface="Arial" panose="020B0604020202020204" pitchFamily="34" charset="0"/>
              </a:rPr>
              <a:t>In the actual imminent end times, </a:t>
            </a: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hlinkClick r:id="rId4" action="ppaction://hlinksldjump"/>
              </a:rPr>
              <a:t>meat will be illegal, no fish will be alive</a:t>
            </a:r>
            <a:r>
              <a:rPr lang="en-US" sz="2800" dirty="0">
                <a:solidFill>
                  <a:schemeClr val="bg1"/>
                </a:solidFill>
                <a:cs typeface="Arial" panose="020B0604020202020204" pitchFamily="34" charset="0"/>
              </a:rPr>
              <a:t>,</a:t>
            </a: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 </a:t>
            </a: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hlinkClick r:id="rId4" action="ppaction://hlinksldjump"/>
              </a:rPr>
              <a:t>vegetables &amp; fruit trees will all be burned worldwide</a:t>
            </a:r>
            <a:r>
              <a:rPr lang="en-US" sz="2800" dirty="0">
                <a:solidFill>
                  <a:schemeClr val="bg1"/>
                </a:solidFill>
                <a:cs typeface="Arial" panose="020B0604020202020204" pitchFamily="34" charset="0"/>
              </a:rPr>
              <a:t>,</a:t>
            </a: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 </a:t>
            </a:r>
            <a:r>
              <a:rPr lang="en-US" sz="2800" dirty="0">
                <a:solidFill>
                  <a:schemeClr val="bg1"/>
                </a:solidFill>
                <a:cs typeface="Arial" panose="020B0604020202020204" pitchFamily="34" charset="0"/>
              </a:rPr>
              <a:t>with</a:t>
            </a: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 </a:t>
            </a: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hlinkClick r:id="rId5" action="ppaction://hlinksldjump"/>
              </a:rPr>
              <a:t>no water to drink.</a:t>
            </a:r>
            <a:endParaRPr kumimoji="0" lang="en-US" sz="2700" i="0" u="none" strike="noStrike" kern="1200" normalizeH="0" baseline="0" noProof="0" dirty="0">
              <a:solidFill>
                <a:schemeClr val="bg1"/>
              </a:solidFill>
              <a:uLnTx/>
              <a:uFillTx/>
              <a:cs typeface="Arial" panose="020B0604020202020204" pitchFamily="34" charset="0"/>
            </a:endParaRPr>
          </a:p>
        </p:txBody>
      </p:sp>
      <p:sp>
        <p:nvSpPr>
          <p:cNvPr id="4" name="Date Placeholder 2">
            <a:extLst>
              <a:ext uri="{FF2B5EF4-FFF2-40B4-BE49-F238E27FC236}">
                <a16:creationId xmlns:a16="http://schemas.microsoft.com/office/drawing/2014/main" id="{156A4056-7AE4-45AA-ABEC-ECDE15630C8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A01E59F7-61C3-422A-B879-EE2209EECCFC}"/>
              </a:ext>
            </a:extLst>
          </p:cNvPr>
          <p:cNvSpPr>
            <a:spLocks noChangeArrowheads="1"/>
          </p:cNvSpPr>
          <p:nvPr/>
        </p:nvSpPr>
        <p:spPr bwMode="auto">
          <a:xfrm>
            <a:off x="173521" y="304800"/>
            <a:ext cx="8796958" cy="109728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28694934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76200" y="1463040"/>
            <a:ext cx="8991600" cy="5243358"/>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noFill/>
          </a:ln>
          <a:effectLst/>
          <a:scene3d>
            <a:camera prst="orthographicFront"/>
            <a:lightRig rig="threePt" dir="t"/>
          </a:scene3d>
          <a:sp3d>
            <a:bevelT w="165100" prst="coolSlant"/>
          </a:sp3d>
          <a:extLst/>
        </p:spPr>
        <p:txBody>
          <a:bodyPr wrap="square" lIns="9144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000"/>
              </a:spcAft>
              <a:buClr>
                <a:prstClr val="black"/>
              </a:buClr>
              <a:buSzPct val="80000"/>
              <a:tabLst/>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Some claim we must defend disproved 2,300 “years” and 1844 prophesies. </a:t>
            </a:r>
          </a:p>
          <a:p>
            <a:pPr marL="274320" lvl="0" indent="-274320">
              <a:lnSpc>
                <a:spcPct val="92000"/>
              </a:lnSpc>
              <a:spcAft>
                <a:spcPts val="1000"/>
              </a:spcAft>
              <a:buClr>
                <a:prstClr val="black"/>
              </a:buClr>
              <a:buSzPct val="70000"/>
              <a:buFont typeface="Wingdings" panose="05000000000000000000" pitchFamily="2" charset="2"/>
              <a:buChar char="Ø"/>
              <a:tabLst/>
              <a:defRPr/>
            </a:pPr>
            <a:r>
              <a:rPr kumimoji="0" lang="en-US" sz="2700" i="0" u="none" strike="noStrike" kern="1200" normalizeH="0" baseline="0" noProof="0" dirty="0">
                <a:solidFill>
                  <a:prstClr val="black">
                    <a:lumMod val="95000"/>
                    <a:lumOff val="5000"/>
                  </a:prstClr>
                </a:solidFill>
                <a:uLnTx/>
                <a:uFillTx/>
                <a:latin typeface="Arial" panose="020B0604020202020204" pitchFamily="34" charset="0"/>
                <a:ea typeface="Microsoft YaHei" panose="020B0503020204020204" pitchFamily="34" charset="-122"/>
                <a:cs typeface="Arial" panose="020B0604020202020204" pitchFamily="34" charset="0"/>
              </a:rPr>
              <a:t>But, the focus of all Christian churches MUST be on following Jesus and His teachings, repentance of sin, the resurrected Jesus, Son of God, and second coming. </a:t>
            </a:r>
          </a:p>
          <a:p>
            <a:pPr marL="274320" lvl="0" indent="-274320">
              <a:lnSpc>
                <a:spcPct val="92000"/>
              </a:lnSpc>
              <a:spcAft>
                <a:spcPts val="1000"/>
              </a:spcAft>
              <a:buClr>
                <a:schemeClr val="tx1"/>
              </a:buClr>
              <a:buSzPct val="65000"/>
              <a:buFont typeface="Wingdings" panose="05000000000000000000" pitchFamily="2" charset="2"/>
              <a:buChar char="Ø"/>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Our church focus must not be on defending human prophesy gossip, errors or opinion polls, that never came from God or scripture.</a:t>
            </a:r>
          </a:p>
          <a:p>
            <a:pPr marL="274320" lvl="0" indent="-274320">
              <a:lnSpc>
                <a:spcPct val="92000"/>
              </a:lnSpc>
              <a:spcAft>
                <a:spcPts val="1200"/>
              </a:spcAft>
              <a:buClr>
                <a:schemeClr val="tx1"/>
              </a:buClr>
              <a:buSzPct val="65000"/>
              <a:buFont typeface="Wingdings" panose="05000000000000000000" pitchFamily="2" charset="2"/>
              <a:buChar char="Ø"/>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Jesus said the focus of the church must not be on long standing traditions of man</a:t>
            </a:r>
            <a:r>
              <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that cause us to lose sight of God’s words.</a:t>
            </a:r>
            <a:r>
              <a:rPr kumimoji="0" lang="en-US" sz="3000" b="1" i="0" u="none" strike="noStrike" kern="1200" cap="none" spc="0" normalizeH="0" baseline="0" noProof="0" dirty="0">
                <a:ln w="9525">
                  <a:solidFill>
                    <a:prstClr val="black"/>
                  </a:solidFill>
                  <a:prstDash val="solid"/>
                </a:ln>
                <a:solidFill>
                  <a:prstClr val="white"/>
                </a:solidFill>
                <a:effectLst>
                  <a:glow rad="114300">
                    <a:srgbClr val="C00000">
                      <a:alpha val="60000"/>
                    </a:srgbClr>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i="0" u="non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hlinkClick r:id="rId3"/>
              </a:rPr>
              <a:t>Mark 7:5-8 NIV</a:t>
            </a:r>
            <a:endParaRPr kumimoji="0" lang="en-US" sz="1800" i="0" u="none" kern="1200" cap="none" spc="0" normalizeH="0" baseline="0" noProof="0" dirty="0">
              <a:ln w="9525">
                <a:solidFill>
                  <a:prstClr val="black"/>
                </a:solidFill>
                <a:prstDash val="solid"/>
              </a:ln>
              <a:solidFill>
                <a:prstClr val="white"/>
              </a:solidFill>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5B5E83EA-1FD9-4B99-93E0-AA16CF12138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E55CB361-2DF8-4DCF-91A2-3C3356424D93}"/>
              </a:ext>
            </a:extLst>
          </p:cNvPr>
          <p:cNvSpPr>
            <a:spLocks noChangeArrowheads="1"/>
          </p:cNvSpPr>
          <p:nvPr/>
        </p:nvSpPr>
        <p:spPr bwMode="auto">
          <a:xfrm>
            <a:off x="173521" y="215881"/>
            <a:ext cx="8796958" cy="1124712"/>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13876186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66800" y="663403"/>
            <a:ext cx="6710363" cy="5531194"/>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marR="0" lvl="0" indent="-365760" algn="l" defTabSz="457200" rtl="0" eaLnBrk="1" fontAlgn="base" latinLnBrk="0" hangingPunct="0">
              <a:lnSpc>
                <a:spcPct val="92000"/>
              </a:lnSpc>
              <a:spcBef>
                <a:spcPct val="0"/>
              </a:spcBef>
              <a:spcAft>
                <a:spcPts val="12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3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mn-cs"/>
              </a:rPr>
              <a:t>    … Pharisees and teachers of the law asked Jesus, “</a:t>
            </a:r>
            <a:r>
              <a:rPr kumimoji="0" lang="en-US" sz="3500" b="1" i="0" u="none" strike="noStrike" kern="120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01600" dist="38100" dir="5400000" algn="ctr" rotWithShape="0">
                    <a:schemeClr val="tx1"/>
                  </a:outerShdw>
                </a:effectLst>
                <a:uLnTx/>
                <a:uFillTx/>
                <a:latin typeface="Papyrus" panose="03070502060502030205" pitchFamily="66" charset="0"/>
                <a:ea typeface="Microsoft YaHei" panose="020B0503020204020204" pitchFamily="34" charset="-122"/>
                <a:cs typeface="+mn-cs"/>
              </a:rPr>
              <a:t>Why don’t your disciples live according to the </a:t>
            </a:r>
            <a:r>
              <a:rPr kumimoji="0" lang="en-US" sz="3600" b="1" i="0" u="none" strike="noStrike" kern="120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01600" dist="38100" dir="5400000" algn="ctr" rotWithShape="0">
                    <a:schemeClr val="tx1"/>
                  </a:outerShdw>
                </a:effectLst>
                <a:uLnTx/>
                <a:uFillTx/>
                <a:latin typeface="Papyrus" panose="03070502060502030205" pitchFamily="66" charset="0"/>
                <a:ea typeface="Microsoft YaHei" panose="020B0503020204020204" pitchFamily="34" charset="-122"/>
                <a:cs typeface="+mn-cs"/>
              </a:rPr>
              <a:t>tradition of the elders</a:t>
            </a:r>
            <a:r>
              <a:rPr kumimoji="0" lang="en-US" sz="3300" b="1" i="0" u="none" strike="noStrike" kern="120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01600" dist="38100" dir="5400000" algn="ctr" rotWithShape="0">
                    <a:schemeClr val="tx1"/>
                  </a:outerShdw>
                </a:effectLst>
                <a:uLnTx/>
                <a:uFillTx/>
                <a:latin typeface="Papyrus" panose="03070502060502030205" pitchFamily="66" charset="0"/>
                <a:ea typeface="Microsoft YaHei" panose="020B0503020204020204" pitchFamily="34" charset="-122"/>
                <a:cs typeface="+mn-cs"/>
              </a:rPr>
              <a:t> </a:t>
            </a:r>
            <a:r>
              <a:rPr kumimoji="0" lang="en-US" sz="33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mn-cs"/>
              </a:rPr>
              <a:t>...?”</a:t>
            </a:r>
          </a:p>
          <a:p>
            <a:pPr marL="365760" marR="0" lvl="0" indent="-365760" algn="l" defTabSz="457200" rtl="0" eaLnBrk="1" fontAlgn="base" latinLnBrk="0" hangingPunct="0">
              <a:lnSpc>
                <a:spcPct val="92000"/>
              </a:lnSpc>
              <a:spcBef>
                <a:spcPct val="0"/>
              </a:spcBef>
              <a:spcAft>
                <a:spcPts val="12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3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mn-cs"/>
              </a:rPr>
              <a:t>    He replied, “… you hypocrites … worship me in vain… </a:t>
            </a:r>
            <a:r>
              <a:rPr kumimoji="0" lang="en-US" sz="3300" b="0" i="0" u="none" strike="noStrike" kern="1200" cap="none" spc="0" normalizeH="0" baseline="0" noProof="0" dirty="0">
                <a:ln>
                  <a:noFill/>
                </a:ln>
                <a:solidFill>
                  <a:srgbClr val="000000">
                    <a:lumMod val="95000"/>
                    <a:lumOff val="5000"/>
                  </a:srgbClr>
                </a:solidFill>
                <a:effectLst/>
                <a:uLnTx/>
                <a:uFillTx/>
                <a:latin typeface="Papyrus" panose="03070502060502030205" pitchFamily="66" charset="0"/>
                <a:ea typeface="Microsoft YaHei" panose="020B0503020204020204" pitchFamily="34" charset="-122"/>
                <a:cs typeface="+mn-cs"/>
              </a:rPr>
              <a:t> </a:t>
            </a:r>
            <a:r>
              <a:rPr kumimoji="0" lang="en-US" sz="3600" b="1" i="0" u="none" strike="noStrike" kern="1200" normalizeH="0" baseline="0" noProof="0"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01600" dist="38100" dir="5400000" algn="ctr" rotWithShape="0">
                    <a:schemeClr val="tx1"/>
                  </a:outerShdw>
                </a:effectLst>
                <a:uLnTx/>
                <a:uFillTx/>
                <a:latin typeface="Papyrus" panose="03070502060502030205" pitchFamily="66" charset="0"/>
                <a:ea typeface="Microsoft YaHei" panose="020B0503020204020204" pitchFamily="34" charset="-122"/>
                <a:cs typeface="+mn-cs"/>
              </a:rPr>
              <a:t>teachings are merely human rules.’ You have let go of the commands of God and are holding on to human traditions</a:t>
            </a:r>
            <a:r>
              <a:rPr kumimoji="0" lang="en-US" sz="33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mn-cs"/>
              </a:rPr>
              <a:t>.”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mn-cs"/>
                <a:hlinkClick r:id="rId4"/>
              </a:rPr>
              <a:t>Mark 7:5-8 NIV</a:t>
            </a:r>
            <a:endParaRPr kumimoji="0" lang="en-US" sz="1800" b="0" i="0" u="none" strike="noStrike" kern="1200" cap="none" spc="0" normalizeH="0" baseline="0" noProof="0" dirty="0">
              <a:ln>
                <a:noFill/>
              </a:ln>
              <a:solidFill>
                <a:srgbClr val="000000"/>
              </a:solidFill>
              <a:effectLst/>
              <a:uLnTx/>
              <a:uFillTx/>
              <a:latin typeface="Papyrus" panose="03070502060502030205" pitchFamily="66" charset="0"/>
              <a:ea typeface="Microsoft YaHei" panose="020B0503020204020204" pitchFamily="34" charset="-122"/>
              <a:cs typeface="+mn-cs"/>
            </a:endParaRPr>
          </a:p>
        </p:txBody>
      </p:sp>
    </p:spTree>
    <p:extLst>
      <p:ext uri="{BB962C8B-B14F-4D97-AF65-F5344CB8AC3E}">
        <p14:creationId xmlns:p14="http://schemas.microsoft.com/office/powerpoint/2010/main" val="3744294716"/>
      </p:ext>
    </p:extLst>
  </p:cSld>
  <p:clrMapOvr>
    <a:masterClrMapping/>
  </p:clrMapOvr>
  <mc:AlternateContent xmlns:mc="http://schemas.openxmlformats.org/markup-compatibility/2006" xmlns:p15="http://schemas.microsoft.com/office/powerpoint/2012/main">
    <mc:Choice Requires="p15">
      <p:transition spd="slow" advTm="19000">
        <p15:prstTrans prst="pageCurlDouble"/>
      </p:transition>
    </mc:Choice>
    <mc:Fallback xmlns="">
      <p:transition spd="slow" advTm="19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76200" y="2045075"/>
            <a:ext cx="8991600" cy="4572000"/>
          </a:xfrm>
          <a:prstGeom prst="rect">
            <a:avLst/>
          </a:prstGeom>
          <a:gradFill flip="none" rotWithShape="1">
            <a:gsLst>
              <a:gs pos="0">
                <a:schemeClr val="tx1"/>
              </a:gs>
              <a:gs pos="68000">
                <a:srgbClr val="039751"/>
              </a:gs>
              <a:gs pos="100000">
                <a:srgbClr val="01572E"/>
              </a:gs>
            </a:gsLst>
            <a:path path="circle">
              <a:fillToRect l="50000" t="130000" r="50000" b="-30000"/>
            </a:path>
            <a:tileRect/>
          </a:gradFill>
          <a:ln w="25400">
            <a:solidFill>
              <a:schemeClr val="bg1"/>
            </a:solidFill>
          </a:ln>
          <a:effectLst>
            <a:outerShdw blurRad="50800" dist="50800" dir="5400000" algn="ctr" rotWithShape="0">
              <a:schemeClr val="bg1">
                <a:lumMod val="95000"/>
                <a:lumOff val="5000"/>
              </a:schemeClr>
            </a:outerShdw>
          </a:effectLst>
          <a:scene3d>
            <a:camera prst="orthographicFront"/>
            <a:lightRig rig="threePt" dir="t"/>
          </a:scene3d>
          <a:sp3d>
            <a:bevelT w="165100" prst="coolSlant"/>
          </a:sp3d>
          <a:extLst/>
        </p:spPr>
        <p:txBody>
          <a:bodyPr wrap="square" lIns="182880" tIns="27432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4000"/>
              </a:lnSpc>
              <a:spcBef>
                <a:spcPct val="0"/>
              </a:spcBef>
              <a:spcAft>
                <a:spcPts val="1200"/>
              </a:spcAft>
              <a:buClr>
                <a:prstClr val="white"/>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SDA church founder Ellen White correctly rejected following erroneous human traditions:</a:t>
            </a:r>
          </a:p>
          <a:p>
            <a:pPr marL="274320" lvl="0" indent="-274320">
              <a:lnSpc>
                <a:spcPct val="94000"/>
              </a:lnSpc>
              <a:spcAft>
                <a:spcPts val="1800"/>
              </a:spcAft>
              <a:buClr>
                <a:prstClr val="white"/>
              </a:buClr>
              <a:buSzPct val="65000"/>
              <a:buFont typeface="Wingdings" panose="05000000000000000000" pitchFamily="2" charset="2"/>
              <a:buChar char="Ø"/>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 commandments of God and the testimony of Jesus is the message we have to bear to the world.”</a:t>
            </a:r>
            <a:r>
              <a:rPr kumimoji="0" lang="en-US" sz="3000" b="1" i="0" u="none" strike="noStrike" kern="1200" normalizeH="0" baseline="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[895]</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(pg. 88)</a:t>
            </a:r>
          </a:p>
          <a:p>
            <a:pPr marL="274320" lvl="0" indent="-274320">
              <a:lnSpc>
                <a:spcPct val="92000"/>
              </a:lnSpc>
              <a:spcAft>
                <a:spcPts val="1000"/>
              </a:spcAft>
              <a:buClr>
                <a:prstClr val="white"/>
              </a:buClr>
              <a:buSzPct val="65000"/>
              <a:buFont typeface="Wingdings" panose="05000000000000000000" pitchFamily="2" charset="2"/>
              <a:buChar char="Ø"/>
              <a:tabLst/>
              <a:defRPr/>
            </a:pPr>
            <a:r>
              <a:rPr lang="en-US" sz="29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 only way to search the scripture is to lay down… every preconceived opinion, at the very door of investigation</a:t>
            </a:r>
            <a:r>
              <a:rPr kumimoji="0" lang="en-US" sz="27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a:t>
            </a:r>
            <a:r>
              <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7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and then enter into the work with an eye single to the glory of God...”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[895]</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(pg. 82)</a:t>
            </a:r>
            <a:endParaRPr kumimoji="0" lang="en-US" sz="32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7AFD7DCF-2E14-480D-8F02-3E7B116A36F5}"/>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8D1B7693-A1CF-4B17-9B00-553E4FD45D57}"/>
              </a:ext>
            </a:extLst>
          </p:cNvPr>
          <p:cNvSpPr>
            <a:spLocks noChangeArrowheads="1"/>
          </p:cNvSpPr>
          <p:nvPr/>
        </p:nvSpPr>
        <p:spPr bwMode="auto">
          <a:xfrm>
            <a:off x="173521" y="685800"/>
            <a:ext cx="8796958"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8494390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76200" y="1557021"/>
            <a:ext cx="8991600" cy="5150128"/>
          </a:xfrm>
          <a:prstGeom prst="rect">
            <a:avLst/>
          </a:prstGeom>
          <a:gradFill flip="none" rotWithShape="1">
            <a:gsLst>
              <a:gs pos="0">
                <a:schemeClr val="tx1"/>
              </a:gs>
              <a:gs pos="66000">
                <a:srgbClr val="039751"/>
              </a:gs>
              <a:gs pos="100000">
                <a:srgbClr val="01572E"/>
              </a:gs>
            </a:gsLst>
            <a:path path="circle">
              <a:fillToRect l="50000" t="130000" r="50000" b="-30000"/>
            </a:path>
            <a:tileRect/>
          </a:gradFill>
          <a:ln w="25400">
            <a:noFill/>
          </a:ln>
          <a:effectLst/>
          <a:scene3d>
            <a:camera prst="orthographicFront"/>
            <a:lightRig rig="threePt" dir="t"/>
          </a:scene3d>
          <a:sp3d>
            <a:bevelT w="165100" prst="coolSlant"/>
          </a:sp3d>
          <a:extLst/>
        </p:spPr>
        <p:txBody>
          <a:bodyPr wrap="square" lIns="13716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600"/>
              </a:spcAft>
              <a:buClr>
                <a:prstClr val="black"/>
              </a:buClr>
              <a:buSzPct val="80000"/>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2,300 “years” and 1844 are human traditions that never came from any vision or revelation from God or scripture. Research reveals these errors came from human gossip, prophesy popularity polls and medieval apostate sources: </a:t>
            </a:r>
          </a:p>
          <a:p>
            <a:pPr marL="0" lvl="0" indent="0">
              <a:lnSpc>
                <a:spcPct val="98000"/>
              </a:lnSpc>
              <a:spcAft>
                <a:spcPts val="1000"/>
              </a:spcAft>
              <a:buClr>
                <a:prstClr val="black"/>
              </a:buClr>
              <a:buSzPct val="80000"/>
              <a:tabLst/>
              <a:defRPr/>
            </a:pP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3"/>
              </a:rPr>
              <a:t>[836]</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94-95, 114-124, 204-210, 337-347, 355-356, 363),</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4"/>
              </a:rPr>
              <a:t>[837]</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 419-433, 441),</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 [897]</a:t>
            </a:r>
            <a:endParaRPr lang="en-US" b="1" dirty="0">
              <a:ln w="9525">
                <a:solidFill>
                  <a:prstClr val="black"/>
                </a:solidFill>
                <a:prstDash val="solid"/>
              </a:ln>
              <a:solidFill>
                <a:prstClr val="white"/>
              </a:solidFill>
              <a:cs typeface="Arial" panose="020B0604020202020204" pitchFamily="34" charset="0"/>
            </a:endParaRPr>
          </a:p>
          <a:p>
            <a:pPr marL="342900" lvl="0" indent="-342900">
              <a:lnSpc>
                <a:spcPct val="94000"/>
              </a:lnSpc>
              <a:spcAft>
                <a:spcPts val="300"/>
              </a:spcAft>
              <a:buClr>
                <a:prstClr val="black"/>
              </a:buClr>
              <a:buSzPct val="70000"/>
              <a:buFont typeface="Wingdings" panose="05000000000000000000" pitchFamily="2" charset="2"/>
              <a:buChar char="Ø"/>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ancient apostate </a:t>
            </a:r>
            <a:r>
              <a:rPr kumimoji="0" lang="en-US" sz="24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Church of England</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that persecuted ancient Protestants,</a:t>
            </a:r>
            <a:r>
              <a:rPr kumimoji="0" lang="en-US" sz="2400" b="0" i="0" u="none" strike="noStrike" kern="1200" cap="none" spc="0" normalizeH="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and today </a:t>
            </a:r>
            <a:r>
              <a:rPr kumimoji="0" lang="en-US" sz="2400" b="1" i="0" u="none" strike="noStrike" kern="1200" normalizeH="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baptizes transgenders</a:t>
            </a:r>
            <a:r>
              <a:rPr kumimoji="0" lang="en-US" sz="2400" b="1" i="0" u="none" strike="noStrike" kern="1200" normalizeH="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lang="en-US" sz="1600" b="1" dirty="0">
                <a:ln w="9525">
                  <a:solidFill>
                    <a:prstClr val="black"/>
                  </a:solidFill>
                  <a:prstDash val="solid"/>
                </a:ln>
                <a:solidFill>
                  <a:prstClr val="white"/>
                </a:solidFill>
                <a:latin typeface="Century Gothic" panose="020B0502020202020204"/>
                <a:ea typeface="+mn-ea"/>
                <a:cs typeface="Arial" panose="020B0604020202020204" pitchFamily="34" charset="0"/>
                <a:hlinkClick r:id="rId6"/>
              </a:rPr>
              <a:t>[919]</a:t>
            </a:r>
            <a:endParaRPr kumimoji="0" lang="en-US" sz="2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8000"/>
              </a:lnSpc>
              <a:spcBef>
                <a:spcPct val="0"/>
              </a:spcBef>
              <a:spcAft>
                <a:spcPts val="300"/>
              </a:spcAft>
              <a:buClr>
                <a:prstClr val="black"/>
              </a:buClr>
              <a:buSzPct val="66000"/>
              <a:buFont typeface="Wingdings" panose="05000000000000000000" pitchFamily="2" charset="2"/>
              <a:buChar char="Ø"/>
              <a:tabLst/>
              <a:defRPr/>
            </a:pPr>
            <a:r>
              <a:rPr lang="en-US" sz="2400" dirty="0">
                <a:solidFill>
                  <a:prstClr val="black"/>
                </a:solidFill>
                <a:cs typeface="Arial" panose="020B0604020202020204" pitchFamily="34" charset="0"/>
              </a:rPr>
              <a:t>T</a:t>
            </a:r>
            <a:r>
              <a:rPr kumimoji="0" lang="en-US" sz="2400" b="0" i="0" u="none" strike="noStrike" kern="1200" cap="none" spc="0" normalizeH="0" baseline="0" noProof="0" dirty="0">
                <a:ln>
                  <a:noFill/>
                </a:ln>
                <a:solidFill>
                  <a:prstClr val="black"/>
                </a:solidFill>
                <a:effectLst/>
                <a:uLnTx/>
                <a:uFillTx/>
                <a:cs typeface="Arial" panose="020B0604020202020204" pitchFamily="34" charset="0"/>
              </a:rPr>
              <a:t>he Catholic Church, that burned Protestant Christians</a:t>
            </a:r>
            <a:r>
              <a:rPr lang="en-US" sz="2400" dirty="0">
                <a:solidFill>
                  <a:prstClr val="black"/>
                </a:solidFill>
                <a:cs typeface="Arial" panose="020B0604020202020204" pitchFamily="34" charset="0"/>
              </a:rPr>
              <a:t>.</a:t>
            </a:r>
            <a:r>
              <a:rPr kumimoji="0" lang="en-US" sz="2400" b="0" i="0" u="none" strike="noStrike" kern="1200" cap="none" spc="0" normalizeH="0" baseline="0" noProof="0" dirty="0">
                <a:ln>
                  <a:noFill/>
                </a:ln>
                <a:solidFill>
                  <a:prstClr val="black"/>
                </a:solidFill>
                <a:effectLst/>
                <a:uLnTx/>
                <a:uFillTx/>
                <a:cs typeface="Arial" panose="020B0604020202020204" pitchFamily="34" charset="0"/>
              </a:rPr>
              <a:t> </a:t>
            </a:r>
          </a:p>
          <a:p>
            <a:pPr marL="274320" marR="0" lvl="0" indent="-274320" algn="l" defTabSz="457200" rtl="0" eaLnBrk="1" fontAlgn="base" latinLnBrk="0" hangingPunct="0">
              <a:lnSpc>
                <a:spcPct val="98000"/>
              </a:lnSpc>
              <a:spcBef>
                <a:spcPct val="0"/>
              </a:spcBef>
              <a:spcAft>
                <a:spcPts val="300"/>
              </a:spcAft>
              <a:buClr>
                <a:prstClr val="black"/>
              </a:buClr>
              <a:buSzPct val="66000"/>
              <a:buFont typeface="Wingdings" panose="05000000000000000000" pitchFamily="2" charset="2"/>
              <a:buChar char="Ø"/>
              <a:tabLst/>
              <a:defRPr/>
            </a:pPr>
            <a:r>
              <a:rPr kumimoji="0" lang="en-US" sz="2400" b="0" i="0" u="none" strike="noStrike" kern="1200" cap="none" spc="0" normalizeH="0" baseline="0" noProof="0" dirty="0">
                <a:ln>
                  <a:noFill/>
                </a:ln>
                <a:solidFill>
                  <a:prstClr val="black"/>
                </a:solidFill>
                <a:effectLst/>
                <a:uLnTx/>
                <a:uFillTx/>
                <a:cs typeface="Arial" panose="020B0604020202020204" pitchFamily="34" charset="0"/>
              </a:rPr>
              <a:t>Orthodox Jews, who today reject Jesus as the Messiah.</a:t>
            </a:r>
          </a:p>
          <a:p>
            <a:pPr marL="274320" marR="0" lvl="0" indent="-274320" algn="l" defTabSz="457200" rtl="0" eaLnBrk="1" fontAlgn="base" latinLnBrk="0" hangingPunct="0">
              <a:lnSpc>
                <a:spcPct val="98000"/>
              </a:lnSpc>
              <a:spcBef>
                <a:spcPct val="0"/>
              </a:spcBef>
              <a:spcAft>
                <a:spcPts val="300"/>
              </a:spcAft>
              <a:buClr>
                <a:prstClr val="black"/>
              </a:buClr>
              <a:buSzPct val="66000"/>
              <a:buFont typeface="Wingdings" panose="05000000000000000000" pitchFamily="2" charset="2"/>
              <a:buChar char="Ø"/>
              <a:tabLst/>
              <a:defRPr/>
            </a:pPr>
            <a:r>
              <a:rPr lang="en-US" sz="2400" noProof="0" dirty="0">
                <a:solidFill>
                  <a:prstClr val="black"/>
                </a:solidFill>
                <a:cs typeface="Arial" panose="020B0604020202020204" pitchFamily="34" charset="0"/>
              </a:rPr>
              <a:t>A cu</a:t>
            </a:r>
            <a:r>
              <a:rPr kumimoji="0" lang="en-US" sz="2400" b="0" i="0" u="none" strike="noStrike" kern="1200" cap="none" spc="0" normalizeH="0" baseline="0" noProof="0" dirty="0">
                <a:ln>
                  <a:noFill/>
                </a:ln>
                <a:solidFill>
                  <a:prstClr val="black"/>
                </a:solidFill>
                <a:effectLst/>
                <a:uLnTx/>
                <a:uFillTx/>
                <a:cs typeface="Arial" panose="020B0604020202020204" pitchFamily="34" charset="0"/>
              </a:rPr>
              <a:t>lt of Joachimite spiritualist Catholics. </a:t>
            </a:r>
          </a:p>
          <a:p>
            <a:pPr marL="274320" marR="0" lvl="0" indent="0" algn="l" defTabSz="457200" rtl="0" eaLnBrk="1" fontAlgn="base" latinLnBrk="0" hangingPunct="0">
              <a:lnSpc>
                <a:spcPct val="98000"/>
              </a:lnSpc>
              <a:spcBef>
                <a:spcPct val="0"/>
              </a:spcBef>
              <a:spcAft>
                <a:spcPts val="1000"/>
              </a:spcAft>
              <a:buClr>
                <a:prstClr val="black"/>
              </a:buClr>
              <a:buSzPct val="66000"/>
              <a:tabLst/>
              <a:defRPr/>
            </a:pP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3"/>
              </a:rPr>
              <a:t>[836]</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204-210)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4"/>
              </a:rPr>
              <a:t>[837]</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 384-385),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7"/>
              </a:rPr>
              <a:t>[855]</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2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EA6F6C75-20B9-49C0-9BF1-5088D57059D3}"/>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DFFC4246-4E3C-42BE-AFBD-32B172DF5EB2}"/>
              </a:ext>
            </a:extLst>
          </p:cNvPr>
          <p:cNvSpPr>
            <a:spLocks noChangeArrowheads="1"/>
          </p:cNvSpPr>
          <p:nvPr/>
        </p:nvSpPr>
        <p:spPr bwMode="auto">
          <a:xfrm>
            <a:off x="173521" y="365760"/>
            <a:ext cx="8796958" cy="1097280"/>
          </a:xfrm>
          <a:prstGeom prst="rect">
            <a:avLst/>
          </a:prstGeom>
          <a:blipFill>
            <a:blip r:embed="rId8"/>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20919827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F5EBB183-B42E-4187-83C6-809DF07BC77B}"/>
              </a:ext>
            </a:extLst>
          </p:cNvPr>
          <p:cNvSpPr>
            <a:spLocks noChangeArrowheads="1"/>
          </p:cNvSpPr>
          <p:nvPr/>
        </p:nvSpPr>
        <p:spPr bwMode="auto">
          <a:xfrm>
            <a:off x="340351" y="2317337"/>
            <a:ext cx="8463298" cy="4093428"/>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27432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100000"/>
              </a:lnSpc>
              <a:spcBef>
                <a:spcPts val="0"/>
              </a:spcBef>
              <a:spcAft>
                <a:spcPts val="1800"/>
              </a:spcAft>
              <a:buClr>
                <a:prstClr val="white"/>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9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itchFamily="1"/>
                <a:cs typeface="Arial" panose="020B0604020202020204" pitchFamily="34" charset="0"/>
              </a:rPr>
              <a:t>2,300 “years” &amp; 1844 came from both apostate Catholic and evil Muslim sources: </a:t>
            </a:r>
          </a:p>
          <a:p>
            <a:pPr marL="274320" lvl="0" indent="-274320" hangingPunct="1">
              <a:lnSpc>
                <a:spcPct val="100000"/>
              </a:lnSpc>
              <a:spcBef>
                <a:spcPts val="0"/>
              </a:spcBef>
              <a:spcAft>
                <a:spcPts val="1800"/>
              </a:spcAft>
              <a:buClr>
                <a:prstClr val="white"/>
              </a:buClr>
              <a:buSzPct val="65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 Catholic Pope’s envoy</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itchFamily="1"/>
                <a:cs typeface="Arial" panose="020B0604020202020204" pitchFamily="34" charset="0"/>
              </a:rPr>
              <a:t>, Cardinal Nicholas of Suza in 1440 AD.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3"/>
              </a:rPr>
              <a:t>[836]</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204-206)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[855]</a:t>
            </a:r>
            <a:endPar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lvl="0" indent="-274320" hangingPunct="1">
              <a:lnSpc>
                <a:spcPct val="100000"/>
              </a:lnSpc>
              <a:spcBef>
                <a:spcPts val="0"/>
              </a:spcBef>
              <a:spcAft>
                <a:spcPts val="1800"/>
              </a:spcAft>
              <a:buClr>
                <a:schemeClr val="bg1"/>
              </a:buClr>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800" i="0" u="none" strike="noStrike" kern="1200" normalizeH="0" baseline="0" noProof="0" dirty="0">
                <a:solidFill>
                  <a:schemeClr val="bg1"/>
                </a:solidFill>
                <a:uLnTx/>
                <a:uFillTx/>
                <a:latin typeface="Arial" panose="020B0604020202020204" pitchFamily="34" charset="0"/>
                <a:ea typeface="Microsoft YaHei" pitchFamily="1"/>
                <a:cs typeface="Arial" panose="020B0604020202020204" pitchFamily="34" charset="0"/>
              </a:rPr>
              <a:t>A</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itchFamily="1"/>
                <a:cs typeface="Arial" panose="020B0604020202020204" pitchFamily="34" charset="0"/>
              </a:rPr>
              <a:t> </a:t>
            </a:r>
            <a:r>
              <a:rPr kumimoji="0" lang="en-US" sz="3000" i="0" u="none" strike="noStrike" kern="1200" normalizeH="0" baseline="0" noProof="0" dirty="0">
                <a:solidFill>
                  <a:schemeClr val="bg1">
                    <a:lumMod val="95000"/>
                    <a:lumOff val="5000"/>
                  </a:schemeClr>
                </a:solidFill>
                <a:uLnTx/>
                <a:uFillTx/>
                <a:latin typeface="Arial" panose="020B0604020202020204" pitchFamily="34" charset="0"/>
                <a:ea typeface="Microsoft YaHei" pitchFamily="1"/>
                <a:cs typeface="Arial" panose="020B0604020202020204" pitchFamily="34" charset="0"/>
              </a:rPr>
              <a:t>Muslim </a:t>
            </a:r>
            <a:r>
              <a:rPr kumimoji="0" lang="en-US" sz="2800" i="0" u="none" strike="noStrike" kern="1200" normalizeH="0" baseline="0" noProof="0" dirty="0">
                <a:solidFill>
                  <a:schemeClr val="bg1"/>
                </a:solidFill>
                <a:uLnTx/>
                <a:uFillTx/>
                <a:latin typeface="Arial" panose="020B0604020202020204" pitchFamily="34" charset="0"/>
                <a:ea typeface="Microsoft YaHei" pitchFamily="1"/>
                <a:cs typeface="Arial" panose="020B0604020202020204" pitchFamily="34" charset="0"/>
              </a:rPr>
              <a:t>Sira prophesy book </a:t>
            </a:r>
            <a:r>
              <a:rPr kumimoji="0" lang="en-US" sz="2800" b="0" i="0" u="none" strike="noStrike" kern="1200" cap="none" spc="0" normalizeH="0" baseline="0" noProof="0" dirty="0">
                <a:ln>
                  <a:noFill/>
                </a:ln>
                <a:solidFill>
                  <a:prstClr val="black">
                    <a:lumMod val="95000"/>
                    <a:lumOff val="5000"/>
                  </a:prstClr>
                </a:solidFill>
                <a:effectLst/>
                <a:uLnTx/>
                <a:uFillTx/>
                <a:ea typeface="Microsoft YaHei" pitchFamily="1"/>
                <a:cs typeface="Arial" panose="020B0604020202020204" pitchFamily="34" charset="0"/>
              </a:rPr>
              <a:t>from Yemen in the Middle East,</a:t>
            </a:r>
            <a:r>
              <a:rPr kumimoji="0" lang="en-US" sz="3000" b="0" i="0" u="none" strike="noStrike" kern="1200" cap="none" spc="0" normalizeH="0" baseline="0" noProof="0" dirty="0">
                <a:ln>
                  <a:noFill/>
                </a:ln>
                <a:solidFill>
                  <a:prstClr val="black">
                    <a:lumMod val="95000"/>
                    <a:lumOff val="5000"/>
                  </a:prstClr>
                </a:solidFill>
                <a:effectLst/>
                <a:uLnTx/>
                <a:uFillTx/>
                <a:ea typeface="Microsoft YaHei" pitchFamily="1"/>
                <a:cs typeface="Arial" panose="020B0604020202020204" pitchFamily="34" charset="0"/>
              </a:rPr>
              <a:t> </a:t>
            </a:r>
            <a:r>
              <a:rPr kumimoji="0" lang="en-US" b="1" i="0" u="none" strike="noStrike" kern="1200" cap="none" spc="0" normalizeH="0" baseline="0" noProof="0" dirty="0">
                <a:ln w="9525">
                  <a:solidFill>
                    <a:prstClr val="black"/>
                  </a:solidFill>
                  <a:prstDash val="solid"/>
                </a:ln>
                <a:solidFill>
                  <a:prstClr val="white"/>
                </a:solidFill>
                <a:effectLst/>
                <a:uLnTx/>
                <a:uFillTx/>
                <a:ea typeface="DengXian"/>
                <a:cs typeface="Arial" panose="020B0604020202020204" pitchFamily="34" charset="0"/>
                <a:hlinkClick r:id="rId5"/>
              </a:rPr>
              <a:t>[837]</a:t>
            </a:r>
            <a:r>
              <a:rPr kumimoji="0" lang="en-US" b="1" i="0" u="none" strike="noStrike" kern="1200" cap="none" spc="0" normalizeH="0" baseline="0" noProof="0" dirty="0">
                <a:ln w="9525">
                  <a:solidFill>
                    <a:prstClr val="black"/>
                  </a:solidFill>
                  <a:prstDash val="solid"/>
                </a:ln>
                <a:solidFill>
                  <a:prstClr val="white"/>
                </a:solidFill>
                <a:effectLst/>
                <a:uLnTx/>
                <a:uFillTx/>
                <a:ea typeface="DengXian"/>
                <a:cs typeface="Arial" panose="020B0604020202020204" pitchFamily="34" charset="0"/>
              </a:rPr>
              <a:t> </a:t>
            </a:r>
            <a:r>
              <a:rPr kumimoji="0" lang="en-US" b="0" i="0" u="none" strike="noStrike" kern="1200" cap="none" spc="0" normalizeH="0" baseline="0" noProof="0" dirty="0">
                <a:ln>
                  <a:noFill/>
                </a:ln>
                <a:solidFill>
                  <a:prstClr val="black"/>
                </a:solidFill>
                <a:effectLst/>
                <a:uLnTx/>
                <a:uFillTx/>
                <a:ea typeface="DengXian"/>
                <a:cs typeface="Arial" panose="020B0604020202020204" pitchFamily="34" charset="0"/>
              </a:rPr>
              <a:t>(pg. 384)</a:t>
            </a:r>
            <a:r>
              <a:rPr kumimoji="0" lang="en-US" sz="2800" b="0" i="0" u="none" strike="noStrike" kern="1200" cap="none" spc="0" normalizeH="0" baseline="0" noProof="0" dirty="0">
                <a:ln>
                  <a:noFill/>
                </a:ln>
                <a:solidFill>
                  <a:prstClr val="black"/>
                </a:solidFill>
                <a:effectLst/>
                <a:uLnTx/>
                <a:uFillTx/>
                <a:ea typeface="DengXian"/>
                <a:cs typeface="Arial" panose="020B0604020202020204" pitchFamily="34" charset="0"/>
              </a:rPr>
              <a:t> with</a:t>
            </a:r>
            <a:r>
              <a:rPr kumimoji="0" lang="en-US" sz="2800" b="0" i="0" u="none" strike="noStrike" kern="1200" cap="none" spc="0" normalizeH="0" noProof="0" dirty="0">
                <a:ln>
                  <a:noFill/>
                </a:ln>
                <a:solidFill>
                  <a:prstClr val="black"/>
                </a:solidFill>
                <a:effectLst/>
                <a:uLnTx/>
                <a:uFillTx/>
                <a:ea typeface="DengXian"/>
                <a:cs typeface="Arial" panose="020B0604020202020204" pitchFamily="34" charset="0"/>
              </a:rPr>
              <a:t>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Microsoft YaHei" pitchFamily="1"/>
                <a:cs typeface="Arial" panose="020B0604020202020204" pitchFamily="34" charset="0"/>
                <a:hlinkClick r:id="rId6" action="ppaction://hlinksldjump"/>
              </a:rPr>
              <a:t>false and Satanic end time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ction="ppaction://hlinksldjump"/>
              </a:rPr>
              <a:t>prophesies</a:t>
            </a:r>
            <a:r>
              <a:rPr lang="en-US" sz="2800" dirty="0">
                <a:solidFill>
                  <a:schemeClr val="bg1"/>
                </a:solidFill>
                <a:cs typeface="Arial" panose="020B0604020202020204" pitchFamily="34" charset="0"/>
              </a:rPr>
              <a:t>.</a:t>
            </a:r>
            <a:endParaRPr kumimoji="0" lang="en-US" b="1" i="0" u="none" strike="noStrike" kern="1200" cap="none" spc="0" normalizeH="0" baseline="0" noProof="0" dirty="0">
              <a:ln>
                <a:noFill/>
              </a:ln>
              <a:solidFill>
                <a:schemeClr val="bg1"/>
              </a:solidFill>
              <a:uLnTx/>
              <a:uFillTx/>
              <a:cs typeface="Arial" panose="020B0604020202020204" pitchFamily="34" charset="0"/>
            </a:endParaRPr>
          </a:p>
        </p:txBody>
      </p:sp>
      <p:sp>
        <p:nvSpPr>
          <p:cNvPr id="4" name="Date Placeholder 2">
            <a:extLst>
              <a:ext uri="{FF2B5EF4-FFF2-40B4-BE49-F238E27FC236}">
                <a16:creationId xmlns:a16="http://schemas.microsoft.com/office/drawing/2014/main" id="{B9E5FD6D-CD14-4792-A775-B4F33BED330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5" name="Rectangle 2">
            <a:extLst>
              <a:ext uri="{FF2B5EF4-FFF2-40B4-BE49-F238E27FC236}">
                <a16:creationId xmlns:a16="http://schemas.microsoft.com/office/drawing/2014/main" id="{4A8FAE28-B0F8-4CD0-9B5B-EF8A7346845B}"/>
              </a:ext>
            </a:extLst>
          </p:cNvPr>
          <p:cNvSpPr>
            <a:spLocks noChangeArrowheads="1"/>
          </p:cNvSpPr>
          <p:nvPr/>
        </p:nvSpPr>
        <p:spPr bwMode="auto">
          <a:xfrm>
            <a:off x="173521" y="820102"/>
            <a:ext cx="8796958" cy="1097280"/>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1020768401"/>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5250"/>
                                  </p:stCondLst>
                                  <p:childTnLst>
                                    <p:animEffect transition="out" filter="fade">
                                      <p:cBhvr>
                                        <p:cTn id="6" dur="2500" tmFilter="0, 0; .2, .5; .8, .5; 1, 0"/>
                                        <p:tgtEl>
                                          <p:spTgt spid="8">
                                            <p:txEl>
                                              <p:pRg st="1" end="1"/>
                                            </p:txEl>
                                          </p:spTgt>
                                        </p:tgtEl>
                                      </p:cBhvr>
                                    </p:animEffect>
                                    <p:animScale>
                                      <p:cBhvr>
                                        <p:cTn id="7" dur="1250" autoRev="1" fill="hold"/>
                                        <p:tgtEl>
                                          <p:spTgt spid="8">
                                            <p:txEl>
                                              <p:pRg st="1" end="1"/>
                                            </p:txEl>
                                          </p:spTgt>
                                        </p:tgtEl>
                                      </p:cBhvr>
                                      <p:by x="105000" y="105000"/>
                                    </p:animScale>
                                  </p:childTnLst>
                                </p:cTn>
                              </p:par>
                            </p:childTnLst>
                          </p:cTn>
                        </p:par>
                        <p:par>
                          <p:cTn id="8" fill="hold">
                            <p:stCondLst>
                              <p:cond delay="7750"/>
                            </p:stCondLst>
                            <p:childTnLst>
                              <p:par>
                                <p:cTn id="9" presetID="26" presetClass="emph" presetSubtype="0" fill="hold" nodeType="afterEffect">
                                  <p:stCondLst>
                                    <p:cond delay="3000"/>
                                  </p:stCondLst>
                                  <p:childTnLst>
                                    <p:animEffect transition="out" filter="fade">
                                      <p:cBhvr>
                                        <p:cTn id="10" dur="2500" tmFilter="0, 0; .2, .5; .8, .5; 1, 0"/>
                                        <p:tgtEl>
                                          <p:spTgt spid="8">
                                            <p:txEl>
                                              <p:pRg st="2" end="2"/>
                                            </p:txEl>
                                          </p:spTgt>
                                        </p:tgtEl>
                                      </p:cBhvr>
                                    </p:animEffect>
                                    <p:animScale>
                                      <p:cBhvr>
                                        <p:cTn id="11" dur="1250" autoRev="1" fill="hold"/>
                                        <p:tgtEl>
                                          <p:spTgt spid="8">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1034" y="1981200"/>
            <a:ext cx="8921932" cy="438119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0000"/>
              </a:lnSpc>
              <a:spcAft>
                <a:spcPts val="1800"/>
              </a:spcAft>
              <a:buClrTx/>
              <a:buSzPct val="80000"/>
              <a:tabLst/>
              <a:defRPr/>
            </a:pPr>
            <a:r>
              <a:rPr lang="en-US" altLang="en-US" sz="3400" dirty="0">
                <a:solidFill>
                  <a:schemeClr val="bg1"/>
                </a:solidFill>
                <a:latin typeface="Calibri" panose="020F0502020204030204" pitchFamily="34" charset="0"/>
                <a:ea typeface="Times New Roman" panose="02020603050405020304" pitchFamily="18" charset="0"/>
                <a:cs typeface="Calibri" panose="020F0502020204030204" pitchFamily="34" charset="0"/>
              </a:rPr>
              <a:t>The Bible stated that a great worldwide revival would be followed by a </a:t>
            </a: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great falling away </a:t>
            </a:r>
            <a:r>
              <a:rPr lang="en-US" altLang="en-US" sz="3400" dirty="0">
                <a:solidFill>
                  <a:schemeClr val="bg1"/>
                </a:solidFill>
                <a:latin typeface="Calibri" panose="020F0502020204030204" pitchFamily="34" charset="0"/>
                <a:ea typeface="Times New Roman" panose="02020603050405020304" pitchFamily="18" charset="0"/>
                <a:cs typeface="Calibri" panose="020F0502020204030204" pitchFamily="34" charset="0"/>
              </a:rPr>
              <a:t>from God, resulting in a </a:t>
            </a: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great worldwide whore. </a:t>
            </a:r>
            <a:endParaRPr lang="en-US" altLang="en-US" sz="3600" b="1" dirty="0">
              <a:ln>
                <a:solidFill>
                  <a:sysClr val="windowText" lastClr="000000"/>
                </a:solidFill>
              </a:ln>
              <a:solidFill>
                <a:prstClr val="white"/>
              </a:solidFill>
              <a:latin typeface="Calibri" panose="020F0502020204030204" pitchFamily="34" charset="0"/>
              <a:ea typeface="Times New Roman" panose="02020603050405020304" pitchFamily="18" charset="0"/>
              <a:cs typeface="Calibri" panose="020F0502020204030204" pitchFamily="34" charset="0"/>
            </a:endParaRPr>
          </a:p>
          <a:p>
            <a:pPr marL="365760" lvl="0" indent="-365760" defTabSz="914400" eaLnBrk="0">
              <a:lnSpc>
                <a:spcPct val="90000"/>
              </a:lnSpc>
              <a:spcAft>
                <a:spcPts val="1800"/>
              </a:spcAft>
              <a:buClrTx/>
              <a:buSzPct val="80000"/>
              <a:buFont typeface="Wingdings" panose="05000000000000000000" pitchFamily="2" charset="2"/>
              <a:buChar char="Ø"/>
              <a:tabLst/>
              <a:defRPr/>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Our cities today are the same as the perverted homosexual cities of Sodom and Gomorrah.</a:t>
            </a:r>
          </a:p>
          <a:p>
            <a:pPr marL="365760" lvl="0" indent="-365760" defTabSz="914400" eaLnBrk="0">
              <a:lnSpc>
                <a:spcPct val="90000"/>
              </a:lnSpc>
              <a:spcAft>
                <a:spcPts val="1800"/>
              </a:spcAft>
              <a:buClrTx/>
              <a:buSzPct val="80000"/>
              <a:buFont typeface="Wingdings" panose="05000000000000000000" pitchFamily="2" charset="2"/>
              <a:buChar char="Ø"/>
              <a:tabLst/>
              <a:defRPr/>
            </a:pPr>
            <a:r>
              <a:rPr lang="en-US" altLang="en-US" sz="3100" dirty="0">
                <a:solidFill>
                  <a:schemeClr val="bg1"/>
                </a:solidFill>
                <a:latin typeface="Calibri" panose="020F0502020204030204" pitchFamily="34" charset="0"/>
                <a:ea typeface="Times New Roman" panose="02020603050405020304" pitchFamily="18" charset="0"/>
                <a:cs typeface="Calibri" panose="020F0502020204030204" pitchFamily="34" charset="0"/>
              </a:rPr>
              <a:t>The Apostle Paul said </a:t>
            </a:r>
            <a:r>
              <a:rPr lang="en-US" altLang="en-US" sz="3100" dirty="0">
                <a:solidFill>
                  <a:prstClr val="black"/>
                </a:solidFill>
                <a:latin typeface="Calibri" panose="020F0502020204030204" pitchFamily="34" charset="0"/>
                <a:ea typeface="Times New Roman" panose="02020603050405020304" pitchFamily="18" charset="0"/>
                <a:cs typeface="Calibri" panose="020F0502020204030204" pitchFamily="34" charset="0"/>
              </a:rPr>
              <a:t>of the end times </a:t>
            </a:r>
            <a:r>
              <a:rPr lang="en-US" altLang="en-US" sz="3100" dirty="0">
                <a:solidFill>
                  <a:schemeClr val="bg1"/>
                </a:solidFill>
                <a:latin typeface="Calibri" panose="020F0502020204030204" pitchFamily="34" charset="0"/>
                <a:ea typeface="Times New Roman" panose="02020603050405020304" pitchFamily="18" charset="0"/>
                <a:cs typeface="Calibri" panose="020F0502020204030204" pitchFamily="34" charset="0"/>
              </a:rPr>
              <a:t>“... </a:t>
            </a:r>
            <a:r>
              <a:rPr lang="en-US" alt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that day shall not come, except there come a falling away first </a:t>
            </a:r>
            <a:r>
              <a:rPr lang="en-US" altLang="en-US" sz="3100" dirty="0">
                <a:solidFill>
                  <a:schemeClr val="bg1"/>
                </a:solidFill>
                <a:latin typeface="Calibri" panose="020F0502020204030204" pitchFamily="34" charset="0"/>
                <a:ea typeface="Times New Roman" panose="02020603050405020304" pitchFamily="18" charset="0"/>
                <a:cs typeface="Calibri" panose="020F0502020204030204" pitchFamily="34" charset="0"/>
              </a:rPr>
              <a:t>and that man of sin be revealed.”</a:t>
            </a:r>
            <a:r>
              <a:rPr lang="en-US" altLang="en-US" sz="3000" dirty="0">
                <a:solidFill>
                  <a:schemeClr val="bg1"/>
                </a:solidFill>
                <a:latin typeface="Calibri" panose="020F0502020204030204" pitchFamily="34" charset="0"/>
                <a:ea typeface="Times New Roman" panose="02020603050405020304" pitchFamily="18" charset="0"/>
                <a:cs typeface="Calibri" panose="020F0502020204030204" pitchFamily="34" charset="0"/>
              </a:rPr>
              <a:t> </a:t>
            </a:r>
            <a:r>
              <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rPr>
              <a:t>II Thess. 2:2-3 </a:t>
            </a:r>
            <a:endPar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7" name="Text Box 2">
            <a:extLst>
              <a:ext uri="{FF2B5EF4-FFF2-40B4-BE49-F238E27FC236}">
                <a16:creationId xmlns:a16="http://schemas.microsoft.com/office/drawing/2014/main" id="{DF6E9DA3-64A3-4AE4-A8FA-460793B1CCEE}"/>
              </a:ext>
            </a:extLst>
          </p:cNvPr>
          <p:cNvSpPr txBox="1">
            <a:spLocks noChangeArrowheads="1"/>
          </p:cNvSpPr>
          <p:nvPr/>
        </p:nvSpPr>
        <p:spPr bwMode="auto">
          <a:xfrm>
            <a:off x="111034" y="495601"/>
            <a:ext cx="8921932"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D149D61A-2D6D-4E30-8212-8472101B5355}"/>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9459672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F5EBB183-B42E-4187-83C6-809DF07BC77B}"/>
              </a:ext>
            </a:extLst>
          </p:cNvPr>
          <p:cNvSpPr>
            <a:spLocks noChangeArrowheads="1"/>
          </p:cNvSpPr>
          <p:nvPr/>
        </p:nvSpPr>
        <p:spPr bwMode="auto">
          <a:xfrm>
            <a:off x="94678" y="1481120"/>
            <a:ext cx="8954643" cy="5073120"/>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0000"/>
              </a:lnSpc>
              <a:spcBef>
                <a:spcPts val="0"/>
              </a:spcBef>
              <a:spcAft>
                <a:spcPts val="1000"/>
              </a:spcAft>
              <a:buClr>
                <a:prstClr val="white"/>
              </a:buClr>
              <a:buSzPct val="7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29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itchFamily="1"/>
                <a:cs typeface="Arial" panose="020B0604020202020204" pitchFamily="34" charset="0"/>
              </a:rPr>
              <a:t>2,300 “years” &amp; 1844 came from apostate sources: </a:t>
            </a:r>
          </a:p>
          <a:p>
            <a:pPr marL="0" lvl="0" indent="0">
              <a:lnSpc>
                <a:spcPct val="96000"/>
              </a:lnSpc>
              <a:spcAft>
                <a:spcPts val="1000"/>
              </a:spcAft>
              <a:buSzPct val="70000"/>
              <a:defRPr/>
            </a:pPr>
            <a:r>
              <a:rPr kumimoji="0" lang="en-US" sz="27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exact day, </a:t>
            </a:r>
            <a:r>
              <a:rPr kumimoji="0" lang="en-US" sz="27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Oct. 22, </a:t>
            </a:r>
            <a:r>
              <a:rPr kumimoji="0" lang="en-US" sz="27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Jesus was to return in 1844 was later provided by non-Sabbath keeping </a:t>
            </a:r>
            <a:r>
              <a:rPr kumimoji="0" lang="en-US" sz="27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Samuel Snow. </a:t>
            </a:r>
          </a:p>
          <a:p>
            <a:pPr marL="274320" lvl="0" indent="-274320">
              <a:lnSpc>
                <a:spcPct val="96000"/>
              </a:lnSpc>
              <a:spcAft>
                <a:spcPts val="1200"/>
              </a:spcAft>
              <a:buSzPct val="70000"/>
              <a:buFont typeface="Wingdings" panose="05000000000000000000" pitchFamily="2" charset="2"/>
              <a:buChar char="Ø"/>
              <a:tabLst/>
              <a:defRPr/>
            </a:pPr>
            <a:r>
              <a:rPr lang="en-US" sz="2700" dirty="0">
                <a:solidFill>
                  <a:prstClr val="black">
                    <a:lumMod val="95000"/>
                    <a:lumOff val="5000"/>
                  </a:prstClr>
                </a:solidFill>
                <a:cs typeface="Arial" panose="020B0604020202020204" pitchFamily="34" charset="0"/>
              </a:rPr>
              <a:t>Snow</a:t>
            </a:r>
            <a:r>
              <a:rPr kumimoji="0" lang="en-US" sz="27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was a new SDA preacher </a:t>
            </a:r>
            <a:r>
              <a:rPr kumimoji="0" lang="en-US" sz="27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who preached</a:t>
            </a:r>
            <a:r>
              <a:rPr kumimoji="0" lang="en-US" sz="2700" b="0" i="0" u="none" strike="noStrike" kern="1200" cap="none" spc="0" normalizeH="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lang="en-US" sz="2700" dirty="0">
                <a:solidFill>
                  <a:prstClr val="black"/>
                </a:solidFill>
                <a:cs typeface="Arial" panose="020B0604020202020204" pitchFamily="34" charset="0"/>
              </a:rPr>
              <a:t>at</a:t>
            </a:r>
            <a:r>
              <a:rPr kumimoji="0" lang="en-US" sz="27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SDA church camps </a:t>
            </a:r>
            <a:r>
              <a:rPr lang="en-US" sz="2700" dirty="0">
                <a:solidFill>
                  <a:prstClr val="black"/>
                </a:solidFill>
                <a:cs typeface="Arial" panose="020B0604020202020204" pitchFamily="34" charset="0"/>
              </a:rPr>
              <a:t>to bored audiences. </a:t>
            </a:r>
            <a:r>
              <a:rPr lang="en-US" sz="1600" dirty="0">
                <a:ln w="9525">
                  <a:solidFill>
                    <a:prstClr val="black"/>
                  </a:solidFill>
                  <a:prstDash val="solid"/>
                </a:ln>
                <a:solidFill>
                  <a:prstClr val="white"/>
                </a:solidFill>
                <a:ea typeface="DengXian"/>
                <a:cs typeface="Arial" panose="020B0604020202020204" pitchFamily="34" charset="0"/>
                <a:hlinkClick r:id="rId3"/>
              </a:rPr>
              <a:t>[836]</a:t>
            </a:r>
            <a:r>
              <a:rPr lang="en-US" sz="1600" dirty="0">
                <a:ln w="9525">
                  <a:solidFill>
                    <a:prstClr val="black"/>
                  </a:solidFill>
                  <a:prstDash val="solid"/>
                </a:ln>
                <a:solidFill>
                  <a:prstClr val="white"/>
                </a:solidFill>
                <a:ea typeface="DengXian"/>
                <a:cs typeface="Arial" panose="020B0604020202020204" pitchFamily="34" charset="0"/>
              </a:rPr>
              <a:t> </a:t>
            </a:r>
            <a:r>
              <a:rPr lang="en-US" sz="1600" dirty="0">
                <a:solidFill>
                  <a:prstClr val="black"/>
                </a:solidFill>
                <a:ea typeface="DengXian"/>
                <a:cs typeface="Arial" panose="020B0604020202020204" pitchFamily="34" charset="0"/>
              </a:rPr>
              <a:t>(pgs. 798-804)</a:t>
            </a:r>
            <a:endParaRPr lang="en-US" sz="2700" dirty="0">
              <a:solidFill>
                <a:prstClr val="black"/>
              </a:solidFill>
              <a:cs typeface="Arial" panose="020B0604020202020204" pitchFamily="34" charset="0"/>
            </a:endParaRPr>
          </a:p>
          <a:p>
            <a:pPr marL="274320" lvl="0" indent="-274320">
              <a:lnSpc>
                <a:spcPct val="96000"/>
              </a:lnSpc>
              <a:spcAft>
                <a:spcPts val="1000"/>
              </a:spcAft>
              <a:buSzPct val="70000"/>
              <a:buFont typeface="Wingdings" panose="05000000000000000000" pitchFamily="2" charset="2"/>
              <a:buChar char="Ø"/>
              <a:defRPr/>
            </a:pPr>
            <a:r>
              <a:rPr lang="en-US" sz="2700" dirty="0">
                <a:solidFill>
                  <a:prstClr val="black"/>
                </a:solidFill>
                <a:cs typeface="Arial" panose="020B0604020202020204" pitchFamily="34" charset="0"/>
              </a:rPr>
              <a:t>Snow was seduced by the fame and power he received virtually overnight, when he preached sensationalized prophesy error</a:t>
            </a:r>
            <a:r>
              <a:rPr lang="en-US" sz="2700" dirty="0">
                <a:solidFill>
                  <a:prstClr val="black">
                    <a:lumMod val="95000"/>
                    <a:lumOff val="5000"/>
                  </a:prstClr>
                </a:solidFill>
                <a:cs typeface="Arial" panose="020B0604020202020204" pitchFamily="34" charset="0"/>
              </a:rPr>
              <a:t> that he knew the day Jesus would return.</a:t>
            </a:r>
            <a:endParaRPr kumimoji="0" lang="en-US" sz="27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lvl="0" indent="-274320">
              <a:lnSpc>
                <a:spcPct val="96000"/>
              </a:lnSpc>
              <a:spcAft>
                <a:spcPts val="300"/>
              </a:spcAft>
              <a:buClr>
                <a:schemeClr val="tx1"/>
              </a:buClr>
              <a:buSzPct val="65000"/>
              <a:buFont typeface="Wingdings" panose="05000000000000000000" pitchFamily="2" charset="2"/>
              <a:buChar char="Ø"/>
              <a:defRPr/>
            </a:pP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Samuel Snow later declared he was Elijah and fell away from the church, after Jesus didn’t return. </a:t>
            </a:r>
          </a:p>
          <a:p>
            <a:pPr marL="274320" lvl="0" indent="0">
              <a:lnSpc>
                <a:spcPct val="96000"/>
              </a:lnSpc>
              <a:spcAft>
                <a:spcPts val="300"/>
              </a:spcAft>
              <a:buSzPct val="65000"/>
              <a:defRPr/>
            </a:pP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3"/>
              </a:rPr>
              <a:t>[836]</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205-206, 798-804, 839, 840)</a:t>
            </a:r>
            <a:endParaRPr lang="en-US" sz="1400" dirty="0">
              <a:solidFill>
                <a:prstClr val="black"/>
              </a:solidFill>
              <a:ea typeface="DengXian"/>
              <a:cs typeface="Arial" panose="020B0604020202020204" pitchFamily="34" charset="0"/>
            </a:endParaRPr>
          </a:p>
        </p:txBody>
      </p:sp>
      <p:sp>
        <p:nvSpPr>
          <p:cNvPr id="4" name="Date Placeholder 2">
            <a:extLst>
              <a:ext uri="{FF2B5EF4-FFF2-40B4-BE49-F238E27FC236}">
                <a16:creationId xmlns:a16="http://schemas.microsoft.com/office/drawing/2014/main" id="{B9E5FD6D-CD14-4792-A775-B4F33BED3300}"/>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AF2610A9-E223-4257-96B7-703E99CF8B64}"/>
              </a:ext>
            </a:extLst>
          </p:cNvPr>
          <p:cNvSpPr>
            <a:spLocks noChangeArrowheads="1"/>
          </p:cNvSpPr>
          <p:nvPr/>
        </p:nvSpPr>
        <p:spPr bwMode="auto">
          <a:xfrm>
            <a:off x="173520" y="267996"/>
            <a:ext cx="8796958"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368972177"/>
      </p:ext>
    </p:extLst>
  </p:cSld>
  <p:clrMapOvr>
    <a:masterClrMapping/>
  </p:clrMapOvr>
  <mc:AlternateContent xmlns:mc="http://schemas.openxmlformats.org/markup-compatibility/2006" xmlns:p15="http://schemas.microsoft.com/office/powerpoint/2012/main">
    <mc:Choice Requires="p15">
      <p:transition spd="slow" advTm="30000">
        <p15:prstTrans prst="pageCurlDouble"/>
      </p:transition>
    </mc:Choice>
    <mc:Fallback xmlns="">
      <p:transition spd="slow" advTm="30000">
        <p:fade/>
      </p:transition>
    </mc:Fallback>
  </mc:AlternateContent>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92202" y="1293248"/>
            <a:ext cx="8959595" cy="5409238"/>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white"/>
              </a:buClr>
              <a:buSzPct val="70000"/>
              <a:tabLst/>
              <a:defRPr/>
            </a:pPr>
            <a:r>
              <a:rPr lang="en-US" sz="31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Don’t change the plain simple words of the Bible was wisely stated over 15 times by SDA denomination founder Ellen White: </a:t>
            </a:r>
            <a:r>
              <a:rPr lang="en-US" sz="3100" b="1" dirty="0">
                <a:ln w="9525">
                  <a:solidFill>
                    <a:prstClr val="black"/>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prstClr val="black">
                      <a:lumMod val="50000"/>
                    </a:prstClr>
                  </a:outerShdw>
                </a:effectLst>
                <a:cs typeface="Arial" panose="020B0604020202020204" pitchFamily="34" charset="0"/>
              </a:rPr>
              <a:t> </a:t>
            </a:r>
          </a:p>
          <a:p>
            <a:pPr marL="274320" lvl="0" indent="-274320">
              <a:lnSpc>
                <a:spcPct val="90000"/>
              </a:lnSpc>
              <a:spcAft>
                <a:spcPts val="1000"/>
              </a:spcAft>
              <a:buClr>
                <a:prstClr val="white"/>
              </a:buClr>
              <a:buSzPct val="65000"/>
              <a:buFont typeface="Wingdings" panose="05000000000000000000" pitchFamily="2" charset="2"/>
              <a:buChar char="Ø"/>
              <a:tabLst/>
              <a:defRPr/>
            </a:pPr>
            <a:r>
              <a:rPr lang="en-US" sz="29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Ellen admitted the “error” 1844 came from faith in “opinions of others” and relying on “errors</a:t>
            </a: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a:t>
            </a:r>
            <a:r>
              <a:rPr lang="en-US" sz="29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 long established in the church</a:t>
            </a:r>
            <a:r>
              <a:rPr kumimoji="0" lang="en-US" sz="2600" i="0" u="none" strike="noStrike" kern="1200" normalizeH="0" baseline="0" noProof="0" dirty="0">
                <a:solidFill>
                  <a:schemeClr val="bg1">
                    <a:lumMod val="95000"/>
                    <a:lumOff val="5000"/>
                  </a:schemeClr>
                </a:solidFill>
                <a:uLnTx/>
                <a:uFillTx/>
                <a:latin typeface="Arial" panose="020B0604020202020204" pitchFamily="34" charset="0"/>
                <a:ea typeface="Microsoft YaHei" panose="020B0503020204020204" pitchFamily="34" charset="-122"/>
                <a:cs typeface="Arial" panose="020B0604020202020204" pitchFamily="34" charset="0"/>
              </a:rPr>
              <a:t>”</a:t>
            </a:r>
            <a:r>
              <a:rPr kumimoji="0" lang="en-US" sz="2400" i="0" u="none" strike="noStrike" kern="1200" normalizeH="0" baseline="0" noProof="0" dirty="0">
                <a:solidFill>
                  <a:schemeClr val="bg1">
                    <a:lumMod val="95000"/>
                    <a:lumOff val="5000"/>
                  </a:schemeClr>
                </a:solidFill>
                <a:uLnTx/>
                <a:uFillTx/>
                <a:latin typeface="Arial" panose="020B0604020202020204" pitchFamily="34" charset="0"/>
                <a:ea typeface="Microsoft YaHei" panose="020B0503020204020204" pitchFamily="34" charset="-122"/>
                <a:cs typeface="Arial" panose="020B0604020202020204" pitchFamily="34" charset="0"/>
              </a:rPr>
              <a:t>.</a:t>
            </a:r>
            <a:r>
              <a:rPr kumimoji="0" lang="en-US" sz="2400" b="0" i="0" u="none" strike="noStrike" kern="1200" cap="none" spc="0" normalizeH="0" baseline="0" noProof="0" dirty="0">
                <a:ln>
                  <a:noFill/>
                </a:ln>
                <a:gradFill>
                  <a:gsLst>
                    <a:gs pos="0">
                      <a:srgbClr val="00FF00"/>
                    </a:gs>
                    <a:gs pos="100000">
                      <a:srgbClr val="039751"/>
                    </a:gs>
                    <a:gs pos="100000">
                      <a:schemeClr val="accent6">
                        <a:lumMod val="50000"/>
                      </a:schemeClr>
                    </a:gs>
                  </a:gsLst>
                  <a:path path="circle">
                    <a:fillToRect l="50000" t="130000" r="50000" b="-30000"/>
                  </a:path>
                </a:gradFill>
                <a:effectLst>
                  <a:outerShdw blurRad="50800" dist="50800" dir="5400000" algn="ctr"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3"/>
              </a:rPr>
              <a:t>[837]</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373-376, 424),[897]</a:t>
            </a:r>
            <a:endParaRPr kumimoji="0" lang="en-US" sz="1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457200" rtl="0" eaLnBrk="1" fontAlgn="base" latinLnBrk="0" hangingPunct="0">
              <a:lnSpc>
                <a:spcPct val="90000"/>
              </a:lnSpc>
              <a:spcBef>
                <a:spcPct val="0"/>
              </a:spcBef>
              <a:spcAft>
                <a:spcPts val="1000"/>
              </a:spcAft>
              <a:buClr>
                <a:schemeClr val="bg1"/>
              </a:buClr>
              <a:buSzPct val="70000"/>
              <a:buFont typeface="Wingdings" panose="05000000000000000000" pitchFamily="2" charset="2"/>
              <a:buChar char="Ø"/>
              <a:tabLst/>
              <a:defRPr/>
            </a:pPr>
            <a:r>
              <a:rPr kumimoji="0" lang="en-US" sz="2700" i="0" u="none" strike="noStrike" kern="1200" normalizeH="0" baseline="0" noProof="0" dirty="0">
                <a:solidFill>
                  <a:schemeClr val="bg1">
                    <a:lumMod val="95000"/>
                    <a:lumOff val="5000"/>
                  </a:schemeClr>
                </a:solidFill>
                <a:uLnTx/>
                <a:uFillTx/>
                <a:latin typeface="Arial" panose="020B0604020202020204" pitchFamily="34" charset="0"/>
                <a:ea typeface="Microsoft YaHei" panose="020B0503020204020204" pitchFamily="34" charset="-122"/>
                <a:cs typeface="Arial" panose="020B0604020202020204" pitchFamily="34" charset="0"/>
              </a:rPr>
              <a:t>She stated not to follow “popular errors” of others including herself, or any fallible church founder, pastor, board or council.</a:t>
            </a: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3"/>
              </a:rPr>
              <a:t>[837]</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373-376,424-427,630-639,642-646)  </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p>
          <a:p>
            <a:pPr marL="274320" lvl="0" indent="-274320">
              <a:lnSpc>
                <a:spcPct val="92000"/>
              </a:lnSpc>
              <a:spcAft>
                <a:spcPts val="600"/>
              </a:spcAft>
              <a:buClr>
                <a:prstClr val="white"/>
              </a:buClr>
              <a:buSzPct val="65000"/>
              <a:buFont typeface="Wingdings" panose="05000000000000000000" pitchFamily="2" charset="2"/>
              <a:buChar char="Ø"/>
              <a:tabLst/>
              <a:defRPr/>
            </a:pPr>
            <a:r>
              <a:rPr lang="en-US" sz="29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“Reject everything, however widely accepted by the Christian world, that was not founded upon the Scriptures of truth”.</a:t>
            </a:r>
            <a:r>
              <a:rPr kumimoji="0" lang="en-US" sz="2900" b="1" i="0" u="none" strike="noStrike" kern="1200" normalizeH="0" baseline="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i="0" u="none" strike="noStrike" kern="1200" cap="none" spc="0" normalizeH="0" baseline="0" noProof="0" dirty="0">
                <a:ln w="9525">
                  <a:solidFill>
                    <a:prstClr val="black"/>
                  </a:solidFill>
                  <a:prstDash val="solid"/>
                </a:ln>
                <a:solidFill>
                  <a:prstClr val="white"/>
                </a:solidFill>
                <a:uLnTx/>
                <a:uFillTx/>
                <a:latin typeface="Arial" panose="020B0604020202020204" pitchFamily="34" charset="0"/>
                <a:ea typeface="DengXian"/>
                <a:cs typeface="Arial" panose="020B0604020202020204" pitchFamily="34" charset="0"/>
                <a:hlinkClick r:id="rId3"/>
              </a:rPr>
              <a:t>[837]</a:t>
            </a:r>
            <a:r>
              <a:rPr kumimoji="0" lang="en-US" sz="1600" i="0" u="none" strike="noStrike" kern="1200" cap="none" spc="0" normalizeH="0" baseline="0" noProof="0" dirty="0">
                <a:ln w="9525">
                  <a:solidFill>
                    <a:prstClr val="black"/>
                  </a:solidFill>
                  <a:prstDash val="solid"/>
                </a:ln>
                <a:solidFill>
                  <a:prstClr val="white"/>
                </a:solidFill>
                <a:uLnTx/>
                <a:uFillTx/>
                <a:latin typeface="Arial" panose="020B0604020202020204" pitchFamily="34" charset="0"/>
                <a:ea typeface="DengXian"/>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375-376) </a:t>
            </a:r>
          </a:p>
        </p:txBody>
      </p:sp>
      <p:sp>
        <p:nvSpPr>
          <p:cNvPr id="4" name="Date Placeholder 2">
            <a:extLst>
              <a:ext uri="{FF2B5EF4-FFF2-40B4-BE49-F238E27FC236}">
                <a16:creationId xmlns:a16="http://schemas.microsoft.com/office/drawing/2014/main" id="{953DD4EB-A830-4FDE-93B0-74C4C6A5089B}"/>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114E42EE-70BC-4D9B-A4D0-6010387D9769}"/>
              </a:ext>
            </a:extLst>
          </p:cNvPr>
          <p:cNvSpPr>
            <a:spLocks noChangeArrowheads="1"/>
          </p:cNvSpPr>
          <p:nvPr/>
        </p:nvSpPr>
        <p:spPr bwMode="auto">
          <a:xfrm>
            <a:off x="173520" y="182880"/>
            <a:ext cx="8796958" cy="100584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34464561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91440" y="1463040"/>
            <a:ext cx="8961120" cy="5174430"/>
          </a:xfrm>
          <a:prstGeom prst="rect">
            <a:avLst/>
          </a:prstGeom>
          <a:gradFill flip="none" rotWithShape="1">
            <a:gsLst>
              <a:gs pos="0">
                <a:schemeClr val="tx1"/>
              </a:gs>
              <a:gs pos="62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200"/>
              </a:spcAft>
              <a:buClr>
                <a:prstClr val="black"/>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Arial" panose="020B0604020202020204" pitchFamily="34" charset="0"/>
              </a:rPr>
              <a:t>After the 1844 return of Jesus was disproved, a few SDA claimed that 2,300 “years” meant that Jesus entered the most holy place in Temple of Heaven in 1844, and cleansed it.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3"/>
              </a:rPr>
              <a:t>[836]</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(pgs. 838-840, 941,</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1232 - 1233),</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4"/>
              </a:rPr>
              <a:t>[837]</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 441),</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5"/>
              </a:rPr>
              <a:t>[896]</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6"/>
              </a:rPr>
              <a:t>[946] (time 25:20, 28, 29:40, 35:30)</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7"/>
              </a:rPr>
              <a:t>[961]</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(time 23) </a:t>
            </a:r>
          </a:p>
          <a:p>
            <a:pPr marL="274320" marR="0" lvl="0" indent="-274320" algn="l" defTabSz="457200" rtl="0" eaLnBrk="1" fontAlgn="base" latinLnBrk="0" hangingPunct="0">
              <a:lnSpc>
                <a:spcPct val="92000"/>
              </a:lnSpc>
              <a:spcBef>
                <a:spcPct val="0"/>
              </a:spcBef>
              <a:spcAft>
                <a:spcPts val="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But, </a:t>
            </a:r>
            <a:r>
              <a:rPr kumimoji="0" lang="en-US" sz="3000" b="1" i="0" u="none" strike="noStrike" kern="1200" cap="none" spc="0" normalizeH="0" baseline="0" noProof="0"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Jesus was already in this most holy place in the Temple of Heaven, after He rose from the dead, and shed His blood to cleanse it. </a:t>
            </a:r>
            <a:endParaRPr kumimoji="0" lang="en-US" sz="3000" b="1" i="0" u="none" strike="noStrike" kern="1200" cap="none" spc="0" normalizeH="0" baseline="0" noProof="0" dirty="0">
              <a:ln w="9525">
                <a:solidFill>
                  <a:prstClr val="black"/>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0" algn="l" defTabSz="457200" rtl="0" eaLnBrk="1" fontAlgn="base" latinLnBrk="0" hangingPunct="0">
              <a:lnSpc>
                <a:spcPct val="92000"/>
              </a:lnSpc>
              <a:spcBef>
                <a:spcPct val="0"/>
              </a:spcBef>
              <a:spcAft>
                <a:spcPts val="1400"/>
              </a:spcAft>
              <a:buClr>
                <a:prstClr val="black"/>
              </a:buClr>
              <a:buSzPct val="70000"/>
              <a:buFont typeface="Times New Roman" panose="02020603050405020304" pitchFamily="18" charset="0"/>
              <a:buNone/>
              <a:tabLst/>
              <a:defRPr/>
            </a:pP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rPr>
              <a:t>Heb. 9:11-14, 21-28 NIV</a:t>
            </a:r>
            <a:r>
              <a:rPr kumimoji="0" lang="en-US" sz="1600" b="1" i="0" u="none" strike="noStrike" kern="1200" cap="none" spc="0" normalizeH="0" baseline="0" noProof="0" dirty="0">
                <a:ln w="9525">
                  <a:solidFill>
                    <a:prstClr val="black"/>
                  </a:solidFill>
                  <a:prstDash val="solid"/>
                </a:ln>
                <a:solidFill>
                  <a:prstClr val="white"/>
                </a:solidFill>
                <a:effectLst>
                  <a:glow rad="139700">
                    <a:srgbClr val="ED7D31">
                      <a:satMod val="175000"/>
                      <a:alpha val="40000"/>
                    </a:srgbClr>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p>
          <a:p>
            <a:pPr marL="274320" marR="0" lvl="0" indent="-274320" algn="l" defTabSz="457200" rtl="0" eaLnBrk="1" fontAlgn="base" latinLnBrk="0" hangingPunct="0">
              <a:lnSpc>
                <a:spcPct val="92000"/>
              </a:lnSpc>
              <a:spcBef>
                <a:spcPct val="0"/>
              </a:spcBef>
              <a:spcAft>
                <a:spcPts val="3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The Bible stated that</a:t>
            </a:r>
            <a:r>
              <a:rPr kumimoji="0" lang="en-US" sz="3000" b="1" i="0" u="none" strike="noStrike" kern="1200" cap="none" spc="0" normalizeH="0" baseline="0" noProof="0" dirty="0">
                <a:ln w="9525">
                  <a:solidFill>
                    <a:prstClr val="black"/>
                  </a:solidFill>
                  <a:prstDash val="solid"/>
                </a:ln>
                <a:solidFill>
                  <a:prstClr val="white"/>
                </a:solidFill>
                <a:effectLst>
                  <a:glow rad="139700">
                    <a:srgbClr val="ED7D31">
                      <a:satMod val="175000"/>
                      <a:alpha val="40000"/>
                    </a:srgbClr>
                  </a:glow>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000" b="1" i="0" u="none" strike="noStrike" kern="1200" cap="none" spc="0" normalizeH="0" baseline="0" noProof="0"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this perfect sacrifice was only required once, not a second time in 1844.</a:t>
            </a:r>
            <a:endParaRPr kumimoji="0" lang="en-US" sz="3000" b="1" i="0" u="none" strike="noStrike" kern="1200" cap="none" spc="0" normalizeH="0" baseline="0" noProof="0" dirty="0">
              <a:ln w="9525">
                <a:solidFill>
                  <a:prstClr val="black"/>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rgbClr val="000000"/>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0" algn="l" defTabSz="457200" rtl="0" eaLnBrk="1" fontAlgn="base" latinLnBrk="0" hangingPunct="0">
              <a:lnSpc>
                <a:spcPct val="90000"/>
              </a:lnSpc>
              <a:spcBef>
                <a:spcPct val="0"/>
              </a:spcBef>
              <a:spcAft>
                <a:spcPts val="600"/>
              </a:spcAft>
              <a:buClr>
                <a:prstClr val="black"/>
              </a:buClr>
              <a:buSzPct val="70000"/>
              <a:buFont typeface="Times New Roman" panose="02020603050405020304" pitchFamily="18" charset="0"/>
              <a:buNone/>
              <a:tabLst/>
              <a:defRPr/>
            </a:pP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8"/>
              </a:rPr>
              <a:t>Heb. 9:11-14, 21-28 NIV</a:t>
            </a: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ED473398-EAE2-492A-8A1F-56348DEDB45C}"/>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A1C2FB85-E7AA-4ABA-A6CD-3C3CD879B426}"/>
              </a:ext>
            </a:extLst>
          </p:cNvPr>
          <p:cNvSpPr>
            <a:spLocks noChangeArrowheads="1"/>
          </p:cNvSpPr>
          <p:nvPr/>
        </p:nvSpPr>
        <p:spPr bwMode="auto">
          <a:xfrm>
            <a:off x="173521" y="242277"/>
            <a:ext cx="8796958" cy="1097280"/>
          </a:xfrm>
          <a:prstGeom prst="rect">
            <a:avLst/>
          </a:prstGeom>
          <a:blipFill>
            <a:blip r:embed="rId9"/>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141352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nodeType="clickEffect">
                                  <p:stCondLst>
                                    <p:cond delay="20000"/>
                                  </p:stCondLst>
                                  <p:childTnLst>
                                    <p:animEffect transition="out" filter="fade">
                                      <p:cBhvr>
                                        <p:cTn id="6" dur="2000" tmFilter="0, 0; .2, .5; .8, .5; 1, 0"/>
                                        <p:tgtEl>
                                          <p:spTgt spid="5">
                                            <p:txEl>
                                              <p:pRg st="3" end="3"/>
                                            </p:txEl>
                                          </p:spTgt>
                                        </p:tgtEl>
                                      </p:cBhvr>
                                    </p:animEffect>
                                    <p:animScale>
                                      <p:cBhvr>
                                        <p:cTn id="7" dur="1000" autoRev="1" fill="hold"/>
                                        <p:tgtEl>
                                          <p:spTgt spid="5">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92202" y="1554480"/>
            <a:ext cx="8959595" cy="5120640"/>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342900" rtl="0" eaLnBrk="1" fontAlgn="base" latinLnBrk="0" hangingPunct="0">
              <a:lnSpc>
                <a:spcPct val="94000"/>
              </a:lnSpc>
              <a:spcBef>
                <a:spcPct val="0"/>
              </a:spcBef>
              <a:spcAft>
                <a:spcPts val="1000"/>
              </a:spcAft>
              <a:buClr>
                <a:prstClr val="black"/>
              </a:buClr>
              <a:buSzPct val="70000"/>
              <a:buFont typeface="Times New Roman" panose="02020603050405020304" pitchFamily="18" charset="0"/>
              <a:buNone/>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kumimoji="0" lang="en-US" sz="30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Arial" panose="020B0604020202020204" pitchFamily="34" charset="0"/>
              </a:rPr>
              <a:t>But, many SDA illegally throw out this Bible verse to claim the Sanctuary in Heaven wasn’t cleansed by Jesus (once and for all). </a:t>
            </a: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[836]</a:t>
            </a:r>
            <a:r>
              <a:rPr kumimoji="0" lang="en-US" sz="18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(pg. 1232-1234)  </a:t>
            </a:r>
            <a:endPar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05740" marR="0" lvl="0" indent="-205740" algn="l" defTabSz="342900" rtl="0" eaLnBrk="1" fontAlgn="base" latinLnBrk="0" hangingPunct="0">
              <a:lnSpc>
                <a:spcPct val="94000"/>
              </a:lnSpc>
              <a:spcBef>
                <a:spcPct val="0"/>
              </a:spcBef>
              <a:spcAft>
                <a:spcPts val="600"/>
              </a:spcAft>
              <a:buClr>
                <a:prstClr val="black"/>
              </a:buClr>
              <a:buSzPct val="70000"/>
              <a:buFont typeface="Wingdings" panose="05000000000000000000" pitchFamily="2" charset="2"/>
              <a:buChar char="Ø"/>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They illogically claim that Jesus wasn’t a High Priest yet, and therefore not qualified to clean the heavenly Temple when He was crucified on Earth. </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[836]</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(pgs. 1232-1233) </a:t>
            </a:r>
            <a:endParaRPr kumimoji="0" 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05740" marR="0" lvl="0" indent="-205740" algn="l" defTabSz="342900" rtl="0" eaLnBrk="1" fontAlgn="base" latinLnBrk="0" hangingPunct="0">
              <a:lnSpc>
                <a:spcPct val="94000"/>
              </a:lnSpc>
              <a:spcBef>
                <a:spcPct val="0"/>
              </a:spcBef>
              <a:spcAft>
                <a:spcPts val="600"/>
              </a:spcAft>
              <a:buClr>
                <a:prstClr val="black"/>
              </a:buClr>
              <a:buSzPct val="70000"/>
              <a:buFont typeface="Wingdings" panose="05000000000000000000" pitchFamily="2" charset="2"/>
              <a:buChar char="Ø"/>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They erroneously claim the little horn prince that will throw down the Sanctuary in Heaven and stop the daily sacrifice in Heaven (in Daniel 9) is only parable. </a:t>
            </a:r>
          </a:p>
          <a:p>
            <a:pPr marL="205740" marR="0" lvl="0" indent="-205740" algn="l" defTabSz="342900" rtl="0" eaLnBrk="1" fontAlgn="base" latinLnBrk="0" hangingPunct="0">
              <a:lnSpc>
                <a:spcPct val="94000"/>
              </a:lnSpc>
              <a:spcBef>
                <a:spcPct val="0"/>
              </a:spcBef>
              <a:spcAft>
                <a:spcPts val="0"/>
              </a:spcAft>
              <a:buClr>
                <a:prstClr val="black"/>
              </a:buClr>
              <a:buSzPct val="70000"/>
              <a:buFont typeface="Wingdings" panose="05000000000000000000" pitchFamily="2" charset="2"/>
              <a:buChar char="Ø"/>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They claim this is no different than taking the Lord’s name in vain, pollutes &amp; throws down God on Earth.</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[836] pg. 1230-1231</a:t>
            </a:r>
            <a:r>
              <a:rPr kumimoji="0" lang="en-US" sz="16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7" name="Date Placeholder 2">
            <a:extLst>
              <a:ext uri="{FF2B5EF4-FFF2-40B4-BE49-F238E27FC236}">
                <a16:creationId xmlns:a16="http://schemas.microsoft.com/office/drawing/2014/main" id="{2E08487B-6105-4093-9623-442816DE0DD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F406727E-8E45-48E5-9D22-3D81D027AAE5}"/>
              </a:ext>
            </a:extLst>
          </p:cNvPr>
          <p:cNvSpPr>
            <a:spLocks noChangeArrowheads="1"/>
          </p:cNvSpPr>
          <p:nvPr/>
        </p:nvSpPr>
        <p:spPr bwMode="auto">
          <a:xfrm>
            <a:off x="173520" y="304800"/>
            <a:ext cx="8796958"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28071679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95250" y="1536192"/>
            <a:ext cx="8953500" cy="5166360"/>
          </a:xfrm>
          <a:prstGeom prst="rect">
            <a:avLst/>
          </a:prstGeom>
          <a:gradFill flip="none" rotWithShape="1">
            <a:gsLst>
              <a:gs pos="0">
                <a:schemeClr val="tx1"/>
              </a:gs>
              <a:gs pos="58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000"/>
              </a:spcAft>
              <a:buClr>
                <a:prstClr val="black"/>
              </a:buClr>
              <a:buSzPct val="80000"/>
              <a:tabLst/>
              <a:defRPr/>
            </a:pPr>
            <a:r>
              <a:rPr lang="en-US" sz="31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Some SDA state that 2,300 “years” &amp; 1844 are the main emphasis of all end time prophesy. </a:t>
            </a:r>
          </a:p>
          <a:p>
            <a:pPr marL="274320" lvl="0" indent="-274320">
              <a:lnSpc>
                <a:spcPct val="94000"/>
              </a:lnSpc>
              <a:spcAft>
                <a:spcPts val="1000"/>
              </a:spcAft>
              <a:buClr>
                <a:schemeClr val="bg1"/>
              </a:buClr>
              <a:buSzPct val="70000"/>
              <a:buFont typeface="Wingdings" panose="05000000000000000000" pitchFamily="2" charset="2"/>
              <a:buChar char="Ø"/>
              <a:tabLst/>
              <a:defRPr/>
            </a:pPr>
            <a:r>
              <a:rPr lang="en-US" sz="2700" dirty="0">
                <a:solidFill>
                  <a:schemeClr val="bg1"/>
                </a:solidFill>
                <a:cs typeface="Arial" panose="020B0604020202020204" pitchFamily="34" charset="0"/>
              </a:rPr>
              <a:t>But, </a:t>
            </a:r>
            <a:r>
              <a:rPr lang="en-US" sz="29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Jesus never mentioned 2,300 “years” </a:t>
            </a:r>
            <a:r>
              <a:rPr lang="en-US" sz="2700" dirty="0">
                <a:solidFill>
                  <a:schemeClr val="bg1"/>
                </a:solidFill>
                <a:cs typeface="Arial" panose="020B0604020202020204" pitchFamily="34" charset="0"/>
              </a:rPr>
              <a:t>in scripture, neither did any other Bible prophet. </a:t>
            </a:r>
            <a:endParaRPr lang="en-US" sz="2700" b="1" dirty="0">
              <a:ln w="9525">
                <a:solidFill>
                  <a:prstClr val="black"/>
                </a:solidFill>
                <a:prstDash val="solid"/>
              </a:ln>
              <a:solidFill>
                <a:schemeClr val="bg1"/>
              </a:solidFill>
              <a:effectLst>
                <a:outerShdw blurRad="12700" dist="38100" dir="2700000" algn="tl" rotWithShape="0">
                  <a:prstClr val="black">
                    <a:lumMod val="50000"/>
                  </a:prstClr>
                </a:outerShdw>
              </a:effectLst>
              <a:cs typeface="Arial" panose="020B0604020202020204" pitchFamily="34" charset="0"/>
            </a:endParaRPr>
          </a:p>
          <a:p>
            <a:pPr marL="274320" lvl="0" indent="-274320">
              <a:lnSpc>
                <a:spcPct val="94000"/>
              </a:lnSpc>
              <a:spcAft>
                <a:spcPts val="300"/>
              </a:spcAft>
              <a:buClr>
                <a:schemeClr val="tx1"/>
              </a:buClr>
              <a:buSzPct val="65000"/>
              <a:buFont typeface="Wingdings" panose="05000000000000000000" pitchFamily="2" charset="2"/>
              <a:buChar char="Ø"/>
              <a:tabLst/>
              <a:defRPr/>
            </a:pP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There was no final judgement or “investigative judgement” by God in 1844, or any lasting impact on sinful humans</a:t>
            </a:r>
            <a:r>
              <a:rPr lang="en-US" sz="2700" dirty="0">
                <a:solidFill>
                  <a:schemeClr val="bg1"/>
                </a:solidFill>
                <a:cs typeface="Arial" panose="020B0604020202020204" pitchFamily="34" charset="0"/>
              </a:rPr>
              <a:t>, after this erroneously claimed cleansing of the heavenly Temple in 1844.</a:t>
            </a:r>
            <a:r>
              <a:rPr kumimoji="0" lang="en-US" sz="2700" i="0" u="none" strike="noStrike" kern="1200" normalizeH="0" baseline="0" noProof="0" dirty="0">
                <a:solidFill>
                  <a:schemeClr val="bg1"/>
                </a:solidFill>
                <a:uLnTx/>
                <a:uFillTx/>
                <a:cs typeface="Arial" panose="020B0604020202020204" pitchFamily="34" charset="0"/>
              </a:rPr>
              <a:t> </a:t>
            </a:r>
          </a:p>
          <a:p>
            <a:pPr marL="274320" lvl="0" indent="0">
              <a:lnSpc>
                <a:spcPct val="94000"/>
              </a:lnSpc>
              <a:spcAft>
                <a:spcPts val="1200"/>
              </a:spcAft>
              <a:buClr>
                <a:schemeClr val="tx1"/>
              </a:buClr>
              <a:buSzPct val="65000"/>
              <a:tabLst/>
              <a:defRPr/>
            </a:pP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3"/>
              </a:rPr>
              <a:t>[837]</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 445). </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DengXian"/>
                <a:cs typeface="Arial" panose="020B0604020202020204" pitchFamily="34" charset="0"/>
                <a:hlinkClick r:id="rId4"/>
              </a:rPr>
              <a:t>[947]</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DengXian"/>
                <a:cs typeface="Arial" panose="020B0604020202020204" pitchFamily="34" charset="0"/>
              </a:rPr>
              <a:t> </a:t>
            </a:r>
            <a:r>
              <a:rPr lang="en-US" b="1" dirty="0">
                <a:ln w="9525">
                  <a:solidFill>
                    <a:schemeClr val="bg1"/>
                  </a:solidFill>
                  <a:prstDash val="solid"/>
                </a:ln>
                <a:solidFill>
                  <a:schemeClr val="tx1"/>
                </a:solidFill>
                <a:cs typeface="Arial" panose="020B0604020202020204" pitchFamily="34" charset="0"/>
                <a:hlinkClick r:id="rId5"/>
              </a:rPr>
              <a:t>[946] (time 25:20, 28:00, 29:40, 35:30)</a:t>
            </a:r>
            <a:r>
              <a:rPr lang="en-US" b="1" dirty="0">
                <a:ln w="9525">
                  <a:solidFill>
                    <a:schemeClr val="bg1"/>
                  </a:solidFill>
                  <a:prstDash val="solid"/>
                </a:ln>
                <a:solidFill>
                  <a:schemeClr val="tx1"/>
                </a:solidFill>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6"/>
              </a:rPr>
              <a:t>[961]</a:t>
            </a:r>
            <a:r>
              <a:rPr lang="en-US" b="1" dirty="0">
                <a:ln w="9525">
                  <a:solidFill>
                    <a:prstClr val="black"/>
                  </a:solidFill>
                  <a:prstDash val="solid"/>
                </a:ln>
                <a:solidFill>
                  <a:prstClr val="white"/>
                </a:solidFill>
                <a:cs typeface="Arial" panose="020B0604020202020204" pitchFamily="34" charset="0"/>
              </a:rPr>
              <a:t> (time 23:00) </a:t>
            </a:r>
          </a:p>
          <a:p>
            <a:pPr marL="274320" lvl="0" indent="-274320">
              <a:lnSpc>
                <a:spcPct val="94000"/>
              </a:lnSpc>
              <a:spcAft>
                <a:spcPts val="1800"/>
              </a:spcAft>
              <a:buClr>
                <a:prstClr val="white"/>
              </a:buClr>
              <a:buSzPct val="65000"/>
              <a:buFont typeface="Wingdings" panose="05000000000000000000" pitchFamily="2" charset="2"/>
              <a:buChar char="Ø"/>
              <a:tabLst/>
              <a:defRPr/>
            </a:pPr>
            <a:r>
              <a:rPr lang="en-US" sz="29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Billions of people on Earth had their sins forgiven after this 1844 date.</a:t>
            </a: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cs typeface="Arial" panose="020B0604020202020204" pitchFamily="34" charset="0"/>
              </a:rPr>
              <a:t> </a:t>
            </a:r>
          </a:p>
        </p:txBody>
      </p:sp>
      <p:sp>
        <p:nvSpPr>
          <p:cNvPr id="4" name="Date Placeholder 2">
            <a:extLst>
              <a:ext uri="{FF2B5EF4-FFF2-40B4-BE49-F238E27FC236}">
                <a16:creationId xmlns:a16="http://schemas.microsoft.com/office/drawing/2014/main" id="{B90FBF45-6CDA-4294-B8C2-1BD35BDCF99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6BEE62C9-39D7-459D-9918-290EE19C52D2}"/>
              </a:ext>
            </a:extLst>
          </p:cNvPr>
          <p:cNvSpPr>
            <a:spLocks noChangeArrowheads="1"/>
          </p:cNvSpPr>
          <p:nvPr/>
        </p:nvSpPr>
        <p:spPr bwMode="auto">
          <a:xfrm>
            <a:off x="173520" y="304800"/>
            <a:ext cx="8796958" cy="1097280"/>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2300 Days</a:t>
            </a:r>
          </a:p>
        </p:txBody>
      </p:sp>
    </p:spTree>
    <p:extLst>
      <p:ext uri="{BB962C8B-B14F-4D97-AF65-F5344CB8AC3E}">
        <p14:creationId xmlns:p14="http://schemas.microsoft.com/office/powerpoint/2010/main" val="19851005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95250" y="1828800"/>
            <a:ext cx="8953500" cy="4846320"/>
          </a:xfrm>
          <a:prstGeom prst="rect">
            <a:avLst/>
          </a:prstGeom>
          <a:gradFill flip="none" rotWithShape="1">
            <a:gsLst>
              <a:gs pos="0">
                <a:schemeClr val="tx1"/>
              </a:gs>
              <a:gs pos="62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black"/>
              </a:buClr>
              <a:buSzPct val="65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The Civil War, two world wars, genocides, rampant homosexual rape, drug addiction, atheistic evolution, communism, murder, adultery and </a:t>
            </a:r>
            <a:r>
              <a:rPr lang="en-US" sz="2800" dirty="0">
                <a:solidFill>
                  <a:prstClr val="black">
                    <a:lumMod val="95000"/>
                    <a:lumOff val="5000"/>
                  </a:prstClr>
                </a:solidFill>
                <a:cs typeface="Arial" panose="020B0604020202020204" pitchFamily="34" charset="0"/>
              </a:rPr>
              <a:t>hundreds of</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millions of abortion murders all occurred to billions of new people born after this 1844 cleansing of the temple date, erroneously interpreted as the final “judgement” day for all humans.</a:t>
            </a:r>
            <a:r>
              <a:rPr kumimoji="0" lang="en-US" sz="24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hlinkClick r:id="rId3"/>
              </a:rPr>
              <a:t>[837]</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DengXian"/>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(pg. 445)</a:t>
            </a:r>
          </a:p>
          <a:p>
            <a:pPr marL="274320" lvl="0" indent="-274320">
              <a:lnSpc>
                <a:spcPct val="100000"/>
              </a:lnSpc>
              <a:spcAft>
                <a:spcPts val="12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The Bible states that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DengXian"/>
                <a:cs typeface="Arial" panose="020B0604020202020204" pitchFamily="34" charset="0"/>
                <a:hlinkClick r:id="rId4" action="ppaction://hlinksldjump"/>
              </a:rPr>
              <a:t>final judgement by God</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DengXian"/>
                <a:cs typeface="Arial" panose="020B0604020202020204" pitchFamily="34" charset="0"/>
              </a:rPr>
              <a:t>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DengXian"/>
                <a:cs typeface="Arial" panose="020B0604020202020204" pitchFamily="34" charset="0"/>
              </a:rPr>
              <a:t>in Heaven occurs after the future 7 year tribulation, and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after 1,000 year reign of Jesus… not in 1844.</a:t>
            </a:r>
            <a:endPar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098D1A62-D30D-4D1C-B50B-AC2D7A56C992}"/>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336BB53D-F883-4AD4-B3D8-FB5BA7ADB443}"/>
              </a:ext>
            </a:extLst>
          </p:cNvPr>
          <p:cNvSpPr>
            <a:spLocks noChangeArrowheads="1"/>
          </p:cNvSpPr>
          <p:nvPr/>
        </p:nvSpPr>
        <p:spPr bwMode="auto">
          <a:xfrm>
            <a:off x="173521" y="548640"/>
            <a:ext cx="8796958" cy="109728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a:t>
            </a:r>
            <a:r>
              <a:rPr lang="en-US" altLang="en-US" sz="3600" b="1"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1844</a:t>
            </a:r>
            <a:endPar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36299772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89647" y="1681535"/>
            <a:ext cx="8964706" cy="5029200"/>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white"/>
              </a:buClr>
              <a:buSzPct val="70000"/>
              <a:tabLst/>
              <a:defRPr/>
            </a:pPr>
            <a:r>
              <a:rPr lang="en-US" sz="2800" dirty="0">
                <a:solidFill>
                  <a:schemeClr val="bg1"/>
                </a:solidFill>
                <a:cs typeface="Arial" panose="020B0604020202020204" pitchFamily="34" charset="0"/>
              </a:rPr>
              <a:t>SDA unbiblical prophesy taught that in 1844 Protestant churches would unite with the US government, in a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union of church &amp; state to kill and imprison millions of SDA Christians </a:t>
            </a:r>
            <a:r>
              <a:rPr kumimoji="0" lang="en-US" sz="2800" i="0" u="none" strike="noStrike" kern="1200" normalizeH="0" noProof="0" dirty="0">
                <a:solidFill>
                  <a:schemeClr val="bg1"/>
                </a:solidFill>
                <a:uLnTx/>
                <a:uFillTx/>
                <a:cs typeface="Arial" panose="020B0604020202020204" pitchFamily="34" charset="0"/>
              </a:rPr>
              <a:t>in the US</a:t>
            </a:r>
            <a:r>
              <a:rPr lang="en-US" sz="2800" dirty="0">
                <a:solidFill>
                  <a:schemeClr val="bg1"/>
                </a:solidFill>
                <a:cs typeface="Arial" panose="020B0604020202020204" pitchFamily="34" charset="0"/>
              </a:rPr>
              <a:t>,</a:t>
            </a:r>
            <a:r>
              <a:rPr kumimoji="0" lang="en-US" sz="2800" i="0" u="none" strike="noStrike" kern="1200" normalizeH="0" baseline="0" noProof="0" dirty="0">
                <a:solidFill>
                  <a:schemeClr val="bg1"/>
                </a:solidFill>
                <a:uLnTx/>
                <a:uFillTx/>
                <a:cs typeface="Arial" panose="020B0604020202020204" pitchFamily="34" charset="0"/>
              </a:rPr>
              <a:t> for </a:t>
            </a:r>
            <a:r>
              <a:rPr lang="en-US" sz="2800" dirty="0">
                <a:solidFill>
                  <a:schemeClr val="bg1"/>
                </a:solidFill>
                <a:cs typeface="Arial" panose="020B0604020202020204" pitchFamily="34" charset="0"/>
              </a:rPr>
              <a:t>attending</a:t>
            </a:r>
            <a:r>
              <a:rPr kumimoji="0" lang="en-US" sz="2800" i="0" u="none" strike="noStrike" kern="1200" normalizeH="0" baseline="0" noProof="0" dirty="0">
                <a:solidFill>
                  <a:schemeClr val="bg1"/>
                </a:solidFill>
                <a:uLnTx/>
                <a:uFillTx/>
                <a:cs typeface="Arial" panose="020B0604020202020204" pitchFamily="34" charset="0"/>
              </a:rPr>
              <a:t> church on Saturday instead of Sunday, as required by </a:t>
            </a:r>
            <a:r>
              <a:rPr lang="en-US" sz="2800" dirty="0">
                <a:solidFill>
                  <a:schemeClr val="bg1"/>
                </a:solidFill>
                <a:cs typeface="Arial" panose="020B0604020202020204" pitchFamily="34" charset="0"/>
              </a:rPr>
              <a:t>an</a:t>
            </a:r>
            <a:r>
              <a:rPr kumimoji="0" lang="en-US" sz="2800" i="0" u="none" strike="noStrike" kern="1200" normalizeH="0" baseline="0" noProof="0" dirty="0">
                <a:solidFill>
                  <a:schemeClr val="bg1"/>
                </a:solidFill>
                <a:uLnTx/>
                <a:uFillTx/>
                <a:cs typeface="Arial" panose="020B0604020202020204" pitchFamily="34" charset="0"/>
              </a:rPr>
              <a:t> unbiblical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Sunday law, punishable by death.</a:t>
            </a:r>
            <a:r>
              <a:rPr kumimoji="0" lang="en-US" sz="3000" i="0" u="none" strike="noStrike" kern="1200" normalizeH="0" baseline="0" noProof="0" dirty="0">
                <a:solidFill>
                  <a:schemeClr val="bg1"/>
                </a:solidFill>
                <a:uLnTx/>
                <a:uFillTx/>
                <a:cs typeface="Arial" panose="020B0604020202020204" pitchFamily="34" charset="0"/>
              </a:rPr>
              <a:t> </a:t>
            </a:r>
          </a:p>
          <a:p>
            <a:pPr marL="0" lvl="0" indent="0">
              <a:lnSpc>
                <a:spcPct val="100000"/>
              </a:lnSpc>
              <a:spcAft>
                <a:spcPts val="1800"/>
              </a:spcAft>
              <a:buClr>
                <a:prstClr val="white"/>
              </a:buClr>
              <a:buSzPct val="70000"/>
              <a:tabLst/>
              <a:defRPr/>
            </a:pPr>
            <a:r>
              <a:rPr lang="en-US" sz="2800" dirty="0">
                <a:solidFill>
                  <a:schemeClr val="bg1"/>
                </a:solidFill>
                <a:cs typeface="Arial" panose="020B0604020202020204" pitchFamily="34" charset="0"/>
              </a:rPr>
              <a:t>But the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opposite happened, the US </a:t>
            </a:r>
            <a:r>
              <a:rPr lang="en-US" sz="2800" dirty="0">
                <a:solidFill>
                  <a:schemeClr val="bg1"/>
                </a:solidFill>
                <a:cs typeface="Arial" panose="020B0604020202020204" pitchFamily="34" charset="0"/>
              </a:rPr>
              <a:t>enforced separation of church and state illegal laws, and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became radically liberal</a:t>
            </a:r>
            <a:r>
              <a:rPr lang="en-US" sz="2800" dirty="0">
                <a:solidFill>
                  <a:schemeClr val="bg1"/>
                </a:solidFill>
                <a:cs typeface="Arial" panose="020B0604020202020204" pitchFamily="34" charset="0"/>
              </a:rPr>
              <a:t>, atheistic and secular.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Millions no longer attended church on any day.</a:t>
            </a:r>
            <a:endParaRPr kumimoji="0" lang="en-US" sz="3000" b="1" i="0" u="none" strike="noStrike" kern="1200" normalizeH="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cs typeface="Arial" panose="020B0604020202020204" pitchFamily="34" charset="0"/>
            </a:endParaRPr>
          </a:p>
        </p:txBody>
      </p:sp>
      <p:sp>
        <p:nvSpPr>
          <p:cNvPr id="4" name="Date Placeholder 2">
            <a:extLst>
              <a:ext uri="{FF2B5EF4-FFF2-40B4-BE49-F238E27FC236}">
                <a16:creationId xmlns:a16="http://schemas.microsoft.com/office/drawing/2014/main" id="{86D3F7B3-99AD-4A29-9FF0-344BDA3FB52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254CF005-391B-4D5A-BE7E-7F780E845DCF}"/>
              </a:ext>
            </a:extLst>
          </p:cNvPr>
          <p:cNvSpPr>
            <a:spLocks noChangeArrowheads="1"/>
          </p:cNvSpPr>
          <p:nvPr/>
        </p:nvSpPr>
        <p:spPr bwMode="auto">
          <a:xfrm>
            <a:off x="173521" y="457200"/>
            <a:ext cx="8796958"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a:t>
            </a:r>
            <a:r>
              <a:rPr lang="en-US" altLang="en-US" sz="3600" b="1"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Sunday Law</a:t>
            </a:r>
            <a:endPar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4306062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6500"/>
                                  </p:stCondLst>
                                  <p:childTnLst>
                                    <p:animEffect transition="out" filter="fade">
                                      <p:cBhvr>
                                        <p:cTn id="6" dur="2500" tmFilter="0, 0; .2, .5; .8, .5; 1, 0"/>
                                        <p:tgtEl>
                                          <p:spTgt spid="5">
                                            <p:txEl>
                                              <p:pRg st="0" end="0"/>
                                            </p:txEl>
                                          </p:spTgt>
                                        </p:tgtEl>
                                      </p:cBhvr>
                                    </p:animEffect>
                                    <p:animScale>
                                      <p:cBhvr>
                                        <p:cTn id="7" dur="1250" autoRev="1" fill="hold"/>
                                        <p:tgtEl>
                                          <p:spTgt spid="5">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89647" y="1638225"/>
            <a:ext cx="8964706" cy="4991175"/>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white"/>
              </a:buClr>
              <a:buSzPct val="70000"/>
              <a:tabLst/>
              <a:defRPr/>
            </a:pPr>
            <a:r>
              <a:rPr lang="en-US" sz="2800" dirty="0">
                <a:solidFill>
                  <a:schemeClr val="bg1"/>
                </a:solidFill>
                <a:cs typeface="Arial" panose="020B0604020202020204" pitchFamily="34" charset="0"/>
              </a:rPr>
              <a:t>Radical atheistic liberals then persecuted all conservative Protestant denominations. </a:t>
            </a:r>
          </a:p>
          <a:p>
            <a:pPr marL="0" lvl="0" indent="0">
              <a:lnSpc>
                <a:spcPct val="94000"/>
              </a:lnSpc>
              <a:spcAft>
                <a:spcPts val="1200"/>
              </a:spcAft>
              <a:buClr>
                <a:prstClr val="white"/>
              </a:buClr>
              <a:buSzPct val="70000"/>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 unbiblical Sunday Law was disproved. Conservative Christians were all persecuted equally in recent decades for following Jesus, not for what day they went to church. </a:t>
            </a:r>
            <a:endParaRPr kumimoji="0" lang="en-US" sz="3100" b="1" i="0" u="none" strike="noStrike" kern="1200" normalizeH="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cs typeface="Arial" panose="020B0604020202020204" pitchFamily="34" charset="0"/>
            </a:endParaRPr>
          </a:p>
          <a:p>
            <a:pPr marL="274320" marR="0" lvl="0" indent="-274320" algn="l" defTabSz="457200" rtl="0" eaLnBrk="1" fontAlgn="base" latinLnBrk="0" hangingPunct="0">
              <a:lnSpc>
                <a:spcPct val="94000"/>
              </a:lnSpc>
              <a:spcBef>
                <a:spcPct val="0"/>
              </a:spcBef>
              <a:spcAft>
                <a:spcPts val="1200"/>
              </a:spcAft>
              <a:buClr>
                <a:schemeClr val="bg1"/>
              </a:buClr>
              <a:buSzPct val="70000"/>
              <a:buFont typeface="Wingdings" panose="05000000000000000000" pitchFamily="2" charset="2"/>
              <a:buChar char="Ø"/>
              <a:tabLst/>
              <a:defRPr/>
            </a:pPr>
            <a:r>
              <a:rPr kumimoji="0" lang="en-US" sz="27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Because all tribulation plagues were believed to be finished before 1844, millions of US SDA members must have been martyred or jailed </a:t>
            </a:r>
            <a:r>
              <a:rPr lang="en-US" sz="2700" dirty="0">
                <a:solidFill>
                  <a:prstClr val="black">
                    <a:lumMod val="95000"/>
                    <a:lumOff val="5000"/>
                  </a:prstClr>
                </a:solidFill>
                <a:cs typeface="Arial" panose="020B0604020202020204" pitchFamily="34" charset="0"/>
              </a:rPr>
              <a:t>before</a:t>
            </a:r>
            <a:r>
              <a:rPr kumimoji="0" lang="en-US" sz="27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 1844 for this prophesy to be true. But </a:t>
            </a:r>
            <a:r>
              <a:rPr lang="en-US" sz="2700" noProof="0" dirty="0">
                <a:solidFill>
                  <a:prstClr val="black">
                    <a:lumMod val="95000"/>
                    <a:lumOff val="5000"/>
                  </a:prstClr>
                </a:solidFill>
                <a:cs typeface="Arial" panose="020B0604020202020204" pitchFamily="34" charset="0"/>
              </a:rPr>
              <a:t>no</a:t>
            </a:r>
            <a:r>
              <a:rPr kumimoji="0" lang="en-US" sz="27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 US SDA members were executed for a Sunday Sabbath law by Protestants.</a:t>
            </a:r>
          </a:p>
        </p:txBody>
      </p:sp>
      <p:sp>
        <p:nvSpPr>
          <p:cNvPr id="4" name="Date Placeholder 2">
            <a:extLst>
              <a:ext uri="{FF2B5EF4-FFF2-40B4-BE49-F238E27FC236}">
                <a16:creationId xmlns:a16="http://schemas.microsoft.com/office/drawing/2014/main" id="{86D3F7B3-99AD-4A29-9FF0-344BDA3FB526}"/>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6E71A80C-DB6A-47EE-8ED6-157596787806}"/>
              </a:ext>
            </a:extLst>
          </p:cNvPr>
          <p:cNvSpPr>
            <a:spLocks noChangeArrowheads="1"/>
          </p:cNvSpPr>
          <p:nvPr/>
        </p:nvSpPr>
        <p:spPr bwMode="auto">
          <a:xfrm>
            <a:off x="173521" y="365760"/>
            <a:ext cx="8796958"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a:t>
            </a:r>
            <a:r>
              <a:rPr lang="en-US" altLang="en-US" sz="3600" b="1"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Sunday Law</a:t>
            </a:r>
            <a:endPar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12198758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8000"/>
                                  </p:stCondLst>
                                  <p:childTnLst>
                                    <p:animEffect transition="out" filter="fade">
                                      <p:cBhvr>
                                        <p:cTn id="6" dur="2000" tmFilter="0, 0; .2, .5; .8, .5; 1, 0"/>
                                        <p:tgtEl>
                                          <p:spTgt spid="5">
                                            <p:txEl>
                                              <p:pRg st="1" end="1"/>
                                            </p:txEl>
                                          </p:spTgt>
                                        </p:tgtEl>
                                      </p:cBhvr>
                                    </p:animEffect>
                                    <p:animScale>
                                      <p:cBhvr>
                                        <p:cTn id="7" dur="1000" autoRev="1" fill="hold"/>
                                        <p:tgtEl>
                                          <p:spTgt spid="5">
                                            <p:txEl>
                                              <p:pRg st="1" end="1"/>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66656" y="1682125"/>
            <a:ext cx="9010667" cy="5022337"/>
          </a:xfrm>
          <a:prstGeom prst="rect">
            <a:avLst/>
          </a:prstGeom>
          <a:gradFill flip="none" rotWithShape="1">
            <a:gsLst>
              <a:gs pos="0">
                <a:schemeClr val="tx1"/>
              </a:gs>
              <a:gs pos="69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2000"/>
              </a:lnSpc>
              <a:spcBef>
                <a:spcPct val="0"/>
              </a:spcBef>
              <a:spcAft>
                <a:spcPts val="1000"/>
              </a:spcAft>
              <a:buClr>
                <a:prstClr val="white"/>
              </a:buClr>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Instead, </a:t>
            </a:r>
            <a:r>
              <a:rPr lang="en-US" sz="3000" dirty="0">
                <a:solidFill>
                  <a:prstClr val="black">
                    <a:lumMod val="95000"/>
                    <a:lumOff val="5000"/>
                  </a:prstClr>
                </a:solidFill>
                <a:cs typeface="Arial" panose="020B0604020202020204" pitchFamily="34" charset="0"/>
              </a:rPr>
              <a:t>five</a:t>
            </a:r>
            <a:r>
              <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other Protestant church denominations I attended the first 26 years of my life, rented the same church building, from the SDA Protestant church</a:t>
            </a:r>
            <a:r>
              <a:rPr kumimoji="0" lang="en-US" sz="3000" b="0" i="0" u="none" strike="noStrike" kern="1200" cap="none" spc="0" normalizeH="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denomination </a:t>
            </a:r>
            <a:r>
              <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I attended the last 25 years.</a:t>
            </a:r>
          </a:p>
          <a:p>
            <a:pPr marL="274320" lvl="0" indent="-274320">
              <a:lnSpc>
                <a:spcPct val="92000"/>
              </a:lnSpc>
              <a:spcAft>
                <a:spcPts val="1000"/>
              </a:spcAft>
              <a:buClr>
                <a:prstClr val="black"/>
              </a:buClr>
              <a:buSzPct val="70000"/>
              <a:buFont typeface="Wingdings" panose="05000000000000000000" pitchFamily="2" charset="2"/>
              <a:buChar char="Ø"/>
              <a:tabLst/>
              <a:defRPr/>
            </a:pPr>
            <a:r>
              <a:rPr kumimoji="0" 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Sharing expenses between 2 separate churches, that met on different days of the week, in the same church building, allowed SDA churches to meet their church budget.</a:t>
            </a:r>
          </a:p>
          <a:p>
            <a:pPr marL="274320" lvl="0" indent="-274320">
              <a:lnSpc>
                <a:spcPct val="92000"/>
              </a:lnSpc>
              <a:spcAft>
                <a:spcPts val="1000"/>
              </a:spcAft>
              <a:buClr>
                <a:schemeClr val="tx1"/>
              </a:buClr>
              <a:buSzPct val="65000"/>
              <a:buFont typeface="Wingdings" panose="05000000000000000000" pitchFamily="2" charset="2"/>
              <a:buChar char="Ø"/>
              <a:tabLst/>
              <a:defRPr/>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Many SDA churches would not have survived without these other Protestant church partners. </a:t>
            </a:r>
          </a:p>
          <a:p>
            <a:pPr marL="274320" lvl="0" indent="-274320">
              <a:lnSpc>
                <a:spcPct val="92000"/>
              </a:lnSpc>
              <a:spcAft>
                <a:spcPts val="1000"/>
              </a:spcAft>
              <a:buClr>
                <a:schemeClr val="tx1"/>
              </a:buClr>
              <a:buSzPct val="65000"/>
              <a:buFont typeface="Wingdings" panose="05000000000000000000" pitchFamily="2" charset="2"/>
              <a:buChar char="Ø"/>
              <a:tabLst/>
              <a:defRPr/>
            </a:pPr>
            <a:r>
              <a:rPr lang="en-US" sz="27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Christians must work together united behind Christ &amp; unchanged scripture, as the Apostle Paul stated.</a:t>
            </a:r>
            <a:endParaRPr kumimoji="0" lang="en-US" sz="27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060DA3C1-1213-4C24-8F0A-12CC6F103C79}"/>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8CAD0C1F-FA78-43DE-A2C4-CA9C02C3B74A}"/>
              </a:ext>
            </a:extLst>
          </p:cNvPr>
          <p:cNvSpPr>
            <a:spLocks noChangeArrowheads="1"/>
          </p:cNvSpPr>
          <p:nvPr/>
        </p:nvSpPr>
        <p:spPr bwMode="auto">
          <a:xfrm>
            <a:off x="173510" y="457200"/>
            <a:ext cx="8796958"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a:t>
            </a:r>
            <a:r>
              <a:rPr lang="en-US" altLang="en-US" sz="3600" b="1"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Sunday Law</a:t>
            </a:r>
            <a:endPar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3254468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63271" y="1949344"/>
            <a:ext cx="8617458" cy="4613571"/>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2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two witnesses of God in the Book of Revelation are not the Old &amp; New Testament books </a:t>
            </a:r>
            <a:r>
              <a:rPr kumimoji="0" lang="en-US" sz="3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of the Bible as some SDA claim. This is an example of illegally changing Bible words.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DengXian"/>
                <a:cs typeface="Calibri" panose="020F0502020204030204" pitchFamily="34" charset="0"/>
                <a:hlinkClick r:id="rId3"/>
              </a:rPr>
              <a:t>[836]</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DengXian"/>
                <a:cs typeface="Calibri" panose="020F0502020204030204" pitchFamily="34" charset="0"/>
                <a:hlinkClick r:id="rId4"/>
              </a:rPr>
              <a:t>[837]</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DengXian"/>
                <a:cs typeface="Calibri" panose="020F0502020204030204" pitchFamily="34" charset="0"/>
              </a:rPr>
              <a:t> </a:t>
            </a:r>
            <a:endParaRPr kumimoji="0" lang="en-US" sz="2400" b="1" i="0" u="none" strike="noStrike" kern="1200" cap="none" spc="0" normalizeH="0" baseline="0" noProof="0" dirty="0">
              <a:ln w="9525">
                <a:solidFill>
                  <a:prstClr val="black"/>
                </a:solidFill>
                <a:prstDash val="solid"/>
              </a:ln>
              <a:solidFill>
                <a:prstClr val="black"/>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365760" marR="0" lvl="0" indent="-365760" algn="l" defTabSz="457200" rtl="0" eaLnBrk="1" fontAlgn="base" latinLnBrk="0" hangingPunct="0">
              <a:lnSpc>
                <a:spcPct val="90000"/>
              </a:lnSpc>
              <a:spcBef>
                <a:spcPct val="0"/>
              </a:spcBef>
              <a:spcAft>
                <a:spcPts val="12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3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The Bible states the </a:t>
            </a:r>
            <a:r>
              <a:rPr kumimoji="0" lang="en-US" sz="33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2 witnesses have human features: a mouth, they wear sackcloth, they hear, speak prophesies, have bodies &amp; stand on their feet when God resurrects them, with the breath of life</a:t>
            </a:r>
            <a:r>
              <a:rPr kumimoji="0" lang="en-US" sz="33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Rev. 11:1-5 NIV</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Rev. 11:7-12 NIV</a:t>
            </a:r>
            <a:r>
              <a:rPr kumimoji="0" lang="en-US" sz="20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rPr>
              <a:t> </a:t>
            </a:r>
            <a:endParaRPr kumimoji="0" lang="en-US" sz="3400" b="0"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605BAE15-A251-4035-8D33-85B27E406D91}"/>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4C73D2EB-99D7-43E9-BAD1-6172C49FBBA2}"/>
              </a:ext>
            </a:extLst>
          </p:cNvPr>
          <p:cNvSpPr>
            <a:spLocks noChangeArrowheads="1"/>
          </p:cNvSpPr>
          <p:nvPr/>
        </p:nvSpPr>
        <p:spPr bwMode="auto">
          <a:xfrm>
            <a:off x="173521" y="586979"/>
            <a:ext cx="8796958" cy="1188720"/>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a:t>
            </a:r>
            <a:r>
              <a:rPr lang="en-US" altLang="en-US" sz="3600" b="1"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Two</a:t>
            </a: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Witnesses</a:t>
            </a:r>
          </a:p>
        </p:txBody>
      </p:sp>
    </p:spTree>
    <p:extLst>
      <p:ext uri="{BB962C8B-B14F-4D97-AF65-F5344CB8AC3E}">
        <p14:creationId xmlns:p14="http://schemas.microsoft.com/office/powerpoint/2010/main" val="20728435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11034" y="1417320"/>
            <a:ext cx="8921932" cy="512140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0"/>
              </a:spcAft>
              <a:buClrTx/>
              <a:buSzPct val="80000"/>
              <a:tabLst/>
              <a:defRPr/>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Rapidly falling church attendance worldwide is a further sign that the “falling away” is now occurring worldwide, Jesus is about to return. </a:t>
            </a:r>
          </a:p>
          <a:p>
            <a:pPr marL="0" lvl="0" indent="0" defTabSz="914400" eaLnBrk="0">
              <a:lnSpc>
                <a:spcPct val="94000"/>
              </a:lnSpc>
              <a:spcAft>
                <a:spcPts val="1200"/>
              </a:spcAft>
              <a:buClrTx/>
              <a:buSzPct val="80000"/>
              <a:tabLst/>
              <a:defRPr/>
            </a:pPr>
            <a:r>
              <a:rPr lang="en-US" alt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[880], </a:t>
            </a:r>
            <a:r>
              <a:rPr lang="en-US" alt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rPr>
              <a:t> II Thess. 2:2-3 </a:t>
            </a:r>
            <a:endPar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a:p>
            <a:pPr marL="365760" lvl="0" indent="-365760" defTabSz="914400" eaLnBrk="0">
              <a:lnSpc>
                <a:spcPct val="94000"/>
              </a:lnSpc>
              <a:spcAft>
                <a:spcPts val="1200"/>
              </a:spcAft>
              <a:buClrTx/>
              <a:buSzPct val="80000"/>
              <a:buFont typeface="Wingdings" panose="05000000000000000000" pitchFamily="2" charset="2"/>
              <a:buChar char="Ø"/>
              <a:tabLst/>
              <a:defRPr/>
            </a:pPr>
            <a:r>
              <a:rPr lang="en-US" altLang="en-US" sz="2800" dirty="0">
                <a:solidFill>
                  <a:schemeClr val="bg1"/>
                </a:solidFill>
                <a:latin typeface="Calibri" panose="020F0502020204030204" pitchFamily="34" charset="0"/>
                <a:ea typeface="Times New Roman" panose="02020603050405020304" pitchFamily="18" charset="0"/>
                <a:cs typeface="Calibri" panose="020F0502020204030204" pitchFamily="34" charset="0"/>
              </a:rPr>
              <a:t>Jesus stated seven times that during this time of fear, </a:t>
            </a:r>
            <a:r>
              <a:rPr lang="en-US" altLang="en-US" sz="3000" b="1" dirty="0">
                <a:ln w="9525">
                  <a:solidFill>
                    <a:schemeClr val="bg1"/>
                  </a:solidFill>
                  <a:prstDash val="solid"/>
                </a:ln>
                <a:solidFill>
                  <a:schemeClr val="tx1"/>
                </a:solidFill>
                <a:effectLst>
                  <a:glow rad="101600">
                    <a:srgbClr val="670801">
                      <a:alpha val="6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Christians are to overcome, hold fast and stand firm until He returns.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4"/>
              </a:rPr>
              <a:t>Rev 2:7,17, 2:25-28, 3:5,11-12,21 NASB</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hlinkClick r:id="rId5"/>
              </a:rPr>
              <a:t>Mat. 24:12-13 NIV</a:t>
            </a:r>
            <a:r>
              <a:rPr lang="en-US" altLang="en-US" b="1" dirty="0">
                <a:ln w="9525">
                  <a:solidFill>
                    <a:schemeClr val="bg1"/>
                  </a:solidFill>
                  <a:prstDash val="solid"/>
                </a:ln>
                <a:solidFill>
                  <a:schemeClr val="tx1"/>
                </a:solidFill>
                <a:effectLst>
                  <a:glow rad="101600">
                    <a:srgbClr val="670801">
                      <a:alpha val="6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5"/>
              </a:rPr>
              <a:t> </a:t>
            </a:r>
            <a:endParaRPr lang="en-US" altLang="en-US" sz="1600" b="1" dirty="0">
              <a:ln w="9525">
                <a:solidFill>
                  <a:schemeClr val="bg1"/>
                </a:solidFill>
                <a:prstDash val="solid"/>
              </a:ln>
              <a:solidFill>
                <a:schemeClr val="tx1"/>
              </a:solidFill>
              <a:effectLst>
                <a:glow rad="101600">
                  <a:srgbClr val="670801">
                    <a:alpha val="60000"/>
                  </a:srgbClr>
                </a:glow>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a:p>
            <a:pPr marL="365760" lvl="0" indent="-365760" defTabSz="914400" eaLnBrk="0">
              <a:lnSpc>
                <a:spcPct val="94000"/>
              </a:lnSpc>
              <a:spcAft>
                <a:spcPts val="1200"/>
              </a:spcAft>
              <a:buClr>
                <a:schemeClr val="bg1">
                  <a:lumMod val="95000"/>
                  <a:lumOff val="5000"/>
                </a:schemeClr>
              </a:buClr>
              <a:buSzPct val="70000"/>
              <a:buFont typeface="Wingdings" panose="05000000000000000000" pitchFamily="2" charset="2"/>
              <a:buChar char="Ø"/>
              <a:tabLst/>
              <a:defRPr/>
            </a:pPr>
            <a:r>
              <a:rPr lang="en-US" altLang="en-US" sz="3000" dirty="0">
                <a:solidFill>
                  <a:schemeClr val="bg1"/>
                </a:solidFill>
                <a:latin typeface="Calibri" panose="020F0502020204030204" pitchFamily="34" charset="0"/>
                <a:ea typeface="Times New Roman" panose="02020603050405020304" pitchFamily="18" charset="0"/>
                <a:cs typeface="Calibri" panose="020F0502020204030204" pitchFamily="34" charset="0"/>
              </a:rPr>
              <a:t>If we do this, we will receive a crown in heaven, white clothes, white stone, hidden manna and be a pillar in Heaven’s Temple, with authority over nations. We must not give up!</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a:t>
            </a:r>
            <a:r>
              <a:rPr lang="en-US" altLang="en-US" sz="1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4"/>
              </a:rPr>
              <a:t>Rev 2:7,17, 2:25-28, 3:5,11-12,21 NASB</a:t>
            </a:r>
            <a:endPar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7" name="Text Box 2">
            <a:extLst>
              <a:ext uri="{FF2B5EF4-FFF2-40B4-BE49-F238E27FC236}">
                <a16:creationId xmlns:a16="http://schemas.microsoft.com/office/drawing/2014/main" id="{DF6E9DA3-64A3-4AE4-A8FA-460793B1CCEE}"/>
              </a:ext>
            </a:extLst>
          </p:cNvPr>
          <p:cNvSpPr txBox="1">
            <a:spLocks noChangeArrowheads="1"/>
          </p:cNvSpPr>
          <p:nvPr/>
        </p:nvSpPr>
        <p:spPr bwMode="auto">
          <a:xfrm>
            <a:off x="111034" y="182880"/>
            <a:ext cx="8921932" cy="109728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C39DB069-F1A6-4419-B8A4-50322E41BCAE}"/>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4863959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7500"/>
                                  </p:stCondLst>
                                  <p:childTnLst>
                                    <p:animEffect transition="out" filter="fade">
                                      <p:cBhvr>
                                        <p:cTn id="6" dur="2000" tmFilter="0, 0; .2, .5; .8, .5; 1, 0"/>
                                        <p:tgtEl>
                                          <p:spTgt spid="6">
                                            <p:txEl>
                                              <p:pRg st="2" end="2"/>
                                            </p:txEl>
                                          </p:spTgt>
                                        </p:tgtEl>
                                      </p:cBhvr>
                                    </p:animEffect>
                                    <p:animScale>
                                      <p:cBhvr>
                                        <p:cTn id="7" dur="1000" autoRev="1" fill="hold"/>
                                        <p:tgtEl>
                                          <p:spTgt spid="6">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87346" y="1036045"/>
            <a:ext cx="8961120" cy="560467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marR="0" lvl="8" indent="0" algn="l" defTabSz="914400" rtl="0" eaLnBrk="1" fontAlgn="auto" latinLnBrk="0" hangingPunct="1">
              <a:lnSpc>
                <a:spcPct val="100000"/>
              </a:lnSpc>
              <a:spcBef>
                <a:spcPts val="0"/>
              </a:spcBef>
              <a:spcAft>
                <a:spcPts val="1800"/>
              </a:spcAft>
              <a:buClr>
                <a:prstClr val="white"/>
              </a:buClr>
              <a:buSzPct val="65000"/>
              <a:buFont typeface="Times New Roman" panose="02020603050405020304" pitchFamily="18" charset="0"/>
              <a:buNone/>
              <a:tabLst/>
              <a:defRPr/>
            </a:pPr>
            <a:r>
              <a:rPr kumimoji="0" lang="en-US" sz="3000" b="1" i="0" u="none" strike="noStrike" kern="1200" normalizeH="0" baseline="0" noProof="0" dirty="0">
                <a:ln w="9525">
                  <a:solidFill>
                    <a:prstClr val="black"/>
                  </a:solidFill>
                  <a:prstDash val="solid"/>
                </a:ln>
                <a:solidFill>
                  <a:prstClr val="white"/>
                </a:solidFill>
                <a:effectLst>
                  <a:glow rad="127000">
                    <a:srgbClr val="663300"/>
                  </a:glow>
                  <a:outerShdw blurRad="508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The 70 sevens (70 weeks) of Daniel 9 is an example of repeating prophesy, </a:t>
            </a:r>
            <a:r>
              <a:rPr lang="en-US" sz="3000" b="1" dirty="0">
                <a:ln w="9525">
                  <a:solidFill>
                    <a:prstClr val="black"/>
                  </a:solidFill>
                  <a:prstDash val="solid"/>
                </a:ln>
                <a:solidFill>
                  <a:prstClr val="white"/>
                </a:solidFill>
                <a:effectLst>
                  <a:glow rad="127000">
                    <a:srgbClr val="663300"/>
                  </a:glow>
                  <a:outerShdw blurRad="50800" dist="38100" dir="2700000" algn="tl" rotWithShape="0">
                    <a:prstClr val="black">
                      <a:lumMod val="50000"/>
                    </a:prstClr>
                  </a:outerShdw>
                </a:effectLst>
              </a:rPr>
              <a:t>that</a:t>
            </a:r>
            <a:r>
              <a:rPr kumimoji="0" lang="en-US" sz="3000" b="1" i="0" u="none" strike="noStrike" kern="1200" normalizeH="0" baseline="0" noProof="0" dirty="0">
                <a:ln w="9525">
                  <a:solidFill>
                    <a:prstClr val="black"/>
                  </a:solidFill>
                  <a:prstDash val="solid"/>
                </a:ln>
                <a:solidFill>
                  <a:prstClr val="white"/>
                </a:solidFill>
                <a:effectLst>
                  <a:glow rad="127000">
                    <a:srgbClr val="663300"/>
                  </a:glow>
                  <a:outerShdw blurRad="508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in</a:t>
            </a:r>
            <a:r>
              <a:rPr lang="en-US" sz="3000" b="1" dirty="0">
                <a:ln w="9525">
                  <a:solidFill>
                    <a:prstClr val="black"/>
                  </a:solidFill>
                  <a:prstDash val="solid"/>
                </a:ln>
                <a:solidFill>
                  <a:prstClr val="white"/>
                </a:solidFill>
                <a:effectLst>
                  <a:glow rad="127000">
                    <a:srgbClr val="663300"/>
                  </a:glow>
                  <a:outerShdw blurRad="50800" dist="38100" dir="2700000" algn="tl" rotWithShape="0">
                    <a:prstClr val="black">
                      <a:lumMod val="50000"/>
                    </a:prstClr>
                  </a:outerShdw>
                </a:effectLst>
              </a:rPr>
              <a:t> a few words, vaguely describes</a:t>
            </a:r>
            <a:r>
              <a:rPr kumimoji="0" lang="en-US" sz="3000" b="1" i="0" u="none" strike="noStrike" kern="1200" normalizeH="0" baseline="0" noProof="0" dirty="0">
                <a:ln w="9525">
                  <a:solidFill>
                    <a:prstClr val="black"/>
                  </a:solidFill>
                  <a:prstDash val="solid"/>
                </a:ln>
                <a:solidFill>
                  <a:prstClr val="white"/>
                </a:solidFill>
                <a:effectLst>
                  <a:glow rad="127000">
                    <a:srgbClr val="663300"/>
                  </a:glow>
                  <a:outerShdw blurRad="508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a:t>
            </a:r>
            <a:r>
              <a:rPr lang="en-US" sz="3000" b="1" dirty="0">
                <a:ln w="9525">
                  <a:solidFill>
                    <a:prstClr val="black"/>
                  </a:solidFill>
                  <a:prstDash val="solid"/>
                </a:ln>
                <a:solidFill>
                  <a:prstClr val="white"/>
                </a:solidFill>
                <a:effectLst>
                  <a:glow rad="127000">
                    <a:srgbClr val="663300"/>
                  </a:glow>
                  <a:outerShdw blurRad="50800" dist="38100" dir="2700000" algn="tl" rotWithShape="0">
                    <a:prstClr val="black">
                      <a:lumMod val="50000"/>
                    </a:prstClr>
                  </a:outerShdw>
                </a:effectLst>
              </a:rPr>
              <a:t>3</a:t>
            </a:r>
            <a:r>
              <a:rPr kumimoji="0" lang="en-US" sz="3000" b="1" i="0" u="none" strike="noStrike" kern="1200" normalizeH="0" baseline="0" noProof="0" dirty="0">
                <a:ln w="9525">
                  <a:solidFill>
                    <a:prstClr val="black"/>
                  </a:solidFill>
                  <a:prstDash val="solid"/>
                </a:ln>
                <a:solidFill>
                  <a:prstClr val="white"/>
                </a:solidFill>
                <a:effectLst>
                  <a:glow rad="127000">
                    <a:srgbClr val="663300"/>
                  </a:glow>
                  <a:outerShdw blurRad="508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major world events: </a:t>
            </a:r>
          </a:p>
          <a:p>
            <a:pPr marL="514350" marR="0" lvl="8" indent="-514350" algn="l" defTabSz="914400" rtl="0" eaLnBrk="1" fontAlgn="auto" latinLnBrk="0" hangingPunct="1">
              <a:lnSpc>
                <a:spcPct val="85000"/>
              </a:lnSpc>
              <a:spcBef>
                <a:spcPts val="0"/>
              </a:spcBef>
              <a:spcAft>
                <a:spcPts val="600"/>
              </a:spcAft>
              <a:buClr>
                <a:srgbClr val="9C5B15"/>
              </a:buClr>
              <a:buSzPct val="71000"/>
              <a:buFont typeface="+mj-lt"/>
              <a:buAutoNum type="arabicPeriod"/>
              <a:tabLst/>
              <a:defRPr/>
            </a:pPr>
            <a:r>
              <a:rPr kumimoji="0" lang="en-US" sz="28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The 70 year Jewish exile in Babylon. </a:t>
            </a:r>
          </a:p>
          <a:p>
            <a:pPr marL="514350" marR="0" lvl="8" indent="-514350" algn="l" defTabSz="914400" rtl="0" eaLnBrk="1" fontAlgn="auto" latinLnBrk="0" hangingPunct="1">
              <a:lnSpc>
                <a:spcPct val="94000"/>
              </a:lnSpc>
              <a:spcBef>
                <a:spcPts val="0"/>
              </a:spcBef>
              <a:spcAft>
                <a:spcPts val="600"/>
              </a:spcAft>
              <a:buClr>
                <a:srgbClr val="9C5B15"/>
              </a:buClr>
              <a:buSzPct val="71000"/>
              <a:buFont typeface="+mj-lt"/>
              <a:buAutoNum type="arabicPeriod"/>
              <a:tabLst/>
              <a:defRPr/>
            </a:pPr>
            <a:r>
              <a:rPr kumimoji="0" lang="en-US" sz="28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Day to Year Conversion, that predicted the 27 AD ministry and death of Jesus on the Earth. </a:t>
            </a:r>
          </a:p>
          <a:p>
            <a:pPr marL="514350" marR="0" lvl="8" indent="-514350" algn="l" defTabSz="914400" rtl="0" eaLnBrk="1" fontAlgn="auto" latinLnBrk="0" hangingPunct="1">
              <a:lnSpc>
                <a:spcPct val="94000"/>
              </a:lnSpc>
              <a:spcBef>
                <a:spcPts val="0"/>
              </a:spcBef>
              <a:spcAft>
                <a:spcPts val="0"/>
              </a:spcAft>
              <a:buClr>
                <a:srgbClr val="9C5B15"/>
              </a:buClr>
              <a:buSzPct val="71000"/>
              <a:buFont typeface="+mj-lt"/>
              <a:buAutoNum type="arabicPeriod"/>
              <a:tabLst/>
              <a:defRPr/>
            </a:pPr>
            <a:r>
              <a:rPr lang="en-US" sz="2800" b="1" dirty="0">
                <a:ln w="9525">
                  <a:solidFill>
                    <a:prstClr val="black"/>
                  </a:solidFill>
                  <a:prstDash val="solid"/>
                </a:ln>
                <a:solidFill>
                  <a:srgbClr val="9C5B15"/>
                </a:solidFill>
                <a:effectLst>
                  <a:outerShdw blurRad="12700" dist="38100" dir="2700000" algn="tl" rotWithShape="0">
                    <a:prstClr val="black">
                      <a:lumMod val="50000"/>
                    </a:prstClr>
                  </a:outerShdw>
                </a:effectLst>
              </a:rPr>
              <a:t>Rebuilt</a:t>
            </a:r>
            <a:r>
              <a:rPr kumimoji="0" lang="en-US" sz="2800" b="1" i="0" u="none" strike="noStrike" kern="1200" cap="none" spc="0" normalizeH="0" baseline="0" noProof="0" dirty="0">
                <a:ln w="9525">
                  <a:solidFill>
                    <a:prstClr val="black"/>
                  </a:solidFill>
                  <a:prstDash val="solid"/>
                </a:ln>
                <a:solidFill>
                  <a:srgbClr val="9C5B15"/>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Temple destruction, in 7 year end times. </a:t>
            </a:r>
          </a:p>
          <a:p>
            <a:pPr marL="548640" marR="0" lvl="8" indent="0" algn="l" defTabSz="914400" rtl="0" eaLnBrk="1" fontAlgn="auto" latinLnBrk="0" hangingPunct="1">
              <a:lnSpc>
                <a:spcPct val="94000"/>
              </a:lnSpc>
              <a:spcBef>
                <a:spcPts val="0"/>
              </a:spcBef>
              <a:spcAft>
                <a:spcPts val="1800"/>
              </a:spcAft>
              <a:buClr>
                <a:prstClr val="white"/>
              </a:buClr>
              <a:buSzPct val="65000"/>
              <a:buFont typeface="Times New Roman" panose="02020603050405020304" pitchFamily="18" charset="0"/>
              <a:buNone/>
              <a:tabLst/>
              <a:defRPr/>
            </a:pP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hlinkClick r:id="rId3"/>
              </a:rPr>
              <a:t>Dan. 9:20-27 NIV</a:t>
            </a: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a:t>
            </a:r>
            <a:r>
              <a:rPr kumimoji="0" 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hlinkClick r:id="rId4"/>
              </a:rPr>
              <a:t>Dan. 9:2 NIV</a:t>
            </a:r>
            <a:endParaRPr kumimoji="0" lang="en-US" sz="16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mn-cs"/>
            </a:endParaRPr>
          </a:p>
          <a:p>
            <a:pPr marL="0" marR="0" lvl="8" indent="0" algn="l" defTabSz="914400" rtl="0" eaLnBrk="1" fontAlgn="auto" latinLnBrk="0" hangingPunct="1">
              <a:lnSpc>
                <a:spcPct val="90000"/>
              </a:lnSpc>
              <a:spcBef>
                <a:spcPts val="0"/>
              </a:spcBef>
              <a:spcAft>
                <a:spcPts val="1000"/>
              </a:spcAft>
              <a:buClr>
                <a:prstClr val="white"/>
              </a:buClr>
              <a:buSzPct val="65000"/>
              <a:buFont typeface="Times New Roman" panose="02020603050405020304" pitchFamily="18" charset="0"/>
              <a:buNone/>
              <a:tabLst/>
              <a:defRPr/>
            </a:pPr>
            <a:r>
              <a:rPr kumimoji="0" lang="en-US" sz="2800" i="0" u="none" strike="noStrike" kern="1200" normalizeH="0" baseline="0" noProof="0" dirty="0">
                <a:solidFill>
                  <a:prstClr val="black"/>
                </a:solidFill>
                <a:uLnTx/>
                <a:uFillTx/>
                <a:latin typeface="Arial" panose="020B0604020202020204" pitchFamily="34" charset="0"/>
                <a:ea typeface="Microsoft YaHei" panose="020B0503020204020204" pitchFamily="34" charset="-122"/>
                <a:cs typeface="+mn-cs"/>
              </a:rPr>
              <a:t>Daniel 9 is vague and easily confused, because Daniel 9 uses a few brief words to describe 3 complex events. </a:t>
            </a:r>
            <a:r>
              <a:rPr kumimoji="0" lang="en-US" sz="3000" b="1" i="0" u="none" strike="noStrike" kern="1200" normalizeH="0" baseline="0" noProof="0" dirty="0">
                <a:ln w="9525">
                  <a:solidFill>
                    <a:schemeClr val="bg1"/>
                  </a:solidFill>
                  <a:prstDash val="solid"/>
                </a:ln>
                <a:solidFill>
                  <a:srgbClr val="9C5B15"/>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mn-cs"/>
              </a:rPr>
              <a:t>Revelation, Ezekiel &amp; Matthew provide greater clearer details about the same end time events. </a:t>
            </a:r>
            <a:r>
              <a:rPr kumimoji="0" lang="en-US" sz="2800" b="1" i="0" u="none" strike="noStrike" kern="1200" normalizeH="0" baseline="0" noProof="0" dirty="0">
                <a:ln w="9525">
                  <a:solidFill>
                    <a:schemeClr val="bg1"/>
                  </a:solidFill>
                  <a:prstDash val="solid"/>
                </a:ln>
                <a:solidFill>
                  <a:srgbClr val="9C5B15"/>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mn-cs"/>
              </a:rPr>
              <a:t>     </a:t>
            </a:r>
            <a:endParaRPr kumimoji="0" lang="en-US" sz="2800" b="0" i="0" u="none" strike="noStrike" kern="1200" cap="none" spc="0" normalizeH="0" baseline="0" noProof="0" dirty="0">
              <a:ln>
                <a:noFill/>
              </a:ln>
              <a:solidFill>
                <a:srgbClr val="9C5B15"/>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mn-cs"/>
            </a:endParaRP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234173" y="182880"/>
            <a:ext cx="8667466" cy="71096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5000"/>
              </a:lnSpc>
              <a:spcAft>
                <a:spcPts val="0"/>
              </a:spcAft>
              <a:buClr>
                <a:srgbClr val="C00000"/>
              </a:buClr>
              <a:buSzPct val="90000"/>
              <a:defRPr/>
            </a:pPr>
            <a:r>
              <a:rPr lang="en-US" alt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 70 Sevens (70 Weeks) of Daniel 9 </a:t>
            </a:r>
            <a:endPar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621879"/>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2222967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87346" y="1189109"/>
            <a:ext cx="8961120" cy="5314596"/>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prstClr val="black"/>
              </a:buClr>
              <a:buSzPct val="60000"/>
              <a:tabLst/>
              <a:defRPr/>
            </a:pPr>
            <a:r>
              <a:rPr lang="en-US" sz="3200" dirty="0">
                <a:solidFill>
                  <a:schemeClr val="bg1">
                    <a:lumMod val="95000"/>
                    <a:lumOff val="5000"/>
                  </a:schemeClr>
                </a:solidFill>
                <a:cs typeface="Arial" panose="020B0604020202020204" pitchFamily="34" charset="0"/>
              </a:rPr>
              <a:t>70 Weeks, Day to Year Conversion:</a:t>
            </a:r>
          </a:p>
          <a:p>
            <a:pPr marL="0" lvl="0" indent="0">
              <a:lnSpc>
                <a:spcPct val="96000"/>
              </a:lnSpc>
              <a:spcAft>
                <a:spcPts val="1200"/>
              </a:spcAft>
              <a:buClr>
                <a:prstClr val="black"/>
              </a:buClr>
              <a:buSzPct val="60000"/>
              <a:tabLst/>
              <a:defRPr/>
            </a:pPr>
            <a:r>
              <a:rPr lang="en-US" sz="2800" dirty="0">
                <a:solidFill>
                  <a:srgbClr val="000000">
                    <a:lumMod val="95000"/>
                    <a:lumOff val="5000"/>
                  </a:srgbClr>
                </a:solidFill>
                <a:cs typeface="Arial" panose="020B0604020202020204" pitchFamily="34" charset="0"/>
              </a:rPr>
              <a:t>If 69 weeks in Daniel </a:t>
            </a:r>
            <a:r>
              <a:rPr lang="en-US" sz="2400" dirty="0">
                <a:solidFill>
                  <a:srgbClr val="000000">
                    <a:lumMod val="95000"/>
                    <a:lumOff val="5000"/>
                  </a:srgbClr>
                </a:solidFill>
                <a:cs typeface="Arial" panose="020B0604020202020204" pitchFamily="34" charset="0"/>
              </a:rPr>
              <a:t>9:25</a:t>
            </a:r>
            <a:r>
              <a:rPr lang="en-US" sz="2800" dirty="0">
                <a:solidFill>
                  <a:srgbClr val="000000">
                    <a:lumMod val="95000"/>
                    <a:lumOff val="5000"/>
                  </a:srgbClr>
                </a:solidFill>
                <a:cs typeface="Arial" panose="020B0604020202020204" pitchFamily="34" charset="0"/>
              </a:rPr>
              <a:t> is changed to 483 days, then to 483 years per Ezekiel. </a:t>
            </a:r>
            <a:r>
              <a:rPr lang="en-US" sz="3000" b="1" dirty="0">
                <a:ln w="12700" cmpd="sng">
                  <a:solidFill>
                    <a:sysClr val="windowText" lastClr="000000"/>
                  </a:solidFill>
                  <a:prstDash val="solid"/>
                </a:ln>
                <a:solidFill>
                  <a:srgbClr val="9C5B15"/>
                </a:solidFill>
                <a:effectLst>
                  <a:outerShdw blurRad="50800" dist="50800" dir="5400000" algn="ctr" rotWithShape="0">
                    <a:srgbClr val="000000"/>
                  </a:outerShdw>
                </a:effectLst>
                <a:cs typeface="Arial" panose="020B0604020202020204" pitchFamily="34" charset="0"/>
              </a:rPr>
              <a:t>This does predict the start of the ministry of Jesus at 27 AD baptism. Plus </a:t>
            </a:r>
            <a:r>
              <a:rPr lang="en-US" sz="3000" b="1" dirty="0">
                <a:ln w="12700" cmpd="sng">
                  <a:solidFill>
                    <a:sysClr val="windowText" lastClr="000000"/>
                  </a:solidFill>
                  <a:prstDash val="solid"/>
                </a:ln>
                <a:solidFill>
                  <a:srgbClr val="9C5B15"/>
                </a:solidFill>
                <a:effectLst>
                  <a:outerShdw blurRad="50800" dist="50800" dir="5400000" algn="ctr" rotWithShape="0">
                    <a:srgbClr val="000000"/>
                  </a:outerShdw>
                </a:effectLst>
                <a:cs typeface="Arial" panose="020B0604020202020204" pitchFamily="34" charset="0"/>
                <a:hlinkClick r:id="rId3"/>
              </a:rPr>
              <a:t>King Harrod’s expansion of Temple, walls</a:t>
            </a:r>
            <a:r>
              <a:rPr lang="en-US" sz="3000" b="1" dirty="0">
                <a:ln w="12700" cmpd="sng">
                  <a:solidFill>
                    <a:sysClr val="windowText" lastClr="000000"/>
                  </a:solidFill>
                  <a:prstDash val="solid"/>
                </a:ln>
                <a:solidFill>
                  <a:srgbClr val="9C5B15"/>
                </a:solidFill>
                <a:effectLst>
                  <a:outerShdw blurRad="50800" dist="50800" dir="5400000" algn="ctr" rotWithShape="0">
                    <a:srgbClr val="000000"/>
                  </a:outerShdw>
                </a:effectLst>
                <a:cs typeface="Arial" panose="020B0604020202020204" pitchFamily="34" charset="0"/>
              </a:rPr>
              <a:t> and roads</a:t>
            </a:r>
            <a:r>
              <a:rPr lang="en-US" sz="2800" dirty="0">
                <a:solidFill>
                  <a:schemeClr val="bg1">
                    <a:lumMod val="95000"/>
                    <a:lumOff val="5000"/>
                  </a:schemeClr>
                </a:solidFill>
                <a:cs typeface="Arial" panose="020B0604020202020204" pitchFamily="34" charset="0"/>
              </a:rPr>
              <a:t>.</a:t>
            </a:r>
            <a:r>
              <a:rPr lang="en-US" sz="2800" dirty="0">
                <a:solidFill>
                  <a:srgbClr val="9C5B15"/>
                </a:solidFill>
                <a:cs typeface="Arial" panose="020B0604020202020204" pitchFamily="34" charset="0"/>
              </a:rPr>
              <a:t> </a:t>
            </a:r>
            <a:r>
              <a:rPr lang="en-US" sz="3000" b="1" dirty="0">
                <a:ln w="12700" cmpd="sng">
                  <a:solidFill>
                    <a:sysClr val="windowText" lastClr="000000"/>
                  </a:solidFill>
                  <a:prstDash val="solid"/>
                </a:ln>
                <a:solidFill>
                  <a:srgbClr val="9C5B15"/>
                </a:solidFill>
                <a:effectLst>
                  <a:outerShdw blurRad="50800" dist="50800" dir="5400000" algn="ctr" rotWithShape="0">
                    <a:srgbClr val="000000"/>
                  </a:outerShdw>
                </a:effectLst>
                <a:cs typeface="Arial" panose="020B0604020202020204" pitchFamily="34" charset="0"/>
              </a:rPr>
              <a:t>But, 70 week details all fit vaguely. </a:t>
            </a:r>
            <a:endParaRPr lang="en-US" sz="2800" dirty="0">
              <a:solidFill>
                <a:srgbClr val="9C5B15"/>
              </a:solidFill>
              <a:cs typeface="Arial" panose="020B0604020202020204" pitchFamily="34" charset="0"/>
            </a:endParaRPr>
          </a:p>
          <a:p>
            <a:pPr marL="274320" lvl="0" indent="-274320">
              <a:lnSpc>
                <a:spcPct val="96000"/>
              </a:lnSpc>
              <a:spcAft>
                <a:spcPts val="1200"/>
              </a:spcAft>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600" dirty="0">
                <a:solidFill>
                  <a:prstClr val="black">
                    <a:lumMod val="95000"/>
                    <a:lumOff val="5000"/>
                  </a:prstClr>
                </a:solidFill>
                <a:cs typeface="Arial" panose="020B0604020202020204" pitchFamily="34" charset="0"/>
              </a:rPr>
              <a:t>(62 X 7 = 434), plus 7 weeks Jerusalem wall construction (7 x 7= 49 years), takes 457 BC to 27AD. </a:t>
            </a:r>
            <a:r>
              <a:rPr lang="en-US" b="1" dirty="0">
                <a:ln w="9525">
                  <a:solidFill>
                    <a:prstClr val="black"/>
                  </a:solidFill>
                  <a:prstDash val="solid"/>
                </a:ln>
                <a:solidFill>
                  <a:prstClr val="white"/>
                </a:solidFill>
                <a:ea typeface="DengXian"/>
                <a:cs typeface="Arial" panose="020B0604020202020204" pitchFamily="34" charset="0"/>
                <a:hlinkClick r:id="rId4"/>
              </a:rPr>
              <a:t>[837]</a:t>
            </a:r>
            <a:r>
              <a:rPr lang="en-US" b="1" dirty="0">
                <a:ln w="9525">
                  <a:solidFill>
                    <a:prstClr val="black"/>
                  </a:solidFill>
                  <a:prstDash val="solid"/>
                </a:ln>
                <a:solidFill>
                  <a:prstClr val="white"/>
                </a:solidFill>
                <a:ea typeface="DengXian"/>
                <a:cs typeface="Arial" panose="020B0604020202020204" pitchFamily="34" charset="0"/>
              </a:rPr>
              <a:t> </a:t>
            </a:r>
            <a:r>
              <a:rPr lang="en-US" dirty="0">
                <a:solidFill>
                  <a:prstClr val="black"/>
                </a:solidFill>
                <a:ea typeface="DengXian"/>
                <a:cs typeface="Arial" panose="020B0604020202020204" pitchFamily="34" charset="0"/>
              </a:rPr>
              <a:t>(pg. 430-433</a:t>
            </a:r>
            <a:r>
              <a:rPr lang="en-US" sz="1600" dirty="0">
                <a:solidFill>
                  <a:prstClr val="black"/>
                </a:solidFill>
                <a:ea typeface="DengXian"/>
                <a:cs typeface="Arial" panose="020B0604020202020204" pitchFamily="34" charset="0"/>
              </a:rPr>
              <a:t>)</a:t>
            </a:r>
          </a:p>
          <a:p>
            <a:pPr marL="274320" lvl="0" indent="-274320">
              <a:lnSpc>
                <a:spcPct val="96000"/>
              </a:lnSpc>
              <a:spcAft>
                <a:spcPts val="1200"/>
              </a:spcAft>
              <a:buClr>
                <a:srgbClr val="FFFFFF"/>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8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Dan. </a:t>
            </a:r>
            <a:r>
              <a:rPr lang="en-US" sz="26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9:26 </a:t>
            </a:r>
            <a:r>
              <a:rPr lang="en-US" sz="24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NIV</a:t>
            </a:r>
            <a:r>
              <a:rPr lang="en-US" sz="28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 then does vaguely correctly predict that Jesus is killed “after” His baptism in 27 AD. His 31 AD death, is indeed “after” 27AD.</a:t>
            </a: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234173" y="236121"/>
            <a:ext cx="8667466" cy="71096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5000"/>
              </a:lnSpc>
              <a:spcAft>
                <a:spcPts val="0"/>
              </a:spcAft>
              <a:buClr>
                <a:srgbClr val="C00000"/>
              </a:buClr>
              <a:buSzPct val="90000"/>
              <a:defRPr/>
            </a:pPr>
            <a:r>
              <a:rPr lang="en-US" alt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 70 Sevens (70 Weeks) of Daniel 9 </a:t>
            </a:r>
            <a:endPar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621879"/>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schemeClr val="tx1"/>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9964288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87346" y="1337651"/>
            <a:ext cx="8961120" cy="5269712"/>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Aft>
                <a:spcPts val="1000"/>
              </a:spcAft>
              <a:buClr>
                <a:srgbClr val="814C11"/>
              </a:buClr>
              <a:buSzPct val="65000"/>
              <a:tabLst/>
              <a:defRPr/>
            </a:pP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But, neither the city of Jerusalem or the Second Temple Sanctuary were destroyed or desolate after 69 weeks (in 27 AD) at baptism of Jesus. </a:t>
            </a:r>
          </a:p>
          <a:p>
            <a:pPr marL="0" lvl="0" indent="0">
              <a:lnSpc>
                <a:spcPct val="92000"/>
              </a:lnSpc>
              <a:spcAft>
                <a:spcPts val="1000"/>
              </a:spcAft>
              <a:buClr>
                <a:srgbClr val="814C11"/>
              </a:buClr>
              <a:buSzPct val="65000"/>
              <a:tabLst/>
              <a:defRPr/>
            </a:pP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The Jerusalem and Second Temple destruction occurred decades later in 70 AD</a:t>
            </a:r>
            <a:r>
              <a:rPr lang="en-US" sz="28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 </a:t>
            </a:r>
            <a:r>
              <a:rPr lang="en-US" sz="2800" dirty="0">
                <a:solidFill>
                  <a:srgbClr val="000000">
                    <a:lumMod val="95000"/>
                    <a:lumOff val="5000"/>
                  </a:srgbClr>
                </a:solidFill>
                <a:cs typeface="Arial" panose="020B0604020202020204" pitchFamily="34" charset="0"/>
              </a:rPr>
              <a:t>by Rome, that </a:t>
            </a:r>
            <a:r>
              <a:rPr lang="en-US" sz="2700" dirty="0">
                <a:solidFill>
                  <a:srgbClr val="000000">
                    <a:lumMod val="95000"/>
                    <a:lumOff val="5000"/>
                  </a:srgbClr>
                </a:solidFill>
                <a:cs typeface="Arial" panose="020B0604020202020204" pitchFamily="34" charset="0"/>
              </a:rPr>
              <a:t>matched the literal prophesy by Jesus, that not one stone of the Temple would be left standing.</a:t>
            </a:r>
          </a:p>
          <a:p>
            <a:pPr marL="274320" lvl="0" indent="-274320">
              <a:lnSpc>
                <a:spcPct val="92000"/>
              </a:lnSpc>
              <a:spcAft>
                <a:spcPts val="1000"/>
              </a:spcAft>
              <a:buClr>
                <a:srgbClr val="FFFFFF"/>
              </a:buClr>
              <a:buSzPct val="65000"/>
              <a:buFont typeface="Wingdings" panose="05000000000000000000" pitchFamily="2" charset="2"/>
              <a:buChar char="Ø"/>
              <a:tabLst/>
              <a:defRPr/>
            </a:pPr>
            <a:r>
              <a:rPr lang="en-US" sz="28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But, Jesus stated that His body was a Temple, and that Temple was destroyed for three days. </a:t>
            </a:r>
          </a:p>
          <a:p>
            <a:pPr marL="228600" lvl="0" indent="-548640">
              <a:lnSpc>
                <a:spcPct val="92000"/>
              </a:lnSpc>
              <a:spcAft>
                <a:spcPts val="1000"/>
              </a:spcAft>
              <a:buClr>
                <a:srgbClr val="000000">
                  <a:lumMod val="95000"/>
                  <a:lumOff val="5000"/>
                </a:srgbClr>
              </a:buClr>
              <a:buSzPct val="80000"/>
              <a:tabLst/>
              <a:defRPr/>
            </a:pPr>
            <a:r>
              <a:rPr lang="en-US" sz="2000" dirty="0">
                <a:solidFill>
                  <a:srgbClr val="000000">
                    <a:lumMod val="95000"/>
                    <a:lumOff val="5000"/>
                  </a:srgbClr>
                </a:solidFill>
                <a:cs typeface="Arial" panose="020B0604020202020204" pitchFamily="34" charset="0"/>
              </a:rPr>
              <a:t>†</a:t>
            </a:r>
            <a:r>
              <a:rPr lang="en-US" sz="2000" dirty="0">
                <a:solidFill>
                  <a:srgbClr val="FFFFFF"/>
                </a:solidFill>
                <a:cs typeface="Arial" panose="020B0604020202020204" pitchFamily="34" charset="0"/>
              </a:rPr>
              <a:t> </a:t>
            </a:r>
            <a:r>
              <a:rPr lang="en-US" sz="2400" dirty="0">
                <a:solidFill>
                  <a:schemeClr val="bg1">
                    <a:lumMod val="95000"/>
                    <a:lumOff val="5000"/>
                  </a:schemeClr>
                </a:solidFill>
                <a:cs typeface="Arial" panose="020B0604020202020204" pitchFamily="34" charset="0"/>
              </a:rPr>
              <a:t>Note:</a:t>
            </a:r>
            <a:r>
              <a:rPr lang="en-US" sz="2400" dirty="0">
                <a:solidFill>
                  <a:srgbClr val="FFFFFF"/>
                </a:solidFill>
                <a:cs typeface="Arial" panose="020B0604020202020204" pitchFamily="34" charset="0"/>
              </a:rPr>
              <a:t> </a:t>
            </a:r>
            <a:r>
              <a:rPr lang="en-US" sz="2400" dirty="0">
                <a:solidFill>
                  <a:prstClr val="black"/>
                </a:solidFill>
                <a:cs typeface="Arial" panose="020B0604020202020204" pitchFamily="34" charset="0"/>
              </a:rPr>
              <a:t>Day to year theory uses 70 weeks = (62 weeks + 7 wall building weeks + 1 week). There is no additional individual 62 week period, besides that used in the 69 weeks.</a:t>
            </a:r>
            <a:endParaRPr lang="en-US" sz="3000" dirty="0">
              <a:solidFill>
                <a:prstClr val="black"/>
              </a:solidFill>
              <a:cs typeface="Arial" panose="020B0604020202020204" pitchFamily="34" charset="0"/>
            </a:endParaRP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234173" y="457200"/>
            <a:ext cx="8667466" cy="71096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5000"/>
              </a:lnSpc>
              <a:spcAft>
                <a:spcPts val="0"/>
              </a:spcAft>
              <a:buClr>
                <a:srgbClr val="C00000"/>
              </a:buClr>
              <a:buSzPct val="90000"/>
              <a:defRPr/>
            </a:pPr>
            <a:r>
              <a:rPr lang="en-US" alt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 70 Sevens (70 Weeks) of Daniel 9 </a:t>
            </a:r>
            <a:endPar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621879"/>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Date Placeholder 2">
            <a:extLst>
              <a:ext uri="{FF2B5EF4-FFF2-40B4-BE49-F238E27FC236}">
                <a16:creationId xmlns:a16="http://schemas.microsoft.com/office/drawing/2014/main" id="{B2E4C2C3-48DD-49E6-ABF2-078290F27127}"/>
              </a:ext>
            </a:extLst>
          </p:cNvPr>
          <p:cNvSpPr txBox="1">
            <a:spLocks/>
          </p:cNvSpPr>
          <p:nvPr/>
        </p:nvSpPr>
        <p:spPr>
          <a:xfrm>
            <a:off x="6060101" y="6620123"/>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schemeClr val="tx1"/>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2707184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87346" y="1818099"/>
            <a:ext cx="8961120" cy="4799519"/>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1000"/>
              </a:spcAft>
              <a:buClr>
                <a:srgbClr val="FFFFFF"/>
              </a:buClr>
              <a:buSzPct val="65000"/>
              <a:tabLst/>
              <a:defRPr/>
            </a:pPr>
            <a:r>
              <a:rPr lang="en-US" sz="2800" dirty="0">
                <a:cs typeface="Arial" panose="020B0604020202020204" pitchFamily="34" charset="0"/>
              </a:rPr>
              <a:t>Furthermore, the traditional Jewish </a:t>
            </a: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Temple daily animal sacrifices and offerings didn’t stop in 31 AD (a half week, 3.5 years after 27 AD),</a:t>
            </a:r>
            <a:r>
              <a:rPr lang="en-US" sz="28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 </a:t>
            </a:r>
            <a:r>
              <a:rPr lang="en-US" sz="2800" dirty="0">
                <a:solidFill>
                  <a:prstClr val="black"/>
                </a:solidFill>
                <a:cs typeface="Arial" panose="020B0604020202020204" pitchFamily="34" charset="0"/>
              </a:rPr>
              <a:t>as required by the Day to Year Conversion Theory.</a:t>
            </a:r>
            <a:r>
              <a:rPr lang="en-US" sz="2000" dirty="0">
                <a:solidFill>
                  <a:schemeClr val="bg1">
                    <a:lumMod val="95000"/>
                    <a:lumOff val="5000"/>
                  </a:schemeClr>
                </a:solidFill>
                <a:cs typeface="Arial" panose="020B0604020202020204" pitchFamily="34" charset="0"/>
              </a:rPr>
              <a:t>†</a:t>
            </a:r>
            <a:r>
              <a:rPr lang="en-US" sz="2800" dirty="0">
                <a:solidFill>
                  <a:prstClr val="black"/>
                </a:solidFill>
                <a:cs typeface="Arial" panose="020B0604020202020204" pitchFamily="34" charset="0"/>
              </a:rPr>
              <a:t> </a:t>
            </a:r>
          </a:p>
          <a:p>
            <a:pPr marL="274320" lvl="0" indent="-274320">
              <a:lnSpc>
                <a:spcPct val="98000"/>
              </a:lnSpc>
              <a:spcAft>
                <a:spcPts val="1000"/>
              </a:spcAft>
              <a:buClr>
                <a:srgbClr val="FFFFFF"/>
              </a:buClr>
              <a:buSzPct val="70000"/>
              <a:buFont typeface="Wingdings" panose="05000000000000000000" pitchFamily="2" charset="2"/>
              <a:buChar char="Ø"/>
              <a:tabLst/>
              <a:defRPr/>
            </a:pP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But, the crucifixion of Jesus the lamb was the final sacrifice and offering that did stop the daily animal sacrifices, for only the Christians. </a:t>
            </a:r>
          </a:p>
          <a:p>
            <a:pPr marL="274320" lvl="0" indent="-274320">
              <a:lnSpc>
                <a:spcPct val="98000"/>
              </a:lnSpc>
              <a:spcAft>
                <a:spcPts val="1000"/>
              </a:spcAft>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2700" dirty="0">
                <a:cs typeface="Arial" panose="020B0604020202020204" pitchFamily="34" charset="0"/>
              </a:rPr>
              <a:t>The </a:t>
            </a:r>
            <a:r>
              <a:rPr lang="en-US" sz="2700" dirty="0">
                <a:solidFill>
                  <a:prstClr val="black"/>
                </a:solidFill>
                <a:cs typeface="Arial" panose="020B0604020202020204" pitchFamily="34" charset="0"/>
              </a:rPr>
              <a:t>Jewish </a:t>
            </a:r>
            <a:r>
              <a:rPr lang="en-US" sz="2700" dirty="0">
                <a:cs typeface="Arial" panose="020B0604020202020204" pitchFamily="34" charset="0"/>
              </a:rPr>
              <a:t>Temple daily animal sacrifices and offerings were only stopped by the Roman destruction of the entire Second Temple in 70 AD.</a:t>
            </a: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247934" y="914400"/>
            <a:ext cx="8667466" cy="71096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5000"/>
              </a:lnSpc>
              <a:spcAft>
                <a:spcPts val="0"/>
              </a:spcAft>
              <a:buClr>
                <a:srgbClr val="C00000"/>
              </a:buClr>
              <a:buSzPct val="90000"/>
              <a:defRPr/>
            </a:pPr>
            <a:r>
              <a:rPr lang="en-US" alt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 70 Sevens (70 Weeks) of Daniel 9 </a:t>
            </a:r>
            <a:endPar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621879"/>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Date Placeholder 2">
            <a:extLst>
              <a:ext uri="{FF2B5EF4-FFF2-40B4-BE49-F238E27FC236}">
                <a16:creationId xmlns:a16="http://schemas.microsoft.com/office/drawing/2014/main" id="{486AE6AB-EB39-4FD0-9F4D-58EC3209C08C}"/>
              </a:ext>
            </a:extLst>
          </p:cNvPr>
          <p:cNvSpPr txBox="1">
            <a:spLocks/>
          </p:cNvSpPr>
          <p:nvPr/>
        </p:nvSpPr>
        <p:spPr>
          <a:xfrm>
            <a:off x="6076666" y="6608920"/>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schemeClr val="tx1"/>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7827658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1"/>
          <p:cNvSpPr>
            <a:spLocks noChangeArrowheads="1"/>
          </p:cNvSpPr>
          <p:nvPr/>
        </p:nvSpPr>
        <p:spPr bwMode="auto">
          <a:xfrm>
            <a:off x="87346" y="1189045"/>
            <a:ext cx="8961120" cy="5432834"/>
          </a:xfrm>
          <a:prstGeom prst="rect">
            <a:avLst/>
          </a:prstGeom>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p:spPr>
        <p:txBody>
          <a:bodyPr wrap="square" lIns="137160" tIns="91440" rIns="45720" bIns="91440" anchor="ctr" anchorCtr="0">
            <a:spAutoFit/>
          </a:bodyPr>
          <a:lstStyle>
            <a:lvl1pPr marL="273050" indent="-27305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1pPr>
            <a:lvl2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2pPr>
            <a:lvl3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3pPr>
            <a:lvl4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4pPr>
            <a:lvl5pPr>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73050" algn="l"/>
                <a:tab pos="730250" algn="l"/>
                <a:tab pos="1187450" algn="l"/>
                <a:tab pos="1644650" algn="l"/>
                <a:tab pos="2101850" algn="l"/>
                <a:tab pos="2559050" algn="l"/>
                <a:tab pos="3016250" algn="l"/>
                <a:tab pos="3473450" algn="l"/>
                <a:tab pos="3930650" algn="l"/>
                <a:tab pos="4387850" algn="l"/>
                <a:tab pos="4845050" algn="l"/>
                <a:tab pos="5302250" algn="l"/>
                <a:tab pos="5759450" algn="l"/>
                <a:tab pos="6216650" algn="l"/>
                <a:tab pos="6673850" algn="l"/>
                <a:tab pos="7131050" algn="l"/>
                <a:tab pos="7588250" algn="l"/>
                <a:tab pos="8045450" algn="l"/>
                <a:tab pos="8502650" algn="l"/>
                <a:tab pos="8959850" algn="l"/>
                <a:tab pos="941705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6000"/>
              </a:lnSpc>
              <a:spcAft>
                <a:spcPts val="1200"/>
              </a:spcAft>
              <a:buClr>
                <a:srgbClr val="FFFFFF"/>
              </a:buClr>
              <a:buSzPct val="65000"/>
              <a:tabLst/>
              <a:defRPr/>
            </a:pPr>
            <a:r>
              <a:rPr lang="en-US" sz="2800" dirty="0">
                <a:cs typeface="Arial" panose="020B0604020202020204" pitchFamily="34" charset="0"/>
              </a:rPr>
              <a:t>The </a:t>
            </a:r>
            <a:r>
              <a:rPr lang="en-US" sz="2800" dirty="0">
                <a:solidFill>
                  <a:prstClr val="black"/>
                </a:solidFill>
                <a:cs typeface="Arial" panose="020B0604020202020204" pitchFamily="34" charset="0"/>
              </a:rPr>
              <a:t>70 weeks of Daniel 9 requires </a:t>
            </a:r>
            <a:r>
              <a:rPr lang="en-US" sz="2800" dirty="0">
                <a:cs typeface="Arial" panose="020B0604020202020204" pitchFamily="34" charset="0"/>
              </a:rPr>
              <a:t>“… </a:t>
            </a: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to put an end to sin… to bring in everlasting righteousness… and to anoint the Most Holy Place.” </a:t>
            </a:r>
          </a:p>
          <a:p>
            <a:pPr marL="0" lvl="0" indent="0">
              <a:lnSpc>
                <a:spcPct val="96000"/>
              </a:lnSpc>
              <a:spcAft>
                <a:spcPts val="1200"/>
              </a:spcAft>
              <a:buClr>
                <a:srgbClr val="FFFFFF"/>
              </a:buClr>
              <a:buSzPct val="65000"/>
              <a:tabLst/>
              <a:defRPr/>
            </a:pP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But these were not fulfilled in 34 AD (or 1844) at the end of 70 weeks (in day to year application). </a:t>
            </a:r>
          </a:p>
          <a:p>
            <a:pPr marL="0" lvl="0" indent="0">
              <a:lnSpc>
                <a:spcPct val="96000"/>
              </a:lnSpc>
              <a:spcAft>
                <a:spcPts val="1200"/>
              </a:spcAft>
              <a:buClr>
                <a:srgbClr val="FFFFFF"/>
              </a:buClr>
              <a:buSzPct val="65000"/>
              <a:tabLst/>
              <a:defRPr/>
            </a:pP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Rampant vile sin remains throughout the Earth. This prophesy will be fulfilled only when Jesus returns after tribulation </a:t>
            </a:r>
            <a:r>
              <a:rPr lang="en-US" sz="3000" b="1" dirty="0">
                <a:ln w="9525">
                  <a:solidFill>
                    <a:prstClr val="black"/>
                  </a:solidFill>
                  <a:prstDash val="solid"/>
                </a:ln>
                <a:solidFill>
                  <a:srgbClr val="9C5B15"/>
                </a:solidFill>
                <a:effectLst>
                  <a:outerShdw blurRad="12700" dist="38100" dir="2700000" algn="tl" rotWithShape="0">
                    <a:prstClr val="black">
                      <a:lumMod val="50000"/>
                    </a:prstClr>
                  </a:outerShdw>
                </a:effectLst>
                <a:cs typeface="Arial" panose="020B0604020202020204" pitchFamily="34" charset="0"/>
              </a:rPr>
              <a:t>for the millennium reign</a:t>
            </a:r>
            <a:r>
              <a:rPr lang="en-US" sz="3000" b="1" dirty="0">
                <a:ln w="9525">
                  <a:solidFill>
                    <a:schemeClr val="bg1"/>
                  </a:solidFill>
                  <a:prstDash val="solid"/>
                </a:ln>
                <a:solidFill>
                  <a:srgbClr val="9C5B15"/>
                </a:solidFill>
                <a:effectLst>
                  <a:outerShdw blurRad="12700" dist="38100" dir="2700000" algn="tl" rotWithShape="0">
                    <a:schemeClr val="bg1">
                      <a:lumMod val="50000"/>
                    </a:schemeClr>
                  </a:outerShdw>
                </a:effectLst>
                <a:cs typeface="Arial" panose="020B0604020202020204" pitchFamily="34" charset="0"/>
              </a:rPr>
              <a:t>. </a:t>
            </a:r>
          </a:p>
          <a:p>
            <a:pPr marL="0" lvl="0" indent="0">
              <a:lnSpc>
                <a:spcPct val="96000"/>
              </a:lnSpc>
              <a:spcAft>
                <a:spcPts val="1200"/>
              </a:spcAft>
              <a:buClr>
                <a:srgbClr val="FFFFFF"/>
              </a:buClr>
              <a:buSzPct val="65000"/>
              <a:tabLst/>
              <a:defRPr/>
            </a:pPr>
            <a:r>
              <a:rPr lang="en-US" sz="2800" b="1" dirty="0">
                <a:ln w="9525">
                  <a:solidFill>
                    <a:schemeClr val="bg1"/>
                  </a:solidFill>
                  <a:prstDash val="solid"/>
                </a:ln>
                <a:solidFill>
                  <a:schemeClr val="tx1"/>
                </a:solidFill>
                <a:effectLst>
                  <a:glow rad="114300">
                    <a:srgbClr val="9C5B15">
                      <a:alpha val="70000"/>
                    </a:srgbClr>
                  </a:glow>
                  <a:outerShdw blurRad="50800" dist="50800" dir="2700000" algn="tl" rotWithShape="0">
                    <a:schemeClr val="bg1">
                      <a:lumMod val="50000"/>
                    </a:schemeClr>
                  </a:outerShdw>
                </a:effectLst>
                <a:cs typeface="Arial" panose="020B0604020202020204" pitchFamily="34" charset="0"/>
              </a:rPr>
              <a:t>70 weeks is a vague repeating prophesy that must also apply to the end times. Because, the prophetic conclusions of the 70 weeks are not fulfilled today.   </a:t>
            </a:r>
          </a:p>
        </p:txBody>
      </p:sp>
      <p:sp>
        <p:nvSpPr>
          <p:cNvPr id="7" name="Rectangle 2">
            <a:extLst>
              <a:ext uri="{FF2B5EF4-FFF2-40B4-BE49-F238E27FC236}">
                <a16:creationId xmlns:a16="http://schemas.microsoft.com/office/drawing/2014/main" id="{CD1B24A5-0C64-432B-82FA-27CA556F9AB4}"/>
              </a:ext>
            </a:extLst>
          </p:cNvPr>
          <p:cNvSpPr>
            <a:spLocks noChangeArrowheads="1"/>
          </p:cNvSpPr>
          <p:nvPr/>
        </p:nvSpPr>
        <p:spPr bwMode="auto">
          <a:xfrm>
            <a:off x="234173" y="304800"/>
            <a:ext cx="8667466" cy="71096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5000"/>
              </a:lnSpc>
              <a:spcAft>
                <a:spcPts val="0"/>
              </a:spcAft>
              <a:buClr>
                <a:srgbClr val="C00000"/>
              </a:buClr>
              <a:buSzPct val="90000"/>
              <a:defRPr/>
            </a:pPr>
            <a:r>
              <a:rPr lang="en-US" alt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 70 Sevens (70 Weeks) of Daniel 9 </a:t>
            </a:r>
            <a:endParaRPr kumimoji="0" lang="en-US" altLang="en-US" sz="3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5" name="Date Placeholder 2">
            <a:extLst>
              <a:ext uri="{FF2B5EF4-FFF2-40B4-BE49-F238E27FC236}">
                <a16:creationId xmlns:a16="http://schemas.microsoft.com/office/drawing/2014/main" id="{84704B58-D1DC-4FF9-B12D-B1A0A7C757AC}"/>
              </a:ext>
            </a:extLst>
          </p:cNvPr>
          <p:cNvSpPr txBox="1">
            <a:spLocks/>
          </p:cNvSpPr>
          <p:nvPr/>
        </p:nvSpPr>
        <p:spPr>
          <a:xfrm>
            <a:off x="5943600" y="6621879"/>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Date Placeholder 2">
            <a:extLst>
              <a:ext uri="{FF2B5EF4-FFF2-40B4-BE49-F238E27FC236}">
                <a16:creationId xmlns:a16="http://schemas.microsoft.com/office/drawing/2014/main" id="{FE798979-91C0-40A8-A39C-45B818406CF0}"/>
              </a:ext>
            </a:extLst>
          </p:cNvPr>
          <p:cNvSpPr txBox="1">
            <a:spLocks/>
          </p:cNvSpPr>
          <p:nvPr/>
        </p:nvSpPr>
        <p:spPr>
          <a:xfrm>
            <a:off x="6076666" y="6584110"/>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schemeClr val="tx1"/>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8402183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24000"/>
                                  </p:stCondLst>
                                  <p:childTnLst>
                                    <p:animEffect transition="out" filter="fade">
                                      <p:cBhvr>
                                        <p:cTn id="6" dur="1500" tmFilter="0, 0; .2, .5; .8, .5; 1, 0"/>
                                        <p:tgtEl>
                                          <p:spTgt spid="60417">
                                            <p:txEl>
                                              <p:pRg st="3" end="3"/>
                                            </p:txEl>
                                          </p:spTgt>
                                        </p:tgtEl>
                                      </p:cBhvr>
                                    </p:animEffect>
                                    <p:animScale>
                                      <p:cBhvr>
                                        <p:cTn id="7" dur="750" autoRev="1" fill="hold"/>
                                        <p:tgtEl>
                                          <p:spTgt spid="60417">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28600" y="1834463"/>
            <a:ext cx="8686800" cy="4785926"/>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800"/>
              </a:spcAft>
              <a:buClr>
                <a:prstClr val="black"/>
              </a:buClr>
              <a:buSzPct val="70000"/>
              <a:defRPr/>
            </a:pPr>
            <a:r>
              <a:rPr lang="en-US" sz="2800" dirty="0">
                <a:solidFill>
                  <a:prstClr val="black"/>
                </a:solidFill>
                <a:cs typeface="Arial" panose="020B0604020202020204" pitchFamily="34" charset="0"/>
              </a:rPr>
              <a:t>Many SDA</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Christians erroneously propose that Daniel’s 70 weeks and 2,300 day prophesies do not describe end time events on Earth,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but instead describe unbiblical events in a Temple and city of Jerusalem in Heaven.</a:t>
            </a:r>
            <a:r>
              <a:rPr kumimoji="0" lang="en-US" sz="3000" b="1" i="0" u="none" strike="noStrike" kern="1200" normalizeH="0" baseline="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3"/>
              </a:rPr>
              <a:t>[836]</a:t>
            </a:r>
            <a:r>
              <a:rPr lang="en-US" dirty="0">
                <a:solidFill>
                  <a:prstClr val="black">
                    <a:lumMod val="95000"/>
                    <a:lumOff val="5000"/>
                  </a:prstClr>
                </a:solidFill>
                <a:cs typeface="Arial" panose="020B0604020202020204" pitchFamily="34" charset="0"/>
              </a:rPr>
              <a:t>(pgs. 1230-1233),</a:t>
            </a:r>
            <a:r>
              <a:rPr lang="en-US" dirty="0">
                <a:solidFill>
                  <a:prstClr val="black"/>
                </a:solidFill>
                <a:cs typeface="Arial" panose="020B0604020202020204" pitchFamily="34" charset="0"/>
              </a:rPr>
              <a:t> </a:t>
            </a:r>
            <a:r>
              <a:rPr lang="en-US" b="1" dirty="0">
                <a:ln w="9525">
                  <a:solidFill>
                    <a:prstClr val="black"/>
                  </a:solidFill>
                  <a:prstDash val="solid"/>
                </a:ln>
                <a:solidFill>
                  <a:prstClr val="white"/>
                </a:solidFill>
                <a:ea typeface="DengXian"/>
                <a:cs typeface="Arial" panose="020B0604020202020204" pitchFamily="34" charset="0"/>
                <a:hlinkClick r:id="rId4"/>
              </a:rPr>
              <a:t>[837]</a:t>
            </a:r>
            <a:r>
              <a:rPr lang="en-US" b="1" dirty="0">
                <a:ln w="9525">
                  <a:solidFill>
                    <a:prstClr val="black"/>
                  </a:solidFill>
                  <a:prstDash val="solid"/>
                </a:ln>
                <a:solidFill>
                  <a:prstClr val="white"/>
                </a:solidFill>
                <a:ea typeface="DengXian"/>
                <a:cs typeface="Arial" panose="020B0604020202020204" pitchFamily="34" charset="0"/>
              </a:rPr>
              <a:t> </a:t>
            </a:r>
            <a:r>
              <a:rPr lang="en-US" dirty="0">
                <a:solidFill>
                  <a:prstClr val="black"/>
                </a:solidFill>
                <a:ea typeface="DengXian"/>
                <a:cs typeface="Arial" panose="020B0604020202020204" pitchFamily="34" charset="0"/>
              </a:rPr>
              <a:t>(pgs. 437-446), </a:t>
            </a:r>
            <a:r>
              <a:rPr lang="en-US" b="1" dirty="0">
                <a:ln w="9525">
                  <a:solidFill>
                    <a:schemeClr val="bg1"/>
                  </a:solidFill>
                  <a:prstDash val="solid"/>
                </a:ln>
                <a:solidFill>
                  <a:schemeClr val="tx1"/>
                </a:solidFill>
                <a:cs typeface="Arial" panose="020B0604020202020204" pitchFamily="34" charset="0"/>
                <a:hlinkClick r:id="rId5"/>
              </a:rPr>
              <a:t>[946] (time 25:20, 28:00, 29:40, 33:00, 35:30)</a:t>
            </a:r>
            <a:r>
              <a:rPr lang="en-US" b="1" dirty="0">
                <a:ln w="9525">
                  <a:solidFill>
                    <a:schemeClr val="bg1"/>
                  </a:solidFill>
                  <a:prstDash val="solid"/>
                </a:ln>
                <a:solidFill>
                  <a:schemeClr val="tx1"/>
                </a:solidFill>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6"/>
              </a:rPr>
              <a:t>[961]</a:t>
            </a:r>
            <a:r>
              <a:rPr lang="en-US" b="1" dirty="0">
                <a:ln w="9525">
                  <a:solidFill>
                    <a:prstClr val="black"/>
                  </a:solidFill>
                  <a:prstDash val="solid"/>
                </a:ln>
                <a:solidFill>
                  <a:prstClr val="white"/>
                </a:solidFill>
                <a:cs typeface="Arial" panose="020B0604020202020204" pitchFamily="34" charset="0"/>
              </a:rPr>
              <a:t> (time 23:00) </a:t>
            </a:r>
            <a:endParaRPr kumimoji="0" lang="en-US" b="0" i="0" u="none" strike="noStrike" kern="1200" cap="none" spc="0" normalizeH="0" baseline="0" noProof="0" dirty="0">
              <a:ln>
                <a:noFill/>
              </a:ln>
              <a:solidFill>
                <a:prstClr val="black"/>
              </a:solidFill>
              <a:effectLst>
                <a:glow rad="101600">
                  <a:srgbClr val="800000">
                    <a:alpha val="69804"/>
                  </a:srgbClr>
                </a:glow>
              </a:effectLst>
              <a:uLnTx/>
              <a:uFillTx/>
              <a:latin typeface="Arial" panose="020B0604020202020204" pitchFamily="34" charset="0"/>
              <a:ea typeface="Microsoft YaHei" panose="020B0503020204020204" pitchFamily="34" charset="-122"/>
              <a:cs typeface="Arial" panose="020B0604020202020204" pitchFamily="34" charset="0"/>
            </a:endParaRPr>
          </a:p>
          <a:p>
            <a:pPr marL="365760" lvl="0" indent="-365760">
              <a:lnSpc>
                <a:spcPct val="100000"/>
              </a:lnSpc>
              <a:spcAft>
                <a:spcPts val="1800"/>
              </a:spcAft>
              <a:buClr>
                <a:schemeClr val="bg1"/>
              </a:buClr>
              <a:buSzPct val="70000"/>
              <a:buFont typeface="Wingdings" panose="05000000000000000000" pitchFamily="2" charset="2"/>
              <a:buChar char="Ø"/>
              <a:defRPr/>
            </a:pPr>
            <a:r>
              <a:rPr lang="en-US" sz="2800" dirty="0">
                <a:solidFill>
                  <a:schemeClr val="bg1"/>
                </a:solidFill>
                <a:cs typeface="Arial" panose="020B0604020202020204" pitchFamily="34" charset="0"/>
              </a:rPr>
              <a:t>T</a:t>
            </a:r>
            <a:r>
              <a:rPr kumimoji="0" lang="en-US" sz="28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hey erroneously claim there is no </a:t>
            </a:r>
            <a:r>
              <a:rPr lang="en-US" sz="2800" dirty="0">
                <a:solidFill>
                  <a:schemeClr val="bg1"/>
                </a:solidFill>
                <a:cs typeface="Arial" panose="020B0604020202020204" pitchFamily="34" charset="0"/>
              </a:rPr>
              <a:t>rebuilt</a:t>
            </a:r>
            <a:r>
              <a:rPr kumimoji="0" lang="en-US" sz="2800" i="0" u="none" strike="noStrike" kern="1200" normalizeH="0" baseline="0" noProof="0" dirty="0">
                <a:solidFill>
                  <a:schemeClr val="bg1"/>
                </a:solidFill>
                <a:uLnTx/>
                <a:uFillTx/>
                <a:latin typeface="Arial" panose="020B0604020202020204" pitchFamily="34" charset="0"/>
                <a:ea typeface="Microsoft YaHei" panose="020B0503020204020204" pitchFamily="34" charset="-122"/>
                <a:cs typeface="Arial" panose="020B0604020202020204" pitchFamily="34" charset="0"/>
              </a:rPr>
              <a:t> Temple on Earth during the end times,</a:t>
            </a:r>
            <a:r>
              <a:rPr lang="en-US" sz="2800" dirty="0">
                <a:solidFill>
                  <a:schemeClr val="bg1"/>
                </a:solidFill>
                <a:cs typeface="Arial" panose="020B0604020202020204" pitchFamily="34" charset="0"/>
              </a:rPr>
              <a:t> that they claim already occurred in the distant past.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See chapter: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7" action="ppaction://hlinksldjump"/>
              </a:rPr>
              <a:t>Tribulation Plagues Didn’t Occur in Past</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endPar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0FF716BE-8564-455E-8D2F-78C2E573B8D7}"/>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72BFE14E-32A7-4A5F-B610-D75E90CC5120}"/>
              </a:ext>
            </a:extLst>
          </p:cNvPr>
          <p:cNvSpPr>
            <a:spLocks noChangeArrowheads="1"/>
          </p:cNvSpPr>
          <p:nvPr/>
        </p:nvSpPr>
        <p:spPr bwMode="auto">
          <a:xfrm>
            <a:off x="173521" y="457200"/>
            <a:ext cx="8796958" cy="1188720"/>
          </a:xfrm>
          <a:prstGeom prst="rect">
            <a:avLst/>
          </a:prstGeom>
          <a:blipFill>
            <a:blip r:embed="rId8"/>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a:t>
            </a:r>
            <a:r>
              <a:rPr lang="en-US" altLang="en-US" sz="3600" b="1"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Temple</a:t>
            </a:r>
            <a:endPar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12550286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37636" y="1646004"/>
            <a:ext cx="8868728" cy="4950266"/>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4000"/>
              </a:lnSpc>
              <a:spcAft>
                <a:spcPts val="1000"/>
              </a:spcAft>
              <a:buClr>
                <a:prstClr val="white"/>
              </a:buClr>
              <a:buSzPct val="70000"/>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 end time Temple and Sanctuary cannot be in Heaven, because Heaven: </a:t>
            </a:r>
            <a:endPar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endParaRPr>
          </a:p>
          <a:p>
            <a:pPr marL="274320" lvl="0" indent="-274320">
              <a:lnSpc>
                <a:spcPct val="84000"/>
              </a:lnSpc>
              <a:spcAft>
                <a:spcPts val="1000"/>
              </a:spcAft>
              <a:buClr>
                <a:prstClr val="white"/>
              </a:buClr>
              <a:buSzPct val="65000"/>
              <a:buFont typeface="Wingdings" panose="05000000000000000000" pitchFamily="2" charset="2"/>
              <a:buChar char="Ø"/>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Has no Gentiles, therefore it can’t be trampled underfoot by Gentiles. </a:t>
            </a:r>
            <a:r>
              <a:rPr lang="en-US" b="1" dirty="0">
                <a:ln w="9525">
                  <a:solidFill>
                    <a:prstClr val="black"/>
                  </a:solidFill>
                  <a:prstDash val="solid"/>
                </a:ln>
                <a:solidFill>
                  <a:prstClr val="white"/>
                </a:solidFill>
                <a:cs typeface="Arial" panose="020B0604020202020204" pitchFamily="34" charset="0"/>
                <a:hlinkClick r:id="rId3"/>
              </a:rPr>
              <a:t>[946] (time 20:20)</a:t>
            </a:r>
            <a:r>
              <a:rPr lang="en-US" b="1" dirty="0">
                <a:ln w="9525">
                  <a:solidFill>
                    <a:prstClr val="black"/>
                  </a:solidFill>
                  <a:prstDash val="solid"/>
                </a:ln>
                <a:solidFill>
                  <a:prstClr val="white"/>
                </a:solidFill>
                <a:cs typeface="Arial" panose="020B0604020202020204" pitchFamily="34" charset="0"/>
              </a:rPr>
              <a:t>  </a:t>
            </a:r>
            <a:endPar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endParaRPr>
          </a:p>
          <a:p>
            <a:pPr marL="274320" lvl="0" indent="-274320">
              <a:lnSpc>
                <a:spcPct val="84000"/>
              </a:lnSpc>
              <a:spcAft>
                <a:spcPts val="1000"/>
              </a:spcAft>
              <a:buClr>
                <a:prstClr val="white"/>
              </a:buClr>
              <a:buSzPct val="65000"/>
              <a:buFont typeface="Wingdings" panose="05000000000000000000" pitchFamily="2" charset="2"/>
              <a:buChar char="Ø"/>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Has no daily sacrifice, because there is no daily sin that needs cleansed in Heaven. </a:t>
            </a:r>
          </a:p>
          <a:p>
            <a:pPr marL="274320" lvl="0" indent="-274320">
              <a:lnSpc>
                <a:spcPct val="84000"/>
              </a:lnSpc>
              <a:spcAft>
                <a:spcPts val="1200"/>
              </a:spcAft>
              <a:buClr>
                <a:prstClr val="white"/>
              </a:buClr>
              <a:buSzPct val="64000"/>
              <a:buFont typeface="Wingdings" panose="05000000000000000000" pitchFamily="2" charset="2"/>
              <a:buChar char="Ø"/>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Can’t be thrown down by an end time beast, that cannot enter Heaven. </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hlinkClick r:id="rId4"/>
              </a:rPr>
              <a:t>Rev. 11:1-14 NIV</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hlinkClick r:id="rId5"/>
              </a:rPr>
              <a:t>Dan. 8:11-14</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hlinkClick r:id="rId6"/>
              </a:rPr>
              <a:t>Dan. 12:11</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rPr>
              <a:t> &amp; </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hlinkClick r:id="rId7"/>
              </a:rPr>
              <a:t>Dan. 9:26</a:t>
            </a:r>
            <a:r>
              <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rPr>
              <a:t> NIV, </a:t>
            </a:r>
            <a:r>
              <a:rPr lang="en-US" b="1" dirty="0">
                <a:ln w="9525">
                  <a:solidFill>
                    <a:schemeClr val="bg1"/>
                  </a:solidFill>
                  <a:prstDash val="solid"/>
                </a:ln>
                <a:solidFill>
                  <a:schemeClr val="tx1"/>
                </a:solidFill>
                <a:cs typeface="Arial" panose="020B0604020202020204" pitchFamily="34" charset="0"/>
                <a:hlinkClick r:id="rId8"/>
              </a:rPr>
              <a:t>[961]</a:t>
            </a:r>
            <a:endParaRPr kumimoji="0" lang="en-US" sz="18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87000"/>
              </a:lnSpc>
              <a:spcBef>
                <a:spcPct val="0"/>
              </a:spcBef>
              <a:spcAft>
                <a:spcPts val="600"/>
              </a:spcAft>
              <a:buClr>
                <a:prstClr val="black"/>
              </a:buClr>
              <a:buSzPct val="7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Temple in Heaven has angels inside, and God’s Holy Cherubim beasts that guard the outside. </a:t>
            </a:r>
            <a:r>
              <a:rPr kumimoji="0" lang="en-US" sz="1600"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hlinkClick r:id="rId9"/>
              </a:rPr>
              <a:t>Rev. 11:19 </a:t>
            </a:r>
            <a:r>
              <a:rPr kumimoji="0" lang="en-US" sz="1600"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rPr>
              <a:t>&amp; </a:t>
            </a:r>
            <a:r>
              <a:rPr kumimoji="0" lang="en-US" sz="1600"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hlinkClick r:id="rId10"/>
              </a:rPr>
              <a:t>Rev. 15:6</a:t>
            </a:r>
            <a:r>
              <a:rPr kumimoji="0" lang="en-US" sz="1600"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Microsoft YaHei" panose="020B0503020204020204" pitchFamily="34" charset="-122"/>
                <a:cs typeface="Arial" panose="020B0604020202020204" pitchFamily="34" charset="0"/>
              </a:rPr>
              <a:t> NIV</a:t>
            </a:r>
            <a:endParaRPr kumimoji="0" lang="en-US" sz="1600" i="0" u="none" strike="noStrike" kern="1200" cap="none" spc="0" normalizeH="0" baseline="0" noProof="0" dirty="0">
              <a:ln>
                <a:noFill/>
              </a:ln>
              <a:solidFill>
                <a:prstClr val="white"/>
              </a:solidFill>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4105C81D-7FB4-487C-B2E9-4A4EE8EF76E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9AC275AB-FF42-442B-BD00-CC31280DE113}"/>
              </a:ext>
            </a:extLst>
          </p:cNvPr>
          <p:cNvSpPr>
            <a:spLocks noChangeArrowheads="1"/>
          </p:cNvSpPr>
          <p:nvPr/>
        </p:nvSpPr>
        <p:spPr bwMode="auto">
          <a:xfrm>
            <a:off x="173521" y="383470"/>
            <a:ext cx="8796958" cy="1097280"/>
          </a:xfrm>
          <a:prstGeom prst="rect">
            <a:avLst/>
          </a:prstGeom>
          <a:blipFill>
            <a:blip r:embed="rId11"/>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a:t>
            </a:r>
            <a:r>
              <a:rPr lang="en-US" altLang="en-US" sz="3600" b="1"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Temple</a:t>
            </a:r>
            <a:endPar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4055846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38200" y="762000"/>
            <a:ext cx="7700963" cy="5499391"/>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0"/>
              </a:spcAft>
              <a:buClr>
                <a:prstClr val="white"/>
              </a:buClr>
              <a:buSzPct val="70000"/>
              <a:tabLst/>
              <a:defRPr/>
            </a:pPr>
            <a:r>
              <a:rPr kumimoji="0" lang="en-US" sz="31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O Lord… let thine anger and thy fury be turned away from </a:t>
            </a:r>
            <a:r>
              <a:rPr lang="en-US" sz="36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effectLst>
                  <a:outerShdw blurRad="101600" dist="38100" dir="5400000" algn="ctr" rotWithShape="0">
                    <a:schemeClr val="tx1"/>
                  </a:outerShdw>
                </a:effectLst>
                <a:latin typeface="Papyrus" panose="03070502060502030205" pitchFamily="66" charset="0"/>
              </a:rPr>
              <a:t>thy city Jerusalem</a:t>
            </a:r>
            <a:r>
              <a:rPr kumimoji="0" lang="en-US" sz="33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p>
          <a:p>
            <a:pPr marL="0" lvl="0" indent="0">
              <a:lnSpc>
                <a:spcPct val="98000"/>
              </a:lnSpc>
              <a:spcAft>
                <a:spcPts val="0"/>
              </a:spcAft>
              <a:buClr>
                <a:prstClr val="white"/>
              </a:buClr>
              <a:buSzPct val="70000"/>
              <a:tabLst/>
              <a:defRPr/>
            </a:pPr>
            <a:r>
              <a:rPr kumimoji="0" lang="en-US" sz="31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thy holy mountain: because </a:t>
            </a:r>
            <a:r>
              <a:rPr lang="en-US" sz="4000" b="1"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01600" dist="38100" dir="5400000" algn="ctr" rotWithShape="0">
                    <a:srgbClr val="000000"/>
                  </a:outerShdw>
                </a:effectLst>
                <a:latin typeface="Papyrus" panose="03070502060502030205" pitchFamily="66" charset="0"/>
              </a:rPr>
              <a:t>for our sins </a:t>
            </a:r>
            <a:r>
              <a:rPr lang="en-US" sz="3100" dirty="0">
                <a:solidFill>
                  <a:prstClr val="black">
                    <a:lumMod val="95000"/>
                    <a:lumOff val="5000"/>
                  </a:prstClr>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t>
            </a:r>
            <a:r>
              <a:rPr kumimoji="0" lang="en-US" sz="31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lang="en-US" sz="4000" b="1"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01600" dist="38100" dir="5400000" algn="ctr" rotWithShape="0">
                    <a:srgbClr val="000000"/>
                  </a:outerShdw>
                </a:effectLst>
                <a:latin typeface="Papyrus" panose="03070502060502030205" pitchFamily="66" charset="0"/>
              </a:rPr>
              <a:t>Jerusalem and thy people are become a reproach</a:t>
            </a:r>
            <a:r>
              <a:rPr kumimoji="0" lang="en-US" sz="31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cause thy face to shine upon thy </a:t>
            </a:r>
            <a:r>
              <a:rPr lang="en-US" sz="4000" b="1"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01600" dist="38100" dir="5400000" algn="ctr" rotWithShape="0">
                    <a:srgbClr val="000000"/>
                  </a:outerShdw>
                </a:effectLst>
                <a:latin typeface="Papyrus" panose="03070502060502030205" pitchFamily="66" charset="0"/>
              </a:rPr>
              <a:t>sanctuary that is desolate</a:t>
            </a:r>
            <a:r>
              <a:rPr kumimoji="0" lang="en-US" sz="26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a:t>
            </a:r>
            <a:r>
              <a:rPr kumimoji="0" lang="en-US" sz="28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lang="en-US" sz="4000" b="1"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01600" dist="38100" dir="5400000" algn="ctr" rotWithShape="0">
                    <a:srgbClr val="000000"/>
                  </a:outerShdw>
                </a:effectLst>
                <a:latin typeface="Papyrus" panose="03070502060502030205" pitchFamily="66" charset="0"/>
              </a:rPr>
              <a:t>behold our desolations </a:t>
            </a:r>
            <a:r>
              <a:rPr kumimoji="0" lang="en-US" sz="3300" i="0" u="none" strike="noStrike" kern="1200" normalizeH="0" baseline="0" noProof="0" dirty="0">
                <a:solidFill>
                  <a:schemeClr val="tx1"/>
                </a:solidFill>
                <a:uLnTx/>
                <a:uFillTx/>
                <a:latin typeface="Papyrus" panose="03070502060502030205" pitchFamily="66" charset="0"/>
                <a:ea typeface="Microsoft YaHei" panose="020B0503020204020204" pitchFamily="34" charset="-122"/>
                <a:cs typeface="Calibri" panose="020F0502020204030204" pitchFamily="34" charset="0"/>
              </a:rPr>
              <a:t>... </a:t>
            </a:r>
            <a:r>
              <a:rPr lang="en-US" sz="4000" b="1"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101600" dist="38100" dir="5400000" algn="ctr" rotWithShape="0">
                    <a:srgbClr val="000000"/>
                  </a:outerShdw>
                </a:effectLst>
                <a:latin typeface="Papyrus" panose="03070502060502030205" pitchFamily="66" charset="0"/>
              </a:rPr>
              <a:t>and the city </a:t>
            </a:r>
            <a:r>
              <a:rPr kumimoji="0" lang="en-US" sz="31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which is called by thy name...</a:t>
            </a:r>
            <a:r>
              <a:rPr kumimoji="0" lang="en-US" sz="3300" b="0"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Dan. 9:16-18</a:t>
            </a:r>
            <a:endParaRPr kumimoji="0" lang="en-US" sz="1800" b="0" i="0" u="none" strike="noStrike" kern="1200" cap="none" spc="0" normalizeH="0" baseline="0" noProof="0" dirty="0">
              <a:ln>
                <a:noFill/>
              </a:ln>
              <a:solidFill>
                <a:prstClr val="black">
                  <a:lumMod val="95000"/>
                  <a:lumOff val="5000"/>
                </a:prstClr>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3464071645"/>
      </p:ext>
    </p:extLst>
  </p:cSld>
  <p:clrMapOvr>
    <a:masterClrMapping/>
  </p:clrMapOvr>
  <mc:AlternateContent xmlns:mc="http://schemas.openxmlformats.org/markup-compatibility/2006" xmlns:p15="http://schemas.microsoft.com/office/powerpoint/2012/main">
    <mc:Choice Requires="p15">
      <p:transition spd="slow"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66675" y="1413345"/>
            <a:ext cx="9010650" cy="5303520"/>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64008"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8000"/>
              </a:lnSpc>
              <a:spcBef>
                <a:spcPct val="0"/>
              </a:spcBef>
              <a:spcAft>
                <a:spcPts val="1000"/>
              </a:spcAft>
              <a:buClr>
                <a:prstClr val="white"/>
              </a:buClr>
              <a:buSzPct val="65000"/>
              <a:buFont typeface="Times New Roman" panose="02020603050405020304" pitchFamily="18" charset="0"/>
              <a:buNone/>
              <a:tabLst/>
              <a:defRPr/>
            </a:pPr>
            <a:r>
              <a:rPr lang="en-US" sz="2800" dirty="0">
                <a:solidFill>
                  <a:schemeClr val="bg1">
                    <a:lumMod val="95000"/>
                    <a:lumOff val="5000"/>
                  </a:schemeClr>
                </a:solidFill>
                <a:cs typeface="Arial" panose="020B0604020202020204" pitchFamily="34" charset="0"/>
              </a:rPr>
              <a:t>SDA</a:t>
            </a:r>
            <a:r>
              <a:rPr kumimoji="0" lang="en-US" sz="2800" i="0" u="none" strike="noStrike" kern="1200" normalizeH="0" baseline="0" noProof="0" dirty="0">
                <a:solidFill>
                  <a:schemeClr val="bg1">
                    <a:lumMod val="95000"/>
                    <a:lumOff val="5000"/>
                  </a:schemeClr>
                </a:solidFill>
                <a:uLnTx/>
                <a:uFillTx/>
                <a:cs typeface="Arial" panose="020B0604020202020204" pitchFamily="34" charset="0"/>
              </a:rPr>
              <a:t> claim 70 weeks of Daniel 9</a:t>
            </a:r>
            <a:r>
              <a:rPr kumimoji="0" lang="en-US" sz="2800" i="0" u="none" strike="noStrike" kern="1200" normalizeH="0" baseline="0" noProof="0" dirty="0">
                <a:ln w="9525">
                  <a:solidFill>
                    <a:schemeClr val="bg1"/>
                  </a:solidFill>
                  <a:prstDash val="solid"/>
                </a:ln>
                <a:solidFill>
                  <a:schemeClr val="tx1"/>
                </a:solidFill>
                <a:uLnTx/>
                <a:uFillTx/>
                <a:cs typeface="Arial" panose="020B0604020202020204" pitchFamily="34" charset="0"/>
              </a:rPr>
              <a:t> </a:t>
            </a:r>
            <a:r>
              <a:rPr kumimoji="0" lang="en-US" sz="2800" i="0" u="none" strike="noStrike" kern="1200" normalizeH="0" baseline="0" noProof="0" dirty="0">
                <a:solidFill>
                  <a:schemeClr val="bg1">
                    <a:lumMod val="95000"/>
                    <a:lumOff val="5000"/>
                  </a:schemeClr>
                </a:solidFill>
                <a:uLnTx/>
                <a:uFillTx/>
                <a:cs typeface="Arial" panose="020B0604020202020204" pitchFamily="34" charset="0"/>
              </a:rPr>
              <a:t>don’t describe the end time destruction of a</a:t>
            </a:r>
            <a:r>
              <a:rPr lang="en-US" sz="2800" dirty="0">
                <a:solidFill>
                  <a:schemeClr val="bg1">
                    <a:lumMod val="95000"/>
                    <a:lumOff val="5000"/>
                  </a:schemeClr>
                </a:solidFill>
                <a:cs typeface="Arial" panose="020B0604020202020204" pitchFamily="34" charset="0"/>
              </a:rPr>
              <a:t> rebuilt </a:t>
            </a:r>
            <a:r>
              <a:rPr kumimoji="0" lang="en-US" sz="2800" i="0" u="none" strike="noStrike" kern="1200" normalizeH="0" baseline="0" noProof="0" dirty="0">
                <a:solidFill>
                  <a:schemeClr val="bg1">
                    <a:lumMod val="95000"/>
                    <a:lumOff val="5000"/>
                  </a:schemeClr>
                </a:solidFill>
                <a:uLnTx/>
                <a:uFillTx/>
                <a:cs typeface="Arial" panose="020B0604020202020204" pitchFamily="34" charset="0"/>
              </a:rPr>
              <a:t>Temple Sanctuary, plus </a:t>
            </a:r>
            <a:r>
              <a:rPr lang="en-US" sz="2800" dirty="0">
                <a:solidFill>
                  <a:schemeClr val="bg1">
                    <a:lumMod val="95000"/>
                    <a:lumOff val="5000"/>
                  </a:schemeClr>
                </a:solidFill>
                <a:cs typeface="Arial" panose="020B0604020202020204" pitchFamily="34" charset="0"/>
              </a:rPr>
              <a:t>rebuilt</a:t>
            </a:r>
            <a:r>
              <a:rPr kumimoji="0" lang="en-US" sz="2800" i="0" u="none" strike="noStrike" kern="1200" normalizeH="0" baseline="0" noProof="0" dirty="0">
                <a:solidFill>
                  <a:schemeClr val="bg1">
                    <a:lumMod val="95000"/>
                    <a:lumOff val="5000"/>
                  </a:schemeClr>
                </a:solidFill>
                <a:uLnTx/>
                <a:uFillTx/>
                <a:cs typeface="Arial" panose="020B0604020202020204" pitchFamily="34" charset="0"/>
              </a:rPr>
              <a:t> city of Jerusalem, in Israel on Earth. </a:t>
            </a:r>
            <a:r>
              <a:rPr kumimoji="0" lang="en-US" sz="1800" b="1" i="0" u="none" strike="noStrike" kern="1200" cap="none" spc="0" normalizeH="0" baseline="0" noProof="0" dirty="0">
                <a:ln w="9525">
                  <a:solidFill>
                    <a:prstClr val="black"/>
                  </a:solidFill>
                  <a:prstDash val="solid"/>
                </a:ln>
                <a:solidFill>
                  <a:prstClr val="white"/>
                </a:solidFill>
                <a:effectLst/>
                <a:uLnTx/>
                <a:uFillTx/>
                <a:cs typeface="Arial" panose="020B0604020202020204" pitchFamily="34" charset="0"/>
                <a:hlinkClick r:id="rId3"/>
              </a:rPr>
              <a:t>[836]</a:t>
            </a:r>
            <a:r>
              <a:rPr kumimoji="0" lang="en-US" sz="1800" b="0" i="0" u="none" strike="noStrike" kern="1200" cap="none" spc="0" normalizeH="0" baseline="0" noProof="0" dirty="0">
                <a:ln>
                  <a:noFill/>
                </a:ln>
                <a:solidFill>
                  <a:prstClr val="black">
                    <a:lumMod val="95000"/>
                    <a:lumOff val="5000"/>
                  </a:prstClr>
                </a:solidFill>
                <a:effectLst/>
                <a:uLnTx/>
                <a:uFillTx/>
                <a:cs typeface="Arial" panose="020B0604020202020204" pitchFamily="34" charset="0"/>
              </a:rPr>
              <a:t>(pgs. 1230-1233),</a:t>
            </a:r>
            <a:r>
              <a:rPr kumimoji="0" lang="en-US" sz="1800" b="0" i="0" u="none" strike="noStrike" kern="1200" cap="none" spc="0" normalizeH="0" baseline="0" noProof="0" dirty="0">
                <a:ln>
                  <a:noFill/>
                </a:ln>
                <a:solidFill>
                  <a:prstClr val="black"/>
                </a:solidFill>
                <a:effectLst/>
                <a:uLnTx/>
                <a:uFillTx/>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ea typeface="DengXian"/>
                <a:cs typeface="Arial" panose="020B0604020202020204" pitchFamily="34" charset="0"/>
                <a:hlinkClick r:id="rId4"/>
              </a:rPr>
              <a:t>[837]</a:t>
            </a:r>
            <a:r>
              <a:rPr kumimoji="0" lang="en-US" sz="1800" b="1" i="0" u="none" strike="noStrike" kern="1200" cap="none" spc="0" normalizeH="0" baseline="0" noProof="0" dirty="0">
                <a:ln w="9525">
                  <a:solidFill>
                    <a:prstClr val="black"/>
                  </a:solidFill>
                  <a:prstDash val="solid"/>
                </a:ln>
                <a:solidFill>
                  <a:prstClr val="white"/>
                </a:solidFill>
                <a:effectLst/>
                <a:uLnTx/>
                <a:uFillTx/>
                <a:ea typeface="DengXian"/>
                <a:cs typeface="Arial" panose="020B0604020202020204" pitchFamily="34" charset="0"/>
              </a:rPr>
              <a:t> </a:t>
            </a:r>
            <a:r>
              <a:rPr kumimoji="0" lang="en-US" sz="1800" b="0" i="0" u="none" strike="noStrike" kern="1200" cap="none" spc="0" normalizeH="0" baseline="0" noProof="0" dirty="0">
                <a:ln>
                  <a:noFill/>
                </a:ln>
                <a:solidFill>
                  <a:prstClr val="black"/>
                </a:solidFill>
                <a:effectLst/>
                <a:uLnTx/>
                <a:uFillTx/>
                <a:ea typeface="DengXian"/>
                <a:cs typeface="Arial" panose="020B0604020202020204" pitchFamily="34" charset="0"/>
              </a:rPr>
              <a:t>(pgs. 437-446)</a:t>
            </a:r>
            <a:endPar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cs typeface="Arial" panose="020B0604020202020204" pitchFamily="34" charset="0"/>
            </a:endParaRPr>
          </a:p>
          <a:p>
            <a:pPr marL="274320" lvl="0" indent="-274320">
              <a:lnSpc>
                <a:spcPct val="98000"/>
              </a:lnSpc>
              <a:spcAft>
                <a:spcPts val="1000"/>
              </a:spcAft>
              <a:buClr>
                <a:prstClr val="white"/>
              </a:buClr>
              <a:buSzPct val="65000"/>
              <a:buFont typeface="Wingdings" panose="05000000000000000000" pitchFamily="2" charset="2"/>
              <a:buChar char="Ø"/>
              <a:tabLst/>
              <a:defRPr/>
            </a:pP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But Dan. 9:16-18 reconfirms this destruction occurs on Earth. Because God’s Temple and city in Heaven were never a desolation, never a reproach &amp; have only angels, not gentile people. </a:t>
            </a:r>
          </a:p>
          <a:p>
            <a:pPr marL="274320" lvl="0" indent="-274320">
              <a:lnSpc>
                <a:spcPct val="98000"/>
              </a:lnSpc>
              <a:spcAft>
                <a:spcPts val="1000"/>
              </a:spcAft>
              <a:buClr>
                <a:prstClr val="white"/>
              </a:buClr>
              <a:buSzPct val="65000"/>
              <a:buFont typeface="Wingdings" panose="05000000000000000000" pitchFamily="2" charset="2"/>
              <a:buChar char="Ø"/>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 1,000 year reign of Jesus in the Temple</a:t>
            </a:r>
            <a:r>
              <a:rPr lang="en-US" sz="3000" b="1"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cs typeface="Arial" panose="020B0604020202020204" pitchFamily="34" charset="0"/>
              </a:rPr>
              <a:t> </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ction="ppaction://hlinksldjump"/>
              </a:rPr>
              <a:t>holy mountain</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with “</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ction="ppaction://hlinksldjump"/>
              </a:rPr>
              <a:t>feast of tabernacles</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sz="1400" kern="150" dirty="0">
                <a:ln w="12700">
                  <a:solidFill>
                    <a:srgbClr val="000000">
                      <a:lumMod val="75000"/>
                    </a:srgbClr>
                  </a:solidFill>
                  <a:prstDash val="solid"/>
                </a:ln>
                <a:pattFill prst="dkUpDiag">
                  <a:fgClr>
                    <a:srgbClr val="000000"/>
                  </a:fgClr>
                  <a:bgClr>
                    <a:srgbClr val="000000">
                      <a:lumMod val="20000"/>
                      <a:lumOff val="80000"/>
                    </a:srgbClr>
                  </a:bgClr>
                </a:pattFill>
                <a:ea typeface="SimSun" panose="02010600030101010101" pitchFamily="2" charset="-122"/>
                <a:cs typeface="Arial" panose="020B0604020202020204" pitchFamily="34" charset="0"/>
                <a:hlinkClick r:id="rId7"/>
              </a:rPr>
              <a:t>Zech. 14:9-17</a:t>
            </a: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29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in Jerusalem is stated to be on “the Earth”. </a:t>
            </a:r>
            <a:r>
              <a:rPr lang="en-US" sz="1600" dirty="0">
                <a:ln w="12700">
                  <a:solidFill>
                    <a:srgbClr val="000000">
                      <a:lumMod val="75000"/>
                    </a:srgbClr>
                  </a:solidFill>
                  <a:prstDash val="solid"/>
                </a:ln>
                <a:pattFill prst="dkUpDiag">
                  <a:fgClr>
                    <a:srgbClr val="000000"/>
                  </a:fgClr>
                  <a:bgClr>
                    <a:srgbClr val="000000">
                      <a:lumMod val="20000"/>
                      <a:lumOff val="80000"/>
                    </a:srgbClr>
                  </a:bgClr>
                </a:pattFill>
                <a:ea typeface="Microsoft YaHei" pitchFamily="1"/>
                <a:cs typeface="Arial" panose="020B0604020202020204" pitchFamily="34" charset="0"/>
                <a:hlinkClick r:id="rId8"/>
              </a:rPr>
              <a:t>Is. 11:6-9 NIV</a:t>
            </a:r>
            <a:r>
              <a:rPr lang="en-US" sz="16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endParaRPr kumimoji="0" lang="en-US" b="0" i="0" u="none" strike="noStrike" kern="1200" cap="none" spc="0" normalizeH="0" baseline="0" noProof="0" dirty="0">
              <a:ln>
                <a:noFill/>
              </a:ln>
              <a:solidFill>
                <a:prstClr val="black"/>
              </a:solidFill>
              <a:effectLst/>
              <a:uLnTx/>
              <a:uFillTx/>
              <a:cs typeface="Arial" panose="020B0604020202020204" pitchFamily="34" charset="0"/>
            </a:endParaRPr>
          </a:p>
        </p:txBody>
      </p:sp>
      <p:sp>
        <p:nvSpPr>
          <p:cNvPr id="4" name="Date Placeholder 2">
            <a:extLst>
              <a:ext uri="{FF2B5EF4-FFF2-40B4-BE49-F238E27FC236}">
                <a16:creationId xmlns:a16="http://schemas.microsoft.com/office/drawing/2014/main" id="{5B92AB9D-E3E2-43B9-8FDF-D36FE2328024}"/>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ADF9054B-5453-4150-9372-D08AA24938CA}"/>
              </a:ext>
            </a:extLst>
          </p:cNvPr>
          <p:cNvSpPr>
            <a:spLocks noChangeArrowheads="1"/>
          </p:cNvSpPr>
          <p:nvPr/>
        </p:nvSpPr>
        <p:spPr bwMode="auto">
          <a:xfrm>
            <a:off x="173521" y="201168"/>
            <a:ext cx="8796958" cy="1097280"/>
          </a:xfrm>
          <a:prstGeom prst="rect">
            <a:avLst/>
          </a:prstGeom>
          <a:blipFill>
            <a:blip r:embed="rId9"/>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About the </a:t>
            </a:r>
            <a:r>
              <a:rPr lang="en-US" altLang="en-US" sz="3600" b="1"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cs typeface="Arial" panose="020B0604020202020204" pitchFamily="34" charset="0"/>
              </a:rPr>
              <a:t>Temple</a:t>
            </a:r>
            <a:endPar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14193198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040606" y="988845"/>
            <a:ext cx="7062788" cy="5169620"/>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1">
              <a:lnSpc>
                <a:spcPct val="94000"/>
              </a:lnSpc>
              <a:spcBef>
                <a:spcPts val="0"/>
              </a:spcBef>
              <a:spcAft>
                <a:spcPts val="600"/>
              </a:spcAft>
              <a:buClr>
                <a:prstClr val="black"/>
              </a:buClr>
              <a:buSzPct val="80000"/>
              <a:buFont typeface="Times New Roman" panose="02020603050405020304" pitchFamily="18" charset="0"/>
              <a:buNone/>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4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The wolf will live with the lamb… the calf and the lion… </a:t>
            </a:r>
            <a:r>
              <a:rPr kumimoji="0" lang="en-US" sz="3400" b="1" i="0" u="none" strike="noStrike" kern="1200" cap="none" spc="0" normalizeH="0" baseline="0" noProof="0" dirty="0">
                <a:ln w="9525">
                  <a:solidFill>
                    <a:srgbClr val="000000"/>
                  </a:solidFill>
                  <a:prstDash val="solid"/>
                </a:ln>
                <a:solidFill>
                  <a:srgbClr val="663300"/>
                </a:solidFill>
                <a:effectLst>
                  <a:outerShdw blurRad="12700" dist="38100" dir="2700000" algn="tl" rotWithShape="0">
                    <a:srgbClr val="FFFFFF">
                      <a:lumMod val="50000"/>
                    </a:srgbClr>
                  </a:outerShdw>
                </a:effectLst>
                <a:uLnTx/>
                <a:uFillTx/>
                <a:latin typeface="Papyrus" panose="03070502060502030205" pitchFamily="66" charset="0"/>
                <a:ea typeface="Microsoft YaHei" pitchFamily="1"/>
                <a:cs typeface="Times New Roman" pitchFamily="18"/>
              </a:rPr>
              <a:t>little child </a:t>
            </a:r>
            <a:r>
              <a:rPr kumimoji="0" lang="en-US" sz="34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will lead them… The </a:t>
            </a:r>
            <a:r>
              <a:rPr kumimoji="0" lang="en-US" sz="3400" b="1" i="0" u="none" strike="noStrike" kern="1200" cap="none" spc="0" normalizeH="0" baseline="0" noProof="0" dirty="0">
                <a:ln w="9525">
                  <a:solidFill>
                    <a:srgbClr val="000000"/>
                  </a:solidFill>
                  <a:prstDash val="solid"/>
                </a:ln>
                <a:solidFill>
                  <a:srgbClr val="663300"/>
                </a:solidFill>
                <a:effectLst>
                  <a:outerShdw blurRad="12700" dist="38100" dir="2700000" algn="tl" rotWithShape="0">
                    <a:srgbClr val="FFFFFF">
                      <a:lumMod val="50000"/>
                    </a:srgbClr>
                  </a:outerShdw>
                </a:effectLst>
                <a:uLnTx/>
                <a:uFillTx/>
                <a:latin typeface="Papyrus" panose="03070502060502030205" pitchFamily="66" charset="0"/>
                <a:ea typeface="Microsoft YaHei" pitchFamily="1"/>
                <a:cs typeface="Times New Roman" pitchFamily="18"/>
              </a:rPr>
              <a:t>infant</a:t>
            </a:r>
            <a:r>
              <a:rPr kumimoji="0" lang="en-US" sz="34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 will play near the cobra’s den, and … put its hand into the viper’s nest.</a:t>
            </a:r>
          </a:p>
          <a:p>
            <a:pPr marL="0" lvl="0" indent="0" hangingPunct="1">
              <a:lnSpc>
                <a:spcPct val="94000"/>
              </a:lnSpc>
              <a:spcBef>
                <a:spcPts val="0"/>
              </a:spcBef>
              <a:spcAft>
                <a:spcPts val="600"/>
              </a:spcAft>
              <a:buClr>
                <a:prstClr val="black"/>
              </a:buClr>
              <a:buSzPct val="8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kumimoji="0" lang="en-US" sz="34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They will neither harm nor destroy on all </a:t>
            </a:r>
            <a:r>
              <a:rPr lang="en-US" sz="4400" b="1" dirty="0">
                <a:ln w="9525">
                  <a:solidFill>
                    <a:prstClr val="black"/>
                  </a:solidFill>
                  <a:prstDash val="solid"/>
                </a:ln>
                <a:solidFill>
                  <a:srgbClr val="FFFFFF"/>
                </a:solidFill>
                <a:effectLst>
                  <a:glow rad="114300">
                    <a:srgbClr val="663300">
                      <a:alpha val="70000"/>
                    </a:srgbClr>
                  </a:glow>
                  <a:outerShdw blurRad="12700" dist="38100" dir="2700000" algn="tl" rotWithShape="0">
                    <a:prstClr val="black">
                      <a:lumMod val="50000"/>
                    </a:prstClr>
                  </a:outerShdw>
                </a:effectLst>
                <a:latin typeface="Papyrus" panose="03070502060502030205" pitchFamily="66" charset="0"/>
                <a:ea typeface="Microsoft YaHei" pitchFamily="1"/>
                <a:cs typeface="Times New Roman" pitchFamily="18"/>
              </a:rPr>
              <a:t>my holy mountain</a:t>
            </a:r>
            <a:r>
              <a:rPr kumimoji="0" lang="en-US" sz="3400" i="0" u="none" strike="noStrike" kern="1200" normalizeH="0" baseline="0" noProof="0" dirty="0">
                <a:solidFill>
                  <a:schemeClr val="tx1"/>
                </a:solidFill>
                <a:uLnTx/>
                <a:uFillTx/>
                <a:latin typeface="Papyrus" panose="03070502060502030205" pitchFamily="66" charset="0"/>
                <a:ea typeface="Microsoft YaHei" pitchFamily="1"/>
                <a:cs typeface="Times New Roman" pitchFamily="18"/>
              </a:rPr>
              <a:t>, for the </a:t>
            </a:r>
            <a:r>
              <a:rPr kumimoji="0" lang="en-US" sz="4400" b="1" i="0" u="none" strike="noStrike" kern="1200" cap="none" spc="0" normalizeH="0" baseline="0" noProof="0" dirty="0">
                <a:ln w="9525">
                  <a:solidFill>
                    <a:prstClr val="black"/>
                  </a:solidFill>
                  <a:prstDash val="solid"/>
                </a:ln>
                <a:solidFill>
                  <a:schemeClr val="bg1"/>
                </a:solidFill>
                <a:effectLst>
                  <a:glow rad="114300">
                    <a:srgbClr val="663300">
                      <a:alpha val="70000"/>
                    </a:srgbClr>
                  </a:glow>
                  <a:outerShdw blurRad="12700" dist="38100" dir="2700000" algn="tl" rotWithShape="0">
                    <a:prstClr val="black">
                      <a:lumMod val="50000"/>
                    </a:prstClr>
                  </a:outerShdw>
                </a:effectLst>
                <a:uLnTx/>
                <a:uFillTx/>
                <a:latin typeface="Papyrus" panose="03070502060502030205" pitchFamily="66" charset="0"/>
                <a:ea typeface="Microsoft YaHei" pitchFamily="1"/>
                <a:cs typeface="Times New Roman" pitchFamily="18"/>
              </a:rPr>
              <a:t>earth</a:t>
            </a:r>
            <a:r>
              <a:rPr kumimoji="0" lang="en-US" sz="3400" b="0" i="0" u="none" strike="noStrike" kern="1200" cap="none" spc="0" normalizeH="0" baseline="0" noProof="0" dirty="0">
                <a:ln>
                  <a:noFill/>
                </a:ln>
                <a:solidFill>
                  <a:prstClr val="black"/>
                </a:solidFill>
                <a:effectLst>
                  <a:glow rad="114300">
                    <a:srgbClr val="663300">
                      <a:alpha val="70000"/>
                    </a:srgbClr>
                  </a:glow>
                </a:effectLst>
                <a:uLnTx/>
                <a:uFillTx/>
                <a:latin typeface="Papyrus" panose="03070502060502030205" pitchFamily="66" charset="0"/>
                <a:ea typeface="Microsoft YaHei" pitchFamily="1"/>
                <a:cs typeface="Times New Roman" pitchFamily="18"/>
              </a:rPr>
              <a:t> </a:t>
            </a:r>
            <a:r>
              <a:rPr kumimoji="0" lang="en-US" sz="34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rPr>
              <a:t>will be filled with the knowledge of the Lord... </a:t>
            </a:r>
            <a:r>
              <a:rPr kumimoji="0" lang="en-US" sz="18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4"/>
              </a:rPr>
              <a:t>Is. 11:6-9 </a:t>
            </a:r>
            <a:r>
              <a:rPr kumimoji="0" lang="en-US" sz="1400" b="0" i="0" u="none" strike="noStrike" kern="1200" cap="none" spc="0" normalizeH="0" baseline="0" noProof="0" dirty="0">
                <a:ln w="12700">
                  <a:solidFill>
                    <a:srgbClr val="000000">
                      <a:lumMod val="75000"/>
                    </a:srgbClr>
                  </a:solidFill>
                  <a:prstDash val="solid"/>
                </a:ln>
                <a:pattFill prst="dkUpDiag">
                  <a:fgClr>
                    <a:srgbClr val="000000"/>
                  </a:fgClr>
                  <a:bgClr>
                    <a:srgbClr val="000000">
                      <a:lumMod val="20000"/>
                      <a:lumOff val="80000"/>
                    </a:srgbClr>
                  </a:bgClr>
                </a:pattFill>
                <a:effectLst/>
                <a:uLnTx/>
                <a:uFillTx/>
                <a:latin typeface="Papyrus" panose="03070502060502030205" pitchFamily="66" charset="0"/>
                <a:ea typeface="Microsoft YaHei" pitchFamily="1"/>
                <a:cs typeface="Times New Roman" pitchFamily="18"/>
                <a:hlinkClick r:id="rId4"/>
              </a:rPr>
              <a:t>NIV</a:t>
            </a:r>
            <a:endParaRPr kumimoji="0" lang="en-US" sz="2800" b="0" i="0" u="none" strike="noStrike" kern="1200" cap="none" spc="0" normalizeH="0" baseline="0" noProof="0" dirty="0">
              <a:ln>
                <a:noFill/>
              </a:ln>
              <a:solidFill>
                <a:prstClr val="black"/>
              </a:solidFill>
              <a:effectLst/>
              <a:uLnTx/>
              <a:uFillTx/>
              <a:latin typeface="Papyrus" panose="03070502060502030205" pitchFamily="66" charset="0"/>
              <a:ea typeface="Microsoft YaHei" pitchFamily="1"/>
              <a:cs typeface="Times New Roman" pitchFamily="18"/>
            </a:endParaRPr>
          </a:p>
        </p:txBody>
      </p:sp>
    </p:spTree>
    <p:extLst>
      <p:ext uri="{BB962C8B-B14F-4D97-AF65-F5344CB8AC3E}">
        <p14:creationId xmlns:p14="http://schemas.microsoft.com/office/powerpoint/2010/main" val="2399654331"/>
      </p:ext>
    </p:extLst>
  </p:cSld>
  <p:clrMapOvr>
    <a:masterClrMapping/>
  </p:clrMapOvr>
  <mc:AlternateContent xmlns:mc="http://schemas.openxmlformats.org/markup-compatibility/2006" xmlns:p15="http://schemas.microsoft.com/office/powerpoint/2012/main">
    <mc:Choice Requires="p15">
      <p:transition spd="slow" advTm="17000">
        <p15:prstTrans prst="pageCurlDouble"/>
      </p:transition>
    </mc:Choice>
    <mc:Fallback xmlns="">
      <p:transition spd="slow" advTm="1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59475" y="1554480"/>
            <a:ext cx="8825049" cy="5029200"/>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lvl="0" indent="-274320" defTabSz="914400" eaLnBrk="0">
              <a:lnSpc>
                <a:spcPct val="87000"/>
              </a:lnSpc>
              <a:spcAft>
                <a:spcPts val="600"/>
              </a:spcAft>
              <a:buClrTx/>
              <a:buSzPct val="80000"/>
              <a:buFont typeface="Wingdings" panose="05000000000000000000" pitchFamily="2" charset="2"/>
              <a:buChar char="Ø"/>
              <a:tabLst/>
              <a:defRPr/>
            </a:pPr>
            <a:r>
              <a:rPr lang="en-US" alt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 in the last days. People will be lovers of themselves, lovers of money, boastful, proud, abusive, disobedient to parents, ungrateful, unholy, without love, unforgiving, slanderous, </a:t>
            </a:r>
            <a:r>
              <a:rPr lang="en-US" altLang="en-US" sz="3100" dirty="0">
                <a:solidFill>
                  <a:schemeClr val="bg1"/>
                </a:solidFill>
                <a:latin typeface="Calibri" panose="020F0502020204030204" pitchFamily="34" charset="0"/>
                <a:ea typeface="Times New Roman" panose="02020603050405020304" pitchFamily="18" charset="0"/>
                <a:cs typeface="Calibri" panose="020F0502020204030204" pitchFamily="34" charset="0"/>
              </a:rPr>
              <a:t>without self-control, brutal, not lovers of the good, treacherous, rash, conceited, lovers of pleasure rather than lovers of God... </a:t>
            </a:r>
            <a:endParaRPr lang="en-US" altLang="en-US" sz="3100" b="1" dirty="0">
              <a:ln>
                <a:solidFill>
                  <a:sysClr val="windowText" lastClr="000000"/>
                </a:solidFill>
              </a:ln>
              <a:solidFill>
                <a:schemeClr val="bg1"/>
              </a:solidFill>
              <a:latin typeface="Calibri" panose="020F0502020204030204" pitchFamily="34" charset="0"/>
              <a:ea typeface="Times New Roman" panose="02020603050405020304" pitchFamily="18" charset="0"/>
              <a:cs typeface="Calibri" panose="020F0502020204030204" pitchFamily="34" charset="0"/>
            </a:endParaRPr>
          </a:p>
          <a:p>
            <a:pPr marL="274320" lvl="0" indent="-274320" defTabSz="914400" eaLnBrk="0">
              <a:lnSpc>
                <a:spcPct val="87000"/>
              </a:lnSpc>
              <a:spcAft>
                <a:spcPts val="1800"/>
              </a:spcAft>
              <a:buClrTx/>
              <a:buSzPct val="80000"/>
              <a:buFont typeface="Wingdings" panose="05000000000000000000" pitchFamily="2" charset="2"/>
              <a:buChar char="Ø"/>
              <a:tabLst/>
              <a:defRPr/>
            </a:pPr>
            <a:r>
              <a:rPr lang="en-US" alt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Have nothing to do with such people. They … worm their way into homes and gain control over gullible women</a:t>
            </a:r>
            <a:r>
              <a:rPr lang="en-US" altLang="en-US" sz="3000" dirty="0">
                <a:solidFill>
                  <a:schemeClr val="bg1"/>
                </a:solidFill>
                <a:latin typeface="Calibri" panose="020F0502020204030204" pitchFamily="34" charset="0"/>
                <a:ea typeface="Times New Roman" panose="02020603050405020304" pitchFamily="18" charset="0"/>
                <a:cs typeface="Calibri" panose="020F0502020204030204" pitchFamily="34" charset="0"/>
              </a:rPr>
              <a:t>… loaded down with sins and are swayed by all kinds of evil desires ... </a:t>
            </a:r>
            <a:r>
              <a:rPr lang="en-US" altLang="en-US" b="1" dirty="0">
                <a:ln>
                  <a:solidFill>
                    <a:sysClr val="windowText" lastClr="000000"/>
                  </a:solidFill>
                </a:ln>
                <a:solidFill>
                  <a:prstClr val="white"/>
                </a:solidFill>
                <a:latin typeface="Calibri" panose="020F0502020204030204" pitchFamily="34" charset="0"/>
                <a:ea typeface="Times New Roman" panose="02020603050405020304" pitchFamily="18" charset="0"/>
                <a:cs typeface="Calibri" panose="020F0502020204030204" pitchFamily="34" charset="0"/>
                <a:hlinkClick r:id="rId3"/>
              </a:rPr>
              <a:t>II Tim. 3:1-9 NIV</a:t>
            </a:r>
            <a:endParaRPr lang="en-US" altLang="en-US" b="1" dirty="0">
              <a:ln>
                <a:solidFill>
                  <a:sysClr val="windowText" lastClr="000000"/>
                </a:solidFill>
              </a:ln>
              <a:solidFill>
                <a:prstClr val="white"/>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7" name="Text Box 2">
            <a:extLst>
              <a:ext uri="{FF2B5EF4-FFF2-40B4-BE49-F238E27FC236}">
                <a16:creationId xmlns:a16="http://schemas.microsoft.com/office/drawing/2014/main" id="{1D82AD65-ED96-487E-A5C8-99EED9058415}"/>
              </a:ext>
            </a:extLst>
          </p:cNvPr>
          <p:cNvSpPr txBox="1">
            <a:spLocks noChangeArrowheads="1"/>
          </p:cNvSpPr>
          <p:nvPr/>
        </p:nvSpPr>
        <p:spPr bwMode="auto">
          <a:xfrm>
            <a:off x="111034" y="187306"/>
            <a:ext cx="8921932"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3CDCE211-6C05-4441-A597-2364832D527B}"/>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7310510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E8630ED7-4B6B-4669-9D96-2B64EA518909}"/>
              </a:ext>
            </a:extLst>
          </p:cNvPr>
          <p:cNvSpPr>
            <a:spLocks noChangeArrowheads="1"/>
          </p:cNvSpPr>
          <p:nvPr/>
        </p:nvSpPr>
        <p:spPr bwMode="auto">
          <a:xfrm>
            <a:off x="149091" y="1769656"/>
            <a:ext cx="8845818" cy="4782848"/>
          </a:xfrm>
          <a:prstGeom prst="rect">
            <a:avLst/>
          </a:prstGeom>
          <a:gradFill flip="none" rotWithShape="1">
            <a:gsLst>
              <a:gs pos="0">
                <a:schemeClr val="bg1"/>
              </a:gs>
              <a:gs pos="63000">
                <a:srgbClr val="039751"/>
              </a:gs>
              <a:gs pos="100000">
                <a:srgbClr val="01572E"/>
              </a:gs>
            </a:gsLst>
            <a:path path="circle">
              <a:fillToRect l="50000" t="130000" r="50000" b="-30000"/>
            </a:path>
            <a:tileRect/>
          </a:gradFill>
          <a:ln w="25400">
            <a:noFill/>
          </a:ln>
          <a:effectLst/>
          <a:scene3d>
            <a:camera prst="orthographicFront"/>
            <a:lightRig rig="threePt" dir="t"/>
          </a:scene3d>
          <a:sp3d>
            <a:bevelT w="165100" prst="coolSlant"/>
          </a:sp3d>
          <a:extLst/>
        </p:spPr>
        <p:txBody>
          <a:bodyPr wrap="square" lIns="182880" tIns="137160" rIns="91440" bIns="27432">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srgbClr val="FFFFFF"/>
              </a:buClr>
              <a:buSzPct val="6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000" b="1" i="0" u="none" strike="noStrike" kern="1200" cap="none" spc="0" normalizeH="0" baseline="0" noProof="0" dirty="0">
                <a:ln w="12700" cmpd="sng">
                  <a:solidFill>
                    <a:srgbClr val="000000"/>
                  </a:solidFill>
                  <a:prstDash val="solid"/>
                </a:ln>
                <a:solidFill>
                  <a:srgbClr val="FFFFFF"/>
                </a:solidFill>
                <a:effectLst>
                  <a:outerShdw blurRad="50800" dist="50800" dir="2700000" algn="ctr" rotWithShape="0">
                    <a:srgbClr val="000000"/>
                  </a:outerShdw>
                </a:effectLst>
                <a:uLnTx/>
                <a:uFillTx/>
                <a:latin typeface="Arial" panose="020B0604020202020204" pitchFamily="34" charset="0"/>
                <a:ea typeface="Microsoft YaHei" panose="020B0503020204020204" pitchFamily="34" charset="-122"/>
                <a:cs typeface="Arial" panose="020B0604020202020204" pitchFamily="34" charset="0"/>
              </a:rPr>
              <a:t>The end time prophesies about 1260, 1290, 1335 days and 42 months described in the Bible, are illegally ignored today.</a:t>
            </a:r>
            <a:r>
              <a:rPr kumimoji="0" lang="en-US" sz="2800" b="1" i="0" u="none" strike="noStrike" kern="1200" cap="none" spc="0" normalizeH="0" baseline="0" noProof="0" dirty="0">
                <a:ln w="12700" cmpd="sng">
                  <a:solidFill>
                    <a:srgbClr val="000000"/>
                  </a:solidFill>
                  <a:prstDash val="solid"/>
                </a:ln>
                <a:solidFill>
                  <a:srgbClr val="FFFFFF"/>
                </a:solidFill>
                <a:effectLst>
                  <a:outerShdw blurRad="50800" dist="50800" dir="2700000" algn="ctr" rotWithShape="0">
                    <a:srgbClr val="000000"/>
                  </a:outerShdw>
                </a:effectLst>
                <a:uLnTx/>
                <a:uFillTx/>
                <a:latin typeface="Arial" panose="020B0604020202020204" pitchFamily="34" charset="0"/>
                <a:ea typeface="Microsoft YaHei" panose="020B0503020204020204" pitchFamily="34" charset="-122"/>
                <a:cs typeface="Arial" panose="020B0604020202020204" pitchFamily="34" charset="0"/>
              </a:rPr>
              <a:t> </a:t>
            </a:r>
          </a:p>
          <a:p>
            <a:pPr marL="274320" marR="0" lvl="0" indent="-274320" algn="l" defTabSz="457200" rtl="0" eaLnBrk="1" fontAlgn="base" latinLnBrk="0" hangingPunct="0">
              <a:lnSpc>
                <a:spcPct val="100000"/>
              </a:lnSpc>
              <a:spcBef>
                <a:spcPct val="0"/>
              </a:spcBef>
              <a:spcAft>
                <a:spcPts val="1200"/>
              </a:spcAft>
              <a:buClr>
                <a:srgbClr val="000000"/>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800" b="0" i="0" u="none" strike="noStrike" kern="1200" cap="none" spc="0" normalizeH="0" baseline="0" noProof="0" dirty="0">
                <a:ln>
                  <a:noFill/>
                </a:ln>
                <a:solidFill>
                  <a:srgbClr val="000000">
                    <a:lumMod val="95000"/>
                    <a:lumOff val="5000"/>
                  </a:srgbClr>
                </a:solidFill>
                <a:effectLst/>
                <a:uLnTx/>
                <a:uFillTx/>
                <a:latin typeface="Arial" panose="020B0604020202020204" pitchFamily="34" charset="0"/>
                <a:ea typeface="Microsoft YaHei" panose="020B0503020204020204" pitchFamily="34" charset="-122"/>
                <a:cs typeface="Arial" panose="020B0604020202020204" pitchFamily="34" charset="0"/>
              </a:rPr>
              <a:t>Changing the word days to years resulted in </a:t>
            </a:r>
            <a:r>
              <a:rPr kumimoji="0" lang="en-US" sz="3000" b="1" i="0" u="none" strike="noStrike" kern="1200" normalizeH="0" baseline="0" noProof="0" dirty="0">
                <a:ln w="12700" cmpd="sng">
                  <a:solidFill>
                    <a:schemeClr val="accent4"/>
                  </a:solidFill>
                  <a:prstDash val="solid"/>
                </a:ln>
                <a:solidFill>
                  <a:schemeClr val="bg1"/>
                </a:solidFill>
                <a:effectLst>
                  <a:outerShdw blurRad="50800" dist="50800" dir="5400000" algn="ctr" rotWithShape="0">
                    <a:schemeClr val="tx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erroneous </a:t>
            </a:r>
            <a:r>
              <a:rPr kumimoji="0" lang="en-US" sz="3000" b="1" i="0" u="none" strike="noStrike" kern="1200" cap="none" spc="0" normalizeH="0" baseline="0" noProof="0" dirty="0">
                <a:ln w="9525">
                  <a:solidFill>
                    <a:srgbClr val="000000"/>
                  </a:solidFill>
                  <a:prstDash val="solid"/>
                </a:ln>
                <a:solidFill>
                  <a:srgbClr val="FFFFFF"/>
                </a:solidFill>
                <a:effectLst>
                  <a:outerShdw blurRad="50800" dist="50800" dir="2700000" algn="tl" rotWithShape="0">
                    <a:srgbClr val="000000"/>
                  </a:outerShdw>
                </a:effectLst>
                <a:uLnTx/>
                <a:uFillTx/>
                <a:latin typeface="Arial" panose="020B0604020202020204" pitchFamily="34" charset="0"/>
                <a:ea typeface="Microsoft YaHei" panose="020B0503020204020204" pitchFamily="34" charset="-122"/>
                <a:cs typeface="Arial" panose="020B0604020202020204" pitchFamily="34" charset="0"/>
              </a:rPr>
              <a:t>ancient proposed matching events</a:t>
            </a:r>
            <a:r>
              <a:rPr kumimoji="0" lang="en-US" sz="2800" b="0" i="0" u="none" strike="noStrike" kern="1200" cap="none" spc="0" normalizeH="0" baseline="0" noProof="0" dirty="0">
                <a:ln>
                  <a:noFill/>
                </a:ln>
                <a:solidFill>
                  <a:srgbClr val="000000">
                    <a:lumMod val="95000"/>
                    <a:lumOff val="5000"/>
                  </a:srgbClr>
                </a:solidFill>
                <a:effectLst/>
                <a:uLnTx/>
                <a:uFillTx/>
                <a:latin typeface="Arial" panose="020B0604020202020204" pitchFamily="34" charset="0"/>
                <a:ea typeface="Microsoft YaHei" panose="020B0503020204020204" pitchFamily="34" charset="-122"/>
                <a:cs typeface="Arial" panose="020B0604020202020204" pitchFamily="34" charset="0"/>
              </a:rPr>
              <a:t> including the French Revolution and obscure papal events </a:t>
            </a:r>
            <a:r>
              <a:rPr kumimoji="0" lang="en-US" sz="3000" b="1" i="0" u="none" strike="noStrike" kern="1200" cap="none" spc="0" normalizeH="0" baseline="0" noProof="0" dirty="0">
                <a:ln w="9525">
                  <a:solidFill>
                    <a:srgbClr val="000000"/>
                  </a:solidFill>
                  <a:prstDash val="solid"/>
                </a:ln>
                <a:solidFill>
                  <a:srgbClr val="FFFFFF"/>
                </a:solidFill>
                <a:effectLst>
                  <a:outerShdw blurRad="12700" dist="38100" dir="2700000" algn="tl" rotWithShape="0">
                    <a:srgbClr val="000000"/>
                  </a:outerShdw>
                </a:effectLst>
                <a:uLnTx/>
                <a:uFillTx/>
                <a:latin typeface="Arial" panose="020B0604020202020204" pitchFamily="34" charset="0"/>
                <a:ea typeface="Microsoft YaHei" panose="020B0503020204020204" pitchFamily="34" charset="-122"/>
                <a:cs typeface="Arial" panose="020B0604020202020204" pitchFamily="34" charset="0"/>
              </a:rPr>
              <a:t>that were forgotten and irrelevant </a:t>
            </a:r>
            <a:r>
              <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Arial" panose="020B0604020202020204" pitchFamily="34" charset="0"/>
              </a:rPr>
              <a:t>to</a:t>
            </a:r>
            <a:r>
              <a:rPr kumimoji="0" lang="en-US" sz="2800" b="1" i="0" u="none" strike="noStrike" kern="1200" cap="none" spc="0" normalizeH="0" baseline="0" noProof="0" dirty="0">
                <a:ln w="9525">
                  <a:solidFill>
                    <a:srgbClr val="000000"/>
                  </a:solidFill>
                  <a:prstDash val="solid"/>
                </a:ln>
                <a:solidFill>
                  <a:srgbClr val="FFFFFF"/>
                </a:solidFill>
                <a:effectLst>
                  <a:outerShdw blurRad="12700" dist="38100" dir="2700000" algn="tl" rotWithShape="0">
                    <a:srgbClr val="000000"/>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0" i="0" u="none" strike="noStrike" kern="1200" cap="none" spc="0" normalizeH="0" baseline="0" noProof="0" dirty="0">
                <a:ln>
                  <a:noFill/>
                </a:ln>
                <a:solidFill>
                  <a:srgbClr val="000000">
                    <a:lumMod val="95000"/>
                    <a:lumOff val="5000"/>
                  </a:srgbClr>
                </a:solidFill>
                <a:effectLst/>
                <a:uLnTx/>
                <a:uFillTx/>
                <a:latin typeface="Arial" panose="020B0604020202020204" pitchFamily="34" charset="0"/>
                <a:ea typeface="Microsoft YaHei" panose="020B0503020204020204" pitchFamily="34" charset="-122"/>
                <a:cs typeface="Arial" panose="020B0604020202020204" pitchFamily="34" charset="0"/>
              </a:rPr>
              <a:t>end time prophesy, in a divided Europe of many small warring nations over the last 500 years, with no nation of Israel in those past eras</a:t>
            </a:r>
            <a:r>
              <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[932]</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[933]</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[934]</a:t>
            </a: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1600" b="1" i="0" u="none" strike="noStrike" kern="1200" cap="none" spc="0" normalizeH="0" baseline="0" noProof="0" dirty="0">
              <a:ln w="9525">
                <a:solidFill>
                  <a:sysClr val="windowText" lastClr="000000"/>
                </a:solidFill>
                <a:prstDash val="solid"/>
              </a:ln>
              <a:solidFill>
                <a:srgbClr val="FFFFFF"/>
              </a:solidFill>
              <a:effectLst>
                <a:outerShdw blurRad="50800" dist="50800" dir="5400000" algn="ctr" rotWithShape="0">
                  <a:srgbClr val="000000"/>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5" name="Date Placeholder 2">
            <a:extLst>
              <a:ext uri="{FF2B5EF4-FFF2-40B4-BE49-F238E27FC236}">
                <a16:creationId xmlns:a16="http://schemas.microsoft.com/office/drawing/2014/main" id="{57E97E12-E12B-4E37-9C49-AF45AF69854A}"/>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10" name="Rectangle 2">
            <a:extLst>
              <a:ext uri="{FF2B5EF4-FFF2-40B4-BE49-F238E27FC236}">
                <a16:creationId xmlns:a16="http://schemas.microsoft.com/office/drawing/2014/main" id="{C360A1AA-DA29-4FA4-A776-26CDD7FC4C36}"/>
              </a:ext>
            </a:extLst>
          </p:cNvPr>
          <p:cNvSpPr>
            <a:spLocks noChangeArrowheads="1"/>
          </p:cNvSpPr>
          <p:nvPr/>
        </p:nvSpPr>
        <p:spPr bwMode="auto">
          <a:xfrm>
            <a:off x="173521" y="381000"/>
            <a:ext cx="8796958" cy="1188720"/>
          </a:xfrm>
          <a:prstGeom prst="rect">
            <a:avLst/>
          </a:prstGeom>
          <a:blipFill>
            <a:blip r:embed="rId6"/>
            <a:tile tx="0" ty="0" sx="100000" sy="100000" flip="none" algn="tl"/>
          </a:blipFill>
          <a:ln w="25400">
            <a:solidFill>
              <a:sysClr val="windowText" lastClr="000000"/>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defTabSz="914400" fontAlgn="auto" hangingPunct="1">
              <a:lnSpc>
                <a:spcPct val="90000"/>
              </a:lnSpc>
              <a:spcBef>
                <a:spcPts val="0"/>
              </a:spcBef>
              <a:spcAft>
                <a:spcPts val="0"/>
              </a:spcAft>
              <a:buClr>
                <a:prstClr val="black"/>
              </a:buClr>
              <a:buSzPct val="125000"/>
              <a:defRPr/>
            </a:pPr>
            <a:r>
              <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Prophesy Errors About </a:t>
            </a:r>
            <a:r>
              <a:rPr lang="en-US" altLang="en-US" sz="3600" b="1" kern="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cs typeface="Arial" panose="020B0604020202020204" pitchFamily="34" charset="0"/>
              </a:rPr>
              <a:t>1260, 1290, 1335 days &amp; 42 Months</a:t>
            </a:r>
            <a:endPar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099618741"/>
      </p:ext>
    </p:extLst>
  </p:cSld>
  <p:clrMapOvr>
    <a:masterClrMapping/>
  </p:clrMapOvr>
  <mc:AlternateContent xmlns:mc="http://schemas.openxmlformats.org/markup-compatibility/2006" xmlns:p15="http://schemas.microsoft.com/office/powerpoint/2012/main">
    <mc:Choice Requires="p15">
      <p:transition spd="slow" advTm="27000">
        <p15:prstTrans prst="pageCurlDouble"/>
      </p:transition>
    </mc:Choice>
    <mc:Fallback xmlns="">
      <p:transition spd="slow" advTm="27000">
        <p:fade/>
      </p:transition>
    </mc:Fallback>
  </mc:AlternateContent>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57150" y="1537482"/>
            <a:ext cx="9029700" cy="5119350"/>
          </a:xfrm>
          <a:prstGeom prst="rect">
            <a:avLst/>
          </a:prstGeom>
          <a:gradFill flip="none" rotWithShape="1">
            <a:gsLst>
              <a:gs pos="0">
                <a:schemeClr val="tx1"/>
              </a:gs>
              <a:gs pos="62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white"/>
              </a:buClr>
              <a:buSzPct val="70000"/>
              <a:tabLst/>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God gave Ellen White &amp; William Miller gifts, but not a spiritual gift of end time prophecy.</a:t>
            </a:r>
            <a:r>
              <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They</a:t>
            </a:r>
            <a:r>
              <a:rPr kumimoji="0" lang="en-US" sz="3000" b="0" i="0" u="none" strike="noStrike" kern="1200" cap="none" spc="0" normalizeH="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both later admitted that 1844 was an error.</a:t>
            </a: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p>
          <a:p>
            <a:pPr marL="274320" marR="0" lvl="0" indent="-274320" algn="l" defTabSz="457200" rtl="0" eaLnBrk="1" fontAlgn="base" latinLnBrk="0" hangingPunct="0">
              <a:lnSpc>
                <a:spcPct val="92000"/>
              </a:lnSpc>
              <a:spcBef>
                <a:spcPct val="0"/>
              </a:spcBef>
              <a:spcAft>
                <a:spcPts val="1200"/>
              </a:spcAft>
              <a:buClr>
                <a:prstClr val="black"/>
              </a:buClr>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Holy Spirit only told William Miller to “Go and tell the world of their danger”… “about Jesus’ return”.</a:t>
            </a:r>
            <a:r>
              <a:rPr kumimoji="0" lang="en-US" sz="2800" b="0" i="0" u="none" strike="noStrike" kern="1200" cap="none" spc="0" normalizeH="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p>
          <a:p>
            <a:pPr marL="274320" lvl="0" indent="-274320">
              <a:lnSpc>
                <a:spcPct val="92000"/>
              </a:lnSpc>
              <a:spcAft>
                <a:spcPts val="1200"/>
              </a:spcAft>
              <a:buClr>
                <a:prstClr val="black"/>
              </a:buClr>
              <a:buSzPct val="70000"/>
              <a:buFont typeface="Wingdings" panose="05000000000000000000" pitchFamily="2" charset="2"/>
              <a:buChar char="Ø"/>
              <a:tabLst/>
              <a:defRPr/>
            </a:pPr>
            <a:r>
              <a:rPr kumimoji="0" lang="en-US" sz="2800" b="0" i="0" u="none" strike="noStrike" kern="1200" cap="none" spc="0" normalizeH="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The Holy Spirit never told William Miller </a:t>
            </a:r>
            <a:r>
              <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that Jesus would return in 1844. Humans</a:t>
            </a:r>
            <a:r>
              <a:rPr kumimoji="0" lang="en-US" sz="2800" b="0" i="0" u="none" strike="noStrike" kern="1200" cap="none" spc="0" normalizeH="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goaded Miller to find this date, using prophesy gossip from Catholics. </a:t>
            </a:r>
            <a:r>
              <a:rPr lang="en-US" dirty="0">
                <a:solidFill>
                  <a:prstClr val="black"/>
                </a:solidFill>
                <a:cs typeface="Arial" panose="020B0604020202020204" pitchFamily="34" charset="0"/>
              </a:rPr>
              <a:t>[897]</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lvl="0" indent="-274320">
              <a:lnSpc>
                <a:spcPct val="92000"/>
              </a:lnSpc>
              <a:spcAft>
                <a:spcPts val="1200"/>
              </a:spcAft>
              <a:buClr>
                <a:schemeClr val="tx1"/>
              </a:buClr>
              <a:buSzPct val="65000"/>
              <a:buFont typeface="Wingdings" panose="05000000000000000000" pitchFamily="2" charset="2"/>
              <a:buChar char="Ø"/>
              <a:tabLst/>
              <a:defRPr/>
            </a:pP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Ellen White later admitted “There are errors in the church…” but God will correct these errors in His time, through people God appoints.</a:t>
            </a:r>
            <a:r>
              <a:rPr kumimoji="0" lang="en-US" sz="2800" b="1" i="0" u="none" strike="noStrike" kern="1200" normalizeH="0" baseline="0" noProof="0"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[895]</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(pgs. 81, 83)</a:t>
            </a: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7B92C3F2-1888-4527-BC9E-EBDBF190E13E}"/>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58105FA0-35DD-4EBF-B1D3-3DC201A7CCD9}"/>
              </a:ext>
            </a:extLst>
          </p:cNvPr>
          <p:cNvSpPr>
            <a:spLocks noChangeArrowheads="1"/>
          </p:cNvSpPr>
          <p:nvPr/>
        </p:nvSpPr>
        <p:spPr bwMode="auto">
          <a:xfrm>
            <a:off x="173521" y="365760"/>
            <a:ext cx="8796958" cy="1097280"/>
          </a:xfrm>
          <a:prstGeom prst="rect">
            <a:avLst/>
          </a:prstGeom>
          <a:blipFill>
            <a:blip r:embed="rId4"/>
            <a:tile tx="0" ty="0" sx="100000" sy="100000" flip="none" algn="tl"/>
          </a:blipFill>
          <a:ln w="25400">
            <a:solidFill>
              <a:sysClr val="windowText" lastClr="000000"/>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defTabSz="914400" fontAlgn="auto" hangingPunct="1">
              <a:lnSpc>
                <a:spcPct val="90000"/>
              </a:lnSpc>
              <a:spcBef>
                <a:spcPts val="0"/>
              </a:spcBef>
              <a:spcAft>
                <a:spcPts val="0"/>
              </a:spcAft>
              <a:buClr>
                <a:prstClr val="black"/>
              </a:buClr>
              <a:buSzPct val="125000"/>
              <a:defRPr/>
            </a:pPr>
            <a:r>
              <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a:t>
            </a:r>
            <a:r>
              <a:rPr lang="en-US" altLang="en-US" sz="3600" b="1" kern="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cs typeface="Arial" panose="020B0604020202020204" pitchFamily="34" charset="0"/>
              </a:rPr>
              <a:t>Errors &amp; Visions</a:t>
            </a:r>
            <a:endPar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32991596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304800" y="2141601"/>
            <a:ext cx="8534400" cy="4318618"/>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342900">
              <a:lnSpc>
                <a:spcPct val="98000"/>
              </a:lnSpc>
              <a:spcAft>
                <a:spcPts val="1200"/>
              </a:spcAft>
              <a:buClr>
                <a:prstClr val="white"/>
              </a:buClr>
              <a:buSzPct val="70000"/>
              <a:tabLst/>
              <a:defRPr/>
            </a:pPr>
            <a:r>
              <a:rPr lang="en-US" sz="36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 Apostle Paul preached on both Saturday and Sunday, due to the extreme persecution from Jews on the Sabbath. </a:t>
            </a:r>
            <a:r>
              <a:rPr lang="en-US" sz="3100" dirty="0">
                <a:solidFill>
                  <a:prstClr val="black">
                    <a:lumMod val="95000"/>
                    <a:lumOff val="5000"/>
                  </a:prstClr>
                </a:solidFill>
                <a:cs typeface="Arial" panose="020B0604020202020204" pitchFamily="34" charset="0"/>
              </a:rPr>
              <a:t>This is when early Christian leaders first started preaching on Sunday. But they continued to believed the Sabbath was on Saturday. It started with the Apostle to the Gentiles, the Apostle Paul per the Bible. </a:t>
            </a:r>
            <a:r>
              <a:rPr lang="en-US" sz="1600" dirty="0">
                <a:solidFill>
                  <a:prstClr val="black">
                    <a:lumMod val="95000"/>
                    <a:lumOff val="5000"/>
                  </a:prstClr>
                </a:solidFill>
                <a:cs typeface="Arial" panose="020B0604020202020204" pitchFamily="34" charset="0"/>
                <a:hlinkClick r:id="rId3"/>
              </a:rPr>
              <a:t>Acts 20:3,7,9</a:t>
            </a:r>
            <a:r>
              <a:rPr lang="en-US" sz="1600" dirty="0">
                <a:solidFill>
                  <a:prstClr val="black">
                    <a:lumMod val="95000"/>
                    <a:lumOff val="5000"/>
                  </a:prstClr>
                </a:solidFill>
                <a:cs typeface="Arial" panose="020B0604020202020204" pitchFamily="34" charset="0"/>
              </a:rPr>
              <a:t> </a:t>
            </a:r>
          </a:p>
        </p:txBody>
      </p:sp>
      <p:sp>
        <p:nvSpPr>
          <p:cNvPr id="7" name="Date Placeholder 2">
            <a:extLst>
              <a:ext uri="{FF2B5EF4-FFF2-40B4-BE49-F238E27FC236}">
                <a16:creationId xmlns:a16="http://schemas.microsoft.com/office/drawing/2014/main" id="{2E08487B-6105-4093-9623-442816DE0DD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272F43A9-E3CD-4C6B-B855-588ADF42ABF7}"/>
              </a:ext>
            </a:extLst>
          </p:cNvPr>
          <p:cNvSpPr>
            <a:spLocks noChangeArrowheads="1"/>
          </p:cNvSpPr>
          <p:nvPr/>
        </p:nvSpPr>
        <p:spPr bwMode="auto">
          <a:xfrm>
            <a:off x="173521" y="790578"/>
            <a:ext cx="8796958"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Errors About Protestant Church Denominations</a:t>
            </a:r>
          </a:p>
        </p:txBody>
      </p:sp>
    </p:spTree>
    <p:extLst>
      <p:ext uri="{BB962C8B-B14F-4D97-AF65-F5344CB8AC3E}">
        <p14:creationId xmlns:p14="http://schemas.microsoft.com/office/powerpoint/2010/main" val="3810779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9000">
        <p15:prstTrans prst="pageCurlDouble"/>
      </p:transition>
    </mc:Choice>
    <mc:Fallback xmlns="">
      <p:transition spd="slow" advTm="19000">
        <p:fade/>
      </p:transition>
    </mc:Fallback>
  </mc:AlternateContent>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52400" y="1548054"/>
            <a:ext cx="8839200" cy="5194692"/>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342900">
              <a:lnSpc>
                <a:spcPct val="94000"/>
              </a:lnSpc>
              <a:spcAft>
                <a:spcPts val="600"/>
              </a:spcAft>
              <a:buClr>
                <a:prstClr val="white"/>
              </a:buClr>
              <a:buSzPct val="70000"/>
              <a:tabLst/>
              <a:defRPr/>
            </a:pPr>
            <a:r>
              <a:rPr lang="en-US" sz="3000" dirty="0">
                <a:solidFill>
                  <a:prstClr val="black">
                    <a:lumMod val="95000"/>
                    <a:lumOff val="5000"/>
                  </a:prstClr>
                </a:solidFill>
                <a:cs typeface="Arial" panose="020B0604020202020204" pitchFamily="34" charset="0"/>
              </a:rPr>
              <a:t>This later greatly expanded with Christian convert, emperor of Rome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Constantine</a:t>
            </a:r>
            <a:r>
              <a:rPr lang="en-US" sz="3000" dirty="0">
                <a:solidFill>
                  <a:prstClr val="black">
                    <a:lumMod val="95000"/>
                    <a:lumOff val="5000"/>
                  </a:prstClr>
                </a:solidFill>
                <a:cs typeface="Arial" panose="020B0604020202020204" pitchFamily="34" charset="0"/>
              </a:rPr>
              <a:t>, who illegally made the Sabbath officially on Sunday, to appease the pagans in Rome who worshipped on Sunday. </a:t>
            </a:r>
          </a:p>
          <a:p>
            <a:pPr marL="0" lvl="0" indent="0" defTabSz="342900">
              <a:lnSpc>
                <a:spcPct val="94000"/>
              </a:lnSpc>
              <a:spcAft>
                <a:spcPts val="600"/>
              </a:spcAft>
              <a:buClr>
                <a:schemeClr val="tx1"/>
              </a:buClr>
              <a:buSzPct val="65000"/>
              <a:tabLst/>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 correct ancient Sabbath is Saturday</a:t>
            </a:r>
            <a:r>
              <a:rPr lang="en-US" sz="3000" dirty="0">
                <a:solidFill>
                  <a:schemeClr val="bg1">
                    <a:lumMod val="95000"/>
                    <a:lumOff val="5000"/>
                  </a:schemeClr>
                </a:solidFill>
                <a:cs typeface="Arial" panose="020B0604020202020204" pitchFamily="34" charset="0"/>
              </a:rPr>
              <a:t>,</a:t>
            </a:r>
            <a:r>
              <a:rPr lang="en-US" sz="3000" dirty="0">
                <a:solidFill>
                  <a:prstClr val="black">
                    <a:lumMod val="95000"/>
                    <a:lumOff val="5000"/>
                  </a:prstClr>
                </a:solidFill>
                <a:cs typeface="Arial" panose="020B0604020202020204" pitchFamily="34" charset="0"/>
              </a:rPr>
              <a:t> the first day of the week on calendars today. Jews today observe the original Sabbath on Saturday. </a:t>
            </a:r>
          </a:p>
          <a:p>
            <a:pPr marL="274320" lvl="0" indent="-274320" defTabSz="342900">
              <a:lnSpc>
                <a:spcPct val="94000"/>
              </a:lnSpc>
              <a:spcAft>
                <a:spcPts val="600"/>
              </a:spcAft>
              <a:buClr>
                <a:schemeClr val="tx1"/>
              </a:buClr>
              <a:buSzPct val="65000"/>
              <a:buFont typeface="Wingdings" panose="05000000000000000000" pitchFamily="2" charset="2"/>
              <a:buChar char="Ø"/>
              <a:tabLst/>
              <a:defRPr/>
            </a:pP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I give the SDA church credit for correcting this error, observing the Sabbath and keeping it Holy. </a:t>
            </a:r>
          </a:p>
          <a:p>
            <a:pPr marL="274320" lvl="0" indent="-274320" defTabSz="342900">
              <a:lnSpc>
                <a:spcPct val="94000"/>
              </a:lnSpc>
              <a:spcAft>
                <a:spcPts val="600"/>
              </a:spcAft>
              <a:buClr>
                <a:schemeClr val="bg1"/>
              </a:buClr>
              <a:buSzPct val="70000"/>
              <a:buFont typeface="Wingdings" panose="05000000000000000000" pitchFamily="2" charset="2"/>
              <a:buChar char="Ø"/>
              <a:tabLst/>
              <a:defRPr/>
            </a:pPr>
            <a:r>
              <a:rPr lang="en-US" sz="2800" dirty="0">
                <a:solidFill>
                  <a:prstClr val="black">
                    <a:lumMod val="95000"/>
                    <a:lumOff val="5000"/>
                  </a:prstClr>
                </a:solidFill>
                <a:cs typeface="Arial" panose="020B0604020202020204" pitchFamily="34" charset="0"/>
              </a:rPr>
              <a:t>Many other Protestant Christians treat the Sabbath as a workday, working on both Saturday &amp; Sunday.</a:t>
            </a:r>
          </a:p>
        </p:txBody>
      </p:sp>
      <p:sp>
        <p:nvSpPr>
          <p:cNvPr id="7" name="Date Placeholder 2">
            <a:extLst>
              <a:ext uri="{FF2B5EF4-FFF2-40B4-BE49-F238E27FC236}">
                <a16:creationId xmlns:a16="http://schemas.microsoft.com/office/drawing/2014/main" id="{2E08487B-6105-4093-9623-442816DE0DD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9" name="Rectangle 2">
            <a:extLst>
              <a:ext uri="{FF2B5EF4-FFF2-40B4-BE49-F238E27FC236}">
                <a16:creationId xmlns:a16="http://schemas.microsoft.com/office/drawing/2014/main" id="{CADBF70A-71E3-4F50-941A-36FB45AD7FA7}"/>
              </a:ext>
            </a:extLst>
          </p:cNvPr>
          <p:cNvSpPr>
            <a:spLocks noChangeArrowheads="1"/>
          </p:cNvSpPr>
          <p:nvPr/>
        </p:nvSpPr>
        <p:spPr bwMode="auto">
          <a:xfrm>
            <a:off x="173521" y="304800"/>
            <a:ext cx="8796958"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Errors About Protestant Church Denominations</a:t>
            </a:r>
          </a:p>
        </p:txBody>
      </p:sp>
    </p:spTree>
    <p:extLst>
      <p:ext uri="{BB962C8B-B14F-4D97-AF65-F5344CB8AC3E}">
        <p14:creationId xmlns:p14="http://schemas.microsoft.com/office/powerpoint/2010/main" val="39338691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304800" y="2068459"/>
            <a:ext cx="8534400" cy="4568495"/>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342900">
              <a:lnSpc>
                <a:spcPct val="110000"/>
              </a:lnSpc>
              <a:spcAft>
                <a:spcPts val="300"/>
              </a:spcAft>
              <a:buClr>
                <a:prstClr val="black"/>
              </a:buClr>
              <a:buSzPct val="70000"/>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lang="en-US" sz="32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But, you cannot enter Heaven by keeping the fourth commandment (the Sabbath); but then cowardly lying to cover up and propagate widely known, unbiblical, disproved end time prophesy errors in the SDA church, in direct violation of God’s ninth commandment, not to provide false testimony or tell lies. </a:t>
            </a:r>
            <a:r>
              <a:rPr kumimoji="0" lang="en-US" sz="1800" b="1" i="0" u="none" strike="noStrike" kern="1200" cap="none" spc="0" normalizeH="0" baseline="0" noProof="0" dirty="0">
                <a:ln w="9525">
                  <a:solidFill>
                    <a:prstClr val="black"/>
                  </a:solidFill>
                  <a:prstDash val="solid"/>
                </a:ln>
                <a:solidFill>
                  <a:srgbClr val="FFC000">
                    <a:lumMod val="60000"/>
                    <a:lumOff val="40000"/>
                  </a:srgbClr>
                </a:solidFill>
                <a:effectLst>
                  <a:outerShdw blurRad="12700" dist="38100" dir="2700000" algn="tl"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Exodus 20:16 NIV</a:t>
            </a:r>
            <a:r>
              <a:rPr kumimoji="0" lang="en-US" sz="1800" b="1" i="0" u="none" strike="noStrike" kern="1200" cap="none" spc="0" normalizeH="0" baseline="0" noProof="0" dirty="0">
                <a:ln w="9525">
                  <a:solidFill>
                    <a:prstClr val="black"/>
                  </a:solidFill>
                  <a:prstDash val="solid"/>
                </a:ln>
                <a:solidFill>
                  <a:srgbClr val="FFC000">
                    <a:lumMod val="60000"/>
                    <a:lumOff val="40000"/>
                  </a:srgbClr>
                </a:solidFill>
                <a:effectLst>
                  <a:outerShdw blurRad="12700" dist="38100" dir="2700000" algn="tl" rotWithShape="0">
                    <a:prstClr val="black"/>
                  </a:outerShdw>
                </a:effectLst>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1800" b="1" i="0" u="none" strike="noStrike" kern="1200" cap="none" spc="0" normalizeH="0" baseline="0" noProof="0" dirty="0">
              <a:ln w="9525">
                <a:solidFill>
                  <a:prstClr val="black"/>
                </a:solidFill>
                <a:prstDash val="solid"/>
              </a:ln>
              <a:solidFill>
                <a:srgbClr val="FFC000">
                  <a:lumMod val="60000"/>
                  <a:lumOff val="40000"/>
                </a:srgbClr>
              </a:solidFill>
              <a:effectLst>
                <a:outerShdw blurRad="38100" dist="38100" dir="2700000" algn="tl">
                  <a:srgbClr val="000000">
                    <a:alpha val="43137"/>
                  </a:srgb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7" name="Date Placeholder 2">
            <a:extLst>
              <a:ext uri="{FF2B5EF4-FFF2-40B4-BE49-F238E27FC236}">
                <a16:creationId xmlns:a16="http://schemas.microsoft.com/office/drawing/2014/main" id="{2E08487B-6105-4093-9623-442816DE0DD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99455572-DC52-4731-BC52-41F08DE74DDA}"/>
              </a:ext>
            </a:extLst>
          </p:cNvPr>
          <p:cNvSpPr>
            <a:spLocks noChangeArrowheads="1"/>
          </p:cNvSpPr>
          <p:nvPr/>
        </p:nvSpPr>
        <p:spPr bwMode="auto">
          <a:xfrm>
            <a:off x="173521" y="762000"/>
            <a:ext cx="8796958"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a:t>
            </a:r>
          </a:p>
        </p:txBody>
      </p:sp>
    </p:spTree>
    <p:extLst>
      <p:ext uri="{BB962C8B-B14F-4D97-AF65-F5344CB8AC3E}">
        <p14:creationId xmlns:p14="http://schemas.microsoft.com/office/powerpoint/2010/main" val="10180676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0000"/>
                                  </p:stCondLst>
                                  <p:childTnLst>
                                    <p:animEffect transition="out" filter="fade">
                                      <p:cBhvr>
                                        <p:cTn id="6" dur="2000" tmFilter="0, 0; .2, .5; .8, .5; 1, 0"/>
                                        <p:tgtEl>
                                          <p:spTgt spid="5"/>
                                        </p:tgtEl>
                                      </p:cBhvr>
                                    </p:animEffect>
                                    <p:animScale>
                                      <p:cBhvr>
                                        <p:cTn id="7" dur="100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295400" y="1600200"/>
            <a:ext cx="6553200" cy="3718903"/>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8000"/>
              </a:lnSpc>
              <a:spcAft>
                <a:spcPts val="600"/>
              </a:spcAft>
              <a:buClr>
                <a:prstClr val="white"/>
              </a:buClr>
              <a:buSzPct val="65000"/>
              <a:tabLst/>
              <a:defRPr/>
            </a:pPr>
            <a:r>
              <a:rPr lang="en-US" sz="4800" b="1" dirty="0">
                <a:ln w="9525">
                  <a:solidFill>
                    <a:prstClr val="black"/>
                  </a:solidFill>
                  <a:prstDash val="solid"/>
                </a:ln>
                <a:solidFill>
                  <a:prstClr val="white"/>
                </a:solidFill>
                <a:effectLst>
                  <a:glow rad="101600">
                    <a:srgbClr val="C00000">
                      <a:alpha val="6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But the cowardly</a:t>
            </a:r>
            <a:r>
              <a:rPr lang="en-US" sz="4400" dirty="0">
                <a:solidFill>
                  <a:schemeClr val="tx1"/>
                </a:solidFill>
                <a:latin typeface="Papyrus" panose="03070502060502030205" pitchFamily="66" charset="0"/>
                <a:cs typeface="Calibri" panose="020F0502020204030204" pitchFamily="34" charset="0"/>
              </a:rPr>
              <a:t>… </a:t>
            </a:r>
            <a:r>
              <a:rPr lang="en-US" sz="4800" b="1" dirty="0">
                <a:ln w="9525">
                  <a:solidFill>
                    <a:prstClr val="black"/>
                  </a:solidFill>
                  <a:prstDash val="solid"/>
                </a:ln>
                <a:solidFill>
                  <a:prstClr val="white"/>
                </a:solidFill>
                <a:effectLst>
                  <a:glow rad="101600">
                    <a:srgbClr val="C00000">
                      <a:alpha val="6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and all liars </a:t>
            </a:r>
            <a:r>
              <a:rPr lang="en-US" sz="4400" b="1" dirty="0">
                <a:ln w="9525">
                  <a:solidFill>
                    <a:prstClr val="black"/>
                  </a:solidFill>
                  <a:prstDash val="solid"/>
                </a:ln>
                <a:solidFill>
                  <a:prstClr val="white"/>
                </a:solidFill>
                <a:effectLst>
                  <a:glow rad="101600">
                    <a:srgbClr val="C00000">
                      <a:alpha val="60000"/>
                    </a:srgbClr>
                  </a:glow>
                  <a:outerShdw blurRad="12700" dist="38100" dir="2700000" algn="tl" rotWithShape="0">
                    <a:prstClr val="black">
                      <a:lumMod val="50000"/>
                    </a:prstClr>
                  </a:outerShdw>
                </a:effectLst>
                <a:latin typeface="Papyrus" panose="03070502060502030205" pitchFamily="66" charset="0"/>
                <a:cs typeface="Calibri" panose="020F0502020204030204" pitchFamily="34" charset="0"/>
              </a:rPr>
              <a:t>—they will be consigned to the fiery lake of burning sulfur. This is the second death.” </a:t>
            </a:r>
            <a:r>
              <a:rPr lang="en-US" sz="2000"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Rev. 21:8 </a:t>
            </a:r>
            <a:r>
              <a:rPr lang="en-US" dirty="0">
                <a:ln w="12700">
                  <a:solidFill>
                    <a:schemeClr val="tx2">
                      <a:lumMod val="75000"/>
                    </a:schemeClr>
                  </a:solidFill>
                  <a:prstDash val="solid"/>
                </a:ln>
                <a:pattFill prst="dkUpDiag">
                  <a:fgClr>
                    <a:schemeClr val="tx2"/>
                  </a:fgClr>
                  <a:bgClr>
                    <a:schemeClr val="tx2">
                      <a:lumMod val="20000"/>
                      <a:lumOff val="80000"/>
                    </a:schemeClr>
                  </a:bgClr>
                </a:pattFill>
                <a:latin typeface="Papyrus" panose="03070502060502030205" pitchFamily="66" charset="0"/>
                <a:cs typeface="Calibri" panose="020F0502020204030204" pitchFamily="34" charset="0"/>
                <a:hlinkClick r:id="rId4"/>
              </a:rPr>
              <a:t>NIV</a:t>
            </a:r>
            <a:endParaRPr kumimoji="0" lang="en-US" i="0" u="none" strike="noStrike" kern="1200" cap="none" spc="0" normalizeH="0" baseline="0" noProof="0" dirty="0">
              <a:ln>
                <a:noFill/>
              </a:ln>
              <a:solidFill>
                <a:prstClr val="black"/>
              </a:solidFill>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910681736"/>
      </p:ext>
    </p:extLst>
  </p:cSld>
  <p:clrMapOvr>
    <a:masterClrMapping/>
  </p:clrMapOvr>
  <mc:AlternateContent xmlns:mc="http://schemas.openxmlformats.org/markup-compatibility/2006" xmlns:p15="http://schemas.microsoft.com/office/powerpoint/2012/main">
    <mc:Choice Requires="p15">
      <p:transition spd="slow" advTm="12000">
        <p15:prstTrans prst="pageCurlDouble"/>
      </p:transition>
    </mc:Choice>
    <mc:Fallback xmlns="">
      <p:transition spd="slow" advTm="1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52399" y="1482567"/>
            <a:ext cx="8839201" cy="5223033"/>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tx1"/>
            </a:solidFill>
          </a:ln>
          <a:effectLst/>
          <a:scene3d>
            <a:camera prst="orthographicFront"/>
            <a:lightRig rig="threePt" dir="t"/>
          </a:scene3d>
          <a:sp3d>
            <a:bevelT w="165100" prst="coolSlant"/>
          </a:sp3d>
          <a:extLst/>
        </p:spPr>
        <p:txBody>
          <a:bodyPr wrap="square" lIns="182880" tIns="137160" rIns="91440" bIns="91440">
            <a:spAutoFit/>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342900">
              <a:lnSpc>
                <a:spcPct val="92000"/>
              </a:lnSpc>
              <a:spcAft>
                <a:spcPts val="1200"/>
              </a:spcAft>
              <a:buClr>
                <a:prstClr val="black"/>
              </a:buClr>
              <a:buSzPct val="70000"/>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For 50 years I experienced the same amount of miracles and the Holy Spirit in both Saturday Sabbath and Sunday Sabbath observant churches. I found faithful Christians in all. </a:t>
            </a:r>
          </a:p>
          <a:p>
            <a:pPr marL="0" lvl="0" indent="0" defTabSz="342900">
              <a:lnSpc>
                <a:spcPct val="92000"/>
              </a:lnSpc>
              <a:spcAft>
                <a:spcPts val="1200"/>
              </a:spcAft>
              <a:buClr>
                <a:prstClr val="black"/>
              </a:buClr>
              <a:buSzPct val="70000"/>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I also sadly observed the same small amount of anger, evil, sin, treachery, and Bible errors in each conservative Christian denomination. </a:t>
            </a:r>
          </a:p>
          <a:p>
            <a:pPr marL="274320" lvl="0" indent="-274320" defTabSz="342900">
              <a:lnSpc>
                <a:spcPct val="92000"/>
              </a:lnSpc>
              <a:spcAft>
                <a:spcPts val="1200"/>
              </a:spcAft>
              <a:buClr>
                <a:prstClr val="black"/>
              </a:buClr>
              <a:buSzPct val="70000"/>
              <a:buFont typeface="Wingdings" panose="05000000000000000000" pitchFamily="2" charset="2"/>
              <a:buChar char="Ø"/>
              <a:tabLst/>
              <a:defRPr/>
            </a:pPr>
            <a:r>
              <a:rPr lang="en-US" sz="2700" dirty="0">
                <a:solidFill>
                  <a:prstClr val="black">
                    <a:lumMod val="95000"/>
                    <a:lumOff val="5000"/>
                  </a:prstClr>
                </a:solidFill>
                <a:cs typeface="Arial" panose="020B0604020202020204" pitchFamily="34" charset="0"/>
              </a:rPr>
              <a:t>This includes, full immersion baptism, KJV &amp; NIV Bible Protestant: Seventh Day Adventist, Church of Christ, Wesleyan, Non-Denominational and Assembly of God. </a:t>
            </a:r>
          </a:p>
          <a:p>
            <a:pPr marL="0" lvl="0" indent="0" defTabSz="342900">
              <a:lnSpc>
                <a:spcPct val="92000"/>
              </a:lnSpc>
              <a:spcAft>
                <a:spcPts val="1200"/>
              </a:spcAft>
              <a:buClr>
                <a:schemeClr val="tx1"/>
              </a:buClr>
              <a:buSzPct val="60000"/>
              <a:tabLst/>
              <a:defRPr/>
            </a:pPr>
            <a:r>
              <a:rPr lang="en-US" sz="28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There is no perfect church, only a perfect Jesus.</a:t>
            </a:r>
            <a:endParaRPr lang="en-US" sz="2900" b="1" dirty="0">
              <a:ln w="9525">
                <a:solidFill>
                  <a:schemeClr val="bg1"/>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12700" dist="38100" dir="2700000" algn="tl" rotWithShape="0">
                  <a:schemeClr val="bg1">
                    <a:lumMod val="50000"/>
                  </a:schemeClr>
                </a:outerShdw>
              </a:effectLst>
              <a:cs typeface="Arial" panose="020B0604020202020204" pitchFamily="34" charset="0"/>
            </a:endParaRPr>
          </a:p>
        </p:txBody>
      </p:sp>
      <p:sp>
        <p:nvSpPr>
          <p:cNvPr id="7" name="Date Placeholder 2">
            <a:extLst>
              <a:ext uri="{FF2B5EF4-FFF2-40B4-BE49-F238E27FC236}">
                <a16:creationId xmlns:a16="http://schemas.microsoft.com/office/drawing/2014/main" id="{2E08487B-6105-4093-9623-442816DE0DD1}"/>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6" name="Rectangle 2">
            <a:extLst>
              <a:ext uri="{FF2B5EF4-FFF2-40B4-BE49-F238E27FC236}">
                <a16:creationId xmlns:a16="http://schemas.microsoft.com/office/drawing/2014/main" id="{3ADA484A-5F0D-4633-A2CC-99276BECC4B6}"/>
              </a:ext>
            </a:extLst>
          </p:cNvPr>
          <p:cNvSpPr>
            <a:spLocks noChangeArrowheads="1"/>
          </p:cNvSpPr>
          <p:nvPr/>
        </p:nvSpPr>
        <p:spPr bwMode="auto">
          <a:xfrm>
            <a:off x="173520" y="182880"/>
            <a:ext cx="8796958"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normalizeH="0" baseline="0" noProof="0" dirty="0">
                <a:ln w="12700">
                  <a:solidFill>
                    <a:schemeClr val="bg1">
                      <a:lumMod val="95000"/>
                      <a:lumOff val="5000"/>
                    </a:schemeClr>
                  </a:solidFill>
                  <a:prstDash val="solid"/>
                </a:ln>
                <a:solidFill>
                  <a:schemeClr val="tx1"/>
                </a:solidFill>
                <a:effectLst>
                  <a:outerShdw blurRad="50800" dist="50800" dir="2700000" algn="tl" rotWithShape="0">
                    <a:schemeClr val="bg1">
                      <a:lumMod val="95000"/>
                      <a:lumOff val="5000"/>
                    </a:scheme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Errors About Protestant Church Denominations</a:t>
            </a:r>
          </a:p>
        </p:txBody>
      </p:sp>
    </p:spTree>
    <p:extLst>
      <p:ext uri="{BB962C8B-B14F-4D97-AF65-F5344CB8AC3E}">
        <p14:creationId xmlns:p14="http://schemas.microsoft.com/office/powerpoint/2010/main" val="887108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1181100" y="838200"/>
            <a:ext cx="6781800" cy="5405326"/>
          </a:xfrm>
          <a:prstGeom prst="rect">
            <a:avLst/>
          </a:prstGeom>
          <a:noFill/>
          <a:ln w="25400">
            <a:no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8000"/>
              </a:lnSpc>
              <a:spcBef>
                <a:spcPct val="0"/>
              </a:spcBef>
              <a:spcAft>
                <a:spcPts val="0"/>
              </a:spcAft>
              <a:buClr>
                <a:prstClr val="white"/>
              </a:buClr>
              <a:buSzPct val="65000"/>
              <a:buFont typeface="Times New Roman" panose="02020603050405020304" pitchFamily="18" charset="0"/>
              <a:buNone/>
              <a:tabLst/>
              <a:defRPr/>
            </a:pPr>
            <a:r>
              <a:rPr kumimoji="0" lang="en-US" sz="4000" b="1" i="0" u="none" strike="noStrike" kern="1200" cap="none" spc="0" normalizeH="0" baseline="0" noProof="0" dirty="0">
                <a:ln w="9525">
                  <a:solidFill>
                    <a:prstClr val="black"/>
                  </a:solidFill>
                  <a:prstDash val="solid"/>
                </a:ln>
                <a:solidFill>
                  <a:prstClr val="white"/>
                </a:solidFill>
                <a:effectLst>
                  <a:glow rad="101600">
                    <a:srgbClr val="C0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So Christ… gave </a:t>
            </a:r>
            <a:r>
              <a:rPr kumimoji="0" lang="en-US" sz="35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the apostles, the prophets, the evangelists, the pastors and </a:t>
            </a:r>
            <a:r>
              <a:rPr kumimoji="0" lang="en-US" sz="4200" b="1" i="0" u="none" strike="noStrike" kern="1200" cap="none" spc="0" normalizeH="0" baseline="0" noProof="0" dirty="0">
                <a:ln w="9525">
                  <a:solidFill>
                    <a:prstClr val="black"/>
                  </a:solidFill>
                  <a:prstDash val="solid"/>
                </a:ln>
                <a:solidFill>
                  <a:prstClr val="white"/>
                </a:solidFill>
                <a:effectLst>
                  <a:glow rad="101600">
                    <a:srgbClr val="C0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teachers</a:t>
            </a:r>
            <a:r>
              <a:rPr kumimoji="0" lang="en-US" sz="35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 so that the body of Christ may be built up</a:t>
            </a:r>
            <a:r>
              <a:rPr kumimoji="0" lang="en-US" sz="36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4200" b="1" i="0" u="none" strike="noStrike" kern="1200" cap="none" spc="0" normalizeH="0" baseline="0" noProof="0" dirty="0">
                <a:ln w="9525">
                  <a:solidFill>
                    <a:prstClr val="black"/>
                  </a:solidFill>
                  <a:prstDash val="solid"/>
                </a:ln>
                <a:solidFill>
                  <a:prstClr val="white"/>
                </a:solidFill>
                <a:effectLst>
                  <a:glow rad="114300">
                    <a:srgbClr val="9A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until we all reach unity in the faith </a:t>
            </a:r>
            <a:r>
              <a:rPr kumimoji="0" lang="en-US" sz="35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and in the knowledge of the Son of God </a:t>
            </a:r>
            <a:r>
              <a:rPr kumimoji="0" lang="en-US" sz="4200" b="1" i="0" u="none" strike="noStrike" kern="1200" cap="none" spc="0" normalizeH="0" baseline="0" noProof="0" dirty="0">
                <a:ln w="9525">
                  <a:solidFill>
                    <a:prstClr val="black"/>
                  </a:solidFill>
                  <a:prstDash val="solid"/>
                </a:ln>
                <a:solidFill>
                  <a:prstClr val="white"/>
                </a:solidFill>
                <a:effectLst>
                  <a:glow rad="101600">
                    <a:srgbClr val="C0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and</a:t>
            </a:r>
            <a:r>
              <a:rPr kumimoji="0" lang="en-US" sz="4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4200" b="1" i="0" u="none" strike="noStrike" kern="1200" cap="none" spc="0" normalizeH="0" baseline="0" noProof="0" dirty="0">
                <a:ln w="9525">
                  <a:solidFill>
                    <a:prstClr val="black"/>
                  </a:solidFill>
                  <a:prstDash val="solid"/>
                </a:ln>
                <a:solidFill>
                  <a:prstClr val="white"/>
                </a:solidFill>
                <a:effectLst>
                  <a:glow rad="101600">
                    <a:srgbClr val="C00000">
                      <a:alpha val="60000"/>
                    </a:srgbClr>
                  </a:glow>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become mature</a:t>
            </a:r>
            <a:r>
              <a:rPr kumimoji="0" lang="en-US" sz="35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Papyrus" panose="03070502060502030205" pitchFamily="66" charset="0"/>
                <a:ea typeface="Microsoft YaHei" panose="020B0503020204020204" pitchFamily="34" charset="-122"/>
                <a:cs typeface="Calibri" panose="020F0502020204030204" pitchFamily="34" charset="0"/>
              </a:rPr>
              <a:t>, </a:t>
            </a:r>
            <a:r>
              <a:rPr kumimoji="0" lang="en-US" sz="35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rPr>
              <a:t>attaining to the whole measure of the fullness of Christ.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Papyrus" panose="03070502060502030205" pitchFamily="66" charset="0"/>
                <a:ea typeface="Microsoft YaHei" panose="020B0503020204020204" pitchFamily="34" charset="-122"/>
                <a:cs typeface="Calibri" panose="020F0502020204030204" pitchFamily="34" charset="0"/>
                <a:hlinkClick r:id="rId4"/>
              </a:rPr>
              <a:t>Eph. 4:11-13 NIV</a:t>
            </a:r>
            <a:endParaRPr kumimoji="0" lang="en-US" sz="3200" b="0" i="0" u="none" strike="noStrike" kern="1200" cap="none" spc="0" normalizeH="0" baseline="0" noProof="0" dirty="0">
              <a:ln>
                <a:noFill/>
              </a:ln>
              <a:solidFill>
                <a:prstClr val="black"/>
              </a:solidFill>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150596912"/>
      </p:ext>
    </p:extLst>
  </p:cSld>
  <p:clrMapOvr>
    <a:masterClrMapping/>
  </p:clrMapOvr>
  <mc:AlternateContent xmlns:mc="http://schemas.openxmlformats.org/markup-compatibility/2006" xmlns:p15="http://schemas.microsoft.com/office/powerpoint/2012/main">
    <mc:Choice Requires="p15">
      <p:transition spd="slow" advTm="19000">
        <p15:prstTrans prst="pageCurlDouble"/>
      </p:transition>
    </mc:Choice>
    <mc:Fallback xmlns="">
      <p:transition spd="slow" advTm="19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28600" y="1645920"/>
            <a:ext cx="8686800" cy="4924425"/>
          </a:xfrm>
          <a:prstGeom prst="rect">
            <a:avLst/>
          </a:prstGeom>
          <a:gradFill flip="none" rotWithShape="1">
            <a:gsLst>
              <a:gs pos="0">
                <a:schemeClr val="bg1"/>
              </a:gs>
              <a:gs pos="6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defTabSz="342900">
              <a:lnSpc>
                <a:spcPct val="94000"/>
              </a:lnSpc>
              <a:spcAft>
                <a:spcPts val="1200"/>
              </a:spcAft>
              <a:buClr>
                <a:prstClr val="white"/>
              </a:buClr>
              <a:buSzPct val="70000"/>
              <a:tabLst/>
              <a:defRPr/>
            </a:pPr>
            <a:r>
              <a:rPr lang="en-US" sz="3000" dirty="0">
                <a:solidFill>
                  <a:schemeClr val="tx1"/>
                </a:solidFill>
                <a:cs typeface="Arial" panose="020B0604020202020204" pitchFamily="34" charset="0"/>
              </a:rPr>
              <a:t>Humble kind Ellen White’s visions about local church events and SDA church leaders of her day contained information essential to build this Christian church and select godly leaders. </a:t>
            </a:r>
          </a:p>
          <a:p>
            <a:pPr marL="0" indent="0" defTabSz="342900">
              <a:lnSpc>
                <a:spcPct val="94000"/>
              </a:lnSpc>
              <a:spcAft>
                <a:spcPts val="1200"/>
              </a:spcAft>
              <a:buClr>
                <a:prstClr val="white"/>
              </a:buClr>
              <a:buSzPct val="70000"/>
              <a:tabLst/>
              <a:defRPr/>
            </a:pPr>
            <a:r>
              <a:rPr lang="en-US" sz="3000" dirty="0">
                <a:solidFill>
                  <a:schemeClr val="tx1"/>
                </a:solidFill>
                <a:cs typeface="Arial" panose="020B0604020202020204" pitchFamily="34" charset="0"/>
              </a:rPr>
              <a:t>I researched some of these </a:t>
            </a: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valid church personnel, church growth, localized event visions, some were independently confirmed. </a:t>
            </a:r>
          </a:p>
          <a:p>
            <a:pPr marL="0" indent="0" defTabSz="342900">
              <a:lnSpc>
                <a:spcPct val="94000"/>
              </a:lnSpc>
              <a:spcAft>
                <a:spcPts val="1200"/>
              </a:spcAft>
              <a:buClr>
                <a:prstClr val="white"/>
              </a:buClr>
              <a:buSzPct val="70000"/>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God gave her an amazing gift to build and organize churches, schools, missionary groups and hospitals that I could never do. </a:t>
            </a:r>
            <a:endParaRPr lang="en-US" sz="3000" b="1" dirty="0">
              <a:ln w="12700" cmpd="sng">
                <a:solidFill>
                  <a:schemeClr val="tx1">
                    <a:lumMod val="95000"/>
                    <a:lumOff val="5000"/>
                  </a:schemeClr>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ctr" rotWithShape="0">
                  <a:schemeClr val="tx1">
                    <a:lumMod val="95000"/>
                    <a:lumOff val="5000"/>
                  </a:schemeClr>
                </a:outerShdw>
              </a:effectLst>
              <a:cs typeface="Arial" panose="020B0604020202020204" pitchFamily="34" charset="0"/>
            </a:endParaRPr>
          </a:p>
        </p:txBody>
      </p:sp>
      <p:sp>
        <p:nvSpPr>
          <p:cNvPr id="8" name="Date Placeholder 2">
            <a:extLst>
              <a:ext uri="{FF2B5EF4-FFF2-40B4-BE49-F238E27FC236}">
                <a16:creationId xmlns:a16="http://schemas.microsoft.com/office/drawing/2014/main" id="{AD23EE51-56D4-436D-A9D6-8B5AC5E888B1}"/>
              </a:ext>
            </a:extLst>
          </p:cNvPr>
          <p:cNvSpPr>
            <a:spLocks noGrp="1"/>
          </p:cNvSpPr>
          <p:nvPr>
            <p:ph type="dt" sz="half" idx="10"/>
          </p:nvPr>
        </p:nvSpPr>
        <p:spPr>
          <a:xfrm>
            <a:off x="5867400" y="6683636"/>
            <a:ext cx="2895600" cy="174364"/>
          </a:xfrm>
        </p:spPr>
        <p:txBody>
          <a:bodyPr/>
          <a:lstStyle/>
          <a:p>
            <a:pPr defTabSz="342900">
              <a:buClr>
                <a:srgbClr val="000000"/>
              </a:buClr>
              <a:defRPr/>
            </a:pPr>
            <a:r>
              <a:rPr lang="en-US" altLang="en-US" sz="750" dirty="0">
                <a:solidFill>
                  <a:prstClr val="white"/>
                </a:solidFill>
              </a:rPr>
              <a:t>End Time Events, Heaven &amp; Hell, Jeff Woodward</a:t>
            </a:r>
          </a:p>
        </p:txBody>
      </p:sp>
      <p:sp>
        <p:nvSpPr>
          <p:cNvPr id="12" name="Rectangle 2">
            <a:extLst>
              <a:ext uri="{FF2B5EF4-FFF2-40B4-BE49-F238E27FC236}">
                <a16:creationId xmlns:a16="http://schemas.microsoft.com/office/drawing/2014/main" id="{31212EAE-ECED-40C9-9947-0137587CE478}"/>
              </a:ext>
            </a:extLst>
          </p:cNvPr>
          <p:cNvSpPr>
            <a:spLocks noChangeArrowheads="1"/>
          </p:cNvSpPr>
          <p:nvPr/>
        </p:nvSpPr>
        <p:spPr bwMode="auto">
          <a:xfrm>
            <a:off x="173521" y="365760"/>
            <a:ext cx="8796958" cy="1097280"/>
          </a:xfrm>
          <a:prstGeom prst="rect">
            <a:avLst/>
          </a:prstGeom>
          <a:blipFill>
            <a:blip r:embed="rId3"/>
            <a:tile tx="0" ty="0" sx="100000" sy="100000" flip="none" algn="tl"/>
          </a:blipFill>
          <a:ln w="25400">
            <a:solidFill>
              <a:sysClr val="windowText" lastClr="000000"/>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defTabSz="914400" fontAlgn="auto" hangingPunct="1">
              <a:lnSpc>
                <a:spcPct val="90000"/>
              </a:lnSpc>
              <a:spcBef>
                <a:spcPts val="0"/>
              </a:spcBef>
              <a:spcAft>
                <a:spcPts val="0"/>
              </a:spcAft>
              <a:buClr>
                <a:prstClr val="black"/>
              </a:buClr>
              <a:buSzPct val="125000"/>
              <a:defRPr/>
            </a:pPr>
            <a:r>
              <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a:t>
            </a:r>
            <a:r>
              <a:rPr lang="en-US" altLang="en-US" sz="3600" b="1" kern="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cs typeface="Arial" panose="020B0604020202020204" pitchFamily="34" charset="0"/>
              </a:rPr>
              <a:t>Errors &amp; Visions</a:t>
            </a:r>
            <a:endPar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7186159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33350" y="1410782"/>
            <a:ext cx="8877300" cy="5272854"/>
          </a:xfrm>
          <a:prstGeom prst="rect">
            <a:avLst/>
          </a:prstGeom>
          <a:gradFill flip="none" rotWithShape="1">
            <a:gsLst>
              <a:gs pos="0">
                <a:schemeClr val="bg1"/>
              </a:gs>
              <a:gs pos="61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1200"/>
              </a:spcAft>
              <a:buClr>
                <a:prstClr val="white"/>
              </a:buClr>
              <a:buSzPct val="65000"/>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But my personal 25 years of research as a member of the SDA church, plus promptings from God to write this information, prove to me that God didn’t give Ellen White or Captain William Miller the gift of end time prophesy. </a:t>
            </a:r>
          </a:p>
          <a:p>
            <a:pPr marL="0" lvl="0" indent="0">
              <a:spcAft>
                <a:spcPts val="1200"/>
              </a:spcAft>
              <a:buClr>
                <a:prstClr val="white"/>
              </a:buClr>
              <a:buSzPct val="65000"/>
              <a:tabLst/>
              <a:defRPr/>
            </a:pPr>
            <a:r>
              <a:rPr lang="en-US" sz="3000" b="1" dirty="0">
                <a:ln w="9525">
                  <a:solidFill>
                    <a:prstClr val="black"/>
                  </a:solidFill>
                  <a:prstDash val="solid"/>
                </a:ln>
                <a:gradFill>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gradFill>
                <a:effectLst>
                  <a:outerShdw blurRad="12700" dist="38100" dir="2700000" algn="tl" rotWithShape="0">
                    <a:prstClr val="black">
                      <a:lumMod val="50000"/>
                    </a:prstClr>
                  </a:outerShdw>
                </a:effectLst>
                <a:cs typeface="Arial" panose="020B0604020202020204" pitchFamily="34" charset="0"/>
              </a:rPr>
              <a:t>Ellen White’s visions of end time prophesy contain errors</a:t>
            </a:r>
            <a:r>
              <a:rPr lang="en-US" sz="3000" dirty="0">
                <a:solidFill>
                  <a:schemeClr val="tx1"/>
                </a:solidFill>
                <a:cs typeface="Arial" panose="020B0604020202020204" pitchFamily="34" charset="0"/>
              </a:rPr>
              <a:t>,</a:t>
            </a:r>
            <a:r>
              <a:rPr lang="en-US" sz="3000" dirty="0">
                <a:ln>
                  <a:solidFill>
                    <a:schemeClr val="tx1">
                      <a:lumMod val="95000"/>
                      <a:lumOff val="5000"/>
                    </a:schemeClr>
                  </a:solidFill>
                </a:ln>
                <a:solidFill>
                  <a:schemeClr val="tx1"/>
                </a:solidFill>
                <a:effectLst>
                  <a:outerShdw blurRad="50800" dist="50800" dir="2700000" algn="ctr" rotWithShape="0">
                    <a:schemeClr val="tx1">
                      <a:lumMod val="95000"/>
                      <a:lumOff val="5000"/>
                    </a:schemeClr>
                  </a:outerShdw>
                </a:effectLst>
                <a:cs typeface="Arial" panose="020B0604020202020204" pitchFamily="34" charset="0"/>
              </a:rPr>
              <a:t> </a:t>
            </a:r>
            <a:r>
              <a:rPr lang="en-US" sz="3000" dirty="0">
                <a:solidFill>
                  <a:schemeClr val="tx1"/>
                </a:solidFill>
                <a:cs typeface="Arial" panose="020B0604020202020204" pitchFamily="34" charset="0"/>
              </a:rPr>
              <a:t>contradictions of her other visions, illegal Bible word changes, unbiblical information from ancient prophesy gossip &amp; Catholic Bishops, plus </a:t>
            </a:r>
            <a:r>
              <a:rPr lang="en-US" sz="3000" dirty="0">
                <a:cs typeface="Arial" panose="020B0604020202020204" pitchFamily="34" charset="0"/>
              </a:rPr>
              <a:t>information copied from other book authors in her personal library</a:t>
            </a:r>
            <a:r>
              <a:rPr lang="en-US" sz="3000" dirty="0">
                <a:solidFill>
                  <a:schemeClr val="tx1"/>
                </a:solidFill>
                <a:cs typeface="Arial" panose="020B0604020202020204" pitchFamily="34" charset="0"/>
              </a:rPr>
              <a:t>. </a:t>
            </a:r>
            <a:r>
              <a:rPr lang="en-US" b="1" dirty="0">
                <a:ln w="9525">
                  <a:solidFill>
                    <a:prstClr val="black"/>
                  </a:solidFill>
                  <a:prstDash val="solid"/>
                </a:ln>
                <a:solidFill>
                  <a:prstClr val="white"/>
                </a:solidFill>
                <a:ea typeface="DengXian"/>
                <a:cs typeface="Arial" panose="020B0604020202020204" pitchFamily="34" charset="0"/>
                <a:hlinkClick r:id="rId3"/>
              </a:rPr>
              <a:t>[836]</a:t>
            </a:r>
            <a:r>
              <a:rPr lang="en-US" b="1" dirty="0">
                <a:ln w="9525">
                  <a:solidFill>
                    <a:prstClr val="black"/>
                  </a:solidFill>
                  <a:prstDash val="solid"/>
                </a:ln>
                <a:solidFill>
                  <a:prstClr val="white"/>
                </a:solidFill>
                <a:ea typeface="DengXian"/>
                <a:cs typeface="Arial" panose="020B0604020202020204" pitchFamily="34" charset="0"/>
              </a:rPr>
              <a:t> </a:t>
            </a:r>
            <a:r>
              <a:rPr lang="en-US" dirty="0">
                <a:solidFill>
                  <a:prstClr val="black"/>
                </a:solidFill>
                <a:ea typeface="DengXian"/>
                <a:cs typeface="Arial" panose="020B0604020202020204" pitchFamily="34" charset="0"/>
              </a:rPr>
              <a:t>(pgs. 838-840, 941,</a:t>
            </a:r>
            <a:r>
              <a:rPr lang="en-US" dirty="0">
                <a:solidFill>
                  <a:prstClr val="black"/>
                </a:solidFill>
                <a:cs typeface="Arial" panose="020B0604020202020204" pitchFamily="34" charset="0"/>
              </a:rPr>
              <a:t>1232-1233),</a:t>
            </a:r>
            <a:r>
              <a:rPr lang="en-US" b="1" dirty="0">
                <a:ln w="9525">
                  <a:solidFill>
                    <a:prstClr val="black"/>
                  </a:solidFill>
                  <a:prstDash val="solid"/>
                </a:ln>
                <a:solidFill>
                  <a:prstClr val="white"/>
                </a:solidFill>
                <a:cs typeface="Arial" panose="020B0604020202020204" pitchFamily="34" charset="0"/>
              </a:rPr>
              <a:t> </a:t>
            </a:r>
            <a:r>
              <a:rPr lang="en-US" b="1" dirty="0">
                <a:ln w="9525">
                  <a:solidFill>
                    <a:prstClr val="black"/>
                  </a:solidFill>
                  <a:prstDash val="solid"/>
                </a:ln>
                <a:solidFill>
                  <a:prstClr val="white"/>
                </a:solidFill>
                <a:ea typeface="DengXian"/>
                <a:cs typeface="Arial" panose="020B0604020202020204" pitchFamily="34" charset="0"/>
                <a:hlinkClick r:id="rId4"/>
              </a:rPr>
              <a:t>[837]</a:t>
            </a:r>
            <a:r>
              <a:rPr lang="en-US" b="1" dirty="0">
                <a:ln w="9525">
                  <a:solidFill>
                    <a:prstClr val="black"/>
                  </a:solidFill>
                  <a:prstDash val="solid"/>
                </a:ln>
                <a:solidFill>
                  <a:prstClr val="white"/>
                </a:solidFill>
                <a:ea typeface="DengXian"/>
                <a:cs typeface="Arial" panose="020B0604020202020204" pitchFamily="34" charset="0"/>
              </a:rPr>
              <a:t> </a:t>
            </a:r>
            <a:r>
              <a:rPr lang="en-US" dirty="0">
                <a:solidFill>
                  <a:prstClr val="black"/>
                </a:solidFill>
                <a:ea typeface="DengXian"/>
                <a:cs typeface="Arial" panose="020B0604020202020204" pitchFamily="34" charset="0"/>
              </a:rPr>
              <a:t>(pg. 441),</a:t>
            </a:r>
            <a:r>
              <a:rPr lang="en-US" b="1" dirty="0">
                <a:ln w="9525">
                  <a:solidFill>
                    <a:prstClr val="black"/>
                  </a:solidFill>
                  <a:prstDash val="solid"/>
                </a:ln>
                <a:solidFill>
                  <a:prstClr val="white"/>
                </a:solidFill>
                <a:ea typeface="DengXian"/>
                <a:cs typeface="Arial" panose="020B0604020202020204" pitchFamily="34" charset="0"/>
              </a:rPr>
              <a:t> </a:t>
            </a:r>
            <a:r>
              <a:rPr lang="en-US" b="1" dirty="0">
                <a:ln w="9525">
                  <a:solidFill>
                    <a:prstClr val="black"/>
                  </a:solidFill>
                  <a:prstDash val="solid"/>
                </a:ln>
                <a:solidFill>
                  <a:prstClr val="white"/>
                </a:solidFill>
                <a:ea typeface="DengXian"/>
                <a:cs typeface="Arial" panose="020B0604020202020204" pitchFamily="34" charset="0"/>
                <a:hlinkClick r:id="rId5"/>
              </a:rPr>
              <a:t>[896]</a:t>
            </a:r>
            <a:r>
              <a:rPr lang="en-US" b="1" dirty="0">
                <a:ln w="9525">
                  <a:solidFill>
                    <a:prstClr val="black"/>
                  </a:solidFill>
                  <a:prstDash val="solid"/>
                </a:ln>
                <a:solidFill>
                  <a:prstClr val="white"/>
                </a:solidFill>
                <a:ea typeface="DengXian"/>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6"/>
              </a:rPr>
              <a:t>[946] (time 25:20, 28:00, 29:40, 33:00, 35:30)</a:t>
            </a:r>
            <a:r>
              <a:rPr lang="en-US" b="1" dirty="0">
                <a:ln w="9525">
                  <a:solidFill>
                    <a:prstClr val="black"/>
                  </a:solidFill>
                  <a:prstDash val="solid"/>
                </a:ln>
                <a:solidFill>
                  <a:prstClr val="white"/>
                </a:solidFill>
                <a:cs typeface="Arial" panose="020B0604020202020204" pitchFamily="34" charset="0"/>
              </a:rPr>
              <a:t>, </a:t>
            </a:r>
            <a:r>
              <a:rPr lang="en-US" b="1" dirty="0">
                <a:ln w="9525">
                  <a:solidFill>
                    <a:prstClr val="black"/>
                  </a:solidFill>
                  <a:prstDash val="solid"/>
                </a:ln>
                <a:solidFill>
                  <a:prstClr val="white"/>
                </a:solidFill>
                <a:cs typeface="Arial" panose="020B0604020202020204" pitchFamily="34" charset="0"/>
                <a:hlinkClick r:id="rId7"/>
              </a:rPr>
              <a:t>[961]</a:t>
            </a:r>
            <a:r>
              <a:rPr lang="en-US" b="1" dirty="0">
                <a:ln w="9525">
                  <a:solidFill>
                    <a:prstClr val="black"/>
                  </a:solidFill>
                  <a:prstDash val="solid"/>
                </a:ln>
                <a:solidFill>
                  <a:prstClr val="white"/>
                </a:solidFill>
                <a:cs typeface="Arial" panose="020B0604020202020204" pitchFamily="34" charset="0"/>
              </a:rPr>
              <a:t> (time 23:00)</a:t>
            </a:r>
          </a:p>
        </p:txBody>
      </p:sp>
      <p:sp>
        <p:nvSpPr>
          <p:cNvPr id="8" name="Date Placeholder 2">
            <a:extLst>
              <a:ext uri="{FF2B5EF4-FFF2-40B4-BE49-F238E27FC236}">
                <a16:creationId xmlns:a16="http://schemas.microsoft.com/office/drawing/2014/main" id="{AD23EE51-56D4-436D-A9D6-8B5AC5E888B1}"/>
              </a:ext>
            </a:extLst>
          </p:cNvPr>
          <p:cNvSpPr>
            <a:spLocks noGrp="1"/>
          </p:cNvSpPr>
          <p:nvPr>
            <p:ph type="dt" sz="half" idx="10"/>
          </p:nvPr>
        </p:nvSpPr>
        <p:spPr>
          <a:xfrm>
            <a:off x="6324600" y="6683636"/>
            <a:ext cx="2438400" cy="211846"/>
          </a:xfrm>
        </p:spPr>
        <p:txBody>
          <a:bodyPr/>
          <a:lstStyle/>
          <a:p>
            <a:pPr defTabSz="342900">
              <a:buClr>
                <a:srgbClr val="000000"/>
              </a:buClr>
              <a:defRPr/>
            </a:pPr>
            <a:r>
              <a:rPr lang="en-US" altLang="en-US" sz="750" dirty="0">
                <a:solidFill>
                  <a:prstClr val="white"/>
                </a:solidFill>
              </a:rPr>
              <a:t>End Time Events, Heaven &amp; Hell, Jeff Woodward</a:t>
            </a:r>
          </a:p>
        </p:txBody>
      </p:sp>
      <p:sp>
        <p:nvSpPr>
          <p:cNvPr id="6" name="Rectangle 2">
            <a:extLst>
              <a:ext uri="{FF2B5EF4-FFF2-40B4-BE49-F238E27FC236}">
                <a16:creationId xmlns:a16="http://schemas.microsoft.com/office/drawing/2014/main" id="{68CCB4B7-023A-4158-B798-B2D0384D6912}"/>
              </a:ext>
            </a:extLst>
          </p:cNvPr>
          <p:cNvSpPr>
            <a:spLocks noChangeArrowheads="1"/>
          </p:cNvSpPr>
          <p:nvPr/>
        </p:nvSpPr>
        <p:spPr bwMode="auto">
          <a:xfrm>
            <a:off x="173521" y="174364"/>
            <a:ext cx="8796958" cy="1097280"/>
          </a:xfrm>
          <a:prstGeom prst="rect">
            <a:avLst/>
          </a:prstGeom>
          <a:blipFill>
            <a:blip r:embed="rId8"/>
            <a:tile tx="0" ty="0" sx="100000" sy="100000" flip="none" algn="tl"/>
          </a:blipFill>
          <a:ln w="25400">
            <a:solidFill>
              <a:sysClr val="windowText" lastClr="000000"/>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defTabSz="914400" fontAlgn="auto" hangingPunct="1">
              <a:lnSpc>
                <a:spcPct val="90000"/>
              </a:lnSpc>
              <a:spcBef>
                <a:spcPts val="0"/>
              </a:spcBef>
              <a:spcAft>
                <a:spcPts val="0"/>
              </a:spcAft>
              <a:buClr>
                <a:prstClr val="black"/>
              </a:buClr>
              <a:buSzPct val="125000"/>
              <a:defRPr/>
            </a:pPr>
            <a:r>
              <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a:t>
            </a:r>
            <a:r>
              <a:rPr lang="en-US" altLang="en-US" sz="3600" b="1" kern="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cs typeface="Arial" panose="020B0604020202020204" pitchFamily="34" charset="0"/>
              </a:rPr>
              <a:t>Errors &amp; Visions</a:t>
            </a:r>
            <a:endPar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Tree>
    <p:extLst>
      <p:ext uri="{BB962C8B-B14F-4D97-AF65-F5344CB8AC3E}">
        <p14:creationId xmlns:p14="http://schemas.microsoft.com/office/powerpoint/2010/main" val="27278762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82880" y="1974475"/>
            <a:ext cx="8778240" cy="441890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800"/>
              </a:spcAft>
              <a:buClrTx/>
              <a:buSzPct val="80000"/>
              <a:tabLst/>
              <a:defRPr/>
            </a:pP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rPr>
              <a:t>Worldwide today we see a great falling away from God, including rampant: homosexuality, transgenderism, magic, Satanism, suicide, drug use, abortion, mass murder and pornography. </a:t>
            </a:r>
          </a:p>
          <a:p>
            <a:pPr marL="365760" lvl="0" indent="-365760" defTabSz="914400" eaLnBrk="0">
              <a:lnSpc>
                <a:spcPct val="94000"/>
              </a:lnSpc>
              <a:spcAft>
                <a:spcPts val="600"/>
              </a:spcAft>
              <a:buClrTx/>
              <a:buSzPct val="80000"/>
              <a:buFont typeface="Wingdings" panose="05000000000000000000" pitchFamily="2" charset="2"/>
              <a:buChar char="Ø"/>
              <a:tabLst/>
              <a:defRPr/>
            </a:pPr>
            <a:r>
              <a:rPr lang="en-US" altLang="en-US" sz="3200" dirty="0">
                <a:solidFill>
                  <a:schemeClr val="bg1"/>
                </a:solidFill>
                <a:latin typeface="Calibri" panose="020F0502020204030204" pitchFamily="34" charset="0"/>
                <a:ea typeface="Times New Roman" panose="02020603050405020304" pitchFamily="18" charset="0"/>
                <a:cs typeface="Calibri" panose="020F0502020204030204" pitchFamily="34" charset="0"/>
              </a:rPr>
              <a:t>Homosexuality and all perversions dominate the news. </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Calibri" panose="020F0502020204030204" pitchFamily="34" charset="0"/>
                <a:hlinkClick r:id="rId3" action="ppaction://hlinksldjump"/>
              </a:rPr>
              <a:t>Democrats at every level of government, courts and media are forcing this on every American, every day</a:t>
            </a:r>
            <a:r>
              <a:rPr lang="en-US" altLang="en-US" sz="3200" dirty="0">
                <a:solidFill>
                  <a:schemeClr val="bg1"/>
                </a:solidFill>
                <a:latin typeface="Calibri" panose="020F0502020204030204" pitchFamily="34" charset="0"/>
                <a:ea typeface="Times New Roman" panose="02020603050405020304" pitchFamily="18" charset="0"/>
                <a:cs typeface="Calibri" panose="020F0502020204030204" pitchFamily="34" charset="0"/>
              </a:rPr>
              <a:t>. </a:t>
            </a:r>
            <a:r>
              <a:rPr lang="en-US" altLang="en-US" sz="2000" b="1"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4"/>
              </a:rPr>
              <a:t>[232]</a:t>
            </a:r>
            <a:r>
              <a:rPr lang="en-US" altLang="en-US" sz="2000" b="1"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rPr>
              <a:t>[233]</a:t>
            </a:r>
            <a:r>
              <a:rPr lang="en-US" altLang="en-US" sz="2000" b="1"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6"/>
              </a:rPr>
              <a:t>[234]</a:t>
            </a:r>
            <a:r>
              <a:rPr lang="en-US" altLang="en-US" sz="2000" b="1"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7"/>
              </a:rPr>
              <a:t>[235]</a:t>
            </a:r>
            <a:r>
              <a:rPr lang="en-US" altLang="en-US" sz="2000" b="1"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8"/>
              </a:rPr>
              <a:t>[365]</a:t>
            </a:r>
            <a:r>
              <a:rPr lang="en-US" altLang="en-US" sz="2000" b="1"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9"/>
              </a:rPr>
              <a:t>[652]</a:t>
            </a:r>
            <a:endParaRPr lang="en-US" altLang="en-US" sz="3200" b="1"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Calibri" panose="020F0502020204030204" pitchFamily="34" charset="0"/>
            </a:endParaRPr>
          </a:p>
        </p:txBody>
      </p:sp>
      <p:sp>
        <p:nvSpPr>
          <p:cNvPr id="7" name="Text Box 2">
            <a:extLst>
              <a:ext uri="{FF2B5EF4-FFF2-40B4-BE49-F238E27FC236}">
                <a16:creationId xmlns:a16="http://schemas.microsoft.com/office/drawing/2014/main" id="{8EFB12AA-12BD-42DE-82D4-73350CB00194}"/>
              </a:ext>
            </a:extLst>
          </p:cNvPr>
          <p:cNvSpPr txBox="1">
            <a:spLocks noChangeArrowheads="1"/>
          </p:cNvSpPr>
          <p:nvPr/>
        </p:nvSpPr>
        <p:spPr bwMode="auto">
          <a:xfrm>
            <a:off x="111034" y="501066"/>
            <a:ext cx="8921932" cy="1188720"/>
          </a:xfrm>
          <a:prstGeom prst="rect">
            <a:avLst/>
          </a:prstGeom>
          <a:blipFill dpi="0" rotWithShape="0">
            <a:blip r:embed="rId10"/>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8C78B602-F0A8-4044-9497-3A38678BF01C}"/>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7188653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28600" y="1240415"/>
            <a:ext cx="8686800" cy="5440680"/>
          </a:xfrm>
          <a:prstGeom prst="rect">
            <a:avLst/>
          </a:prstGeom>
          <a:gradFill flip="none" rotWithShape="1">
            <a:gsLst>
              <a:gs pos="0">
                <a:schemeClr val="bg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6858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defTabSz="342900">
              <a:lnSpc>
                <a:spcPct val="92000"/>
              </a:lnSpc>
              <a:spcAft>
                <a:spcPts val="450"/>
              </a:spcAft>
              <a:buClr>
                <a:prstClr val="white"/>
              </a:buClr>
              <a:buSzPct val="70000"/>
              <a:tabLst/>
              <a:defRPr/>
            </a:pPr>
            <a:r>
              <a:rPr lang="en-US" sz="3200" dirty="0">
                <a:solidFill>
                  <a:prstClr val="black">
                    <a:lumMod val="95000"/>
                    <a:lumOff val="5000"/>
                  </a:prstClr>
                </a:solidFill>
                <a:cs typeface="Arial" panose="020B0604020202020204" pitchFamily="34" charset="0"/>
              </a:rPr>
              <a:t>The end time visions of Ellen White:</a:t>
            </a:r>
          </a:p>
          <a:p>
            <a:pPr marL="274320" indent="-274320" defTabSz="342900">
              <a:lnSpc>
                <a:spcPct val="92000"/>
              </a:lnSpc>
              <a:spcAft>
                <a:spcPts val="600"/>
              </a:spcAft>
              <a:buClr>
                <a:prstClr val="black"/>
              </a:buClr>
              <a:buSzPct val="90000"/>
              <a:buFont typeface="+mj-lt"/>
              <a:buAutoNum type="arabicPeriod"/>
              <a:tabLst/>
              <a:defRPr/>
            </a:pPr>
            <a:r>
              <a:rPr lang="en-US" sz="2800" dirty="0">
                <a:solidFill>
                  <a:prstClr val="black">
                    <a:lumMod val="95000"/>
                    <a:lumOff val="5000"/>
                  </a:prstClr>
                </a:solidFill>
                <a:cs typeface="Arial" panose="020B0604020202020204" pitchFamily="34" charset="0"/>
              </a:rPr>
              <a:t>Jesus was working in the Holy of Holies in Heaven. </a:t>
            </a:r>
          </a:p>
          <a:p>
            <a:pPr marL="274320" indent="-274320" defTabSz="342900">
              <a:lnSpc>
                <a:spcPct val="85000"/>
              </a:lnSpc>
              <a:buClr>
                <a:prstClr val="black"/>
              </a:buClr>
              <a:buSzPct val="90000"/>
              <a:buFont typeface="+mj-lt"/>
              <a:buAutoNum type="arabicPeriod"/>
              <a:tabLst/>
              <a:defRPr/>
            </a:pPr>
            <a:r>
              <a:rPr lang="en-US" sz="2800" dirty="0">
                <a:solidFill>
                  <a:prstClr val="black">
                    <a:lumMod val="95000"/>
                    <a:lumOff val="5000"/>
                  </a:prstClr>
                </a:solidFill>
                <a:cs typeface="Arial" panose="020B0604020202020204" pitchFamily="34" charset="0"/>
              </a:rPr>
              <a:t>The end time beast occurs before the millennium.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rPr>
              <a:t>[895]</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dirty="0">
                <a:solidFill>
                  <a:prstClr val="black"/>
                </a:solidFill>
                <a:cs typeface="Arial" panose="020B0604020202020204" pitchFamily="34" charset="0"/>
              </a:rPr>
              <a:t>(pg. 81)</a:t>
            </a:r>
            <a:r>
              <a:rPr lang="en-US" sz="2400" dirty="0">
                <a:solidFill>
                  <a:prstClr val="black">
                    <a:lumMod val="95000"/>
                    <a:lumOff val="5000"/>
                  </a:prstClr>
                </a:solidFill>
                <a:cs typeface="Arial" panose="020B0604020202020204" pitchFamily="34" charset="0"/>
              </a:rPr>
              <a:t>  </a:t>
            </a:r>
            <a:r>
              <a:rPr lang="en-US" sz="2800" dirty="0">
                <a:solidFill>
                  <a:prstClr val="black">
                    <a:lumMod val="95000"/>
                    <a:lumOff val="5000"/>
                  </a:prstClr>
                </a:solidFill>
                <a:cs typeface="Arial" panose="020B0604020202020204" pitchFamily="34" charset="0"/>
              </a:rPr>
              <a:t>But, visions #1 and #2 above are the same as stated in the Bible, no new information. </a:t>
            </a:r>
            <a:endParaRPr lang="en-US" sz="2400" dirty="0">
              <a:solidFill>
                <a:prstClr val="black">
                  <a:lumMod val="95000"/>
                  <a:lumOff val="5000"/>
                </a:prstClr>
              </a:solidFill>
              <a:cs typeface="Arial" panose="020B0604020202020204" pitchFamily="34" charset="0"/>
            </a:endParaRPr>
          </a:p>
          <a:p>
            <a:pPr marL="274320" indent="-274320" defTabSz="342900">
              <a:lnSpc>
                <a:spcPct val="92000"/>
              </a:lnSpc>
              <a:spcAft>
                <a:spcPts val="600"/>
              </a:spcAft>
              <a:buClr>
                <a:prstClr val="black"/>
              </a:buClr>
              <a:buSzPct val="90000"/>
              <a:buFont typeface="+mj-lt"/>
              <a:buAutoNum type="arabicPeriod"/>
              <a:tabLst/>
              <a:defRPr/>
            </a:pPr>
            <a:r>
              <a:rPr lang="en-US" sz="2800" dirty="0">
                <a:solidFill>
                  <a:prstClr val="black">
                    <a:lumMod val="95000"/>
                    <a:lumOff val="5000"/>
                  </a:prstClr>
                </a:solidFill>
                <a:cs typeface="Arial" panose="020B0604020202020204" pitchFamily="34" charset="0"/>
              </a:rPr>
              <a:t>After 1844 nothing further would be given to confirm the exact date that Jesus would return.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3"/>
              </a:rPr>
              <a:t>[895]</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dirty="0">
                <a:solidFill>
                  <a:prstClr val="black"/>
                </a:solidFill>
                <a:cs typeface="Arial" panose="020B0604020202020204" pitchFamily="34" charset="0"/>
              </a:rPr>
              <a:t>(pg. 73)</a:t>
            </a:r>
            <a:endParaRPr lang="en-US" dirty="0">
              <a:solidFill>
                <a:prstClr val="black">
                  <a:lumMod val="95000"/>
                  <a:lumOff val="5000"/>
                </a:prstClr>
              </a:solidFill>
              <a:cs typeface="Arial" panose="020B0604020202020204" pitchFamily="34" charset="0"/>
            </a:endParaRPr>
          </a:p>
          <a:p>
            <a:pPr marL="274320" indent="-274320" defTabSz="342900">
              <a:lnSpc>
                <a:spcPct val="92000"/>
              </a:lnSpc>
              <a:buClr>
                <a:prstClr val="black"/>
              </a:buClr>
              <a:buSzPct val="90000"/>
              <a:buFont typeface="+mj-lt"/>
              <a:buAutoNum type="arabicPeriod"/>
              <a:tabLst/>
              <a:defRPr/>
            </a:pPr>
            <a:r>
              <a:rPr lang="en-US" sz="2800" dirty="0">
                <a:solidFill>
                  <a:prstClr val="black">
                    <a:lumMod val="95000"/>
                    <a:lumOff val="5000"/>
                  </a:prstClr>
                </a:solidFill>
                <a:cs typeface="Arial" panose="020B0604020202020204" pitchFamily="34" charset="0"/>
              </a:rPr>
              <a:t>After the 1844 great error, she had a new vision of Heaven, with a new date and hour given for Christ’s return.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rPr>
              <a:t>[898]</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dirty="0">
                <a:solidFill>
                  <a:prstClr val="black">
                    <a:lumMod val="95000"/>
                    <a:lumOff val="5000"/>
                  </a:prstClr>
                </a:solidFill>
                <a:cs typeface="Arial" panose="020B0604020202020204" pitchFamily="34" charset="0"/>
              </a:rPr>
              <a:t>(pgs. 57-61) </a:t>
            </a:r>
            <a:r>
              <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But this disagrees with the vision in #3 above, and contradicts the Bible that states that no one knows the exact date and hour of the return of Jesus, not even Jesus.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5"/>
              </a:rPr>
              <a:t>Mat. 24:36 NIV</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p>
        </p:txBody>
      </p:sp>
      <p:sp>
        <p:nvSpPr>
          <p:cNvPr id="8" name="Date Placeholder 2">
            <a:extLst>
              <a:ext uri="{FF2B5EF4-FFF2-40B4-BE49-F238E27FC236}">
                <a16:creationId xmlns:a16="http://schemas.microsoft.com/office/drawing/2014/main" id="{AD23EE51-56D4-436D-A9D6-8B5AC5E888B1}"/>
              </a:ext>
            </a:extLst>
          </p:cNvPr>
          <p:cNvSpPr>
            <a:spLocks noGrp="1"/>
          </p:cNvSpPr>
          <p:nvPr>
            <p:ph type="dt" sz="half" idx="10"/>
          </p:nvPr>
        </p:nvSpPr>
        <p:spPr>
          <a:xfrm>
            <a:off x="5867400" y="6683636"/>
            <a:ext cx="2895600" cy="174364"/>
          </a:xfrm>
        </p:spPr>
        <p:txBody>
          <a:bodyPr/>
          <a:lstStyle/>
          <a:p>
            <a:pPr defTabSz="342900">
              <a:buClr>
                <a:srgbClr val="000000"/>
              </a:buClr>
              <a:defRPr/>
            </a:pPr>
            <a:r>
              <a:rPr lang="en-US" altLang="en-US" sz="750" dirty="0">
                <a:solidFill>
                  <a:prstClr val="white"/>
                </a:solidFill>
              </a:rPr>
              <a:t>End Time Events, Heaven &amp; Hell, Jeff Woodward</a:t>
            </a:r>
          </a:p>
        </p:txBody>
      </p:sp>
      <p:sp>
        <p:nvSpPr>
          <p:cNvPr id="6" name="Rectangle 2">
            <a:extLst>
              <a:ext uri="{FF2B5EF4-FFF2-40B4-BE49-F238E27FC236}">
                <a16:creationId xmlns:a16="http://schemas.microsoft.com/office/drawing/2014/main" id="{898562DC-D2E7-4347-BD7E-B3081DE3865F}"/>
              </a:ext>
            </a:extLst>
          </p:cNvPr>
          <p:cNvSpPr>
            <a:spLocks noChangeArrowheads="1"/>
          </p:cNvSpPr>
          <p:nvPr/>
        </p:nvSpPr>
        <p:spPr bwMode="auto">
          <a:xfrm>
            <a:off x="173521" y="91440"/>
            <a:ext cx="8796958" cy="1005840"/>
          </a:xfrm>
          <a:prstGeom prst="rect">
            <a:avLst/>
          </a:prstGeom>
          <a:blipFill>
            <a:blip r:embed="rId6"/>
            <a:tile tx="0" ty="0" sx="100000" sy="100000" flip="none" algn="tl"/>
          </a:blipFill>
          <a:ln w="25400">
            <a:solidFill>
              <a:sysClr val="windowText" lastClr="000000"/>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eaLnBrk="1" fontAlgn="auto" latinLnBrk="0" hangingPunct="1">
              <a:lnSpc>
                <a:spcPct val="90000"/>
              </a:lnSpc>
              <a:spcBef>
                <a:spcPts val="0"/>
              </a:spcBef>
              <a:spcAft>
                <a:spcPts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&amp; Visions</a:t>
            </a:r>
          </a:p>
        </p:txBody>
      </p:sp>
    </p:spTree>
    <p:extLst>
      <p:ext uri="{BB962C8B-B14F-4D97-AF65-F5344CB8AC3E}">
        <p14:creationId xmlns:p14="http://schemas.microsoft.com/office/powerpoint/2010/main" val="31393123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36844" y="1654370"/>
            <a:ext cx="8722659" cy="4956742"/>
          </a:xfrm>
          <a:prstGeom prst="rect">
            <a:avLst/>
          </a:prstGeom>
          <a:gradFill flip="none" rotWithShape="1">
            <a:gsLst>
              <a:gs pos="0">
                <a:schemeClr val="tx1"/>
              </a:gs>
              <a:gs pos="61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1200"/>
              </a:spcAft>
              <a:buClr>
                <a:prstClr val="black"/>
              </a:buClr>
              <a:buSzPct val="8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“The body is not made up of one part but of many.”</a:t>
            </a: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I Cor. 12:8-14 NIV</a:t>
            </a:r>
            <a:endParaRPr kumimoji="0" lang="en-US" sz="18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0" marR="0" lvl="0" indent="0" algn="l" defTabSz="457200" rtl="0" eaLnBrk="1" fontAlgn="base" latinLnBrk="0" hangingPunct="0">
              <a:lnSpc>
                <a:spcPct val="87000"/>
              </a:lnSpc>
              <a:spcBef>
                <a:spcPct val="0"/>
              </a:spcBef>
              <a:spcAft>
                <a:spcPts val="1200"/>
              </a:spcAft>
              <a:buClr>
                <a:prstClr val="white"/>
              </a:buClr>
              <a:buSzPct val="70000"/>
              <a:buFont typeface="Times New Roman" panose="02020603050405020304" pitchFamily="18" charset="0"/>
              <a:buNone/>
              <a:tabLst/>
              <a:defRPr/>
            </a:pP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Many different members of the church are each given different gifts from God, that the church needs for complete knowledge.</a:t>
            </a:r>
          </a:p>
          <a:p>
            <a:pPr marL="0" marR="0" lvl="0" indent="0" algn="l" defTabSz="457200" rtl="0" eaLnBrk="1" fontAlgn="base" latinLnBrk="0" hangingPunct="0">
              <a:lnSpc>
                <a:spcPct val="100000"/>
              </a:lnSpc>
              <a:spcBef>
                <a:spcPct val="0"/>
              </a:spcBef>
              <a:spcAft>
                <a:spcPts val="600"/>
              </a:spcAft>
              <a:buClr>
                <a:prstClr val="white"/>
              </a:buClr>
              <a:buSzPct val="65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Each time unbiblical error and sin creep into the church denominations, the Apostle </a:t>
            </a:r>
            <a:r>
              <a:rPr kumimoji="0" 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Paul instructed to remove the error, keep what is good, follow the exact scripture words, and keep the focus on Jesus. </a:t>
            </a:r>
            <a:r>
              <a:rPr kumimoji="0" lang="en-US" sz="14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Gal. 1:8, 1 Thess. 5:21 NIV</a:t>
            </a:r>
            <a:endParaRPr kumimoji="0" lang="en-US" sz="16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4" name="Date Placeholder 2">
            <a:extLst>
              <a:ext uri="{FF2B5EF4-FFF2-40B4-BE49-F238E27FC236}">
                <a16:creationId xmlns:a16="http://schemas.microsoft.com/office/drawing/2014/main" id="{9452EABE-25B6-443C-B320-29B28806480C}"/>
              </a:ext>
            </a:extLst>
          </p:cNvPr>
          <p:cNvSpPr txBox="1">
            <a:spLocks/>
          </p:cNvSpPr>
          <p:nvPr/>
        </p:nvSpPr>
        <p:spPr>
          <a:xfrm>
            <a:off x="5867400" y="6611112"/>
            <a:ext cx="2971800"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FB077FE0-9E02-42FB-A901-76312013EF30}"/>
              </a:ext>
            </a:extLst>
          </p:cNvPr>
          <p:cNvSpPr>
            <a:spLocks noChangeArrowheads="1"/>
          </p:cNvSpPr>
          <p:nvPr/>
        </p:nvSpPr>
        <p:spPr bwMode="auto">
          <a:xfrm>
            <a:off x="199694" y="457200"/>
            <a:ext cx="8796958" cy="1097280"/>
          </a:xfrm>
          <a:prstGeom prst="rect">
            <a:avLst/>
          </a:prstGeom>
          <a:blipFill>
            <a:blip r:embed="rId5"/>
            <a:tile tx="0" ty="0" sx="100000" sy="100000" flip="none" algn="tl"/>
          </a:blipFill>
          <a:ln w="25400">
            <a:solidFill>
              <a:sysClr val="windowText" lastClr="000000"/>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914400" eaLnBrk="1" fontAlgn="auto" latinLnBrk="0" hangingPunct="1">
              <a:lnSpc>
                <a:spcPct val="90000"/>
              </a:lnSpc>
              <a:spcBef>
                <a:spcPts val="0"/>
              </a:spcBef>
              <a:spcAft>
                <a:spcPts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0" cap="none" spc="0" normalizeH="0" baseline="0" noProof="0" dirty="0">
                <a:ln w="12700">
                  <a:solidFill>
                    <a:prstClr val="black">
                      <a:lumMod val="95000"/>
                      <a:lumOff val="5000"/>
                    </a:prstClr>
                  </a:solidFill>
                  <a:prstDash val="solid"/>
                </a:ln>
                <a:solidFill>
                  <a:prstClr val="white"/>
                </a:solidFill>
                <a:effectLst>
                  <a:outerShdw blurRad="50800" dist="50800" dir="2700000" algn="tl" rotWithShape="0">
                    <a:prstClr val="black">
                      <a:lumMod val="95000"/>
                      <a:lumOff val="5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&amp; Visions</a:t>
            </a:r>
          </a:p>
        </p:txBody>
      </p:sp>
    </p:spTree>
    <p:extLst>
      <p:ext uri="{BB962C8B-B14F-4D97-AF65-F5344CB8AC3E}">
        <p14:creationId xmlns:p14="http://schemas.microsoft.com/office/powerpoint/2010/main" val="19546673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hlinkClick r:id="rId3" action="ppaction://hlinksldjump"/>
            <a:extLst>
              <a:ext uri="{FF2B5EF4-FFF2-40B4-BE49-F238E27FC236}">
                <a16:creationId xmlns:a16="http://schemas.microsoft.com/office/drawing/2014/main" id="{52334E70-CEF0-40AB-9272-8B549502AE44}"/>
              </a:ext>
            </a:extLst>
          </p:cNvPr>
          <p:cNvSpPr>
            <a:spLocks noChangeArrowheads="1"/>
          </p:cNvSpPr>
          <p:nvPr/>
        </p:nvSpPr>
        <p:spPr bwMode="auto">
          <a:xfrm>
            <a:off x="304798" y="872687"/>
            <a:ext cx="8534400" cy="8494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8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Appendix B</a:t>
            </a:r>
          </a:p>
        </p:txBody>
      </p:sp>
      <p:sp>
        <p:nvSpPr>
          <p:cNvPr id="5" name="Rectangle 2">
            <a:hlinkClick r:id="rId3" action="ppaction://hlinksldjump"/>
            <a:extLst>
              <a:ext uri="{FF2B5EF4-FFF2-40B4-BE49-F238E27FC236}">
                <a16:creationId xmlns:a16="http://schemas.microsoft.com/office/drawing/2014/main" id="{A167CD86-25AE-4974-AD13-A5653A2E62DA}"/>
              </a:ext>
            </a:extLst>
          </p:cNvPr>
          <p:cNvSpPr>
            <a:spLocks noChangeArrowheads="1"/>
          </p:cNvSpPr>
          <p:nvPr/>
        </p:nvSpPr>
        <p:spPr bwMode="auto">
          <a:xfrm>
            <a:off x="823909" y="2642861"/>
            <a:ext cx="7496178" cy="2105192"/>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60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in the Mormon LDS Church</a:t>
            </a:r>
          </a:p>
        </p:txBody>
      </p:sp>
    </p:spTree>
    <p:extLst>
      <p:ext uri="{BB962C8B-B14F-4D97-AF65-F5344CB8AC3E}">
        <p14:creationId xmlns:p14="http://schemas.microsoft.com/office/powerpoint/2010/main" val="24013973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36219" y="1708270"/>
            <a:ext cx="8671560" cy="4816703"/>
          </a:xfrm>
          <a:prstGeom prst="rect">
            <a:avLst/>
          </a:prstGeom>
          <a:gradFill flip="none" rotWithShape="1">
            <a:gsLst>
              <a:gs pos="0">
                <a:schemeClr val="tx1"/>
              </a:gs>
              <a:gs pos="5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189" rtl="0" eaLnBrk="1" fontAlgn="base" latinLnBrk="0" hangingPunct="0">
              <a:lnSpc>
                <a:spcPct val="100000"/>
              </a:lnSpc>
              <a:spcBef>
                <a:spcPct val="0"/>
              </a:spcBef>
              <a:spcAft>
                <a:spcPts val="1800"/>
              </a:spcAft>
              <a:buClr>
                <a:prstClr val="black"/>
              </a:buClr>
              <a:buSzPct val="65000"/>
              <a:buFontTx/>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I studied the LDS Mormon religion occasionally over decades with several close friends who were LDS Mormons. I studied the entire book of Mormon and visited Salt Lake City. I listened to their missionaries.</a:t>
            </a:r>
          </a:p>
          <a:p>
            <a:pPr marL="0" marR="0" lvl="0" indent="0" algn="l" defTabSz="457189" rtl="0" eaLnBrk="1" fontAlgn="base" latinLnBrk="0" hangingPunct="0">
              <a:lnSpc>
                <a:spcPct val="100000"/>
              </a:lnSpc>
              <a:spcBef>
                <a:spcPct val="0"/>
              </a:spcBef>
              <a:spcAft>
                <a:spcPts val="1800"/>
              </a:spcAft>
              <a:buClr>
                <a:prstClr val="black"/>
              </a:buClr>
              <a:buSzPct val="65000"/>
              <a:buFontTx/>
              <a:buNone/>
              <a:tabLst/>
              <a:defRPr/>
            </a:pPr>
            <a:r>
              <a:rPr kumimoji="0" lang="en-US" sz="2800" b="1" i="0" u="none" strike="noStrike" kern="1200" cap="none" spc="0" normalizeH="0" baseline="0" noProof="0" dirty="0">
                <a:ln w="9525">
                  <a:solidFill>
                    <a:prstClr val="black"/>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50800" dist="508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While most members are good Christians who follow the KJV Bible. Their illegal added doctrines and Bible word changes, plus leader worship of false prophet and founder Joseph Smith, if uncorrected could cause them to go through the end time tribulation unnecessarily.</a:t>
            </a:r>
          </a:p>
        </p:txBody>
      </p:sp>
      <p:sp>
        <p:nvSpPr>
          <p:cNvPr id="6" name="Rectangle 2">
            <a:extLst>
              <a:ext uri="{FF2B5EF4-FFF2-40B4-BE49-F238E27FC236}">
                <a16:creationId xmlns:a16="http://schemas.microsoft.com/office/drawing/2014/main" id="{F32BC2DC-7536-4E17-A600-33D5C5312D1C}"/>
              </a:ext>
            </a:extLst>
          </p:cNvPr>
          <p:cNvSpPr>
            <a:spLocks noChangeArrowheads="1"/>
          </p:cNvSpPr>
          <p:nvPr/>
        </p:nvSpPr>
        <p:spPr bwMode="auto">
          <a:xfrm>
            <a:off x="236219" y="381000"/>
            <a:ext cx="8671560"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
        <p:nvSpPr>
          <p:cNvPr id="4" name="Date Placeholder 2">
            <a:extLst>
              <a:ext uri="{FF2B5EF4-FFF2-40B4-BE49-F238E27FC236}">
                <a16:creationId xmlns:a16="http://schemas.microsoft.com/office/drawing/2014/main" id="{415B59B6-5CF9-404E-82C6-3D38EEA81390}"/>
              </a:ext>
            </a:extLst>
          </p:cNvPr>
          <p:cNvSpPr>
            <a:spLocks noGrp="1"/>
          </p:cNvSpPr>
          <p:nvPr>
            <p:ph type="dt" idx="10"/>
          </p:nvPr>
        </p:nvSpPr>
        <p:spPr>
          <a:xfrm>
            <a:off x="5867400" y="6611112"/>
            <a:ext cx="2971800" cy="274320"/>
          </a:xfrm>
        </p:spPr>
        <p:txBody>
          <a:bodyPr/>
          <a:lstStyle/>
          <a:p>
            <a:pPr marL="0" marR="0" lvl="0" indent="0" algn="l" defTabSz="457189" rtl="0" eaLnBrk="1" fontAlgn="base" latinLnBrk="0" hangingPunct="0">
              <a:lnSpc>
                <a:spcPct val="93000"/>
              </a:lnSpc>
              <a:spcBef>
                <a:spcPct val="0"/>
              </a:spcBef>
              <a:spcAft>
                <a:spcPct val="0"/>
              </a:spcAft>
              <a:buClr>
                <a:srgbClr val="000000"/>
              </a:buClr>
              <a:buSzPct val="100000"/>
              <a:buFontTx/>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19320099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327492" y="1737360"/>
            <a:ext cx="8489003" cy="4754880"/>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100000"/>
              </a:lnSpc>
              <a:spcBef>
                <a:spcPct val="0"/>
              </a:spcBef>
              <a:spcAft>
                <a:spcPts val="1200"/>
              </a:spcAft>
              <a:buClrTx/>
              <a:buSzPct val="70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srgbClr val="00FF00"/>
                </a:solidFill>
                <a:effectLst>
                  <a:outerShdw blurRad="50800" dist="50800" dir="54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 have found zero genetic, cultural or archeological evidence for any ancient intact preserved lost tribes of Israel living in ancient America, that became the Indians.</a:t>
            </a:r>
          </a:p>
          <a:p>
            <a:pPr marL="0" marR="0" lvl="0" indent="0" algn="l" defTabSz="914400" rtl="0" eaLnBrk="0" fontAlgn="base" latinLnBrk="0" hangingPunct="0">
              <a:lnSpc>
                <a:spcPct val="100000"/>
              </a:lnSpc>
              <a:spcBef>
                <a:spcPct val="0"/>
              </a:spcBef>
              <a:spcAft>
                <a:spcPts val="1200"/>
              </a:spcAft>
              <a:buClrTx/>
              <a:buSzPct val="70000"/>
              <a:buFont typeface="Times New Roman" panose="02020603050405020304" pitchFamily="18" charset="0"/>
              <a:buNone/>
              <a:tabLst/>
              <a:defRPr/>
            </a:pPr>
            <a:r>
              <a:rPr kumimoji="0" lang="en-US" sz="3400" b="1" i="0" u="none" strike="noStrike" kern="1200" cap="none" spc="0" normalizeH="0" baseline="0" noProof="0" dirty="0">
                <a:ln w="9525">
                  <a:solidFill>
                    <a:prstClr val="black"/>
                  </a:solidFill>
                  <a:prstDash val="solid"/>
                </a:ln>
                <a:solidFill>
                  <a:srgbClr val="00FF00"/>
                </a:solidFill>
                <a:effectLst>
                  <a:outerShdw blurRad="50800" dist="50800" dir="5400000" algn="tl"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 found zero evidence that Mormons are descended from these lost tribes of Israel, as unbiblically claimed by Joseph Smith.</a:t>
            </a:r>
          </a:p>
          <a:p>
            <a:pPr marL="0" marR="0" lvl="0" indent="0" algn="l" defTabSz="914400" rtl="0" eaLnBrk="0" fontAlgn="base" latinLnBrk="0" hangingPunct="0">
              <a:lnSpc>
                <a:spcPct val="100000"/>
              </a:lnSpc>
              <a:spcBef>
                <a:spcPct val="0"/>
              </a:spcBef>
              <a:spcAft>
                <a:spcPts val="1200"/>
              </a:spcAft>
              <a:buClrTx/>
              <a:buSzPct val="70000"/>
              <a:buFont typeface="Times New Roman" panose="02020603050405020304" pitchFamily="18" charset="0"/>
              <a:buNone/>
              <a:tabLst/>
              <a:defRPr/>
            </a:pPr>
            <a:r>
              <a:rPr kumimoji="0" lang="en-US" altLang="en-US" sz="3400" b="1" i="0" u="none" strike="noStrike" kern="1200" cap="none" spc="50" normalizeH="0" baseline="0" noProof="0" dirty="0">
                <a:ln w="9525">
                  <a:solidFill>
                    <a:prstClr val="black"/>
                  </a:solidFill>
                  <a:prstDash val="solid"/>
                </a:ln>
                <a:solidFill>
                  <a:srgbClr val="00FF00"/>
                </a:solidFill>
                <a:effectLst>
                  <a:outerShdw blurRad="50800" dist="50800" dir="5400000" algn="tl" rotWithShape="0">
                    <a:prstClr val="black">
                      <a:lumMod val="95000"/>
                      <a:lumOff val="5000"/>
                    </a:prstClr>
                  </a:outerShdw>
                </a:effectLst>
                <a:uLnTx/>
                <a:uFillTx/>
                <a:latin typeface="Calibri" panose="020F0502020204030204" pitchFamily="34" charset="0"/>
                <a:ea typeface="Times New Roman" panose="02020603050405020304" pitchFamily="18" charset="0"/>
                <a:cs typeface="Calibri" panose="020F0502020204030204" pitchFamily="34" charset="0"/>
              </a:rPr>
              <a:t>Genetic testing has disproved this claim.</a:t>
            </a:r>
            <a:endParaRPr kumimoji="0" lang="en-US" altLang="en-US" sz="3400" b="1" i="0" u="none" strike="noStrike" kern="1200" cap="none" spc="50" normalizeH="0" baseline="0" noProof="0" dirty="0">
              <a:ln w="12700">
                <a:solidFill>
                  <a:prstClr val="black">
                    <a:lumMod val="95000"/>
                    <a:lumOff val="5000"/>
                  </a:prstClr>
                </a:solidFill>
              </a:ln>
              <a:gradFill flip="none" rotWithShape="1">
                <a:gsLst>
                  <a:gs pos="0">
                    <a:prstClr val="white"/>
                  </a:gs>
                  <a:gs pos="71000">
                    <a:prstClr val="black">
                      <a:lumMod val="65000"/>
                      <a:lumOff val="35000"/>
                    </a:prstClr>
                  </a:gs>
                  <a:gs pos="100000">
                    <a:prstClr val="black">
                      <a:lumMod val="75000"/>
                      <a:lumOff val="25000"/>
                    </a:prstClr>
                  </a:gs>
                </a:gsLst>
                <a:lin ang="16200000" scaled="1"/>
                <a:tileRect/>
              </a:gradFill>
              <a:effectLst>
                <a:outerShdw blurRad="50800" dist="50800" dir="5400000" algn="tl"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2393" y="457200"/>
            <a:ext cx="8839203"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13176203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10000"/>
                                  </p:stCondLst>
                                  <p:childTnLst>
                                    <p:animEffect transition="out" filter="fade">
                                      <p:cBhvr>
                                        <p:cTn id="6" dur="2000" tmFilter="0, 0; .2, .5; .8, .5; 1, 0"/>
                                        <p:tgtEl>
                                          <p:spTgt spid="5"/>
                                        </p:tgtEl>
                                      </p:cBhvr>
                                    </p:animEffect>
                                    <p:animScale>
                                      <p:cBhvr>
                                        <p:cTn id="7" dur="1000" autoRev="1" fill="hold"/>
                                        <p:tgtEl>
                                          <p:spTgt spid="5"/>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52396" y="1463040"/>
            <a:ext cx="8839203" cy="5194692"/>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1800"/>
              </a:spcAft>
              <a:buClrTx/>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My wife and many church friends are descendants of these ancient Mexican Indians. My wife’s </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Tarahumera Indian ancestors became peaceful, truthful, Christians </a:t>
            </a:r>
            <a:r>
              <a:rPr 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 </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400 years ago in 1607</a:t>
            </a:r>
            <a:r>
              <a:rPr kumimoji="0" 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 </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AD, from Spanish Jesuit priests who lived with them for many years. </a:t>
            </a:r>
            <a:endParaRPr kumimoji="0" lang="en-US" sz="32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0" lvl="0" indent="0" defTabSz="914400" eaLnBrk="0">
              <a:lnSpc>
                <a:spcPct val="94000"/>
              </a:lnSpc>
              <a:spcAft>
                <a:spcPts val="1800"/>
              </a:spcAft>
              <a:buClrTx/>
              <a:buSzPct val="70000"/>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Some of my closest friends are strong Christians today, very kind and </a:t>
            </a:r>
            <a:r>
              <a:rPr lang="en-US" sz="2800" dirty="0">
                <a:solidFill>
                  <a:prstClr val="black">
                    <a:lumMod val="95000"/>
                    <a:lumOff val="5000"/>
                  </a:prstClr>
                </a:solidFill>
                <a:cs typeface="Arial" panose="020B0604020202020204" pitchFamily="34" charset="0"/>
              </a:rPr>
              <a:t>humble. I am so thankful they will be in Heaven with me. These wonderful Christians today </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still speak the language of their </a:t>
            </a:r>
            <a:r>
              <a:rPr lang="en-US" sz="2800" dirty="0">
                <a:solidFill>
                  <a:prstClr val="black">
                    <a:lumMod val="95000"/>
                    <a:lumOff val="5000"/>
                  </a:prstClr>
                </a:solidFill>
                <a:cs typeface="Arial" panose="020B0604020202020204" pitchFamily="34" charset="0"/>
              </a:rPr>
              <a:t>ancestors, the ancient </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evil Aztec Indians.</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2396" y="274320"/>
            <a:ext cx="8839203"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2971940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85453" y="1645920"/>
            <a:ext cx="8973094" cy="4738413"/>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5000"/>
              </a:lnSpc>
              <a:spcAft>
                <a:spcPts val="1200"/>
              </a:spcAft>
              <a:buClrTx/>
              <a:buSzPct val="70000"/>
              <a:tabLst/>
              <a:defRPr/>
            </a:pP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Aztecs &amp; </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Maya were rampant</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human sacrificing</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5"/>
              </a:rPr>
              <a:t>mass murdering</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hlinkClick r:id="rId6"/>
              </a:rPr>
              <a:t>rampant Indian enslaving</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 </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hlinkClick r:id="rId7"/>
              </a:rPr>
              <a:t>escaped slave burning</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black magic, drug using </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rPr>
              <a:t>cannibals. They often ate human hearts </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rPr>
              <a:t>&amp;</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hlinkClick r:id="rId6"/>
              </a:rPr>
              <a:t> flesh</a:t>
            </a:r>
            <a:r>
              <a:rPr kumimoji="0" 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t>
            </a:r>
          </a:p>
          <a:p>
            <a:pPr marL="0" lvl="0" indent="0" defTabSz="914400" eaLnBrk="0">
              <a:lnSpc>
                <a:spcPct val="105000"/>
              </a:lnSpc>
              <a:spcAft>
                <a:spcPts val="1200"/>
              </a:spcAft>
              <a:buClrTx/>
              <a:buSzPct val="70000"/>
              <a:tabLst/>
              <a:defRPr/>
            </a:pP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8"/>
              </a:rPr>
              <a:t>Shocking rigorous proof &amp; decades of research shows that most pre-reservation Indian tribes did this, throughout North, Central</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&amp; </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9"/>
              </a:rPr>
              <a:t>South America</a:t>
            </a:r>
            <a:r>
              <a:rPr 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including in the Western US, until mid 1800’s.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10"/>
              </a:rPr>
              <a:t>[1006]</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p>
          <a:p>
            <a:pPr marL="0" lvl="0" indent="0" defTabSz="914400" eaLnBrk="0">
              <a:lnSpc>
                <a:spcPct val="105000"/>
              </a:lnSpc>
              <a:spcAft>
                <a:spcPts val="1200"/>
              </a:spcAft>
              <a:buClrTx/>
              <a:buSzPct val="70000"/>
              <a:tabLst/>
              <a:defRPr/>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11"/>
              </a:rPr>
              <a:t>Cannibalism was also found at Chaco Canyon</a:t>
            </a: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7654" y="365760"/>
            <a:ext cx="8839203" cy="1097280"/>
          </a:xfrm>
          <a:prstGeom prst="rect">
            <a:avLst/>
          </a:prstGeom>
          <a:blipFill>
            <a:blip r:embed="rId12"/>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
        <p:nvSpPr>
          <p:cNvPr id="7" name="Date Placeholder 2">
            <a:extLst>
              <a:ext uri="{FF2B5EF4-FFF2-40B4-BE49-F238E27FC236}">
                <a16:creationId xmlns:a16="http://schemas.microsoft.com/office/drawing/2014/main" id="{147F9B46-D2DB-43EE-BFE7-6655AAA6209D}"/>
              </a:ext>
            </a:extLst>
          </p:cNvPr>
          <p:cNvSpPr txBox="1">
            <a:spLocks/>
          </p:cNvSpPr>
          <p:nvPr/>
        </p:nvSpPr>
        <p:spPr>
          <a:xfrm>
            <a:off x="250372" y="6583680"/>
            <a:ext cx="3864428" cy="274320"/>
          </a:xfrm>
          <a:prstGeom prst="rect">
            <a:avLst/>
          </a:prstGeom>
        </p:spPr>
        <p:txBody>
          <a:bodyPr vert="horz" lIns="91440" tIns="45720" rIns="91440" bIns="45720" rtlCol="0" anchor="ctr"/>
          <a:lstStyle>
            <a:defPPr>
              <a:defRPr lang="en-GB"/>
            </a:defPPr>
            <a:lvl1pPr algn="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1050" kern="1200">
                <a:solidFill>
                  <a:schemeClr val="tx1">
                    <a:tint val="75000"/>
                  </a:schemeClr>
                </a:solidFill>
                <a:latin typeface="Arial" panose="020B0604020202020204" pitchFamily="34" charset="0"/>
                <a:ea typeface="Microsoft YaHei" panose="020B0503020204020204" pitchFamily="34" charset="-122"/>
                <a:cs typeface="+mn-cs"/>
              </a:defRPr>
            </a:lvl1pPr>
            <a:lvl2pPr marL="742950" indent="-28575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57200" rtl="0" fontAlgn="base" hangingPunct="0">
              <a:lnSpc>
                <a:spcPct val="93000"/>
              </a:lnSpc>
              <a:spcBef>
                <a:spcPct val="0"/>
              </a:spcBef>
              <a:spcAft>
                <a:spcPct val="0"/>
              </a:spcAft>
              <a:buClr>
                <a:srgbClr val="000000"/>
              </a:buClr>
              <a:buSzPct val="100000"/>
              <a:buFont typeface="Times New Roman" panose="02020603050405020304" pitchFamily="18" charset="0"/>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a:lstStyle>
          <a:p>
            <a:pPr algn="l">
              <a:defRPr/>
            </a:pPr>
            <a:r>
              <a:rPr lang="en-US" altLang="en-US" sz="1600" dirty="0">
                <a:solidFill>
                  <a:prstClr val="white"/>
                </a:solidFill>
              </a:rPr>
              <a:t>See extensive proof in underlined links</a:t>
            </a:r>
            <a:r>
              <a:rPr lang="en-US" altLang="en-US" sz="1200" dirty="0">
                <a:solidFill>
                  <a:prstClr val="white"/>
                </a:solidFill>
              </a:rPr>
              <a:t>.</a:t>
            </a:r>
          </a:p>
        </p:txBody>
      </p:sp>
    </p:spTree>
    <p:extLst>
      <p:ext uri="{BB962C8B-B14F-4D97-AF65-F5344CB8AC3E}">
        <p14:creationId xmlns:p14="http://schemas.microsoft.com/office/powerpoint/2010/main" val="20373655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29204" y="1554480"/>
            <a:ext cx="8900810" cy="5120640"/>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1200"/>
              </a:spcAft>
              <a:buClrTx/>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Genetic research shows the American Indians immigrated to the New World, the same as everyone else. They came from ancient Greece, and the ancient Greeks immigrated to Greece from the Middle East.</a:t>
            </a:r>
          </a:p>
          <a:p>
            <a:pPr marL="0" marR="0" lvl="0" indent="0" algn="l" defTabSz="914400" rtl="0" eaLnBrk="0" fontAlgn="base" latinLnBrk="0" hangingPunct="0">
              <a:lnSpc>
                <a:spcPct val="94000"/>
              </a:lnSpc>
              <a:spcBef>
                <a:spcPct val="0"/>
              </a:spcBef>
              <a:spcAft>
                <a:spcPts val="1200"/>
              </a:spcAft>
              <a:buClrTx/>
              <a:buSzPct val="7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Further proving their Middle Eastern ancestry, (not Jewish), ancient Indian archeological remains in southern Mexico contain similar massive tombs as found in Egyptian pyramids. </a:t>
            </a:r>
          </a:p>
          <a:p>
            <a:pPr marL="0" marR="0" lvl="0" indent="0" algn="l" defTabSz="914400" rtl="0" eaLnBrk="0" fontAlgn="base" latinLnBrk="0" hangingPunct="0">
              <a:lnSpc>
                <a:spcPct val="94000"/>
              </a:lnSpc>
              <a:spcBef>
                <a:spcPct val="0"/>
              </a:spcBef>
              <a:spcAft>
                <a:spcPts val="1200"/>
              </a:spcAft>
              <a:buClrTx/>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This includes a Mayan burial tomb chamber with massive tomb images showing their king lowered into the terrifying underworld of Hell at death.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[991] (time 11:00) </a:t>
            </a:r>
            <a:endParaRPr kumimoji="0" lang="en-US" sz="1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60008" y="304800"/>
            <a:ext cx="8839203" cy="109728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7628703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38159" y="1914704"/>
            <a:ext cx="8900810" cy="4754880"/>
          </a:xfrm>
          <a:prstGeom prst="rect">
            <a:avLst/>
          </a:prstGeom>
          <a:gradFill flip="none" rotWithShape="1">
            <a:gsLst>
              <a:gs pos="0">
                <a:schemeClr val="tx1"/>
              </a:gs>
              <a:gs pos="71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6000"/>
              </a:lnSpc>
              <a:spcBef>
                <a:spcPct val="0"/>
              </a:spcBef>
              <a:spcAft>
                <a:spcPts val="1000"/>
              </a:spcAft>
              <a:buClrTx/>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Nothing Jewish, Hebrew, or from Torah Scripture was found in ancient archeological remains, or burials of New World Indians, as claimed by Joseph Smith.</a:t>
            </a:r>
          </a:p>
          <a:p>
            <a:pPr marL="0" marR="0" lvl="0" indent="0" algn="l" defTabSz="914400" rtl="0" eaLnBrk="0" fontAlgn="base" latinLnBrk="0" hangingPunct="0">
              <a:lnSpc>
                <a:spcPct val="96000"/>
              </a:lnSpc>
              <a:spcBef>
                <a:spcPct val="0"/>
              </a:spcBef>
              <a:spcAft>
                <a:spcPts val="1000"/>
              </a:spcAft>
              <a:buClrTx/>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No caves with Torah Scriptures covering the walls were found. No rock, gold or copper plates were found with Torah Scriptures in Egyptian hieroglyphics.</a:t>
            </a:r>
          </a:p>
          <a:p>
            <a:pPr marL="0" marR="0" lvl="0" indent="0" algn="l" defTabSz="914400" rtl="0" eaLnBrk="0" fontAlgn="base" latinLnBrk="0" hangingPunct="0">
              <a:lnSpc>
                <a:spcPct val="96000"/>
              </a:lnSpc>
              <a:spcBef>
                <a:spcPct val="0"/>
              </a:spcBef>
              <a:spcAft>
                <a:spcPts val="1000"/>
              </a:spcAft>
              <a:buClrTx/>
              <a:buSzPct val="70000"/>
              <a:buFont typeface="Times New Roman" panose="02020603050405020304" pitchFamily="18" charset="0"/>
              <a:buNone/>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I spent years researching Indian archeological sites, books and interviewing Indian friends &amp; family across North and Central America, including ancient Anasazi, Tarahumera, Maya, Aztec, Navajo, Hopi &amp; Havasupai.</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2398" y="609600"/>
            <a:ext cx="8839203"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5247734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35829" y="1737360"/>
            <a:ext cx="8839203" cy="4908908"/>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189" rtl="0" eaLnBrk="1" fontAlgn="base" latinLnBrk="0" hangingPunct="0">
              <a:lnSpc>
                <a:spcPct val="92000"/>
              </a:lnSpc>
              <a:spcBef>
                <a:spcPct val="0"/>
              </a:spcBef>
              <a:spcAft>
                <a:spcPts val="1000"/>
              </a:spcAft>
              <a:buClr>
                <a:prstClr val="black"/>
              </a:buClr>
              <a:buSzPct val="65000"/>
              <a:buFontTx/>
              <a:buNone/>
              <a:tabLst/>
              <a:defRPr/>
            </a:pPr>
            <a:r>
              <a:rPr kumimoji="0" lang="en-US" sz="3400" b="1" i="0" u="none" strike="noStrike" kern="1200" cap="none" spc="0" normalizeH="0" baseline="0" noProof="0" dirty="0">
                <a:ln w="9525">
                  <a:solidFill>
                    <a:prstClr val="black"/>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Illegal rampant Bible word changes put all LDS Mormons in danger of judgement. </a:t>
            </a:r>
          </a:p>
          <a:p>
            <a:pPr marL="274320" marR="0" lvl="0" indent="-274320" algn="l" defTabSz="457189" rtl="0" eaLnBrk="1" fontAlgn="base" latinLnBrk="0" hangingPunct="0">
              <a:lnSpc>
                <a:spcPct val="92000"/>
              </a:lnSpc>
              <a:spcBef>
                <a:spcPct val="0"/>
              </a:spcBef>
              <a:spcAft>
                <a:spcPts val="1000"/>
              </a:spcAft>
              <a:buClr>
                <a:prstClr val="white"/>
              </a:buClr>
              <a:buSzPct val="65000"/>
              <a:buFont typeface="Wingdings" panose="05000000000000000000" pitchFamily="2" charset="2"/>
              <a:buChar char="Ø"/>
              <a:tabLst/>
              <a:defRPr/>
            </a:pPr>
            <a:r>
              <a:rPr kumimoji="0" lang="en-US" sz="3200" b="1" i="0" u="none" strike="noStrike" kern="1200" cap="none" spc="0" normalizeH="0" baseline="0" noProof="0" dirty="0">
                <a:ln w="9525">
                  <a:solidFill>
                    <a:prstClr val="black"/>
                  </a:solidFill>
                  <a:prstDash val="solid"/>
                </a:ln>
                <a:gradFill flip="none" rotWithShape="1">
                  <a:gsLst>
                    <a:gs pos="0">
                      <a:srgbClr val="00FF00">
                        <a:shade val="30000"/>
                        <a:satMod val="115000"/>
                      </a:srgbClr>
                    </a:gs>
                    <a:gs pos="50000">
                      <a:srgbClr val="00FF00">
                        <a:shade val="67500"/>
                        <a:satMod val="115000"/>
                      </a:srgbClr>
                    </a:gs>
                    <a:gs pos="100000">
                      <a:srgbClr val="00FF00">
                        <a:shade val="100000"/>
                        <a:satMod val="115000"/>
                      </a:srgbClr>
                    </a:gs>
                  </a:gsLst>
                  <a:lin ang="16200000" scaled="1"/>
                  <a:tileRect/>
                </a:gra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You don’t have to live through the end times as Mormons unbiblically teach.</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p>
          <a:p>
            <a:pPr marL="274320" marR="0" lvl="0" indent="-274320" algn="l" defTabSz="457189" rtl="0" eaLnBrk="1" fontAlgn="base" latinLnBrk="0" hangingPunct="0">
              <a:lnSpc>
                <a:spcPct val="92000"/>
              </a:lnSpc>
              <a:spcBef>
                <a:spcPct val="0"/>
              </a:spcBef>
              <a:spcAft>
                <a:spcPts val="10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Throw out all of Joseph Smith’s illegal Bible word changes, and the scientifically disproven Book of Mormon, and follow the literal Bible.</a:t>
            </a:r>
          </a:p>
          <a:p>
            <a:pPr marL="274320" marR="0" lvl="0" indent="-274320" algn="l" defTabSz="457189" rtl="0" eaLnBrk="1" fontAlgn="base" latinLnBrk="0" hangingPunct="0">
              <a:lnSpc>
                <a:spcPct val="92000"/>
              </a:lnSpc>
              <a:spcBef>
                <a:spcPct val="0"/>
              </a:spcBef>
              <a:spcAft>
                <a:spcPts val="1000"/>
              </a:spcAft>
              <a:buClr>
                <a:prstClr val="black"/>
              </a:buClr>
              <a:buSzPct val="65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The Book of Mormon states that a more complete book, the Bible, would arrive with the people from across the sea. So follow the proven accurate Bible. </a:t>
            </a:r>
          </a:p>
        </p:txBody>
      </p:sp>
      <p:sp>
        <p:nvSpPr>
          <p:cNvPr id="6" name="Rectangle 2">
            <a:extLst>
              <a:ext uri="{FF2B5EF4-FFF2-40B4-BE49-F238E27FC236}">
                <a16:creationId xmlns:a16="http://schemas.microsoft.com/office/drawing/2014/main" id="{F32BC2DC-7536-4E17-A600-33D5C5312D1C}"/>
              </a:ext>
            </a:extLst>
          </p:cNvPr>
          <p:cNvSpPr>
            <a:spLocks noChangeArrowheads="1"/>
          </p:cNvSpPr>
          <p:nvPr/>
        </p:nvSpPr>
        <p:spPr bwMode="auto">
          <a:xfrm>
            <a:off x="149081" y="502920"/>
            <a:ext cx="8839203" cy="109728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
        <p:nvSpPr>
          <p:cNvPr id="4" name="Date Placeholder 2">
            <a:extLst>
              <a:ext uri="{FF2B5EF4-FFF2-40B4-BE49-F238E27FC236}">
                <a16:creationId xmlns:a16="http://schemas.microsoft.com/office/drawing/2014/main" id="{415B59B6-5CF9-404E-82C6-3D38EEA81390}"/>
              </a:ext>
            </a:extLst>
          </p:cNvPr>
          <p:cNvSpPr>
            <a:spLocks noGrp="1"/>
          </p:cNvSpPr>
          <p:nvPr>
            <p:ph type="dt" idx="10"/>
          </p:nvPr>
        </p:nvSpPr>
        <p:spPr>
          <a:xfrm>
            <a:off x="5867400" y="6611112"/>
            <a:ext cx="2971800" cy="274320"/>
          </a:xfrm>
        </p:spPr>
        <p:txBody>
          <a:bodyPr/>
          <a:lstStyle/>
          <a:p>
            <a:pPr marL="0" marR="0" lvl="0" indent="0" algn="l" defTabSz="457189" rtl="0" eaLnBrk="1" fontAlgn="base" latinLnBrk="0" hangingPunct="0">
              <a:lnSpc>
                <a:spcPct val="93000"/>
              </a:lnSpc>
              <a:spcBef>
                <a:spcPct val="0"/>
              </a:spcBef>
              <a:spcAft>
                <a:spcPct val="0"/>
              </a:spcAft>
              <a:buClr>
                <a:srgbClr val="000000"/>
              </a:buClr>
              <a:buSzPct val="100000"/>
              <a:buFontTx/>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29657113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1645920"/>
            <a:ext cx="8686800" cy="4934299"/>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83000"/>
              </a:lnSpc>
              <a:spcAft>
                <a:spcPts val="1400"/>
              </a:spcAft>
              <a:buSzPct val="70000"/>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Bible states that during the end times:</a:t>
            </a:r>
          </a:p>
          <a:p>
            <a:pPr marL="365760" indent="-365760">
              <a:lnSpc>
                <a:spcPct val="83000"/>
              </a:lnSpc>
              <a:spcAft>
                <a:spcPts val="1400"/>
              </a:spcAft>
              <a:buClr>
                <a:schemeClr val="tx1"/>
              </a:buClr>
              <a:buSzPct val="65000"/>
              <a:buFont typeface="Wingdings" panose="05000000000000000000" pitchFamily="2" charset="2"/>
              <a:buChar char="Ø"/>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 earth is defiled by its people; they have disobeyed the laws, violated the statutes</a:t>
            </a:r>
            <a:r>
              <a:rPr lang="en-US" sz="3400" dirty="0">
                <a:latin typeface="Calibri" panose="020F0502020204030204" pitchFamily="34" charset="0"/>
                <a:cs typeface="Calibri" panose="020F0502020204030204" pitchFamily="34" charset="0"/>
              </a:rPr>
              <a:t>… </a:t>
            </a:r>
            <a:r>
              <a:rPr lang="en-US" sz="3200" dirty="0">
                <a:latin typeface="Calibri" panose="020F0502020204030204" pitchFamily="34" charset="0"/>
                <a:cs typeface="Calibri" panose="020F0502020204030204" pitchFamily="34" charset="0"/>
              </a:rPr>
              <a:t>Therefore a curse consumes the earth;</a:t>
            </a:r>
            <a:br>
              <a:rPr lang="en-US" sz="3200" dirty="0">
                <a:latin typeface="Calibri" panose="020F0502020204030204" pitchFamily="34" charset="0"/>
                <a:cs typeface="Calibri" panose="020F0502020204030204" pitchFamily="34" charset="0"/>
              </a:rPr>
            </a:br>
            <a:r>
              <a:rPr lang="en-US" sz="3200" dirty="0">
                <a:latin typeface="Calibri" panose="020F0502020204030204" pitchFamily="34" charset="0"/>
                <a:cs typeface="Calibri" panose="020F0502020204030204" pitchFamily="34" charset="0"/>
              </a:rPr>
              <a:t>its people must bear their guilt. </a:t>
            </a:r>
          </a:p>
          <a:p>
            <a:pPr marL="365760" indent="-365760">
              <a:lnSpc>
                <a:spcPct val="83000"/>
              </a:lnSpc>
              <a:spcAft>
                <a:spcPts val="1400"/>
              </a:spcAft>
              <a:buClr>
                <a:schemeClr val="tx1"/>
              </a:buClr>
              <a:buSzPct val="65000"/>
              <a:buFont typeface="Wingdings" panose="05000000000000000000" pitchFamily="2" charset="2"/>
              <a:buChar char="Ø"/>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Therefore earth’s inhabitants are burned up, and very few are left. The earth is broken up, the earth is split asunder</a:t>
            </a:r>
            <a:r>
              <a:rPr lang="en-US" sz="3200" dirty="0">
                <a:latin typeface="Calibri" panose="020F0502020204030204" pitchFamily="34" charset="0"/>
                <a:cs typeface="Calibri" panose="020F0502020204030204" pitchFamily="34" charset="0"/>
              </a:rPr>
              <a:t>… so heavy upon it is the guilt of its rebellion that it falls — </a:t>
            </a: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never to rise again</a:t>
            </a:r>
            <a:r>
              <a:rPr lang="en-US" sz="3400" dirty="0">
                <a:latin typeface="Calibri" panose="020F0502020204030204" pitchFamily="34" charset="0"/>
                <a:cs typeface="Calibri" panose="020F0502020204030204" pitchFamily="34" charset="0"/>
              </a:rPr>
              <a:t>. </a:t>
            </a:r>
            <a:r>
              <a:rPr lang="en-US" dirty="0">
                <a:hlinkClick r:id="rId3"/>
              </a:rPr>
              <a:t>Isaiah 24:5-6,19-20 NIV</a:t>
            </a:r>
            <a:endParaRPr lang="en-US" dirty="0"/>
          </a:p>
        </p:txBody>
      </p:sp>
      <p:sp>
        <p:nvSpPr>
          <p:cNvPr id="7" name="Text Box 2">
            <a:extLst>
              <a:ext uri="{FF2B5EF4-FFF2-40B4-BE49-F238E27FC236}">
                <a16:creationId xmlns:a16="http://schemas.microsoft.com/office/drawing/2014/main" id="{A2B178C6-C08B-49AE-8E38-A78F79797039}"/>
              </a:ext>
            </a:extLst>
          </p:cNvPr>
          <p:cNvSpPr txBox="1">
            <a:spLocks noChangeArrowheads="1"/>
          </p:cNvSpPr>
          <p:nvPr/>
        </p:nvSpPr>
        <p:spPr bwMode="auto">
          <a:xfrm>
            <a:off x="111034" y="187306"/>
            <a:ext cx="8921932" cy="1188720"/>
          </a:xfrm>
          <a:prstGeom prst="rect">
            <a:avLst/>
          </a:prstGeom>
          <a:blipFill dpi="0" rotWithShape="0">
            <a:blip r:embed="rId4"/>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33464467-6D1A-400B-9074-CCF63B265EA0}"/>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4006774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21594" y="1417320"/>
            <a:ext cx="8900810" cy="5212004"/>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137160" rIns="9144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600"/>
              </a:spcAft>
              <a:buClrTx/>
              <a:buSzPct val="7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 partial list of Mormon unbiblical errors: </a:t>
            </a:r>
          </a:p>
          <a:p>
            <a:pPr marL="274320" marR="0" lvl="0" indent="-274320" algn="l" defTabSz="914400" rtl="0" eaLnBrk="0" fontAlgn="base" latinLnBrk="0" hangingPunct="0">
              <a:lnSpc>
                <a:spcPct val="90000"/>
              </a:lnSpc>
              <a:spcBef>
                <a:spcPct val="0"/>
              </a:spcBef>
              <a:spcAft>
                <a:spcPts val="400"/>
              </a:spcAft>
              <a:buClrTx/>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Jewish Replacement Theology. </a:t>
            </a:r>
          </a:p>
          <a:p>
            <a:pPr marL="274320" marR="0" lvl="0" indent="-274320" algn="l" defTabSz="914400" rtl="0" eaLnBrk="0" fontAlgn="base" latinLnBrk="0" hangingPunct="0">
              <a:lnSpc>
                <a:spcPct val="90000"/>
              </a:lnSpc>
              <a:spcBef>
                <a:spcPct val="0"/>
              </a:spcBef>
              <a:spcAft>
                <a:spcPts val="400"/>
              </a:spcAft>
              <a:buClrTx/>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A purgatory Heaven similar to the Catholics. </a:t>
            </a:r>
          </a:p>
          <a:p>
            <a:pPr marL="274320" marR="0" lvl="0" indent="-274320" algn="l" defTabSz="914400" rtl="0" eaLnBrk="0" fontAlgn="base" latinLnBrk="0" hangingPunct="0">
              <a:lnSpc>
                <a:spcPct val="90000"/>
              </a:lnSpc>
              <a:spcBef>
                <a:spcPct val="0"/>
              </a:spcBef>
              <a:spcAft>
                <a:spcPts val="400"/>
              </a:spcAft>
              <a:buClrTx/>
              <a:buSzPct val="7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Becoming Gods by our own merit and good works, not through the salvation of Jesus on the cross.</a:t>
            </a:r>
          </a:p>
          <a:p>
            <a:pPr marL="274320" marR="0" lvl="0" indent="-274320" algn="l" defTabSz="914400" rtl="0" eaLnBrk="0" fontAlgn="base" latinLnBrk="0" hangingPunct="0">
              <a:lnSpc>
                <a:spcPct val="94000"/>
              </a:lnSpc>
              <a:spcBef>
                <a:spcPct val="0"/>
              </a:spcBef>
              <a:spcAft>
                <a:spcPts val="300"/>
              </a:spcAft>
              <a:buClr>
                <a:prstClr val="white"/>
              </a:buClr>
              <a:buSzPct val="6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God evolved from a sinful man. </a:t>
            </a:r>
            <a:r>
              <a:rPr kumimoji="0" lang="en-US" i="0" u="none" strike="noStrike" kern="1200" normalizeH="0" baseline="0" noProof="0" dirty="0">
                <a:solidFill>
                  <a:schemeClr val="tx1"/>
                </a:solidFill>
                <a:uLnTx/>
                <a:uFillTx/>
                <a:latin typeface="Arial" panose="020B0604020202020204" pitchFamily="34" charset="0"/>
                <a:ea typeface="Microsoft YaHei" panose="020B0503020204020204" pitchFamily="34" charset="-122"/>
                <a:cs typeface="Arial" panose="020B0604020202020204" pitchFamily="34" charset="0"/>
              </a:rPr>
              <a:t>(</a:t>
            </a:r>
            <a:r>
              <a:rPr kumimoji="0" lang="en-US" sz="1800" i="1" u="none" strike="noStrike" kern="1200" normalizeH="0" baseline="0" noProof="0" dirty="0">
                <a:solidFill>
                  <a:schemeClr val="tx1"/>
                </a:solidFill>
                <a:uLnTx/>
                <a:uFillTx/>
                <a:latin typeface="Arial" panose="020B0604020202020204" pitchFamily="34" charset="0"/>
                <a:ea typeface="Microsoft YaHei" panose="020B0503020204020204" pitchFamily="34" charset="-122"/>
                <a:cs typeface="Arial" panose="020B0604020202020204" pitchFamily="34" charset="0"/>
                <a:hlinkClick r:id="rId3"/>
              </a:rPr>
              <a:t>See Evolution Is Not Science</a:t>
            </a:r>
            <a:r>
              <a:rPr kumimoji="0" lang="en-US" sz="1800" i="1" u="none" strike="noStrike" kern="1200" normalizeH="0" baseline="0" noProof="0" dirty="0">
                <a:solidFill>
                  <a:schemeClr val="tx1"/>
                </a:solidFill>
                <a:uLnTx/>
                <a:uFillTx/>
                <a:latin typeface="Arial" panose="020B0604020202020204" pitchFamily="34" charset="0"/>
                <a:ea typeface="Microsoft YaHei" panose="020B0503020204020204" pitchFamily="34" charset="-122"/>
                <a:cs typeface="Arial" panose="020B0604020202020204" pitchFamily="34" charset="0"/>
              </a:rPr>
              <a:t>.)</a:t>
            </a:r>
            <a:endParaRPr kumimoji="0" lang="en-US" sz="2600" b="0" i="1"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marR="0" lvl="0" indent="-274320" algn="l" defTabSz="914400" rtl="0" eaLnBrk="0" fontAlgn="base" latinLnBrk="0" hangingPunct="0">
              <a:lnSpc>
                <a:spcPct val="90000"/>
              </a:lnSpc>
              <a:spcBef>
                <a:spcPct val="0"/>
              </a:spcBef>
              <a:spcAft>
                <a:spcPts val="400"/>
              </a:spcAft>
              <a:buClrTx/>
              <a:buSzPct val="70000"/>
              <a:buFont typeface="Wingdings" panose="05000000000000000000" pitchFamily="2" charset="2"/>
              <a:buChar char="Ø"/>
              <a:tabLst/>
              <a:defRPr/>
            </a:pPr>
            <a:r>
              <a:rPr kumimoji="0" lang="en-US" sz="27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Jesus is one of many Gods in Heaven, equal to man. </a:t>
            </a:r>
          </a:p>
          <a:p>
            <a:pPr marL="274320" marR="0" lvl="0" indent="-274320" algn="l" defTabSz="914400" rtl="0" eaLnBrk="0" fontAlgn="base" latinLnBrk="0" hangingPunct="0">
              <a:lnSpc>
                <a:spcPct val="90000"/>
              </a:lnSpc>
              <a:spcBef>
                <a:spcPct val="0"/>
              </a:spcBef>
              <a:spcAft>
                <a:spcPts val="400"/>
              </a:spcAft>
              <a:buClrTx/>
              <a:buSzPct val="70000"/>
              <a:buFont typeface="Wingdings" panose="05000000000000000000" pitchFamily="2" charset="2"/>
              <a:buChar char="Ø"/>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We lived with Jesus in Heaven before we were born. </a:t>
            </a:r>
          </a:p>
          <a:p>
            <a:pPr marL="274320" marR="0" lvl="0" indent="-274320" algn="l" defTabSz="914400" rtl="0" eaLnBrk="0" fontAlgn="base" latinLnBrk="0" hangingPunct="0">
              <a:lnSpc>
                <a:spcPct val="90000"/>
              </a:lnSpc>
              <a:spcBef>
                <a:spcPct val="0"/>
              </a:spcBef>
              <a:spcAft>
                <a:spcPts val="600"/>
              </a:spcAft>
              <a:buClrTx/>
              <a:buSzPct val="70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Jesus was not born of a virgin</a:t>
            </a:r>
            <a:r>
              <a:rPr kumimoji="0" lang="en-US" sz="27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but by physical sexual intercourse with God.</a:t>
            </a:r>
            <a:r>
              <a:rPr kumimoji="0" 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[920]</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 [994]</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rPr>
              <a:t> </a:t>
            </a:r>
            <a:endParaRPr kumimoji="0" lang="en-US"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2398" y="182880"/>
            <a:ext cx="8839203" cy="109728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3562001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52397" y="1551830"/>
            <a:ext cx="8778240" cy="5029200"/>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6000"/>
              </a:lnSpc>
              <a:spcBef>
                <a:spcPct val="0"/>
              </a:spcBef>
              <a:spcAft>
                <a:spcPts val="1200"/>
              </a:spcAft>
              <a:buClrTx/>
              <a:buSzPct val="7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Other disproved Joseph Smith errors include: </a:t>
            </a:r>
          </a:p>
          <a:p>
            <a:pPr marL="274320" marR="0" lvl="0" indent="-274320" algn="l" defTabSz="914400" rtl="0" eaLnBrk="0" fontAlgn="base" latinLnBrk="0" hangingPunct="0">
              <a:lnSpc>
                <a:spcPct val="96000"/>
              </a:lnSpc>
              <a:spcBef>
                <a:spcPct val="0"/>
              </a:spcBef>
              <a:spcAft>
                <a:spcPts val="1200"/>
              </a:spcAft>
              <a:buClr>
                <a:prstClr val="white"/>
              </a:buClr>
              <a:buSzPct val="6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 Garden of Eden is located in Missouri.</a:t>
            </a:r>
          </a:p>
          <a:p>
            <a:pPr marL="274320" marR="0" lvl="0" indent="-274320" algn="l" defTabSz="914400" rtl="0" eaLnBrk="0" fontAlgn="base" latinLnBrk="0" hangingPunct="0">
              <a:lnSpc>
                <a:spcPct val="96000"/>
              </a:lnSpc>
              <a:spcBef>
                <a:spcPct val="0"/>
              </a:spcBef>
              <a:spcAft>
                <a:spcPts val="1200"/>
              </a:spcAft>
              <a:buClr>
                <a:prstClr val="white"/>
              </a:buClr>
              <a:buSzPct val="6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Using magic seeing stones to find buried gold </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treasure that funded his early ministry. Magic is evil per God.</a:t>
            </a:r>
            <a:endParaRPr kumimoji="0" lang="en-US" sz="25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lvl="0" indent="-274320" defTabSz="914400" eaLnBrk="0">
              <a:lnSpc>
                <a:spcPct val="96000"/>
              </a:lnSpc>
              <a:spcAft>
                <a:spcPts val="1200"/>
              </a:spcAft>
              <a:buClr>
                <a:prstClr val="white"/>
              </a:buClr>
              <a:buSzPct val="6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 scientifically disproved Egyptian hieroglyph translation by Smith </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of an ancient scroll found in the belly of a traveling circus Egyptian mummy passing through Utah, that Smith claimed was Abraham’s body. </a:t>
            </a:r>
            <a:r>
              <a:rPr lang="en-US" dirty="0">
                <a:ln w="9525">
                  <a:solidFill>
                    <a:prstClr val="black"/>
                  </a:solidFill>
                  <a:prstDash val="solid"/>
                </a:ln>
                <a:solidFill>
                  <a:prstClr val="white"/>
                </a:solidFill>
                <a:cs typeface="Arial" panose="020B0604020202020204" pitchFamily="34" charset="0"/>
                <a:hlinkClick r:id="rId3"/>
              </a:rPr>
              <a:t>[1007]</a:t>
            </a:r>
            <a:endParaRPr kumimoji="0" lang="en-US" sz="25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2397" y="381000"/>
            <a:ext cx="8839203" cy="100584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85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6104028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52398" y="1448450"/>
            <a:ext cx="8869680" cy="5165710"/>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600"/>
              </a:spcAft>
              <a:buClrTx/>
              <a:buSzPct val="7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Other disproved Joseph Smith errors include: </a:t>
            </a:r>
          </a:p>
          <a:p>
            <a:pPr marL="274320" marR="0" lvl="0" indent="-274320" algn="l" defTabSz="914400" rtl="0" eaLnBrk="0" fontAlgn="base" latinLnBrk="0" hangingPunct="0">
              <a:lnSpc>
                <a:spcPct val="94000"/>
              </a:lnSpc>
              <a:spcBef>
                <a:spcPct val="0"/>
              </a:spcBef>
              <a:spcAft>
                <a:spcPts val="600"/>
              </a:spcAft>
              <a:buClr>
                <a:prstClr val="white"/>
              </a:buClr>
              <a:buSzPct val="6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Smith claimed to see God’s face. </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The Bible says that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no human has seen God’s face, or they would die. </a:t>
            </a:r>
          </a:p>
          <a:p>
            <a:pPr marL="274320" marR="0" lvl="0" indent="-274320" algn="l" defTabSz="914400" rtl="0" eaLnBrk="0" fontAlgn="base" latinLnBrk="0" hangingPunct="0">
              <a:lnSpc>
                <a:spcPct val="94000"/>
              </a:lnSpc>
              <a:spcBef>
                <a:spcPct val="0"/>
              </a:spcBef>
              <a:spcAft>
                <a:spcPts val="600"/>
              </a:spcAft>
              <a:buClr>
                <a:prstClr val="white"/>
              </a:buClr>
              <a:buSzPct val="65000"/>
              <a:buFont typeface="Wingdings" panose="05000000000000000000" pitchFamily="2" charset="2"/>
              <a:buChar char="Ø"/>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 fake revelation from God allowing marriage to a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second</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celestial wife</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conveniently occurred after Smith had an affair with his maid. The same as in the Muslim religion.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5"/>
              </a:rPr>
              <a:t>[994]</a:t>
            </a:r>
            <a:r>
              <a:rPr kumimoji="0" lang="en-US" sz="25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Jesus said one man marry only one woman.</a:t>
            </a:r>
          </a:p>
          <a:p>
            <a:pPr marL="274320" lvl="0" indent="-274320" defTabSz="914400" eaLnBrk="0">
              <a:lnSpc>
                <a:spcPct val="94000"/>
              </a:lnSpc>
              <a:spcAft>
                <a:spcPts val="600"/>
              </a:spcAft>
              <a:buClrTx/>
              <a:buSzPct val="70000"/>
              <a:buFont typeface="Wingdings" panose="05000000000000000000" pitchFamily="2" charset="2"/>
              <a:buChar char="Ø"/>
              <a:tabLst/>
              <a:defRPr/>
            </a:pPr>
            <a:r>
              <a:rPr lang="en-US" sz="2800" dirty="0">
                <a:solidFill>
                  <a:schemeClr val="bg1">
                    <a:lumMod val="95000"/>
                    <a:lumOff val="5000"/>
                  </a:schemeClr>
                </a:solidFill>
                <a:cs typeface="Arial" panose="020B0604020202020204" pitchFamily="34" charset="0"/>
              </a:rPr>
              <a:t>Heavenly spirit eternally pregnant wives, with spirit children, and we have spirit parents in Heaven.</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2398" y="304800"/>
            <a:ext cx="8839203" cy="100584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85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3149069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1440" y="1325880"/>
            <a:ext cx="8961120" cy="5303520"/>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0000"/>
              </a:lnSpc>
              <a:spcAft>
                <a:spcPts val="600"/>
              </a:spcAft>
              <a:buClr>
                <a:prstClr val="white"/>
              </a:buClr>
              <a:buSzPct val="65000"/>
              <a:tabLst/>
              <a:defRPr/>
            </a:pP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Scientifically disproved Egyptian hieroglyph Book of Abraham translation by Smith:</a:t>
            </a:r>
          </a:p>
          <a:p>
            <a:pPr marL="274320" lvl="0" indent="-274320" defTabSz="914400" eaLnBrk="0">
              <a:lnSpc>
                <a:spcPct val="90000"/>
              </a:lnSpc>
              <a:spcAft>
                <a:spcPts val="600"/>
              </a:spcAft>
              <a:buClr>
                <a:prstClr val="white"/>
              </a:buClr>
              <a:buSzPct val="65000"/>
              <a:buFont typeface="Wingdings" panose="05000000000000000000" pitchFamily="2" charset="2"/>
              <a:buChar char="Ø"/>
              <a:tabLst/>
              <a:defRPr/>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“When Egyptologists translated this piece of papyrus, they found that it contained absolutely nothing concerning Abraham. Instead, it turned out to be a pagan funerary text known as the ‘Book of Breathings…’ ” </a:t>
            </a:r>
            <a:r>
              <a:rPr lang="en-US" dirty="0">
                <a:ln w="9525">
                  <a:solidFill>
                    <a:prstClr val="black"/>
                  </a:solidFill>
                  <a:prstDash val="solid"/>
                </a:ln>
                <a:solidFill>
                  <a:prstClr val="white"/>
                </a:solidFill>
                <a:cs typeface="Arial" panose="020B0604020202020204" pitchFamily="34" charset="0"/>
                <a:hlinkClick r:id="rId3"/>
              </a:rPr>
              <a:t>[1007]</a:t>
            </a:r>
            <a:endParaRPr lang="en-US" sz="27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a:p>
            <a:pPr marL="274320" lvl="0" indent="-274320" defTabSz="914400" eaLnBrk="0">
              <a:lnSpc>
                <a:spcPct val="90000"/>
              </a:lnSpc>
              <a:spcAft>
                <a:spcPts val="600"/>
              </a:spcAft>
              <a:buClr>
                <a:schemeClr val="bg1"/>
              </a:buClr>
              <a:buSzPct val="70000"/>
              <a:buFont typeface="Wingdings" panose="05000000000000000000" pitchFamily="2" charset="2"/>
              <a:buChar char="Ø"/>
              <a:tabLst/>
              <a:defRPr/>
            </a:pPr>
            <a:r>
              <a:rPr lang="en-US" sz="2700" dirty="0">
                <a:solidFill>
                  <a:schemeClr val="bg1"/>
                </a:solidFill>
                <a:cs typeface="Arial" panose="020B0604020202020204" pitchFamily="34" charset="0"/>
              </a:rPr>
              <a:t>“The Book of Breathings did not come into existence until … just a few centuries before the time of Christ.”</a:t>
            </a:r>
          </a:p>
          <a:p>
            <a:pPr marL="274320" lvl="0" indent="-274320" defTabSz="914400" eaLnBrk="0">
              <a:lnSpc>
                <a:spcPct val="90000"/>
              </a:lnSpc>
              <a:spcAft>
                <a:spcPts val="300"/>
              </a:spcAft>
              <a:buClr>
                <a:schemeClr val="bg1"/>
              </a:buClr>
              <a:buSzPct val="70000"/>
              <a:buFont typeface="Wingdings" panose="05000000000000000000" pitchFamily="2" charset="2"/>
              <a:buChar char="Ø"/>
              <a:tabLst/>
              <a:defRPr/>
            </a:pPr>
            <a:r>
              <a:rPr lang="en-US" sz="2700" dirty="0">
                <a:solidFill>
                  <a:schemeClr val="bg1"/>
                </a:solidFill>
                <a:cs typeface="Arial" panose="020B0604020202020204" pitchFamily="34" charset="0"/>
              </a:rPr>
              <a:t>“… it was buried with those who died in ancient Egypt. </a:t>
            </a:r>
          </a:p>
          <a:p>
            <a:pPr marL="274320" lvl="0" indent="0" defTabSz="914400" eaLnBrk="0">
              <a:lnSpc>
                <a:spcPct val="90000"/>
              </a:lnSpc>
              <a:spcAft>
                <a:spcPts val="600"/>
              </a:spcAft>
              <a:buClr>
                <a:schemeClr val="bg1"/>
              </a:buClr>
              <a:buSzPct val="70000"/>
              <a:tabLst/>
              <a:defRPr/>
            </a:pP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It is filled with magic and pagan gods. </a:t>
            </a:r>
            <a:r>
              <a:rPr lang="en-US" sz="2700" dirty="0">
                <a:solidFill>
                  <a:schemeClr val="bg1"/>
                </a:solidFill>
                <a:cs typeface="Arial" panose="020B0604020202020204" pitchFamily="34" charset="0"/>
              </a:rPr>
              <a:t>It … is quite different from the religion taught in the Bible." </a:t>
            </a:r>
            <a:r>
              <a:rPr lang="en-US" dirty="0">
                <a:ln w="9525">
                  <a:solidFill>
                    <a:prstClr val="black"/>
                  </a:solidFill>
                  <a:prstDash val="solid"/>
                </a:ln>
                <a:solidFill>
                  <a:prstClr val="white"/>
                </a:solidFill>
                <a:cs typeface="Arial" panose="020B0604020202020204" pitchFamily="34" charset="0"/>
                <a:hlinkClick r:id="rId3"/>
              </a:rPr>
              <a:t>[1007]</a:t>
            </a:r>
            <a:endParaRPr lang="en-US" sz="2700" dirty="0">
              <a:solidFill>
                <a:schemeClr val="bg1"/>
              </a:solidFill>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2397" y="228600"/>
            <a:ext cx="8839203" cy="100584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85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30206703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01376" y="2011414"/>
            <a:ext cx="8741231" cy="4374146"/>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400"/>
              </a:spcAft>
              <a:buClrTx/>
              <a:buSzPct val="70000"/>
              <a:tabLst/>
              <a:defRPr/>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A</a:t>
            </a: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dditional egregious Mormon Bible errors:</a:t>
            </a:r>
            <a:endPar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a:p>
            <a:pPr marL="457200" lvl="0" indent="-457200" defTabSz="914400" eaLnBrk="0">
              <a:lnSpc>
                <a:spcPct val="94000"/>
              </a:lnSpc>
              <a:spcAft>
                <a:spcPts val="300"/>
              </a:spcAft>
              <a:buClrTx/>
              <a:buSzPct val="70000"/>
              <a:buFont typeface="Wingdings" panose="05000000000000000000" pitchFamily="2" charset="2"/>
              <a:buChar char="Ø"/>
              <a:tabLst/>
              <a:defRPr/>
            </a:pPr>
            <a:r>
              <a:rPr 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“The Mormon Jesus was married in Cana to three women. The Jesus taught by Mormonism was a polygamist.” </a:t>
            </a:r>
          </a:p>
          <a:p>
            <a:pPr marL="457200" lvl="0" indent="0" defTabSz="914400" eaLnBrk="0">
              <a:lnSpc>
                <a:spcPct val="94000"/>
              </a:lnSpc>
              <a:spcAft>
                <a:spcPts val="1400"/>
              </a:spcAft>
              <a:buClrTx/>
              <a:buSzPct val="70000"/>
              <a:tabLst/>
              <a:defRPr/>
            </a:pPr>
            <a:r>
              <a:rPr lang="en-US" sz="2000" dirty="0">
                <a:solidFill>
                  <a:schemeClr val="tx1"/>
                </a:solidFill>
                <a:cs typeface="Arial" panose="020B0604020202020204" pitchFamily="34" charset="0"/>
              </a:rPr>
              <a:t>(See Journal of Discourses, Vol. II, page 269.) </a:t>
            </a:r>
            <a:r>
              <a:rPr lang="en-US" dirty="0">
                <a:solidFill>
                  <a:schemeClr val="tx1"/>
                </a:solidFill>
                <a:cs typeface="Arial" panose="020B0604020202020204" pitchFamily="34" charset="0"/>
                <a:hlinkClick r:id="rId3"/>
              </a:rPr>
              <a:t>[1007]</a:t>
            </a:r>
            <a:endParaRPr lang="en-US" dirty="0">
              <a:solidFill>
                <a:schemeClr val="tx1"/>
              </a:solidFill>
              <a:cs typeface="Arial" panose="020B0604020202020204" pitchFamily="34" charset="0"/>
            </a:endParaRPr>
          </a:p>
          <a:p>
            <a:pPr marL="457200" lvl="0" indent="-457200" defTabSz="914400" eaLnBrk="0">
              <a:lnSpc>
                <a:spcPct val="94000"/>
              </a:lnSpc>
              <a:spcAft>
                <a:spcPts val="1400"/>
              </a:spcAft>
              <a:buClrTx/>
              <a:buSzPct val="70000"/>
              <a:buFont typeface="Wingdings" panose="05000000000000000000" pitchFamily="2" charset="2"/>
              <a:buChar char="Ø"/>
              <a:tabLst/>
              <a:defRPr/>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“Jesus also married Mary and Martha and the other Mary at Cana of Galilee, “Whereby he could see his seed, before he was crucified” </a:t>
            </a:r>
            <a:r>
              <a:rPr lang="en-US" sz="2000" dirty="0">
                <a:solidFill>
                  <a:schemeClr val="tx1"/>
                </a:solidFill>
                <a:cs typeface="Arial" panose="020B0604020202020204" pitchFamily="34" charset="0"/>
              </a:rPr>
              <a:t>(Apostle Orson Hyde, Journal of Discourses, 4:259; 2:82) </a:t>
            </a:r>
            <a:r>
              <a:rPr lang="en-US" dirty="0">
                <a:solidFill>
                  <a:schemeClr val="tx1"/>
                </a:solidFill>
                <a:cs typeface="Arial" panose="020B0604020202020204" pitchFamily="34" charset="0"/>
                <a:hlinkClick r:id="rId3"/>
              </a:rPr>
              <a:t>[1007]</a:t>
            </a:r>
            <a:endParaRPr kumimoji="0" lang="en-US" i="0" u="none" strike="noStrike" kern="1200" cap="none" spc="0" normalizeH="0" baseline="0" noProof="0" dirty="0">
              <a:ln w="9525">
                <a:solidFill>
                  <a:prstClr val="black"/>
                </a:solidFill>
                <a:prstDash val="solid"/>
              </a:ln>
              <a:solidFill>
                <a:prstClr val="white"/>
              </a:solidFill>
              <a:uLnTx/>
              <a:uFillTx/>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2391" y="776974"/>
            <a:ext cx="8839203" cy="100584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85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41527590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7000">
        <p15:prstTrans prst="pageCurlDouble"/>
      </p:transition>
    </mc:Choice>
    <mc:Fallback xmlns="">
      <p:transition spd="slow" advTm="17000">
        <p:fade/>
      </p:transition>
    </mc:Fallback>
  </mc:AlternateContent>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01380" y="1417320"/>
            <a:ext cx="8741231" cy="5266826"/>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3716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600"/>
              </a:spcAft>
              <a:buClrTx/>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Additional egregious Mormon Bible errors can be viewed at the following website: </a:t>
            </a:r>
          </a:p>
          <a:p>
            <a:pPr marL="274320" marR="0" lvl="0" indent="-274320" algn="l" defTabSz="914400" rtl="0" eaLnBrk="0" fontAlgn="base" latinLnBrk="0" hangingPunct="0">
              <a:lnSpc>
                <a:spcPct val="94000"/>
              </a:lnSpc>
              <a:spcBef>
                <a:spcPct val="0"/>
              </a:spcBef>
              <a:spcAft>
                <a:spcPts val="1200"/>
              </a:spcAft>
              <a:buClrTx/>
              <a:buSzPct val="70000"/>
              <a:buFont typeface="Wingdings" panose="05000000000000000000" pitchFamily="2" charset="2"/>
              <a:buChar char="Ø"/>
              <a:tabLst/>
              <a:defRPr/>
            </a:pPr>
            <a:r>
              <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http://www.truthnet.org/Christianity/Cults/Mormon8/</a:t>
            </a:r>
            <a:endPar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274320" lvl="0" indent="-274320" defTabSz="914400" eaLnBrk="0">
              <a:lnSpc>
                <a:spcPct val="98000"/>
              </a:lnSpc>
              <a:spcAft>
                <a:spcPts val="1200"/>
              </a:spcAft>
              <a:buClrTx/>
              <a:buSzPct val="70000"/>
              <a:buFont typeface="Wingdings" panose="05000000000000000000" pitchFamily="2" charset="2"/>
              <a:buChar char="Ø"/>
              <a:tabLst/>
              <a:defRPr/>
            </a:pPr>
            <a:r>
              <a:rPr 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“Joseph (Smith) clearly declared in the (DC) in 1832, the New Jerusalem was to be constructed and completed in the Western Boundaries of the State of Missouri, (Jackson County) in his lifetime.” </a:t>
            </a:r>
            <a:r>
              <a:rPr lang="en-US" dirty="0">
                <a:ln w="9525">
                  <a:solidFill>
                    <a:prstClr val="black"/>
                  </a:solidFill>
                  <a:prstDash val="solid"/>
                </a:ln>
                <a:solidFill>
                  <a:prstClr val="white"/>
                </a:solidFill>
                <a:cs typeface="Arial" panose="020B0604020202020204" pitchFamily="34" charset="0"/>
                <a:hlinkClick r:id="rId3"/>
              </a:rPr>
              <a:t>[1007]</a:t>
            </a:r>
            <a:endParaRPr lang="en-US" dirty="0">
              <a:ln w="9525">
                <a:solidFill>
                  <a:prstClr val="black"/>
                </a:solidFill>
                <a:prstDash val="solid"/>
              </a:ln>
              <a:solidFill>
                <a:prstClr val="white"/>
              </a:solidFill>
              <a:cs typeface="Arial" panose="020B0604020202020204" pitchFamily="34" charset="0"/>
            </a:endParaRPr>
          </a:p>
          <a:p>
            <a:pPr marL="274320" lvl="0" indent="-274320" defTabSz="914400" eaLnBrk="0">
              <a:lnSpc>
                <a:spcPct val="98000"/>
              </a:lnSpc>
              <a:spcAft>
                <a:spcPts val="1800"/>
              </a:spcAft>
              <a:buClrTx/>
              <a:buSzPct val="70000"/>
              <a:buFont typeface="Wingdings" panose="05000000000000000000" pitchFamily="2" charset="2"/>
              <a:buChar char="Ø"/>
              <a:tabLst/>
              <a:defRPr/>
            </a:pP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This prophesy is a complete failure. I often visit Jackson county Missouri in Kansas City. It is far from Heaven, with as much sin as elsewhere.   </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6526F029-9A81-4640-946E-70334B0E8EFF}"/>
              </a:ext>
            </a:extLst>
          </p:cNvPr>
          <p:cNvSpPr>
            <a:spLocks noChangeArrowheads="1"/>
          </p:cNvSpPr>
          <p:nvPr/>
        </p:nvSpPr>
        <p:spPr bwMode="auto">
          <a:xfrm>
            <a:off x="152395" y="304800"/>
            <a:ext cx="8839203" cy="100584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85000"/>
              </a:lnSpc>
              <a:spcBef>
                <a:spcPct val="0"/>
              </a:spcBef>
              <a:spcAft>
                <a:spcPct val="0"/>
              </a:spcAft>
              <a:buClr>
                <a:prstClr val="black"/>
              </a:buClr>
              <a:buSzPct val="125000"/>
              <a:buFontTx/>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LDS</a:t>
            </a:r>
          </a:p>
        </p:txBody>
      </p:sp>
    </p:spTree>
    <p:extLst>
      <p:ext uri="{BB962C8B-B14F-4D97-AF65-F5344CB8AC3E}">
        <p14:creationId xmlns:p14="http://schemas.microsoft.com/office/powerpoint/2010/main" val="8740770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hlinkClick r:id="rId3" action="ppaction://hlinksldjump"/>
            <a:extLst>
              <a:ext uri="{FF2B5EF4-FFF2-40B4-BE49-F238E27FC236}">
                <a16:creationId xmlns:a16="http://schemas.microsoft.com/office/drawing/2014/main" id="{52334E70-CEF0-40AB-9272-8B549502AE44}"/>
              </a:ext>
            </a:extLst>
          </p:cNvPr>
          <p:cNvSpPr>
            <a:spLocks noChangeArrowheads="1"/>
          </p:cNvSpPr>
          <p:nvPr/>
        </p:nvSpPr>
        <p:spPr bwMode="auto">
          <a:xfrm>
            <a:off x="304798" y="872687"/>
            <a:ext cx="8534400" cy="8494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8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Appendix C</a:t>
            </a:r>
          </a:p>
        </p:txBody>
      </p:sp>
      <p:sp>
        <p:nvSpPr>
          <p:cNvPr id="5" name="Rectangle 2">
            <a:hlinkClick r:id="rId3" action="ppaction://hlinksldjump"/>
            <a:extLst>
              <a:ext uri="{FF2B5EF4-FFF2-40B4-BE49-F238E27FC236}">
                <a16:creationId xmlns:a16="http://schemas.microsoft.com/office/drawing/2014/main" id="{A167CD86-25AE-4974-AD13-A5653A2E62DA}"/>
              </a:ext>
            </a:extLst>
          </p:cNvPr>
          <p:cNvSpPr>
            <a:spLocks noChangeArrowheads="1"/>
          </p:cNvSpPr>
          <p:nvPr/>
        </p:nvSpPr>
        <p:spPr bwMode="auto">
          <a:xfrm>
            <a:off x="907252" y="2667000"/>
            <a:ext cx="7329491" cy="2714589"/>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60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in the FLDS Cult and Other Cults</a:t>
            </a:r>
          </a:p>
        </p:txBody>
      </p:sp>
    </p:spTree>
    <p:extLst>
      <p:ext uri="{BB962C8B-B14F-4D97-AF65-F5344CB8AC3E}">
        <p14:creationId xmlns:p14="http://schemas.microsoft.com/office/powerpoint/2010/main" val="24996634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84471" y="1752600"/>
            <a:ext cx="8975044" cy="4767459"/>
          </a:xfrm>
          <a:prstGeom prst="rect">
            <a:avLst/>
          </a:prstGeom>
          <a:gradFill flip="none" rotWithShape="1">
            <a:gsLst>
              <a:gs pos="0">
                <a:schemeClr val="tx1"/>
              </a:gs>
              <a:gs pos="68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189" rtl="0" eaLnBrk="1" fontAlgn="base" latinLnBrk="0" hangingPunct="0">
              <a:lnSpc>
                <a:spcPct val="90000"/>
              </a:lnSpc>
              <a:spcBef>
                <a:spcPct val="0"/>
              </a:spcBef>
              <a:spcAft>
                <a:spcPts val="1200"/>
              </a:spcAft>
              <a:buClr>
                <a:prstClr val="black"/>
              </a:buClr>
              <a:buSzPct val="70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Many cult religions, including </a:t>
            </a:r>
            <a:r>
              <a:rPr kumimoji="0" lang="en-US" sz="32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Fundamentalist</a:t>
            </a:r>
            <a:r>
              <a:rPr kumimoji="0" 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32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Latter-Day Saints (</a:t>
            </a:r>
            <a:r>
              <a:rPr kumimoji="0" lang="en-US" sz="32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F</a:t>
            </a:r>
            <a:r>
              <a:rPr kumimoji="0" lang="en-US" sz="32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LDS polygamist Mormons), </a:t>
            </a:r>
            <a:r>
              <a:rPr kumimoji="0" lang="en-US" sz="32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claim that all people outside their cult go to Hell. </a:t>
            </a:r>
          </a:p>
          <a:p>
            <a:pPr marL="0" marR="0" lvl="0" indent="0" algn="l" defTabSz="457189" rtl="0" eaLnBrk="1" fontAlgn="base" latinLnBrk="0" hangingPunct="0">
              <a:lnSpc>
                <a:spcPct val="90000"/>
              </a:lnSpc>
              <a:spcBef>
                <a:spcPct val="0"/>
              </a:spcBef>
              <a:spcAft>
                <a:spcPts val="1200"/>
              </a:spcAft>
              <a:buClr>
                <a:prstClr val="black"/>
              </a:buClr>
              <a:buSzPct val="70000"/>
              <a:buFontTx/>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You must worship and obey every word of the cult leader, who they unbiblically claim is God on Earth, or a prophet of God, who never errors or sins.</a:t>
            </a:r>
          </a:p>
          <a:p>
            <a:pPr marL="274313" marR="0" lvl="0" indent="-274313" algn="l" defTabSz="457189" rtl="0" eaLnBrk="1" fontAlgn="base" latinLnBrk="0" hangingPunct="0">
              <a:lnSpc>
                <a:spcPct val="90000"/>
              </a:lnSpc>
              <a:spcBef>
                <a:spcPct val="0"/>
              </a:spcBef>
              <a:spcAft>
                <a:spcPts val="1200"/>
              </a:spcAft>
              <a:buClr>
                <a:prstClr val="white"/>
              </a:buClr>
              <a:buSzPct val="65000"/>
              <a:buFont typeface="Wingdings" panose="05000000000000000000" pitchFamily="2" charset="2"/>
              <a:buChar char="Ø"/>
              <a:tabLst/>
              <a:defRPr/>
            </a:pPr>
            <a:r>
              <a:rPr kumimoji="0" lang="en-US" sz="29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They lash out violently with raging anger. They beat and expel anyone who dares question their cult prophet leader, or their amoral Bible word changes.</a:t>
            </a:r>
          </a:p>
        </p:txBody>
      </p:sp>
      <p:sp>
        <p:nvSpPr>
          <p:cNvPr id="4" name="Date Placeholder 2">
            <a:extLst>
              <a:ext uri="{FF2B5EF4-FFF2-40B4-BE49-F238E27FC236}">
                <a16:creationId xmlns:a16="http://schemas.microsoft.com/office/drawing/2014/main" id="{415B59B6-5CF9-404E-82C6-3D38EEA81390}"/>
              </a:ext>
            </a:extLst>
          </p:cNvPr>
          <p:cNvSpPr>
            <a:spLocks noGrp="1"/>
          </p:cNvSpPr>
          <p:nvPr>
            <p:ph type="dt" idx="10"/>
          </p:nvPr>
        </p:nvSpPr>
        <p:spPr>
          <a:xfrm>
            <a:off x="5867400" y="6611112"/>
            <a:ext cx="2971800" cy="274320"/>
          </a:xfrm>
        </p:spPr>
        <p:txBody>
          <a:bodyPr/>
          <a:lstStyle/>
          <a:p>
            <a:pPr marL="0" marR="0" lvl="0" indent="0" algn="l" defTabSz="457189" rtl="0" eaLnBrk="1" fontAlgn="base" latinLnBrk="0" hangingPunct="0">
              <a:lnSpc>
                <a:spcPct val="93000"/>
              </a:lnSpc>
              <a:spcBef>
                <a:spcPct val="0"/>
              </a:spcBef>
              <a:spcAft>
                <a:spcPct val="0"/>
              </a:spcAft>
              <a:buClr>
                <a:srgbClr val="000000"/>
              </a:buClr>
              <a:buSzPct val="100000"/>
              <a:buFontTx/>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97393FF1-1FA2-467D-B115-BA81FFEE6702}"/>
              </a:ext>
            </a:extLst>
          </p:cNvPr>
          <p:cNvSpPr>
            <a:spLocks noChangeArrowheads="1"/>
          </p:cNvSpPr>
          <p:nvPr/>
        </p:nvSpPr>
        <p:spPr bwMode="auto">
          <a:xfrm>
            <a:off x="168956" y="368743"/>
            <a:ext cx="8806074" cy="1274195"/>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the FLDS &amp; Other Cults</a:t>
            </a:r>
          </a:p>
        </p:txBody>
      </p:sp>
    </p:spTree>
    <p:extLst>
      <p:ext uri="{BB962C8B-B14F-4D97-AF65-F5344CB8AC3E}">
        <p14:creationId xmlns:p14="http://schemas.microsoft.com/office/powerpoint/2010/main" val="8060861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33340" y="2096775"/>
            <a:ext cx="8677305" cy="4279890"/>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lumMod val="95000"/>
                <a:lumOff val="5000"/>
              </a:schemeClr>
            </a:solidFill>
          </a:ln>
          <a:effectLst/>
          <a:scene3d>
            <a:camera prst="orthographicFront"/>
            <a:lightRig rig="threePt" dir="t"/>
          </a:scene3d>
          <a:sp3d>
            <a:bevelT w="165100" prst="coolSlant"/>
          </a:sp3d>
          <a:extLst/>
        </p:spPr>
        <p:txBody>
          <a:bodyPr wrap="square" lIns="182880" tIns="27432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1800"/>
              </a:spcAft>
              <a:buClrTx/>
              <a:buSzPct val="7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The FLDS church does this to hide demonic rampant rapes of most of their own young children, boys and girls, by old polygamist male leaders, and adult family relatives.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[907]</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[908]</a:t>
            </a:r>
            <a:r>
              <a:rPr kumimoji="0" lang="en-US" sz="1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 </a:t>
            </a:r>
          </a:p>
          <a:p>
            <a:pPr marL="0" marR="0" lvl="0" indent="0" algn="l" defTabSz="914400" rtl="0" eaLnBrk="0" fontAlgn="base" latinLnBrk="0" hangingPunct="0">
              <a:lnSpc>
                <a:spcPct val="94000"/>
              </a:lnSpc>
              <a:spcBef>
                <a:spcPct val="0"/>
              </a:spcBef>
              <a:spcAft>
                <a:spcPts val="1000"/>
              </a:spcAft>
              <a:buClrTx/>
              <a:buSzPct val="70000"/>
              <a:buFont typeface="Times New Roman" panose="02020603050405020304" pitchFamily="18" charset="0"/>
              <a:buNone/>
              <a:tabLst/>
              <a:defRPr/>
            </a:pPr>
            <a:r>
              <a:rPr kumimoji="0" lang="en-US" sz="32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This includes their convicted bisexual cult leader Warren Jeffs, who was arrested, and is serving a life sentence for raping both little boys and girls.</a:t>
            </a:r>
            <a:r>
              <a:rPr kumimoji="0" 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 </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3"/>
              </a:rPr>
              <a:t>[907]</a:t>
            </a:r>
            <a:r>
              <a:rPr kumimoji="0" lang="en-US" sz="18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Arial" panose="020B0604020202020204" pitchFamily="34" charset="0"/>
                <a:hlinkClick r:id="rId4"/>
              </a:rPr>
              <a:t>[908]</a:t>
            </a:r>
            <a:endParaRPr kumimoji="0" 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EC332194-86D0-4916-86F3-AD899815B159}"/>
              </a:ext>
            </a:extLst>
          </p:cNvPr>
          <p:cNvSpPr>
            <a:spLocks noChangeArrowheads="1"/>
          </p:cNvSpPr>
          <p:nvPr/>
        </p:nvSpPr>
        <p:spPr bwMode="auto">
          <a:xfrm>
            <a:off x="168956" y="762000"/>
            <a:ext cx="8806074" cy="109728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FLDS Cult</a:t>
            </a:r>
          </a:p>
        </p:txBody>
      </p:sp>
    </p:spTree>
    <p:extLst>
      <p:ext uri="{BB962C8B-B14F-4D97-AF65-F5344CB8AC3E}">
        <p14:creationId xmlns:p14="http://schemas.microsoft.com/office/powerpoint/2010/main" val="14858527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hlinkClick r:id="" action="ppaction://noaction"/>
            <a:extLst>
              <a:ext uri="{FF2B5EF4-FFF2-40B4-BE49-F238E27FC236}">
                <a16:creationId xmlns:a16="http://schemas.microsoft.com/office/drawing/2014/main" id="{52334E70-CEF0-40AB-9272-8B549502AE44}"/>
              </a:ext>
            </a:extLst>
          </p:cNvPr>
          <p:cNvSpPr>
            <a:spLocks noChangeArrowheads="1"/>
          </p:cNvSpPr>
          <p:nvPr/>
        </p:nvSpPr>
        <p:spPr bwMode="auto">
          <a:xfrm>
            <a:off x="304798" y="872687"/>
            <a:ext cx="8534400" cy="8494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8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Appendix D</a:t>
            </a:r>
          </a:p>
        </p:txBody>
      </p:sp>
      <p:sp>
        <p:nvSpPr>
          <p:cNvPr id="5" name="Rectangle 2">
            <a:hlinkClick r:id="" action="ppaction://noaction"/>
            <a:extLst>
              <a:ext uri="{FF2B5EF4-FFF2-40B4-BE49-F238E27FC236}">
                <a16:creationId xmlns:a16="http://schemas.microsoft.com/office/drawing/2014/main" id="{A167CD86-25AE-4974-AD13-A5653A2E62DA}"/>
              </a:ext>
            </a:extLst>
          </p:cNvPr>
          <p:cNvSpPr>
            <a:spLocks noChangeArrowheads="1"/>
          </p:cNvSpPr>
          <p:nvPr/>
        </p:nvSpPr>
        <p:spPr bwMode="auto">
          <a:xfrm>
            <a:off x="823909" y="2642861"/>
            <a:ext cx="7496178" cy="2714589"/>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60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End Time Prophesy Errors in the Jehovah's Witness Church</a:t>
            </a:r>
          </a:p>
        </p:txBody>
      </p:sp>
    </p:spTree>
    <p:extLst>
      <p:ext uri="{BB962C8B-B14F-4D97-AF65-F5344CB8AC3E}">
        <p14:creationId xmlns:p14="http://schemas.microsoft.com/office/powerpoint/2010/main" val="10167468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9000">
        <p15:prstTrans prst="pageCurlDouble"/>
      </p:transition>
    </mc:Choice>
    <mc:Fallback xmlns="">
      <p:transition spd="slow" advTm="9000">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137159" y="1737360"/>
            <a:ext cx="8869680" cy="496219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defTabSz="914400" eaLnBrk="0">
              <a:spcAft>
                <a:spcPts val="1200"/>
              </a:spcAft>
              <a:buClrTx/>
              <a:buSzPct val="70000"/>
              <a:tabLst/>
              <a:defRPr/>
            </a:pPr>
            <a:r>
              <a:rPr kumimoji="0" lang="en-US" altLang="en-US" sz="3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hlinkClick r:id="rId3"/>
              </a:rPr>
              <a:t>Video – “The War on Humans”</a:t>
            </a:r>
            <a:r>
              <a:rPr lang="en-US" sz="1600" dirty="0">
                <a:solidFill>
                  <a:schemeClr val="bg1"/>
                </a:solidFill>
                <a:latin typeface="Times New Roman" panose="02020603050405020304" pitchFamily="18" charset="0"/>
                <a:ea typeface="SimSun" panose="02010600030101010101" pitchFamily="2" charset="-122"/>
                <a:cs typeface="Mangal" panose="02040503050203030202" pitchFamily="18" charset="0"/>
              </a:rPr>
              <a:t>©</a:t>
            </a:r>
            <a:r>
              <a:rPr kumimoji="0" lang="en-US" altLang="en-US" sz="36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Calibri" panose="020F0502020204030204" pitchFamily="34" charset="0"/>
                <a:ea typeface="Times New Roman" panose="02020603050405020304" pitchFamily="18" charset="0"/>
                <a:cs typeface="Calibri" panose="020F0502020204030204" pitchFamily="34" charset="0"/>
              </a:rPr>
              <a:t> </a:t>
            </a:r>
            <a:r>
              <a:rPr lang="en-US" sz="2000" dirty="0">
                <a:solidFill>
                  <a:srgbClr val="0563C1"/>
                </a:solidFill>
                <a:latin typeface="Times New Roman" panose="02020603050405020304" pitchFamily="18" charset="0"/>
                <a:ea typeface="SimSun" panose="02010600030101010101" pitchFamily="2" charset="-122"/>
                <a:cs typeface="Mangal" panose="02040503050203030202" pitchFamily="18" charset="0"/>
                <a:hlinkClick r:id="rId4"/>
              </a:rPr>
              <a:t>[710]</a:t>
            </a:r>
            <a:endParaRPr kumimoji="0" lang="en-US" altLang="en-US" sz="2000" i="0" u="none" strike="noStrike" kern="1200" normalizeH="0" baseline="0" noProof="0" dirty="0">
              <a:solidFill>
                <a:schemeClr val="bg1"/>
              </a:solidFill>
              <a:uLnTx/>
              <a:uFillTx/>
              <a:latin typeface="Calibri" panose="020F0502020204030204" pitchFamily="34" charset="0"/>
              <a:ea typeface="Times New Roman" panose="02020603050405020304" pitchFamily="18" charset="0"/>
              <a:cs typeface="Calibri" panose="020F0502020204030204" pitchFamily="34" charset="0"/>
            </a:endParaRPr>
          </a:p>
          <a:p>
            <a:pPr marL="0" marR="0" lvl="0" indent="0" algn="l" defTabSz="914400" rtl="0" eaLnBrk="0" fontAlgn="base" latinLnBrk="0" hangingPunct="0">
              <a:lnSpc>
                <a:spcPct val="87000"/>
              </a:lnSpc>
              <a:spcBef>
                <a:spcPct val="0"/>
              </a:spcBef>
              <a:spcAft>
                <a:spcPts val="1200"/>
              </a:spcAft>
              <a:buClrTx/>
              <a:buSzPct val="70000"/>
              <a:tabLst/>
              <a:defRPr/>
            </a:pPr>
            <a:r>
              <a:rPr kumimoji="0" lang="en-US" altLang="en-US" sz="3400" i="0" u="none" strike="noStrike" kern="1200" normalizeH="0" baseline="0" noProof="0" dirty="0">
                <a:solidFill>
                  <a:schemeClr val="bg1"/>
                </a:solidFill>
                <a:uLnTx/>
                <a:uFillTx/>
                <a:latin typeface="Calibri" panose="020F0502020204030204" pitchFamily="34" charset="0"/>
                <a:ea typeface="Times New Roman" panose="02020603050405020304" pitchFamily="18" charset="0"/>
                <a:cs typeface="Calibri" panose="020F0502020204030204" pitchFamily="34" charset="0"/>
              </a:rPr>
              <a:t>Liberals today speak openly of fulfilling the exact Bible apocalypse prophesies, to save the peas, fleas and rivers they believe are “human”. </a:t>
            </a:r>
          </a:p>
          <a:p>
            <a:pPr marL="365760" lvl="0" indent="-365760" defTabSz="914400" eaLnBrk="0">
              <a:lnSpc>
                <a:spcPct val="87000"/>
              </a:lnSpc>
              <a:spcAft>
                <a:spcPts val="1200"/>
              </a:spcAft>
              <a:buClrTx/>
              <a:buSzPct val="70000"/>
              <a:buFont typeface="Wingdings" panose="05000000000000000000" pitchFamily="2" charset="2"/>
              <a:buChar char="Ø"/>
              <a:tabLst/>
              <a:defRPr/>
            </a:pPr>
            <a:r>
              <a:rPr lang="en-US" altLang="en-US" sz="3400"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Radical liberal environmentalists today claim a one world government must kill 90% of the humans to prevent the apocalypse. </a:t>
            </a:r>
            <a:r>
              <a:rPr lang="en-US" altLang="en-US" sz="2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3"/>
              </a:rPr>
              <a:t>[710]</a:t>
            </a:r>
            <a:r>
              <a:rPr lang="en-US" altLang="en-US" sz="2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rPr>
              <a:t>[885]</a:t>
            </a:r>
          </a:p>
          <a:p>
            <a:pPr marL="365760" lvl="0" indent="-365760" defTabSz="914400" eaLnBrk="0">
              <a:lnSpc>
                <a:spcPct val="87000"/>
              </a:lnSpc>
              <a:spcAft>
                <a:spcPts val="1200"/>
              </a:spcAft>
              <a:buClrTx/>
              <a:buSzPct val="70000"/>
              <a:buFont typeface="Wingdings" panose="05000000000000000000" pitchFamily="2" charset="2"/>
              <a:buChar char="Ø"/>
              <a:tabLst/>
              <a:defRPr/>
            </a:pPr>
            <a:r>
              <a:rPr lang="en-US" altLang="en-US" sz="3300" b="1" dirty="0">
                <a:ln w="9525">
                  <a:solidFill>
                    <a:prstClr val="black"/>
                  </a:solidFill>
                  <a:prstDash val="solid"/>
                </a:ln>
                <a:solidFill>
                  <a:prstClr val="white"/>
                </a:solidFill>
                <a:effectLst>
                  <a:glow rad="114300">
                    <a:srgbClr val="860000">
                      <a:alpha val="70000"/>
                    </a:srgbClr>
                  </a:glow>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rPr>
              <a:t>Liberals claim they will prevent the apocalypse, by carrying out the apocalypse. </a:t>
            </a:r>
            <a:r>
              <a:rPr lang="en-US" sz="2000" dirty="0">
                <a:solidFill>
                  <a:srgbClr val="0563C1"/>
                </a:solidFill>
                <a:latin typeface="Times New Roman" panose="02020603050405020304" pitchFamily="18" charset="0"/>
                <a:ea typeface="SimSun" panose="02010600030101010101" pitchFamily="2" charset="-122"/>
                <a:cs typeface="Mangal" panose="02040503050203030202" pitchFamily="18" charset="0"/>
                <a:hlinkClick r:id="rId4"/>
              </a:rPr>
              <a:t>[710]</a:t>
            </a:r>
            <a:r>
              <a:rPr lang="en-US" altLang="en-US" sz="2000" dirty="0">
                <a:solidFill>
                  <a:schemeClr val="tx1"/>
                </a:solidFill>
                <a:latin typeface="Calibri" panose="020F0502020204030204" pitchFamily="34" charset="0"/>
                <a:ea typeface="Times New Roman" panose="02020603050405020304" pitchFamily="18" charset="0"/>
                <a:cs typeface="Calibri" panose="020F0502020204030204" pitchFamily="34" charset="0"/>
                <a:hlinkClick r:id="rId5"/>
              </a:rPr>
              <a:t> </a:t>
            </a:r>
            <a:endParaRPr lang="en-US" alt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5" name="Text Box 2">
            <a:extLst>
              <a:ext uri="{FF2B5EF4-FFF2-40B4-BE49-F238E27FC236}">
                <a16:creationId xmlns:a16="http://schemas.microsoft.com/office/drawing/2014/main" id="{418FB1DA-0977-4387-8230-460A5B5D84CC}"/>
              </a:ext>
            </a:extLst>
          </p:cNvPr>
          <p:cNvSpPr txBox="1">
            <a:spLocks noChangeArrowheads="1"/>
          </p:cNvSpPr>
          <p:nvPr/>
        </p:nvSpPr>
        <p:spPr bwMode="auto">
          <a:xfrm>
            <a:off x="111033" y="304800"/>
            <a:ext cx="8921932" cy="1188720"/>
          </a:xfrm>
          <a:prstGeom prst="rect">
            <a:avLst/>
          </a:prstGeom>
          <a:blipFill dpi="0" rotWithShape="0">
            <a:blip r:embed="rId6"/>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4" name="Date Placeholder 2">
            <a:extLst>
              <a:ext uri="{FF2B5EF4-FFF2-40B4-BE49-F238E27FC236}">
                <a16:creationId xmlns:a16="http://schemas.microsoft.com/office/drawing/2014/main" id="{EB807DFA-14EC-4B26-9BD6-76EF74C4FA57}"/>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3164051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1500"/>
                                  </p:stCondLst>
                                  <p:childTnLst>
                                    <p:animEffect transition="out" filter="fade">
                                      <p:cBhvr>
                                        <p:cTn id="6" dur="2000" tmFilter="0, 0; .2, .5; .8, .5; 1, 0"/>
                                        <p:tgtEl>
                                          <p:spTgt spid="6">
                                            <p:txEl>
                                              <p:pRg st="2" end="2"/>
                                            </p:txEl>
                                          </p:spTgt>
                                        </p:tgtEl>
                                      </p:cBhvr>
                                    </p:animEffect>
                                    <p:animScale>
                                      <p:cBhvr>
                                        <p:cTn id="7" dur="1000" autoRev="1" fill="hold"/>
                                        <p:tgtEl>
                                          <p:spTgt spid="6">
                                            <p:txEl>
                                              <p:pRg st="2" end="2"/>
                                            </p:txEl>
                                          </p:spTgt>
                                        </p:tgtEl>
                                      </p:cBhvr>
                                      <p:by x="105000" y="105000"/>
                                    </p:animScale>
                                  </p:childTnLst>
                                </p:cTn>
                              </p:par>
                            </p:childTnLst>
                          </p:cTn>
                        </p:par>
                        <p:par>
                          <p:cTn id="8" fill="hold">
                            <p:stCondLst>
                              <p:cond delay="13500"/>
                            </p:stCondLst>
                            <p:childTnLst>
                              <p:par>
                                <p:cTn id="9" presetID="26" presetClass="emph" presetSubtype="0" fill="hold" nodeType="afterEffect">
                                  <p:stCondLst>
                                    <p:cond delay="4500"/>
                                  </p:stCondLst>
                                  <p:childTnLst>
                                    <p:animEffect transition="out" filter="fade">
                                      <p:cBhvr>
                                        <p:cTn id="10" dur="1500" tmFilter="0, 0; .2, .5; .8, .5; 1, 0"/>
                                        <p:tgtEl>
                                          <p:spTgt spid="6">
                                            <p:txEl>
                                              <p:pRg st="3" end="3"/>
                                            </p:txEl>
                                          </p:spTgt>
                                        </p:tgtEl>
                                      </p:cBhvr>
                                    </p:animEffect>
                                    <p:animScale>
                                      <p:cBhvr>
                                        <p:cTn id="11" dur="750" autoRev="1" fill="hold"/>
                                        <p:tgtEl>
                                          <p:spTgt spid="6">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hlinkClick r:id="rId3"/>
            <a:extLst>
              <a:ext uri="{FF2B5EF4-FFF2-40B4-BE49-F238E27FC236}">
                <a16:creationId xmlns:a16="http://schemas.microsoft.com/office/drawing/2014/main" id="{910E2D7E-DED7-4E10-A0CA-AD0F9780D416}"/>
              </a:ext>
            </a:extLst>
          </p:cNvPr>
          <p:cNvSpPr>
            <a:spLocks noChangeArrowheads="1"/>
          </p:cNvSpPr>
          <p:nvPr/>
        </p:nvSpPr>
        <p:spPr bwMode="auto">
          <a:xfrm>
            <a:off x="164445" y="1656393"/>
            <a:ext cx="8815110" cy="4937377"/>
          </a:xfrm>
          <a:prstGeom prst="rect">
            <a:avLst/>
          </a:prstGeom>
          <a:gradFill flip="none" rotWithShape="1">
            <a:gsLst>
              <a:gs pos="0">
                <a:schemeClr val="tx1"/>
              </a:gs>
              <a:gs pos="58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For a list of prophesy errors from the Jehovah's Witness click the website:</a:t>
            </a:r>
          </a:p>
          <a:p>
            <a:pPr marL="274320" marR="0" lvl="0" indent="-274320" algn="l" defTabSz="457200" rtl="0" eaLnBrk="1" fontAlgn="base" latinLnBrk="0" hangingPunct="0">
              <a:lnSpc>
                <a:spcPct val="93000"/>
              </a:lnSpc>
              <a:spcBef>
                <a:spcPct val="0"/>
              </a:spcBef>
              <a:spcAft>
                <a:spcPts val="1800"/>
              </a:spcAft>
              <a:buClr>
                <a:prstClr val="white"/>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3"/>
              </a:rPr>
              <a:t>http://www.truthnet.org/Christianity/Cults/Jehovahwitness5/</a:t>
            </a:r>
            <a:endParaRPr kumimoji="0" lang="en-US" alt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457200" rtl="0" eaLnBrk="1" fontAlgn="base" latinLnBrk="0" hangingPunct="0">
              <a:lnSpc>
                <a:spcPct val="93000"/>
              </a:lnSpc>
              <a:spcBef>
                <a:spcPct val="0"/>
              </a:spcBef>
              <a:spcAft>
                <a:spcPts val="600"/>
              </a:spcAft>
              <a:buClr>
                <a:prstClr val="white"/>
              </a:buClr>
              <a:buSzPct val="6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2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Click the following links that disprove these Jehovah’s Witness prophesy errors: </a:t>
            </a:r>
          </a:p>
          <a:p>
            <a:pPr marL="274320" marR="0" lvl="0" indent="-274320" algn="l" defTabSz="457200" rtl="0" eaLnBrk="1" fontAlgn="base" latinLnBrk="0" hangingPunct="0">
              <a:lnSpc>
                <a:spcPct val="93000"/>
              </a:lnSpc>
              <a:spcBef>
                <a:spcPct val="0"/>
              </a:spcBef>
              <a:spcAft>
                <a:spcPts val="6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4" action="ppaction://hlinksldjump"/>
              </a:rPr>
              <a:t>Humans and Jesus have no soul</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p>
          <a:p>
            <a:pPr marL="274320" marR="0" lvl="0" indent="-274320" algn="l" defTabSz="457200" rtl="0" eaLnBrk="1" fontAlgn="base" latinLnBrk="0" hangingPunct="0">
              <a:lnSpc>
                <a:spcPct val="93000"/>
              </a:lnSpc>
              <a:spcBef>
                <a:spcPct val="0"/>
              </a:spcBef>
              <a:spcAft>
                <a:spcPts val="6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5" action="ppaction://hlinksldjump"/>
              </a:rPr>
              <a:t>Eternal Hell described</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6" action="ppaction://hlinksldjump"/>
              </a:rPr>
              <a:t>by Jesus doesn’t exist</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p>
          <a:p>
            <a:pPr marL="274320" marR="0" lvl="0" indent="-274320" algn="l" defTabSz="457200" rtl="0" eaLnBrk="1" fontAlgn="base" latinLnBrk="0" hangingPunct="0">
              <a:lnSpc>
                <a:spcPct val="93000"/>
              </a:lnSpc>
              <a:spcBef>
                <a:spcPct val="0"/>
              </a:spcBef>
              <a:spcAft>
                <a:spcPts val="6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7" action="ppaction://hlinksldjump"/>
              </a:rPr>
              <a:t>Only 144,000</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8" action="ppaction://hlinksldjump"/>
              </a:rPr>
              <a:t>Jehovah’s Witness</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9" action="ppaction://hlinksldjump"/>
              </a:rPr>
              <a:t>enter Heaven</a:t>
            </a:r>
            <a:endPar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457200" rtl="0" eaLnBrk="1" fontAlgn="base" latinLnBrk="0" hangingPunct="0">
              <a:lnSpc>
                <a:spcPct val="93000"/>
              </a:lnSpc>
              <a:spcBef>
                <a:spcPct val="0"/>
              </a:spcBef>
              <a:spcAft>
                <a:spcPts val="6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10" action="ppaction://hlinksldjump"/>
              </a:rPr>
              <a:t>Follow “interpretations” (Bible word changes) of Watchtower Society, not words of Jesus in Bible</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1464CE46-47C6-4B08-8E37-B29DC5D24A52}"/>
              </a:ext>
            </a:extLst>
          </p:cNvPr>
          <p:cNvSpPr>
            <a:spLocks noChangeArrowheads="1"/>
          </p:cNvSpPr>
          <p:nvPr/>
        </p:nvSpPr>
        <p:spPr bwMode="auto">
          <a:xfrm>
            <a:off x="212130" y="406713"/>
            <a:ext cx="8671560" cy="1097280"/>
          </a:xfrm>
          <a:prstGeom prst="rect">
            <a:avLst/>
          </a:prstGeom>
          <a:blipFill>
            <a:blip r:embed="rId11"/>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182880" tIns="137160" rIns="182880" bIns="13716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189" rtl="0" eaLnBrk="1" fontAlgn="base" latinLnBrk="0" hangingPunct="0">
              <a:lnSpc>
                <a:spcPct val="90000"/>
              </a:lnSpc>
              <a:spcBef>
                <a:spcPct val="0"/>
              </a:spcBef>
              <a:spcAft>
                <a:spcPct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Correcting Un-Biblical Prophesy Errors from Jehovah's Witness </a:t>
            </a:r>
          </a:p>
        </p:txBody>
      </p:sp>
    </p:spTree>
    <p:extLst>
      <p:ext uri="{BB962C8B-B14F-4D97-AF65-F5344CB8AC3E}">
        <p14:creationId xmlns:p14="http://schemas.microsoft.com/office/powerpoint/2010/main" val="8968500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52334E70-CEF0-40AB-9272-8B549502AE44}"/>
              </a:ext>
            </a:extLst>
          </p:cNvPr>
          <p:cNvSpPr>
            <a:spLocks noChangeArrowheads="1"/>
          </p:cNvSpPr>
          <p:nvPr/>
        </p:nvSpPr>
        <p:spPr bwMode="auto">
          <a:xfrm>
            <a:off x="304795" y="631644"/>
            <a:ext cx="8534400" cy="8494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Appendix E</a:t>
            </a:r>
          </a:p>
        </p:txBody>
      </p:sp>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291348" y="1900409"/>
            <a:ext cx="8534400" cy="2806922"/>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600"/>
              </a:spcAft>
              <a:buClr>
                <a:prstClr val="black"/>
              </a:buClr>
              <a:buSzPct val="125000"/>
              <a:defRPr/>
            </a:pPr>
            <a:r>
              <a:rPr lang="en-US" altLang="en-US" sz="44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Proven Noah’s Ark &amp; Flood Geology Disprove Both Evolution &amp; Young Earth (All Geology From Flood Theory)</a:t>
            </a:r>
          </a:p>
        </p:txBody>
      </p:sp>
      <p:sp>
        <p:nvSpPr>
          <p:cNvPr id="6" name="Rectangle 2">
            <a:extLst>
              <a:ext uri="{FF2B5EF4-FFF2-40B4-BE49-F238E27FC236}">
                <a16:creationId xmlns:a16="http://schemas.microsoft.com/office/drawing/2014/main" id="{0A6AF81F-EC8B-42D1-BCEC-12897327F4EA}"/>
              </a:ext>
            </a:extLst>
          </p:cNvPr>
          <p:cNvSpPr>
            <a:spLocks noChangeArrowheads="1"/>
          </p:cNvSpPr>
          <p:nvPr/>
        </p:nvSpPr>
        <p:spPr bwMode="auto">
          <a:xfrm>
            <a:off x="291348" y="5126633"/>
            <a:ext cx="8547847" cy="1191095"/>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600"/>
              </a:spcAft>
              <a:buClr>
                <a:prstClr val="black"/>
              </a:buClr>
              <a:buSzPct val="125000"/>
              <a:defRPr/>
            </a:pPr>
            <a:r>
              <a:rPr lang="en-US" altLang="en-US" sz="3300" b="1" dirty="0">
                <a:ln w="9525">
                  <a:solidFill>
                    <a:prstClr val="black"/>
                  </a:solidFill>
                  <a:prstDash val="solid"/>
                </a:ln>
                <a:solidFill>
                  <a:srgbClr val="00FF00"/>
                </a:solidFill>
                <a:effectLst>
                  <a:outerShdw blurRad="50800" dist="50800" dir="2700000" algn="tl" rotWithShape="0">
                    <a:prstClr val="black">
                      <a:lumMod val="50000"/>
                    </a:prstClr>
                  </a:outerShdw>
                </a:effectLst>
                <a:cs typeface="Arial" panose="020B0604020202020204" pitchFamily="34" charset="0"/>
              </a:rPr>
              <a:t>You can’t understand end time prophesy, if you don’t understand past geology. </a:t>
            </a:r>
          </a:p>
        </p:txBody>
      </p:sp>
    </p:spTree>
    <p:extLst>
      <p:ext uri="{BB962C8B-B14F-4D97-AF65-F5344CB8AC3E}">
        <p14:creationId xmlns:p14="http://schemas.microsoft.com/office/powerpoint/2010/main" val="12640899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60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000"/>
                                        <p:tgtEl>
                                          <p:spTgt spid="6"/>
                                        </p:tgtEl>
                                        <p:attrNameLst>
                                          <p:attrName>ppt_x</p:attrName>
                                        </p:attrNameLst>
                                      </p:cBhvr>
                                      <p:tavLst>
                                        <p:tav tm="0">
                                          <p:val>
                                            <p:strVal val="#ppt_x-#ppt_w*1.125000"/>
                                          </p:val>
                                        </p:tav>
                                        <p:tav tm="100000">
                                          <p:val>
                                            <p:strVal val="#ppt_x"/>
                                          </p:val>
                                        </p:tav>
                                      </p:tavLst>
                                    </p:anim>
                                    <p:animEffect transition="in" filter="wipe(right)">
                                      <p:cBhvr>
                                        <p:cTn id="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03237" y="1388114"/>
            <a:ext cx="8937525" cy="5302990"/>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1000"/>
              </a:lnSpc>
              <a:spcBef>
                <a:spcPct val="0"/>
              </a:spcBef>
              <a:spcAft>
                <a:spcPts val="600"/>
              </a:spcAft>
              <a:buClrTx/>
              <a:buSzPct val="80000"/>
              <a:buFont typeface="Times New Roman" panose="02020603050405020304" pitchFamily="18" charset="0"/>
              <a:buNone/>
              <a:tabLst/>
              <a:defRPr/>
            </a:pPr>
            <a:r>
              <a:rPr kumimoji="0" lang="en-US" alt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Young Earth creationists claim that rare soft tissue fossils found in a few ancient dinosaur fossils prove the Earth is only 7,000 year old</a:t>
            </a:r>
            <a:r>
              <a:rPr kumimoji="0" lang="en-US" altLang="en-US" sz="2800" i="0" u="none" strike="noStrike" kern="1200" normalizeH="0" baseline="0" noProof="0" dirty="0">
                <a:solidFill>
                  <a:schemeClr val="bg1">
                    <a:lumMod val="95000"/>
                    <a:lumOff val="5000"/>
                  </a:schemeClr>
                </a:solidFill>
                <a:uLnTx/>
                <a:uFillTx/>
                <a:latin typeface="Arial" panose="020B0604020202020204" pitchFamily="34" charset="0"/>
                <a:ea typeface="Times New Roman" panose="02020603050405020304" pitchFamily="18" charset="0"/>
                <a:cs typeface="Arial" panose="020B0604020202020204" pitchFamily="34" charset="0"/>
              </a:rPr>
              <a:t>. </a:t>
            </a:r>
            <a:endParaRPr kumimoji="0" lang="en-US" altLang="en-US" sz="3000" b="1" i="0" u="none" strike="noStrike" kern="1200" cap="none" spc="0" normalizeH="0" baseline="0" noProof="0" dirty="0">
              <a:ln w="9525">
                <a:solidFill>
                  <a:prstClr val="black"/>
                </a:solidFill>
                <a:prstDash val="solid"/>
              </a:ln>
              <a:solidFill>
                <a:schemeClr val="bg1">
                  <a:lumMod val="95000"/>
                  <a:lumOff val="5000"/>
                </a:schemeClr>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0" lvl="0" indent="0" defTabSz="914400" eaLnBrk="0">
              <a:lnSpc>
                <a:spcPct val="91000"/>
              </a:lnSpc>
              <a:spcAft>
                <a:spcPts val="600"/>
              </a:spcAft>
              <a:buClrTx/>
              <a:buSzPct val="80000"/>
              <a:tabLst/>
              <a:defRPr/>
            </a:pP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But, rigorous research now proves these soft tissue fossils are not the dinosaur’s </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original </a:t>
            </a: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soft tissues</a:t>
            </a:r>
            <a:r>
              <a:rPr kumimoji="0" lang="en-US" altLang="en-US" sz="2800" i="0" u="none" strike="noStrike" kern="1200" normalizeH="0" baseline="0" noProof="0" dirty="0">
                <a:solidFill>
                  <a:schemeClr val="bg1">
                    <a:lumMod val="95000"/>
                    <a:lumOff val="5000"/>
                  </a:schemeClr>
                </a:solidFill>
                <a:uLnTx/>
                <a:uFillTx/>
                <a:ea typeface="Times New Roman" panose="02020603050405020304" pitchFamily="18" charset="0"/>
                <a:cs typeface="Arial" panose="020B0604020202020204" pitchFamily="34" charset="0"/>
              </a:rPr>
              <a:t>. </a:t>
            </a:r>
          </a:p>
          <a:p>
            <a:pPr marL="0" marR="0" lvl="0" indent="0" algn="l" defTabSz="914400" rtl="0" eaLnBrk="0" fontAlgn="base" latinLnBrk="0" hangingPunct="0">
              <a:lnSpc>
                <a:spcPct val="91000"/>
              </a:lnSpc>
              <a:spcBef>
                <a:spcPct val="0"/>
              </a:spcBef>
              <a:spcAft>
                <a:spcPts val="600"/>
              </a:spcAft>
              <a:buClrTx/>
              <a:buSzPct val="80000"/>
              <a:buFont typeface="Times New Roman" panose="02020603050405020304" pitchFamily="18" charset="0"/>
              <a:buNone/>
              <a:tabLst/>
              <a:defRPr/>
            </a:pPr>
            <a:r>
              <a:rPr kumimoji="0" lang="en-US" altLang="en-US" sz="29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ea typeface="Times New Roman" panose="02020603050405020304" pitchFamily="18" charset="0"/>
                <a:cs typeface="Arial" panose="020B0604020202020204" pitchFamily="34" charset="0"/>
              </a:rPr>
              <a:t>Tough hard c</a:t>
            </a:r>
            <a:r>
              <a:rPr lang="en-US" altLang="en-US" sz="2900" b="1" dirty="0">
                <a:ln w="9525">
                  <a:solidFill>
                    <a:prstClr val="black"/>
                  </a:solidFill>
                  <a:prstDash val="solid"/>
                </a:ln>
                <a:solidFill>
                  <a:srgbClr val="00FF00"/>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ross-linked molecules replaced the original soft tissues, as they were slowly burned or smoked in a fire, like a charred &amp; burnt oven cooked turkey, or overcooked smoked beef jerky. </a:t>
            </a:r>
          </a:p>
          <a:p>
            <a:pPr marL="0" marR="0" lvl="0" indent="0" algn="l" defTabSz="914400" rtl="0" eaLnBrk="0" fontAlgn="base" latinLnBrk="0" hangingPunct="0">
              <a:lnSpc>
                <a:spcPct val="91000"/>
              </a:lnSpc>
              <a:spcBef>
                <a:spcPct val="0"/>
              </a:spcBef>
              <a:spcAft>
                <a:spcPts val="600"/>
              </a:spcAft>
              <a:buClrTx/>
              <a:buSzPct val="80000"/>
              <a:buFont typeface="Times New Roman" panose="02020603050405020304" pitchFamily="18" charset="0"/>
              <a:buNone/>
              <a:tabLst/>
              <a:defRPr/>
            </a:pPr>
            <a:r>
              <a:rPr lang="en-US" altLang="en-US" sz="2900" b="1" dirty="0">
                <a:ln w="9525">
                  <a:solidFill>
                    <a:prstClr val="black"/>
                  </a:solidFill>
                  <a:prstDash val="solid"/>
                </a:ln>
                <a:solidFill>
                  <a:srgbClr val="00FF00"/>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This pasteurized burnt meat lasted long enough to be entombed in a rock shell geode inclusion, sealing the burnt meat from bacteria &amp; water. </a:t>
            </a:r>
            <a:r>
              <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[997]  </a:t>
            </a:r>
            <a:endParaRPr lang="en-US" altLang="en-US" b="1" dirty="0">
              <a:ln w="9525">
                <a:solidFill>
                  <a:prstClr val="black"/>
                </a:solidFill>
                <a:prstDash val="solid"/>
              </a:ln>
              <a:solidFill>
                <a:prstClr val="white"/>
              </a:solidFill>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E992CB9C-2418-4DCD-BB49-4A2CA6365B3F}"/>
              </a:ext>
            </a:extLst>
          </p:cNvPr>
          <p:cNvSpPr>
            <a:spLocks noChangeArrowheads="1"/>
          </p:cNvSpPr>
          <p:nvPr/>
        </p:nvSpPr>
        <p:spPr bwMode="auto">
          <a:xfrm>
            <a:off x="49767" y="280960"/>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Ancient</a:t>
            </a:r>
            <a:r>
              <a:rPr kumimoji="0" lang="en-US" altLang="en-US" sz="2900" b="1" i="0" u="none" strike="noStrike" kern="1200" normalizeH="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Soft Tissue in Dinosaur Fossils </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Disproves Young Earth (All </a:t>
            </a:r>
            <a:r>
              <a:rPr lang="en-US" alt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Dinosaurs Died in</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Flood of Noah)</a:t>
            </a:r>
          </a:p>
        </p:txBody>
      </p:sp>
    </p:spTree>
    <p:extLst>
      <p:ext uri="{BB962C8B-B14F-4D97-AF65-F5344CB8AC3E}">
        <p14:creationId xmlns:p14="http://schemas.microsoft.com/office/powerpoint/2010/main" val="30148050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2000"/>
                                  </p:stCondLst>
                                  <p:childTnLst>
                                    <p:animEffect transition="out" filter="fade">
                                      <p:cBhvr>
                                        <p:cTn id="6" dur="2000" tmFilter="0, 0; .2, .5; .8, .5; 1, 0"/>
                                        <p:tgtEl>
                                          <p:spTgt spid="5">
                                            <p:txEl>
                                              <p:pRg st="2" end="2"/>
                                            </p:txEl>
                                          </p:spTgt>
                                        </p:tgtEl>
                                      </p:cBhvr>
                                    </p:animEffect>
                                    <p:animScale>
                                      <p:cBhvr>
                                        <p:cTn id="7" dur="1000" autoRev="1" fill="hold"/>
                                        <p:tgtEl>
                                          <p:spTgt spid="5">
                                            <p:txEl>
                                              <p:pRg st="2" end="2"/>
                                            </p:txEl>
                                          </p:spTgt>
                                        </p:tgtEl>
                                      </p:cBhvr>
                                      <p:by x="105000" y="105000"/>
                                    </p:animScale>
                                  </p:childTnLst>
                                </p:cTn>
                              </p:par>
                            </p:childTnLst>
                          </p:cTn>
                        </p:par>
                        <p:par>
                          <p:cTn id="8" fill="hold">
                            <p:stCondLst>
                              <p:cond delay="14000"/>
                            </p:stCondLst>
                            <p:childTnLst>
                              <p:par>
                                <p:cTn id="9" presetID="26" presetClass="emph" presetSubtype="0" fill="hold" nodeType="afterEffect">
                                  <p:stCondLst>
                                    <p:cond delay="12000"/>
                                  </p:stCondLst>
                                  <p:childTnLst>
                                    <p:animEffect transition="out" filter="fade">
                                      <p:cBhvr>
                                        <p:cTn id="10" dur="2000" tmFilter="0, 0; .2, .5; .8, .5; 1, 0"/>
                                        <p:tgtEl>
                                          <p:spTgt spid="5">
                                            <p:txEl>
                                              <p:pRg st="3" end="3"/>
                                            </p:txEl>
                                          </p:spTgt>
                                        </p:tgtEl>
                                      </p:cBhvr>
                                    </p:animEffect>
                                    <p:animScale>
                                      <p:cBhvr>
                                        <p:cTn id="11" dur="1000" autoRev="1" fill="hold"/>
                                        <p:tgtEl>
                                          <p:spTgt spid="5">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03236" y="1249693"/>
            <a:ext cx="8937525" cy="5435783"/>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1000"/>
              </a:lnSpc>
              <a:spcAft>
                <a:spcPts val="600"/>
              </a:spcAft>
              <a:buClrTx/>
              <a:buSzPct val="80000"/>
              <a:tabLst/>
              <a:defRPr/>
            </a:pP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“Schweitzer and her team of collaborators recovered flexible, hollow, and transparent blood vessels from the remains of a T. rex specimen after removing the mineral component of the fossil.”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[997] </a:t>
            </a:r>
            <a:endParaRPr lang="en-US" altLang="en-US" sz="2800" dirty="0">
              <a:solidFill>
                <a:schemeClr val="bg1">
                  <a:lumMod val="95000"/>
                  <a:lumOff val="5000"/>
                </a:schemeClr>
              </a:solidFill>
              <a:ea typeface="Times New Roman" panose="02020603050405020304" pitchFamily="18" charset="0"/>
              <a:cs typeface="Arial" panose="020B0604020202020204" pitchFamily="34" charset="0"/>
            </a:endParaRPr>
          </a:p>
          <a:p>
            <a:pPr marL="0" lvl="0" indent="0" defTabSz="914400" eaLnBrk="0">
              <a:lnSpc>
                <a:spcPct val="91000"/>
              </a:lnSpc>
              <a:spcAft>
                <a:spcPts val="600"/>
              </a:spcAft>
              <a:buClrTx/>
              <a:buSzPct val="80000"/>
              <a:tabLst/>
              <a:defRPr/>
            </a:pP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 paleontologists have identified … mechanisms that can delay the degradation of soft tissues long enough for them to become entombed within a mineral shell. When this entombment happens, the soft tissue materials escape further degradation…”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[997] </a:t>
            </a:r>
            <a:endParaRPr lang="en-US" altLang="en-US" sz="2800" dirty="0">
              <a:solidFill>
                <a:schemeClr val="bg1">
                  <a:lumMod val="95000"/>
                  <a:lumOff val="5000"/>
                </a:schemeClr>
              </a:solidFill>
              <a:ea typeface="Times New Roman" panose="02020603050405020304" pitchFamily="18" charset="0"/>
              <a:cs typeface="Arial" panose="020B0604020202020204" pitchFamily="34" charset="0"/>
            </a:endParaRPr>
          </a:p>
          <a:p>
            <a:pPr marL="0" lvl="0" indent="0" defTabSz="914400" eaLnBrk="0">
              <a:lnSpc>
                <a:spcPct val="91000"/>
              </a:lnSpc>
              <a:spcAft>
                <a:spcPts val="600"/>
              </a:spcAft>
              <a:buClrTx/>
              <a:buSzPct val="80000"/>
              <a:tabLst/>
              <a:defRPr/>
            </a:pP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 demineralization only yielded soft tissues for fossils formed under oxidative (burnt) conditions. Fossils formed under reductive (water, bacteria etc.) conditions failed to yield any soft tissue material...” </a:t>
            </a:r>
            <a:r>
              <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[997]  </a:t>
            </a:r>
            <a:endParaRPr lang="en-US" altLang="en-US" b="1" dirty="0">
              <a:ln w="9525">
                <a:solidFill>
                  <a:prstClr val="black"/>
                </a:solidFill>
                <a:prstDash val="solid"/>
              </a:ln>
              <a:solidFill>
                <a:prstClr val="white"/>
              </a:solidFill>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2E6EC708-8A91-4A4B-B6C2-68ECCB45DB61}"/>
              </a:ext>
            </a:extLst>
          </p:cNvPr>
          <p:cNvSpPr>
            <a:spLocks noChangeArrowheads="1"/>
          </p:cNvSpPr>
          <p:nvPr/>
        </p:nvSpPr>
        <p:spPr bwMode="auto">
          <a:xfrm>
            <a:off x="49766" y="199028"/>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Ancient</a:t>
            </a:r>
            <a:r>
              <a:rPr kumimoji="0" lang="en-US" altLang="en-US" sz="2900" b="1" i="0" u="none" strike="noStrike" kern="1200" normalizeH="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Soft Tissue in Dinosaur Fossils </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Disproves Young Earth (All </a:t>
            </a:r>
            <a:r>
              <a:rPr lang="en-US" alt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Dinosaurs Died in</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Flood of Noah)</a:t>
            </a:r>
          </a:p>
        </p:txBody>
      </p:sp>
    </p:spTree>
    <p:extLst>
      <p:ext uri="{BB962C8B-B14F-4D97-AF65-F5344CB8AC3E}">
        <p14:creationId xmlns:p14="http://schemas.microsoft.com/office/powerpoint/2010/main" val="2377589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03236" y="1245912"/>
            <a:ext cx="8937525" cy="5435783"/>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1000"/>
              </a:lnSpc>
              <a:spcAft>
                <a:spcPts val="1200"/>
              </a:spcAft>
              <a:buClrTx/>
              <a:buSzPct val="80000"/>
              <a:tabLst/>
              <a:defRPr/>
            </a:pP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 AGEs and ALEs form when foods are cooked, and they occur at high levels when food is burnt, giving overly cooked foods their brownish color.)… spectral features for N-heterocycle pyridine rings become more prominent for soft tissues isolated from older fossil specimens, with the spectral features for the proteins (original soft tissues) becoming less pronounced.”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[997] </a:t>
            </a:r>
            <a:endParaRPr lang="en-US" altLang="en-US" sz="2800" dirty="0">
              <a:solidFill>
                <a:schemeClr val="bg1">
                  <a:lumMod val="95000"/>
                  <a:lumOff val="5000"/>
                </a:schemeClr>
              </a:solidFill>
              <a:ea typeface="Times New Roman" panose="02020603050405020304" pitchFamily="18" charset="0"/>
              <a:cs typeface="Arial" panose="020B0604020202020204" pitchFamily="34" charset="0"/>
            </a:endParaRPr>
          </a:p>
          <a:p>
            <a:pPr marL="0" lvl="0" indent="0" defTabSz="914400" eaLnBrk="0">
              <a:lnSpc>
                <a:spcPct val="91000"/>
              </a:lnSpc>
              <a:spcAft>
                <a:spcPts val="600"/>
              </a:spcAft>
              <a:buClrTx/>
              <a:buSzPct val="80000"/>
              <a:tabLst/>
              <a:defRPr/>
            </a:pP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“AGEs and ALEs are heavily cross-linked compounds. This chemical property makes them extremely difficult to break down once they form. In other words, the formation of AGEs and ALEs in soft tissue remnants delays their decomposition long enough for mineral entombment to take place.”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[997] </a:t>
            </a:r>
            <a:endParaRPr lang="en-US" altLang="en-US" sz="2800" dirty="0">
              <a:solidFill>
                <a:prstClr val="black">
                  <a:lumMod val="95000"/>
                  <a:lumOff val="5000"/>
                </a:prstClr>
              </a:solidFill>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35ECB0FD-4A44-493C-9EE4-F83AD26025F5}"/>
              </a:ext>
            </a:extLst>
          </p:cNvPr>
          <p:cNvSpPr>
            <a:spLocks noChangeArrowheads="1"/>
          </p:cNvSpPr>
          <p:nvPr/>
        </p:nvSpPr>
        <p:spPr bwMode="auto">
          <a:xfrm>
            <a:off x="49766" y="197146"/>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Ancient</a:t>
            </a:r>
            <a:r>
              <a:rPr kumimoji="0" lang="en-US" altLang="en-US" sz="2900" b="1" i="0" u="none" strike="noStrike" kern="1200" normalizeH="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Soft Tissue in Dinosaur Fossils </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Disproves Young Earth (All </a:t>
            </a:r>
            <a:r>
              <a:rPr lang="en-US" altLang="en-US" sz="29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Dinosaurs Died in</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Flood of Noah)</a:t>
            </a:r>
          </a:p>
        </p:txBody>
      </p:sp>
    </p:spTree>
    <p:extLst>
      <p:ext uri="{BB962C8B-B14F-4D97-AF65-F5344CB8AC3E}">
        <p14:creationId xmlns:p14="http://schemas.microsoft.com/office/powerpoint/2010/main" val="34022543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96334" y="1325880"/>
            <a:ext cx="8751332" cy="5303520"/>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2000"/>
              </a:lnSpc>
              <a:spcBef>
                <a:spcPct val="0"/>
              </a:spcBef>
              <a:spcAft>
                <a:spcPts val="300"/>
              </a:spcAft>
              <a:buClrTx/>
              <a:buSzPct val="80000"/>
              <a:buFont typeface="Times New Roman" panose="02020603050405020304" pitchFamily="18" charset="0"/>
              <a:buNone/>
              <a:tabLst/>
              <a:defRPr/>
            </a:pPr>
            <a:r>
              <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The approximately 5,000 year old flood of Noah </a:t>
            </a:r>
            <a:r>
              <a:rPr kumimoji="0" lang="en-US" altLang="en-US" sz="31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could not deposit in one flood lasting only one year, five repeating thick minable layers of coal, on top of one another 1,000 feet deep, in several US Midwest states. </a:t>
            </a:r>
          </a:p>
          <a:p>
            <a:pPr marL="0" marR="0" lvl="0" indent="0" algn="l" defTabSz="914400" rtl="0" eaLnBrk="0" fontAlgn="base" latinLnBrk="0" hangingPunct="0">
              <a:lnSpc>
                <a:spcPct val="92000"/>
              </a:lnSpc>
              <a:spcBef>
                <a:spcPct val="0"/>
              </a:spcBef>
              <a:spcAft>
                <a:spcPts val="1200"/>
              </a:spcAft>
              <a:buClrTx/>
              <a:buSzPct val="80000"/>
              <a:buFont typeface="Times New Roman" panose="02020603050405020304" pitchFamily="18" charset="0"/>
              <a:buNone/>
              <a:tabLst/>
              <a:defRPr/>
            </a:pP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3"/>
              </a:rPr>
              <a:t>[952]</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(pgs. 16-17)</a:t>
            </a:r>
          </a:p>
          <a:p>
            <a:pPr marL="0" marR="0" lvl="0" indent="0" algn="l" defTabSz="914400" rtl="0" eaLnBrk="0" fontAlgn="base" latinLnBrk="0" hangingPunct="0">
              <a:lnSpc>
                <a:spcPct val="92000"/>
              </a:lnSpc>
              <a:spcBef>
                <a:spcPct val="0"/>
              </a:spcBef>
              <a:spcAft>
                <a:spcPts val="0"/>
              </a:spcAft>
              <a:buClrTx/>
              <a:buSzPct val="80000"/>
              <a:buFont typeface="Times New Roman" panose="02020603050405020304" pitchFamily="18" charset="0"/>
              <a:buNone/>
              <a:tabLst/>
              <a:defRPr/>
            </a:pPr>
            <a:r>
              <a:rPr kumimoji="0" lang="en-US" altLang="en-US" sz="2900" i="0" u="none" strike="noStrike" kern="1200" normalizeH="0" baseline="0" noProof="0" dirty="0">
                <a:solidFill>
                  <a:schemeClr val="bg1"/>
                </a:solidFill>
                <a:uLnTx/>
                <a:uFillTx/>
                <a:latin typeface="Arial" panose="020B0604020202020204" pitchFamily="34" charset="0"/>
                <a:ea typeface="Times New Roman" panose="02020603050405020304" pitchFamily="18" charset="0"/>
                <a:cs typeface="Arial" panose="020B0604020202020204" pitchFamily="34" charset="0"/>
              </a:rPr>
              <a:t>Furthermore, each of these </a:t>
            </a:r>
            <a:r>
              <a:rPr kumimoji="0" lang="en-US" altLang="en-US" sz="31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coal layers are also separated by the same repeating sequence of completely different thick rock layers, that can include thick layers of ancient sun evaporated salt, located below coal layers. </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3"/>
              </a:rPr>
              <a:t>[952]</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(pgs. 16-17, 71)</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E992CB9C-2418-4DCD-BB49-4A2CA6365B3F}"/>
              </a:ext>
            </a:extLst>
          </p:cNvPr>
          <p:cNvSpPr>
            <a:spLocks noChangeArrowheads="1"/>
          </p:cNvSpPr>
          <p:nvPr/>
        </p:nvSpPr>
        <p:spPr bwMode="auto">
          <a:xfrm>
            <a:off x="49768" y="228600"/>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7886035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56669" y="1849393"/>
            <a:ext cx="8663464" cy="4744889"/>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10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“This cycle, which is characteristic of late Carboniferous coal-forming environments, was </a:t>
            </a:r>
            <a:r>
              <a:rPr kumimoji="0" lang="en-US" alt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repeated some 14 times, depositing more than 900 m (2,700 ft.) of ‘coal measure’ strata and 45 separate coal seams </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over the course of about a million years (linear human time). </a:t>
            </a:r>
          </a:p>
          <a:p>
            <a:pPr marL="0" marR="0" lvl="0" indent="0" algn="l" defTabSz="914400" rtl="0" eaLnBrk="0" fontAlgn="base" latinLnBrk="0" hangingPunct="0">
              <a:lnSpc>
                <a:spcPct val="94000"/>
              </a:lnSpc>
              <a:spcBef>
                <a:spcPct val="0"/>
              </a:spcBef>
              <a:spcAft>
                <a:spcPts val="10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Modern studies have </a:t>
            </a: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3" action="ppaction://hlinksldjump"/>
              </a:rPr>
              <a:t>linked this pattern of periodic deposits to the development of an ice age</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with a cycle of alternating cool ‘glacial’ and warmer ‘interglacial’ climates.” </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[951]</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(Ch. 47 2</a:t>
            </a:r>
            <a:r>
              <a:rPr kumimoji="0" lang="en-US" altLang="en-US" sz="1800" b="1" i="0" u="none" strike="noStrike" kern="1200" cap="none" spc="0" normalizeH="0" baseline="3000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nd</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pg.)</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B5B30573-E2B2-4489-94E1-D454F5A12DB8}"/>
              </a:ext>
            </a:extLst>
          </p:cNvPr>
          <p:cNvSpPr>
            <a:spLocks noChangeArrowheads="1"/>
          </p:cNvSpPr>
          <p:nvPr/>
        </p:nvSpPr>
        <p:spPr bwMode="auto">
          <a:xfrm>
            <a:off x="66169" y="609600"/>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8160673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74953" y="1554480"/>
            <a:ext cx="8794093" cy="5092548"/>
          </a:xfrm>
          <a:prstGeom prst="rect">
            <a:avLst/>
          </a:prstGeom>
          <a:gradFill flip="none" rotWithShape="1">
            <a:gsLst>
              <a:gs pos="0">
                <a:schemeClr val="tx1"/>
              </a:gs>
              <a:gs pos="61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12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One salt layer slowly forms as the Sun evaporates a single large shallow body of stagnant salty water. </a:t>
            </a:r>
          </a:p>
          <a:p>
            <a:pPr marL="0" marR="0" lvl="0" indent="0" algn="l" defTabSz="914400" rtl="0" eaLnBrk="0" fontAlgn="base" latinLnBrk="0" hangingPunct="0">
              <a:lnSpc>
                <a:spcPct val="94000"/>
              </a:lnSpc>
              <a:spcBef>
                <a:spcPct val="0"/>
              </a:spcBef>
              <a:spcAft>
                <a:spcPts val="12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Yet, several salt layers are found under many repeating coal layers. Some salt layers are found over one mile deep. </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3"/>
              </a:rPr>
              <a:t>[952]</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(pgs. 16-17, 71)</a:t>
            </a:r>
            <a:endParaRPr kumimoji="0" lang="en-US" altLang="en-US" sz="1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914400" rtl="0" eaLnBrk="0" fontAlgn="base" latinLnBrk="0" hangingPunct="0">
              <a:lnSpc>
                <a:spcPct val="94000"/>
              </a:lnSpc>
              <a:spcBef>
                <a:spcPct val="0"/>
              </a:spcBef>
              <a:spcAft>
                <a:spcPts val="1200"/>
              </a:spcAft>
              <a:buClrTx/>
              <a:buSzPct val="70000"/>
              <a:buFont typeface="Wingdings" panose="05000000000000000000" pitchFamily="2" charset="2"/>
              <a:buChar char="Ø"/>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These thick, deep, sea salt layers, with fossils of ancient extinct animals, plus trapped sealed oxygen bubbles and water drops, with oxygen and salt levels radically different than today, proves that repeating evaporation cycles of large bodies of water existed long before the recent flood of Noah.</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11178704-C3CF-40B4-9958-3BC64329D236}"/>
              </a:ext>
            </a:extLst>
          </p:cNvPr>
          <p:cNvSpPr>
            <a:spLocks noChangeArrowheads="1"/>
          </p:cNvSpPr>
          <p:nvPr/>
        </p:nvSpPr>
        <p:spPr bwMode="auto">
          <a:xfrm>
            <a:off x="49767" y="457200"/>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7003944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5" y="1554480"/>
            <a:ext cx="8936195" cy="5150384"/>
          </a:xfrm>
          <a:prstGeom prst="rect">
            <a:avLst/>
          </a:prstGeom>
          <a:gradFill flip="none" rotWithShape="1">
            <a:gsLst>
              <a:gs pos="0">
                <a:schemeClr val="tx1"/>
              </a:gs>
              <a:gs pos="60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1200"/>
              </a:spcAft>
              <a:buClrTx/>
              <a:buSzPct val="70000"/>
              <a:buFont typeface="Times New Roman" panose="02020603050405020304" pitchFamily="18" charset="0"/>
              <a:buNone/>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The air bubbles in this salt contain only 10.9% oxygen. </a:t>
            </a:r>
            <a:r>
              <a:rPr kumimoji="0" lang="en-US" alt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This low oxygen atmosphere couldn’t support human life, including Noah’s family. Humans require 19.5 to 23.5% oxygen to survive. </a:t>
            </a:r>
            <a:r>
              <a:rPr kumimoji="0" lang="en-US" alt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3"/>
              </a:rPr>
              <a:t>[971]</a:t>
            </a:r>
            <a:r>
              <a:rPr kumimoji="0" lang="en-US" alt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4"/>
              </a:rPr>
              <a:t>[972]</a:t>
            </a:r>
            <a:endParaRPr kumimoji="0" lang="en-US" alt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0" fontAlgn="base" latinLnBrk="0" hangingPunct="0">
              <a:lnSpc>
                <a:spcPct val="94000"/>
              </a:lnSpc>
              <a:spcBef>
                <a:spcPct val="0"/>
              </a:spcBef>
              <a:spcAft>
                <a:spcPts val="1200"/>
              </a:spcAft>
              <a:buClrTx/>
              <a:buSzPct val="70000"/>
              <a:buFont typeface="Times New Roman" panose="02020603050405020304" pitchFamily="18" charset="0"/>
              <a:buNone/>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“Breathing air containing 6 to 10 percent oxygen results in nausea, vomiting, lethargic movements, and perhaps unconsciousness.” </a:t>
            </a:r>
            <a:r>
              <a:rPr kumimoji="0" lang="en-US" alt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hlinkClick r:id="rId3"/>
              </a:rPr>
              <a:t>[971]</a:t>
            </a: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l" defTabSz="914400" rtl="0" eaLnBrk="0" fontAlgn="base" latinLnBrk="0" hangingPunct="0">
              <a:lnSpc>
                <a:spcPct val="94000"/>
              </a:lnSpc>
              <a:spcBef>
                <a:spcPct val="0"/>
              </a:spcBef>
              <a:spcAft>
                <a:spcPts val="1200"/>
              </a:spcAft>
              <a:buClrTx/>
              <a:buSzPct val="70000"/>
              <a:buFont typeface="Times New Roman" panose="02020603050405020304" pitchFamily="18" charset="0"/>
              <a:buNone/>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This proves the </a:t>
            </a:r>
            <a:r>
              <a:rPr kumimoji="0" lang="en-US" alt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evaporated sea salt air bubbles formed during a completely different atmosphere on early Earth, not during the recent worldwide flood atmosphere of Noah.</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6DE77E59-20A8-4E56-874F-501E0379A071}"/>
              </a:ext>
            </a:extLst>
          </p:cNvPr>
          <p:cNvSpPr>
            <a:spLocks noChangeArrowheads="1"/>
          </p:cNvSpPr>
          <p:nvPr/>
        </p:nvSpPr>
        <p:spPr bwMode="auto">
          <a:xfrm>
            <a:off x="49767" y="457200"/>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40158462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2910" y="1401719"/>
            <a:ext cx="6592011" cy="5274842"/>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228600" algn="l" defTabSz="457200" rtl="0" eaLnBrk="1" fontAlgn="base" latinLnBrk="0" hangingPunct="0">
              <a:lnSpc>
                <a:spcPct val="94000"/>
              </a:lnSpc>
              <a:spcBef>
                <a:spcPct val="0"/>
              </a:spcBef>
              <a:spcAft>
                <a:spcPts val="10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a:t>
            </a:r>
            <a:r>
              <a:rPr kumimoji="0" lang="en-US" sz="2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Geologists… identified… exactly how much oxygen was in Earth's atmosphere 813 million years ago - 10.9 percent</a:t>
            </a:r>
            <a:r>
              <a:rPr kumimoji="0" lang="en-US" sz="2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 This… demonstrates that </a:t>
            </a:r>
            <a:r>
              <a:rPr kumimoji="0" 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mn-cs"/>
              </a:rPr>
              <a:t>oxygenation</a:t>
            </a:r>
            <a:r>
              <a:rPr kumimoji="0" lang="en-US" sz="2600" b="0" i="0" u="none" strike="noStrike" kern="1200" cap="none" spc="0" normalizeH="0" baseline="0" noProof="0" dirty="0">
                <a:ln>
                  <a:noFill/>
                </a:ln>
                <a:solidFill>
                  <a:srgbClr val="000000"/>
                </a:solidFill>
                <a:effectLst/>
                <a:uLnTx/>
                <a:uFillTx/>
                <a:latin typeface="Arial" panose="020B0604020202020204" pitchFamily="34" charset="0"/>
                <a:ea typeface="Microsoft YaHei" panose="020B0503020204020204" pitchFamily="34" charset="-122"/>
                <a:cs typeface="+mn-cs"/>
              </a:rPr>
              <a:t> on Earth occurred 300 million years earlier than previously concluded from indirect measurements.” </a:t>
            </a:r>
            <a:r>
              <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mn-cs"/>
                <a:hlinkClick r:id="rId3"/>
              </a:rPr>
              <a:t>[955]</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mn-cs"/>
                <a:hlinkClick r:id="rId4"/>
              </a:rPr>
              <a:t>[973]</a:t>
            </a:r>
            <a:endParaRPr kumimoji="0" 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mn-cs"/>
            </a:endParaRPr>
          </a:p>
          <a:p>
            <a:pPr marL="0" marR="0" lvl="0" indent="-228600" algn="l" defTabSz="457200" rtl="0" eaLnBrk="1" fontAlgn="base" latinLnBrk="0" hangingPunct="0">
              <a:lnSpc>
                <a:spcPct val="94000"/>
              </a:lnSpc>
              <a:spcBef>
                <a:spcPct val="0"/>
              </a:spcBef>
              <a:spcAft>
                <a:spcPts val="10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3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After the first sunlight penetrated the newly clear atmosphere of Earth 2.8 billion years ago (linear time) new kinds of oxygenic Cyanobacteria for the first time used this new sunlight for photosynthesis, based on many complex Chlorophyll “a” nanomachines, found fully formed &amp; complex, instantly 2.6 - 2.8 billion yrs. ago. The time the sunshine began. </a:t>
            </a:r>
            <a:r>
              <a:rPr kumimoji="0" lang="en-US" sz="20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5"/>
              </a:rPr>
              <a:t>[86]</a:t>
            </a:r>
            <a:r>
              <a:rPr kumimoji="0" lang="en-US" sz="20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6"/>
              </a:rPr>
              <a:t>[109]</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mn-cs"/>
                <a:hlinkClick r:id="rId3"/>
              </a:rPr>
              <a:t>[955]</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mn-cs"/>
                <a:hlinkClick r:id="rId4"/>
              </a:rPr>
              <a:t>[973]</a:t>
            </a:r>
            <a:endParaRPr kumimoji="0" lang="en-US" sz="2000" b="1"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187948D-169E-4794-9B30-557E7C8CF790}"/>
              </a:ext>
            </a:extLst>
          </p:cNvPr>
          <p:cNvSpPr>
            <a:spLocks noGrp="1"/>
          </p:cNvSpPr>
          <p:nvPr>
            <p:ph type="dt" sz="half" idx="10"/>
          </p:nvPr>
        </p:nvSpPr>
        <p:spPr>
          <a:xfrm>
            <a:off x="2057400" y="661681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6" name="Picture 5">
            <a:extLst>
              <a:ext uri="{FF2B5EF4-FFF2-40B4-BE49-F238E27FC236}">
                <a16:creationId xmlns:a16="http://schemas.microsoft.com/office/drawing/2014/main" id="{F6CA3900-15EC-4E0E-B147-EB33E36D7CF3}"/>
              </a:ext>
            </a:extLst>
          </p:cNvPr>
          <p:cNvPicPr>
            <a:picLocks noChangeAspect="1"/>
          </p:cNvPicPr>
          <p:nvPr/>
        </p:nvPicPr>
        <p:blipFill>
          <a:blip r:embed="rId7"/>
          <a:stretch>
            <a:fillRect/>
          </a:stretch>
        </p:blipFill>
        <p:spPr>
          <a:xfrm>
            <a:off x="6771725" y="1401719"/>
            <a:ext cx="2322505" cy="5274842"/>
          </a:xfrm>
          <a:prstGeom prst="rect">
            <a:avLst/>
          </a:prstGeom>
        </p:spPr>
      </p:pic>
      <p:sp>
        <p:nvSpPr>
          <p:cNvPr id="7" name="Rectangle 2">
            <a:extLst>
              <a:ext uri="{FF2B5EF4-FFF2-40B4-BE49-F238E27FC236}">
                <a16:creationId xmlns:a16="http://schemas.microsoft.com/office/drawing/2014/main" id="{CC9F9702-8C72-403D-A27A-3BF14960DA17}"/>
              </a:ext>
            </a:extLst>
          </p:cNvPr>
          <p:cNvSpPr>
            <a:spLocks noChangeArrowheads="1"/>
          </p:cNvSpPr>
          <p:nvPr/>
        </p:nvSpPr>
        <p:spPr bwMode="auto">
          <a:xfrm>
            <a:off x="49766" y="304800"/>
            <a:ext cx="9044464" cy="987963"/>
          </a:xfrm>
          <a:prstGeom prst="rect">
            <a:avLst/>
          </a:prstGeom>
          <a:blipFill>
            <a:blip r:embed="rId8"/>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4588546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39D98F5-FF7C-4FE8-904A-81993C91F483}"/>
              </a:ext>
            </a:extLst>
          </p:cNvPr>
          <p:cNvPicPr>
            <a:picLocks noChangeAspect="1"/>
          </p:cNvPicPr>
          <p:nvPr/>
        </p:nvPicPr>
        <p:blipFill rotWithShape="1">
          <a:blip r:embed="rId3"/>
          <a:srcRect b="400"/>
          <a:stretch/>
        </p:blipFill>
        <p:spPr>
          <a:xfrm>
            <a:off x="0" y="0"/>
            <a:ext cx="9144000" cy="6858000"/>
          </a:xfrm>
          <a:prstGeom prst="rect">
            <a:avLst/>
          </a:prstGeom>
        </p:spPr>
      </p:pic>
      <p:sp>
        <p:nvSpPr>
          <p:cNvPr id="16" name="Text Box 1">
            <a:hlinkClick r:id="rId4" action="ppaction://hlinksldjump"/>
          </p:cNvPr>
          <p:cNvSpPr txBox="1">
            <a:spLocks noChangeArrowheads="1"/>
          </p:cNvSpPr>
          <p:nvPr/>
        </p:nvSpPr>
        <p:spPr bwMode="auto">
          <a:xfrm>
            <a:off x="2076873" y="1123609"/>
            <a:ext cx="6858000" cy="82296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90000" tIns="91440" rIns="9000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2400" b="1" dirty="0">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Introduction</a:t>
            </a:r>
          </a:p>
        </p:txBody>
      </p:sp>
      <p:sp>
        <p:nvSpPr>
          <p:cNvPr id="10" name="Text Box 1">
            <a:hlinkClick r:id="rId6" action="ppaction://hlinksldjump"/>
          </p:cNvPr>
          <p:cNvSpPr txBox="1">
            <a:spLocks noChangeArrowheads="1"/>
          </p:cNvSpPr>
          <p:nvPr/>
        </p:nvSpPr>
        <p:spPr bwMode="auto">
          <a:xfrm>
            <a:off x="2076873" y="2220635"/>
            <a:ext cx="6858000" cy="91440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nSpc>
                <a:spcPct val="100000"/>
              </a:lnSpc>
              <a:buClrTx/>
              <a:buFontTx/>
              <a:buNone/>
            </a:pPr>
            <a:r>
              <a:rPr lang="en-US" altLang="en-US" sz="2200" b="1" dirty="0">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Qualifications: 33 Years of Prophesy Research &amp; End Time Technology Design</a:t>
            </a:r>
          </a:p>
        </p:txBody>
      </p:sp>
      <p:sp>
        <p:nvSpPr>
          <p:cNvPr id="14" name="Text Box 1">
            <a:hlinkClick r:id="rId7" action="ppaction://hlinksldjump"/>
          </p:cNvPr>
          <p:cNvSpPr txBox="1">
            <a:spLocks noChangeArrowheads="1"/>
          </p:cNvSpPr>
          <p:nvPr/>
        </p:nvSpPr>
        <p:spPr bwMode="auto">
          <a:xfrm>
            <a:off x="2076873" y="3363284"/>
            <a:ext cx="6858000" cy="91440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2200" b="1" dirty="0">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We Can't Add or Delete </a:t>
            </a:r>
          </a:p>
          <a:p>
            <a:pPr algn="ctr" hangingPunct="1">
              <a:lnSpc>
                <a:spcPct val="100000"/>
              </a:lnSpc>
              <a:buClrTx/>
              <a:buFontTx/>
              <a:buNone/>
            </a:pPr>
            <a:r>
              <a:rPr lang="en-US" altLang="en-US" sz="2200" b="1" dirty="0">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One Word of the Bible </a:t>
            </a:r>
          </a:p>
        </p:txBody>
      </p:sp>
      <p:sp>
        <p:nvSpPr>
          <p:cNvPr id="13" name="Text Box 1">
            <a:hlinkClick r:id="rId8" action="ppaction://hlinksldjump"/>
          </p:cNvPr>
          <p:cNvSpPr txBox="1">
            <a:spLocks noChangeArrowheads="1"/>
          </p:cNvSpPr>
          <p:nvPr/>
        </p:nvSpPr>
        <p:spPr bwMode="auto">
          <a:xfrm>
            <a:off x="2076873" y="4505933"/>
            <a:ext cx="6858000" cy="91440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hangingPunct="1">
              <a:lnSpc>
                <a:spcPct val="100000"/>
              </a:lnSpc>
              <a:buClrTx/>
              <a:buFontTx/>
              <a:buNone/>
            </a:pPr>
            <a:r>
              <a:rPr lang="en-US" altLang="en-US" sz="2200" b="1" dirty="0">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After Bible Parables, Jesus or an Angel Gave the Exact Literal Interpretation</a:t>
            </a:r>
          </a:p>
        </p:txBody>
      </p:sp>
      <p:sp>
        <p:nvSpPr>
          <p:cNvPr id="15" name="Text Box 1">
            <a:hlinkClick r:id="rId9" action="ppaction://hlinksldjump"/>
            <a:extLst>
              <a:ext uri="{FF2B5EF4-FFF2-40B4-BE49-F238E27FC236}">
                <a16:creationId xmlns:a16="http://schemas.microsoft.com/office/drawing/2014/main" id="{AC4A9924-32F9-4E59-A38E-088C8508D4E6}"/>
              </a:ext>
            </a:extLst>
          </p:cNvPr>
          <p:cNvSpPr txBox="1">
            <a:spLocks noChangeArrowheads="1"/>
          </p:cNvSpPr>
          <p:nvPr/>
        </p:nvSpPr>
        <p:spPr bwMode="auto">
          <a:xfrm>
            <a:off x="2076873" y="5652914"/>
            <a:ext cx="6858000" cy="91440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91440" rIns="27432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0"/>
              </a:spcAft>
              <a:buClr>
                <a:schemeClr val="bg1"/>
              </a:buClr>
              <a:buSzPct val="125000"/>
            </a:pPr>
            <a:r>
              <a:rPr lang="en-US" altLang="en-US" sz="2200" b="1" dirty="0">
                <a:ln w="9525">
                  <a:noFill/>
                  <a:prstDash val="solid"/>
                </a:ln>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The Bible Stated End Times Caused by Extreme Sin, Not Global Warming</a:t>
            </a:r>
          </a:p>
        </p:txBody>
      </p:sp>
    </p:spTree>
    <p:extLst>
      <p:ext uri="{BB962C8B-B14F-4D97-AF65-F5344CB8AC3E}">
        <p14:creationId xmlns:p14="http://schemas.microsoft.com/office/powerpoint/2010/main" val="2632330394"/>
      </p:ext>
    </p:extLst>
  </p:cSld>
  <p:clrMapOvr>
    <a:masterClrMapping/>
  </p:clrMapOvr>
  <mc:AlternateContent xmlns:mc="http://schemas.openxmlformats.org/markup-compatibility/2006" xmlns:p14="http://schemas.microsoft.com/office/powerpoint/2010/main">
    <mc:Choice Requires="p14">
      <p:transition spd="med" p14:dur="700" advTm="27000">
        <p:fade/>
      </p:transition>
    </mc:Choice>
    <mc:Fallback xmlns="">
      <p:transition spd="med" advTm="27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a:extLst>
              <a:ext uri="{FF2B5EF4-FFF2-40B4-BE49-F238E27FC236}">
                <a16:creationId xmlns:a16="http://schemas.microsoft.com/office/drawing/2014/main" id="{64E54B11-C25D-4D9F-8D0D-9B3DBE049F2F}"/>
              </a:ext>
            </a:extLst>
          </p:cNvPr>
          <p:cNvSpPr txBox="1">
            <a:spLocks noChangeArrowheads="1"/>
          </p:cNvSpPr>
          <p:nvPr/>
        </p:nvSpPr>
        <p:spPr bwMode="auto">
          <a:xfrm>
            <a:off x="107342" y="290947"/>
            <a:ext cx="8921932" cy="118872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9" name="Rectangle 2">
            <a:extLst>
              <a:ext uri="{FF2B5EF4-FFF2-40B4-BE49-F238E27FC236}">
                <a16:creationId xmlns:a16="http://schemas.microsoft.com/office/drawing/2014/main" id="{0E6FC3E5-2BB3-40B9-B8BE-A686C33220C7}"/>
              </a:ext>
            </a:extLst>
          </p:cNvPr>
          <p:cNvSpPr>
            <a:spLocks noChangeArrowheads="1"/>
          </p:cNvSpPr>
          <p:nvPr/>
        </p:nvSpPr>
        <p:spPr bwMode="auto">
          <a:xfrm>
            <a:off x="133468" y="1724723"/>
            <a:ext cx="8869680" cy="487037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7000"/>
              </a:lnSpc>
              <a:spcBef>
                <a:spcPts val="0"/>
              </a:spcBef>
              <a:spcAft>
                <a:spcPts val="1200"/>
              </a:spcAft>
              <a:buSzPct val="70000"/>
              <a:tabLst/>
              <a:defRPr/>
            </a:pPr>
            <a:r>
              <a:rPr lang="en-US" sz="3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Living green is a deadly lie to avoid the fact that only by accepting Jesus can we escape the imminent end times. </a:t>
            </a:r>
          </a:p>
          <a:p>
            <a:pPr marL="274320" lvl="0" indent="-274320">
              <a:lnSpc>
                <a:spcPct val="87000"/>
              </a:lnSpc>
              <a:spcBef>
                <a:spcPts val="0"/>
              </a:spcBef>
              <a:spcAft>
                <a:spcPts val="1200"/>
              </a:spcAft>
              <a:buSzPct val="70000"/>
              <a:buFont typeface="Wingdings" panose="05000000000000000000" pitchFamily="2" charset="2"/>
              <a:buChar char="Ø"/>
              <a:tabLst/>
              <a:defRPr/>
            </a:pPr>
            <a:r>
              <a:rPr lang="en-US" sz="3000" kern="150" dirty="0">
                <a:solidFill>
                  <a:schemeClr val="bg1"/>
                </a:solidFill>
                <a:latin typeface="Calibri" panose="020F0502020204030204" pitchFamily="34" charset="0"/>
                <a:ea typeface="SimSun" panose="02010600030101010101" pitchFamily="2" charset="-122"/>
                <a:cs typeface="Calibri" panose="020F0502020204030204" pitchFamily="34" charset="0"/>
              </a:rPr>
              <a:t>Environmentalism does nothing to stop the true cause of the end times, the rampant vile sin that radical liberal environmentalists commit.  </a:t>
            </a:r>
          </a:p>
          <a:p>
            <a:pPr marL="274320" lvl="0" indent="-274320">
              <a:lnSpc>
                <a:spcPct val="87000"/>
              </a:lnSpc>
              <a:spcBef>
                <a:spcPts val="0"/>
              </a:spcBef>
              <a:spcAft>
                <a:spcPts val="1200"/>
              </a:spcAft>
              <a:buClr>
                <a:schemeClr val="tx1"/>
              </a:buClr>
              <a:buSzPct val="65000"/>
              <a:buFont typeface="Wingdings" panose="05000000000000000000" pitchFamily="2" charset="2"/>
              <a:buChar char="Ø"/>
              <a:tabLst/>
              <a:defRPr/>
            </a:pPr>
            <a:r>
              <a:rPr lang="en-US" sz="32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The only solution to save humanity is as the Bible stated. To escape this evil self destructive Earth you must follow Jesus to a place where there is no evil or sin, a place called Heaven.</a:t>
            </a:r>
          </a:p>
        </p:txBody>
      </p:sp>
      <p:sp>
        <p:nvSpPr>
          <p:cNvPr id="4" name="Date Placeholder 2">
            <a:extLst>
              <a:ext uri="{FF2B5EF4-FFF2-40B4-BE49-F238E27FC236}">
                <a16:creationId xmlns:a16="http://schemas.microsoft.com/office/drawing/2014/main" id="{B6E2C921-50CA-437D-B263-55D353082244}"/>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2286970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4250"/>
                                  </p:stCondLst>
                                  <p:childTnLst>
                                    <p:animEffect transition="out" filter="fade">
                                      <p:cBhvr>
                                        <p:cTn id="6" dur="2000" tmFilter="0, 0; .2, .5; .8, .5; 1, 0"/>
                                        <p:tgtEl>
                                          <p:spTgt spid="9">
                                            <p:txEl>
                                              <p:pRg st="2" end="2"/>
                                            </p:txEl>
                                          </p:spTgt>
                                        </p:tgtEl>
                                      </p:cBhvr>
                                    </p:animEffect>
                                    <p:animScale>
                                      <p:cBhvr>
                                        <p:cTn id="7" dur="1000" autoRev="1" fill="hold"/>
                                        <p:tgtEl>
                                          <p:spTgt spid="9">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10146" y="1920240"/>
            <a:ext cx="8723708" cy="4560223"/>
          </a:xfrm>
          <a:prstGeom prst="rect">
            <a:avLst/>
          </a:prstGeom>
          <a:gradFill flip="none" rotWithShape="1">
            <a:gsLst>
              <a:gs pos="0">
                <a:schemeClr val="tx1"/>
              </a:gs>
              <a:gs pos="63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sz="30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 team used a quadrupole mass spectrometer to study the air pockets. Carefully crushing minute rock salt crystals released water and gases into the mass spectrometer, which then analyzed for … oxygen and other gases.”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mn-cs"/>
                <a:hlinkClick r:id="rId3"/>
              </a:rPr>
              <a:t>[955]</a:t>
            </a:r>
            <a:endParaRPr kumimoji="0" 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Microsoft YaHei" panose="020B0503020204020204" pitchFamily="34" charset="-122"/>
              <a:cs typeface="+mn-cs"/>
            </a:endParaRPr>
          </a:p>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Oxygen makes up ≈ 20 percent of the air today. These ancient salts have only half the oxygen levels and one third of the salt levels as today’s atmosphere and oceans. </a:t>
            </a:r>
            <a:r>
              <a:rPr kumimoji="0" lang="en-US" sz="16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hlinkClick r:id="rId3"/>
              </a:rPr>
              <a:t>[955]</a:t>
            </a:r>
            <a:r>
              <a:rPr kumimoji="0" lang="en-US" sz="16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hlinkClick r:id="rId4"/>
              </a:rPr>
              <a:t>[956]</a:t>
            </a:r>
            <a:r>
              <a:rPr kumimoji="0" 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rPr>
              <a:t> </a:t>
            </a:r>
            <a:r>
              <a:rPr kumimoji="0" 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This proves the recent flood of Noah did not make these salts, water or air bubbles.      </a:t>
            </a:r>
          </a:p>
        </p:txBody>
      </p:sp>
      <p:sp>
        <p:nvSpPr>
          <p:cNvPr id="4" name="Date Placeholder 2">
            <a:extLst>
              <a:ext uri="{FF2B5EF4-FFF2-40B4-BE49-F238E27FC236}">
                <a16:creationId xmlns:a16="http://schemas.microsoft.com/office/drawing/2014/main" id="{3187948D-169E-4794-9B30-557E7C8CF790}"/>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E874DBA6-E5E4-47E0-9136-606F7ACDFE94}"/>
              </a:ext>
            </a:extLst>
          </p:cNvPr>
          <p:cNvSpPr>
            <a:spLocks noChangeArrowheads="1"/>
          </p:cNvSpPr>
          <p:nvPr/>
        </p:nvSpPr>
        <p:spPr bwMode="auto">
          <a:xfrm>
            <a:off x="49768" y="685800"/>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2841856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22569" y="1435608"/>
            <a:ext cx="6735431" cy="5371470"/>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228600" algn="l" defTabSz="457200" rtl="0" eaLnBrk="1" fontAlgn="base" latinLnBrk="0" hangingPunct="0">
              <a:lnSpc>
                <a:spcPct val="96000"/>
              </a:lnSpc>
              <a:spcBef>
                <a:spcPct val="0"/>
              </a:spcBef>
              <a:spcAft>
                <a:spcPts val="12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rPr>
              <a:t>Ancient 1.2 mile deep, 2 billion year old salt inclusions, plus 813 million year old salt </a:t>
            </a:r>
            <a:r>
              <a:rPr lang="en-US" sz="2700" b="1"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rPr>
              <a:t>with </a:t>
            </a:r>
            <a:r>
              <a:rPr kumimoji="0" lang="en-US" sz="27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rPr>
              <a:t>10.9% oxygen air pockets, greatly push back the start date of Earth’s rapid oxygenation era. </a:t>
            </a:r>
            <a:r>
              <a:rPr kumimoji="0" lang="en-US" sz="16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hlinkClick r:id="rId3"/>
              </a:rPr>
              <a:t>[955]</a:t>
            </a:r>
            <a:r>
              <a:rPr kumimoji="0" lang="en-US" sz="16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hlinkClick r:id="rId4"/>
              </a:rPr>
              <a:t>[956]</a:t>
            </a:r>
            <a:r>
              <a:rPr kumimoji="0" lang="en-US" sz="27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rPr>
              <a:t> </a:t>
            </a:r>
          </a:p>
          <a:p>
            <a:pPr marL="0" marR="0" lvl="0" indent="-228600" algn="l" defTabSz="457200" rtl="0" eaLnBrk="1" fontAlgn="base" latinLnBrk="0" hangingPunct="0">
              <a:lnSpc>
                <a:spcPct val="96000"/>
              </a:lnSpc>
              <a:spcBef>
                <a:spcPct val="0"/>
              </a:spcBef>
              <a:spcAft>
                <a:spcPts val="12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rPr>
              <a:t>This </a:t>
            </a:r>
            <a:r>
              <a:rPr kumimoji="0" lang="en-US" sz="27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rPr>
              <a:t>again disproves slow evolution </a:t>
            </a:r>
            <a:r>
              <a:rPr kumimoji="0" lang="en-US" sz="2700" b="1" i="0" u="none" strike="noStrike" kern="1200" cap="none" spc="0" normalizeH="0" baseline="0" noProof="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rPr>
              <a:t>by </a:t>
            </a:r>
            <a:r>
              <a:rPr kumimoji="0" lang="en-US" sz="27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hlinkClick r:id="rId5"/>
              </a:rPr>
              <a:t>further reducing the time window </a:t>
            </a:r>
            <a:r>
              <a:rPr kumimoji="0" lang="en-US" sz="2700" b="1" i="0" u="none" strike="noStrike" kern="1200" cap="none" spc="0" normalizeH="0" baseline="0" noProof="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hlinkClick r:id="rId6"/>
              </a:rPr>
              <a:t>available </a:t>
            </a:r>
            <a:r>
              <a:rPr kumimoji="0" lang="en-US" sz="27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hlinkClick r:id="rId6"/>
              </a:rPr>
              <a:t>for random evolution to zero</a:t>
            </a:r>
            <a:r>
              <a:rPr kumimoji="0" lang="en-US" sz="27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rPr>
              <a:t>. </a:t>
            </a:r>
          </a:p>
          <a:p>
            <a:pPr marL="0" marR="0" lvl="0" indent="-228600" algn="l" defTabSz="457200" rtl="0" eaLnBrk="1" fontAlgn="base" latinLnBrk="0" hangingPunct="0">
              <a:lnSpc>
                <a:spcPct val="96000"/>
              </a:lnSpc>
              <a:spcBef>
                <a:spcPct val="0"/>
              </a:spcBef>
              <a:spcAft>
                <a:spcPts val="12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7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lumMod val="95000"/>
                      <a:lumOff val="5000"/>
                    </a:prstClr>
                  </a:outerShdw>
                </a:effectLst>
                <a:uLnTx/>
                <a:uFillTx/>
                <a:latin typeface="Arial" panose="020B0604020202020204" pitchFamily="34" charset="0"/>
                <a:ea typeface="Microsoft YaHei" panose="020B0503020204020204" pitchFamily="34" charset="-122"/>
                <a:cs typeface="+mn-cs"/>
              </a:rPr>
              <a:t>These salts also disprove unbiblical 6,000 year old Young Earth theories, that the recent single flood of Noah caused all deep geology &amp; salt layers.</a:t>
            </a:r>
            <a:endParaRPr kumimoji="0" lang="en-US" sz="2700" b="1" i="0" u="none" strike="noStrike" kern="1200" cap="none" spc="0" normalizeH="0" baseline="0" noProof="0" dirty="0">
              <a:ln>
                <a:noFill/>
              </a:ln>
              <a:solidFill>
                <a:prstClr val="black">
                  <a:lumMod val="95000"/>
                  <a:lumOff val="5000"/>
                </a:prstClr>
              </a:solidFill>
              <a:effectLst>
                <a:outerShdw blurRad="50800" dist="50800" dir="2700000" algn="ctr" rotWithShape="0">
                  <a:prstClr val="black">
                    <a:lumMod val="95000"/>
                    <a:lumOff val="5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187948D-169E-4794-9B30-557E7C8CF790}"/>
              </a:ext>
            </a:extLst>
          </p:cNvPr>
          <p:cNvSpPr>
            <a:spLocks noGrp="1"/>
          </p:cNvSpPr>
          <p:nvPr>
            <p:ph type="dt" sz="half" idx="10"/>
          </p:nvPr>
        </p:nvSpPr>
        <p:spPr>
          <a:xfrm>
            <a:off x="7086600" y="6537115"/>
            <a:ext cx="1782431" cy="274320"/>
          </a:xfrm>
        </p:spPr>
        <p:txBody>
          <a:bodyPr/>
          <a:lstStyle/>
          <a:p>
            <a:pPr marL="0" marR="0" lvl="0" indent="0" algn="ctr"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pic>
        <p:nvPicPr>
          <p:cNvPr id="7" name="Picture 6">
            <a:extLst>
              <a:ext uri="{FF2B5EF4-FFF2-40B4-BE49-F238E27FC236}">
                <a16:creationId xmlns:a16="http://schemas.microsoft.com/office/drawing/2014/main" id="{683DBB01-F322-4C54-91AC-13906F186CCA}"/>
              </a:ext>
            </a:extLst>
          </p:cNvPr>
          <p:cNvPicPr>
            <a:picLocks noChangeAspect="1"/>
          </p:cNvPicPr>
          <p:nvPr/>
        </p:nvPicPr>
        <p:blipFill rotWithShape="1">
          <a:blip r:embed="rId7"/>
          <a:srcRect r="5023"/>
          <a:stretch/>
        </p:blipFill>
        <p:spPr>
          <a:xfrm>
            <a:off x="6922008" y="1463040"/>
            <a:ext cx="2103120" cy="5029200"/>
          </a:xfrm>
          <a:prstGeom prst="rect">
            <a:avLst/>
          </a:prstGeom>
        </p:spPr>
      </p:pic>
      <p:sp>
        <p:nvSpPr>
          <p:cNvPr id="6" name="Rectangle 2">
            <a:extLst>
              <a:ext uri="{FF2B5EF4-FFF2-40B4-BE49-F238E27FC236}">
                <a16:creationId xmlns:a16="http://schemas.microsoft.com/office/drawing/2014/main" id="{2455D08D-8122-4718-89D5-4F07213B2BE7}"/>
              </a:ext>
            </a:extLst>
          </p:cNvPr>
          <p:cNvSpPr>
            <a:spLocks noChangeArrowheads="1"/>
          </p:cNvSpPr>
          <p:nvPr/>
        </p:nvSpPr>
        <p:spPr bwMode="auto">
          <a:xfrm>
            <a:off x="49768" y="320040"/>
            <a:ext cx="9044464" cy="987963"/>
          </a:xfrm>
          <a:prstGeom prst="rect">
            <a:avLst/>
          </a:prstGeom>
          <a:blipFill>
            <a:blip r:embed="rId8"/>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3933089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00766" y="1417606"/>
            <a:ext cx="8942468" cy="5257800"/>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8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These rock layers also have hundreds of ancient earthquake fractures (</a:t>
            </a:r>
            <a:r>
              <a:rPr kumimoji="0" lang="en-US" altLang="en-US" sz="3000" b="0"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3"/>
              </a:rPr>
              <a:t>some crosscut with igneous intrusions</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that traveled upward and stopped at different layers of rock. </a:t>
            </a:r>
          </a:p>
          <a:p>
            <a:pPr marL="0" marR="0" lvl="0" indent="0" algn="l" defTabSz="914400" rtl="0" eaLnBrk="0" fontAlgn="base" latinLnBrk="0" hangingPunct="0">
              <a:lnSpc>
                <a:spcPct val="94000"/>
              </a:lnSpc>
              <a:spcBef>
                <a:spcPct val="0"/>
              </a:spcBef>
              <a:spcAft>
                <a:spcPts val="8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The top rock layer where it stopped, was the top surface rock layer at the time of the earthquake. New layers formed over this crack at a later time</a:t>
            </a: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[951]</a:t>
            </a:r>
            <a:r>
              <a:rPr kumimoji="0" lang="en-US" altLang="en-US"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(Ch. 18), </a:t>
            </a:r>
            <a:r>
              <a:rPr kumimoji="0" lang="en-US" altLang="en-US"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5"/>
              </a:rPr>
              <a:t>[952]</a:t>
            </a:r>
            <a:r>
              <a:rPr kumimoji="0" lang="en-US" altLang="en-US"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altLang="en-US"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914400" rtl="0" eaLnBrk="0" fontAlgn="base" latinLnBrk="0" hangingPunct="0">
              <a:lnSpc>
                <a:spcPct val="94000"/>
              </a:lnSpc>
              <a:spcBef>
                <a:spcPct val="0"/>
              </a:spcBef>
              <a:spcAft>
                <a:spcPts val="800"/>
              </a:spcAft>
              <a:buClrTx/>
              <a:buSzPct val="70000"/>
              <a:buFont typeface="Wingdings" panose="05000000000000000000" pitchFamily="2" charset="2"/>
              <a:buChar char="Ø"/>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But each different earthquake dates to a different unique top rock layer. This proves that all these earthquakes did not occur all at the same time, at the flood of Noah, with all continents sliding. </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2E8DE01B-825C-4EF5-A4AC-0CB7683E7BDA}"/>
              </a:ext>
            </a:extLst>
          </p:cNvPr>
          <p:cNvSpPr>
            <a:spLocks noChangeArrowheads="1"/>
          </p:cNvSpPr>
          <p:nvPr/>
        </p:nvSpPr>
        <p:spPr bwMode="auto">
          <a:xfrm>
            <a:off x="49768" y="320040"/>
            <a:ext cx="9044464" cy="987963"/>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4552145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6" y="1325880"/>
            <a:ext cx="8944928" cy="5386026"/>
          </a:xfrm>
          <a:prstGeom prst="rect">
            <a:avLst/>
          </a:prstGeom>
          <a:gradFill flip="none" rotWithShape="1">
            <a:gsLst>
              <a:gs pos="0">
                <a:schemeClr val="tx1"/>
              </a:gs>
              <a:gs pos="69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6000"/>
              </a:lnSpc>
              <a:spcBef>
                <a:spcPct val="0"/>
              </a:spcBef>
              <a:spcAft>
                <a:spcPts val="6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God designed the uniform sloping of flat coal layers </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to be</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predictable enough to drill down to the exact correct depth over four states, to enable geologists to profitably find, and mine the </a:t>
            </a:r>
            <a:r>
              <a:rPr kumimoji="0" lang="en-US" alt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same high quality coal seam, that contains the same animal fossils and footprints, that are unique to only that single widespread coal layer. </a:t>
            </a:r>
            <a:r>
              <a:rPr kumimoji="0" lang="en-US" altLang="en-US" sz="1600" i="0" u="none" strike="noStrike" kern="1200" normalizeH="0" baseline="0" noProof="0" dirty="0">
                <a:solidFill>
                  <a:schemeClr val="tx1"/>
                </a:solidFill>
                <a:uLnTx/>
                <a:uFillTx/>
                <a:latin typeface="Arial" panose="020B0604020202020204" pitchFamily="34" charset="0"/>
                <a:ea typeface="Times New Roman" panose="02020603050405020304" pitchFamily="18" charset="0"/>
                <a:cs typeface="Arial" panose="020B0604020202020204" pitchFamily="34" charset="0"/>
                <a:hlinkClick r:id="rId3"/>
              </a:rPr>
              <a:t>[951]</a:t>
            </a:r>
            <a:r>
              <a:rPr kumimoji="0" lang="en-US" altLang="en-US" sz="1600" i="0" u="none" strike="noStrike" kern="1200" normalizeH="0" baseline="0" noProof="0" dirty="0">
                <a:solidFill>
                  <a:schemeClr val="tx1"/>
                </a:solidFill>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1600" i="0" u="none" strike="noStrike" kern="1200" normalizeH="0" baseline="0" noProof="0" dirty="0">
                <a:solidFill>
                  <a:schemeClr val="tx1"/>
                </a:solidFill>
                <a:uLnTx/>
                <a:uFillTx/>
                <a:latin typeface="Arial" panose="020B0604020202020204" pitchFamily="34" charset="0"/>
                <a:ea typeface="Times New Roman" panose="02020603050405020304" pitchFamily="18" charset="0"/>
                <a:cs typeface="Arial" panose="020B0604020202020204" pitchFamily="34" charset="0"/>
                <a:hlinkClick r:id="rId4"/>
              </a:rPr>
              <a:t>[952]</a:t>
            </a:r>
            <a:r>
              <a:rPr kumimoji="0" lang="en-US" altLang="en-US" sz="1600" i="0" u="none" strike="noStrike" kern="1200" normalizeH="0" baseline="0" noProof="0" dirty="0">
                <a:solidFill>
                  <a:schemeClr val="tx1"/>
                </a:solidFill>
                <a:uLnTx/>
                <a:uFillTx/>
                <a:latin typeface="Arial" panose="020B0604020202020204" pitchFamily="34" charset="0"/>
                <a:ea typeface="Times New Roman" panose="02020603050405020304" pitchFamily="18" charset="0"/>
                <a:cs typeface="Arial" panose="020B0604020202020204" pitchFamily="34" charset="0"/>
              </a:rPr>
              <a:t> (pgs. 16-17) </a:t>
            </a:r>
          </a:p>
          <a:p>
            <a:pPr marL="0" marR="0" lvl="0" indent="0" algn="l" defTabSz="914400" rtl="0" eaLnBrk="0" fontAlgn="base" latinLnBrk="0" hangingPunct="0">
              <a:lnSpc>
                <a:spcPct val="96000"/>
              </a:lnSpc>
              <a:spcBef>
                <a:spcPct val="0"/>
              </a:spcBef>
              <a:spcAft>
                <a:spcPts val="600"/>
              </a:spcAft>
              <a:buClrTx/>
              <a:buSzPct val="80000"/>
              <a:buFont typeface="Times New Roman" panose="02020603050405020304" pitchFamily="18" charset="0"/>
              <a:buNone/>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Uniform sloping of many coal layers simultaneously, long after each horizontal </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coal</a:t>
            </a: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layer was deposited, is proven by tilted repeating sequences of rock layers exposed like steps (cuestas</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 dated by earthquakes, intrusions, inclusions, isotope decay and fossils. </a:t>
            </a:r>
            <a:r>
              <a:rPr kumimoji="0" lang="en-US" altLang="en-US" sz="1400" i="0" u="none" strike="noStrike" kern="1200" normalizeH="0" baseline="0" noProof="0" dirty="0">
                <a:solidFill>
                  <a:schemeClr val="tx1"/>
                </a:solidFill>
                <a:uLnTx/>
                <a:uFillTx/>
                <a:latin typeface="Arial" panose="020B0604020202020204" pitchFamily="34" charset="0"/>
                <a:ea typeface="Times New Roman" panose="02020603050405020304" pitchFamily="18" charset="0"/>
                <a:cs typeface="Arial" panose="020B0604020202020204" pitchFamily="34" charset="0"/>
                <a:hlinkClick r:id="rId3"/>
              </a:rPr>
              <a:t>[951]</a:t>
            </a:r>
            <a:r>
              <a:rPr kumimoji="0" lang="en-US" altLang="en-US" sz="1400" i="0" u="none" strike="noStrike" kern="1200" normalizeH="0" baseline="0" noProof="0" dirty="0">
                <a:solidFill>
                  <a:schemeClr val="tx1"/>
                </a:solidFill>
                <a:uLnTx/>
                <a:uFillTx/>
                <a:latin typeface="Arial" panose="020B0604020202020204" pitchFamily="34" charset="0"/>
                <a:ea typeface="Times New Roman" panose="02020603050405020304" pitchFamily="18" charset="0"/>
                <a:cs typeface="Arial" panose="020B0604020202020204" pitchFamily="34" charset="0"/>
                <a:hlinkClick r:id="rId4"/>
              </a:rPr>
              <a:t>[952]</a:t>
            </a:r>
            <a:r>
              <a:rPr kumimoji="0" lang="en-US" altLang="en-US" sz="1400" i="0" u="none" strike="noStrike" kern="1200" normalizeH="0" baseline="0" noProof="0" dirty="0">
                <a:solidFill>
                  <a:schemeClr val="tx1"/>
                </a:solidFill>
                <a:uLnTx/>
                <a:uFillTx/>
                <a:latin typeface="Arial" panose="020B0604020202020204" pitchFamily="34" charset="0"/>
                <a:ea typeface="Times New Roman" panose="02020603050405020304" pitchFamily="18" charset="0"/>
                <a:cs typeface="Arial" panose="020B0604020202020204" pitchFamily="34" charset="0"/>
              </a:rPr>
              <a:t> </a:t>
            </a:r>
            <a:endParaRPr kumimoji="0" lang="en-US" altLang="en-US" sz="150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867400" y="665988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0B44BC07-BD31-4561-A6C6-7B370FCF389B}"/>
              </a:ext>
            </a:extLst>
          </p:cNvPr>
          <p:cNvSpPr>
            <a:spLocks noChangeArrowheads="1"/>
          </p:cNvSpPr>
          <p:nvPr/>
        </p:nvSpPr>
        <p:spPr bwMode="auto">
          <a:xfrm>
            <a:off x="29817" y="274320"/>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017444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38029" y="1373346"/>
            <a:ext cx="8915400" cy="5292987"/>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36576">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6000"/>
              </a:lnSpc>
              <a:spcAft>
                <a:spcPts val="600"/>
              </a:spcAft>
              <a:buClrTx/>
              <a:buSzPct val="80000"/>
              <a:tabLst/>
              <a:defRPr/>
            </a:pPr>
            <a:r>
              <a:rPr lang="en-US" altLang="en-US" sz="2800" dirty="0">
                <a:solidFill>
                  <a:schemeClr val="bg1"/>
                </a:solidFill>
                <a:ea typeface="Times New Roman" panose="02020603050405020304" pitchFamily="18" charset="0"/>
                <a:cs typeface="Arial" panose="020B0604020202020204" pitchFamily="34" charset="0"/>
              </a:rPr>
              <a:t>As an engineer, my product success depended on low cost profitable mining and the steady supply of every type of material used by the modern world today. </a:t>
            </a:r>
          </a:p>
          <a:p>
            <a:pPr marL="0" lvl="0" indent="0" defTabSz="914400" eaLnBrk="0">
              <a:lnSpc>
                <a:spcPct val="96000"/>
              </a:lnSpc>
              <a:spcAft>
                <a:spcPts val="600"/>
              </a:spcAft>
              <a:buClrTx/>
              <a:buSzPct val="80000"/>
              <a:tabLst/>
              <a:defRPr/>
            </a:pPr>
            <a:r>
              <a:rPr lang="en-US" altLang="en-US" sz="2800" dirty="0">
                <a:solidFill>
                  <a:schemeClr val="bg1"/>
                </a:solidFill>
                <a:ea typeface="Times New Roman" panose="02020603050405020304" pitchFamily="18" charset="0"/>
                <a:cs typeface="Arial" panose="020B0604020202020204" pitchFamily="34" charset="0"/>
              </a:rPr>
              <a:t>After researching geology for 5 years across the US to write my books, I realized that profitable mining would not be possible without the many Old Earth rock layer dating and sequence clues, that God the creator engineer provided for us, to discover these materials. </a:t>
            </a:r>
          </a:p>
          <a:p>
            <a:pPr marL="0" lvl="0" indent="0" defTabSz="914400" eaLnBrk="0">
              <a:lnSpc>
                <a:spcPct val="96000"/>
              </a:lnSpc>
              <a:spcAft>
                <a:spcPts val="600"/>
              </a:spcAft>
              <a:buClrTx/>
              <a:buSzPct val="80000"/>
              <a:tabLst/>
              <a:defRPr/>
            </a:pPr>
            <a:r>
              <a:rPr lang="en-US" altLang="en-US" sz="2800" b="1"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ea typeface="Times New Roman" panose="02020603050405020304" pitchFamily="18" charset="0"/>
                <a:cs typeface="Arial" panose="020B0604020202020204" pitchFamily="34" charset="0"/>
              </a:rPr>
              <a:t>Our modern civilization today wouldn't be possible without these Old Earth clues, found in widespread rock layers that enable geologists to read the Earth like a predictable equation, to discover deposits.</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867400" y="665988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BD8D5708-E372-455F-B6E5-547A0F7704C9}"/>
              </a:ext>
            </a:extLst>
          </p:cNvPr>
          <p:cNvSpPr>
            <a:spLocks noChangeArrowheads="1"/>
          </p:cNvSpPr>
          <p:nvPr/>
        </p:nvSpPr>
        <p:spPr bwMode="auto">
          <a:xfrm>
            <a:off x="73497" y="27432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4234027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58234" y="1862898"/>
            <a:ext cx="8827532" cy="4673074"/>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100000"/>
              </a:lnSpc>
              <a:spcBef>
                <a:spcPct val="0"/>
              </a:spcBef>
              <a:spcAft>
                <a:spcPts val="1000"/>
              </a:spcAft>
              <a:buClrTx/>
              <a:buSzPct val="80000"/>
              <a:buFont typeface="Times New Roman" panose="02020603050405020304" pitchFamily="18" charset="0"/>
              <a:buNone/>
              <a:tabLst/>
              <a:defRPr/>
            </a:pPr>
            <a:r>
              <a:rPr kumimoji="0" lang="en-US" altLang="en-US" sz="3000" b="1" i="0" u="none" strike="noStrike" kern="120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Coal layers were radio carbon dated worldwide by Christian Young Earth lecture</a:t>
            </a:r>
            <a:r>
              <a:rPr lang="en-US" altLang="en-US" sz="3000" b="1" dirty="0">
                <a:ln w="9525">
                  <a:solidFill>
                    <a:prstClr val="black"/>
                  </a:solidFill>
                  <a:prstDash val="solid"/>
                </a:ln>
                <a:solidFill>
                  <a:srgbClr val="00FF00"/>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kumimoji="0" lang="en-US" altLang="en-US" sz="3000" b="1" i="0" u="none" strike="noStrike" kern="120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leaders who were coal mine geologists &amp; nuclear engineers. </a:t>
            </a:r>
          </a:p>
          <a:p>
            <a:pPr marL="0" marR="0" lvl="0" indent="0" algn="l" defTabSz="914400" rtl="0" eaLnBrk="0" fontAlgn="base" latinLnBrk="0" hangingPunct="0">
              <a:lnSpc>
                <a:spcPct val="100000"/>
              </a:lnSpc>
              <a:spcBef>
                <a:spcPct val="0"/>
              </a:spcBef>
              <a:spcAft>
                <a:spcPts val="1000"/>
              </a:spcAft>
              <a:buClrTx/>
              <a:buSzPct val="80000"/>
              <a:buFont typeface="Times New Roman" panose="02020603050405020304" pitchFamily="18" charset="0"/>
              <a:buNone/>
              <a:tabLst/>
              <a:defRPr/>
            </a:pPr>
            <a:r>
              <a:rPr kumimoji="0" lang="en-US" altLang="en-US" sz="3000" b="1" i="0" u="none" strike="noStrike" kern="120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They verified</a:t>
            </a:r>
            <a:r>
              <a:rPr kumimoji="0" lang="en-US" alt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that coal layers were at least 50 to 80 thousand years old, </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a:t>
            </a:r>
            <a:r>
              <a:rPr lang="en-US" altLang="en-US" sz="29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the limit of radio carbon dating</a:t>
            </a:r>
            <a:r>
              <a:rPr lang="en-US" altLang="en-US" sz="2900" b="1" dirty="0">
                <a:ln w="9525">
                  <a:solidFill>
                    <a:prstClr val="black"/>
                  </a:solidFill>
                  <a:prstDash val="solid"/>
                </a:ln>
                <a:solidFill>
                  <a:srgbClr val="00FF00"/>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lang="en-US" altLang="en-US" sz="2900" b="1" dirty="0">
                <a:ln w="9525">
                  <a:solidFill>
                    <a:prstClr val="black"/>
                  </a:solidFill>
                  <a:prstDash val="solid"/>
                </a:ln>
                <a:solidFill>
                  <a:srgbClr val="00FF00"/>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4"/>
              </a:rPr>
              <a:t>of coal &amp;</a:t>
            </a:r>
            <a:r>
              <a:rPr lang="en-US" altLang="en-US" sz="2900" b="1" dirty="0">
                <a:ln w="9525">
                  <a:solidFill>
                    <a:prstClr val="black"/>
                  </a:solidFill>
                  <a:prstDash val="solid"/>
                </a:ln>
                <a:solidFill>
                  <a:srgbClr val="00FF00"/>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 </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5"/>
              </a:rPr>
              <a:t>diamond</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6"/>
              </a:rPr>
              <a:t>inclusions</a:t>
            </a: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altLang="en-US" sz="24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[953] </a:t>
            </a:r>
            <a:endParaRPr kumimoji="0" lang="en-US" altLang="en-US" sz="1600" i="0" u="none" strike="noStrike" kern="1200" cap="none" spc="0" normalizeH="0" baseline="0" noProof="0" dirty="0">
              <a:ln w="9525">
                <a:solidFill>
                  <a:prstClr val="black"/>
                </a:solidFill>
                <a:prstDash val="solid"/>
              </a:ln>
              <a:solidFill>
                <a:srgbClr val="00FF00"/>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0" fontAlgn="base" latinLnBrk="0" hangingPunct="0">
              <a:lnSpc>
                <a:spcPct val="100000"/>
              </a:lnSpc>
              <a:spcBef>
                <a:spcPct val="0"/>
              </a:spcBef>
              <a:spcAft>
                <a:spcPts val="1800"/>
              </a:spcAft>
              <a:buClrTx/>
              <a:buSzPct val="80000"/>
              <a:buFont typeface="Times New Roman" panose="02020603050405020304" pitchFamily="18" charset="0"/>
              <a:buNone/>
              <a:tabLst/>
              <a:defRPr/>
            </a:pPr>
            <a:r>
              <a:rPr lang="en-US" altLang="en-US" sz="3000" b="1" dirty="0">
                <a:ln w="9525">
                  <a:solidFill>
                    <a:prstClr val="black"/>
                  </a:solidFill>
                  <a:prstDash val="solid"/>
                </a:ln>
                <a:solidFill>
                  <a:srgbClr val="00FF00"/>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But, t</a:t>
            </a:r>
            <a:r>
              <a:rPr kumimoji="0" lang="en-US" altLang="en-US" sz="30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his is far older than the 7,000 year age of the disproved, simple linear time, Young Earth model</a:t>
            </a:r>
            <a:r>
              <a:rPr kumimoji="0" lang="en-US" altLang="en-US" sz="28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16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[953] </a:t>
            </a:r>
            <a:endParaRPr kumimoji="0" lang="en-US" alt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5C488CEC-34AC-4E56-AA0C-8B08F12C0E34}"/>
              </a:ext>
            </a:extLst>
          </p:cNvPr>
          <p:cNvSpPr>
            <a:spLocks noChangeArrowheads="1"/>
          </p:cNvSpPr>
          <p:nvPr/>
        </p:nvSpPr>
        <p:spPr bwMode="auto">
          <a:xfrm>
            <a:off x="49768" y="635476"/>
            <a:ext cx="9044464" cy="987963"/>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40183593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12814" y="2239184"/>
            <a:ext cx="8718369" cy="4031873"/>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100000"/>
              </a:lnSpc>
              <a:spcBef>
                <a:spcPct val="0"/>
              </a:spcBef>
              <a:spcAft>
                <a:spcPts val="1200"/>
              </a:spcAft>
              <a:buClr>
                <a:prstClr val="black"/>
              </a:buClr>
              <a:buSzPct val="70000"/>
              <a:buFont typeface="Times New Roman" panose="02020603050405020304" pitchFamily="18"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0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Many Christians including Pat Robertson (founder, CEO &amp; chancellor of Regent University) are now refuting Catholic Archbishop Ussher's (year 1654) calculation of the approximately 6,000 year age of the universe. </a:t>
            </a:r>
            <a:r>
              <a:rPr kumimoji="0" 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3"/>
              </a:rPr>
              <a:t>[707]</a:t>
            </a:r>
            <a:r>
              <a:rPr kumimoji="0" 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[717]</a:t>
            </a:r>
            <a:endParaRPr kumimoji="0" lang="en-US" b="1" i="1"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endParaRPr>
          </a:p>
          <a:p>
            <a:pPr marL="342900" marR="0" lvl="0" indent="-342900" algn="l" defTabSz="457200" rtl="0" eaLnBrk="1" fontAlgn="base" latinLnBrk="0" hangingPunct="0">
              <a:lnSpc>
                <a:spcPct val="100000"/>
              </a:lnSpc>
              <a:spcBef>
                <a:spcPct val="0"/>
              </a:spcBef>
              <a:spcAft>
                <a:spcPts val="1200"/>
              </a:spcAft>
              <a:buClr>
                <a:prstClr val="black"/>
              </a:buClr>
              <a:buSzPct val="70000"/>
              <a:buFont typeface="Wingdings" panose="05000000000000000000" pitchFamily="2" charset="2"/>
              <a:buChar char="Ø"/>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0" i="1"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Arial" panose="020B0604020202020204" pitchFamily="34" charset="0"/>
              </a:rPr>
              <a:t>Pat Robertson states this “is just nonsense”... “The dating of Bishop Ussher just doesn't comport with anything that is found in science”. </a:t>
            </a:r>
            <a:r>
              <a:rPr kumimoji="0" lang="en-US"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hlinkClick r:id="rId4"/>
              </a:rPr>
              <a:t>[706]</a:t>
            </a:r>
            <a:r>
              <a:rPr kumimoji="0" lang="en-US" altLang="en-US" sz="2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altLang="en-US" sz="2000" b="1" i="0" u="none" strike="noStrike" kern="1200" cap="none" spc="0" normalizeH="0" baseline="0" noProof="0" dirty="0">
              <a:ln w="9525">
                <a:solidFill>
                  <a:prstClr val="black"/>
                </a:solidFill>
                <a:prstDash val="solid"/>
              </a:ln>
              <a:solidFill>
                <a:srgbClr val="000099"/>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5C488CEC-34AC-4E56-AA0C-8B08F12C0E34}"/>
              </a:ext>
            </a:extLst>
          </p:cNvPr>
          <p:cNvSpPr>
            <a:spLocks noChangeArrowheads="1"/>
          </p:cNvSpPr>
          <p:nvPr/>
        </p:nvSpPr>
        <p:spPr bwMode="auto">
          <a:xfrm>
            <a:off x="49767" y="908119"/>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8065772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44048" y="1592641"/>
            <a:ext cx="8855903" cy="5083571"/>
          </a:xfrm>
          <a:prstGeom prst="rect">
            <a:avLst/>
          </a:prstGeom>
          <a:gradFill flip="none" rotWithShape="1">
            <a:gsLst>
              <a:gs pos="0">
                <a:schemeClr val="tx1"/>
              </a:gs>
              <a:gs pos="69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Bef>
                <a:spcPts val="0"/>
              </a:spcBef>
              <a:spcAft>
                <a:spcPts val="1200"/>
              </a:spcAft>
              <a:buClr>
                <a:prstClr val="black"/>
              </a:buClr>
              <a:buSzPct val="7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Microsoft YaHei" panose="020B0503020204020204" pitchFamily="34" charset="-122"/>
                <a:cs typeface="Arial" panose="020B0604020202020204" pitchFamily="34" charset="0"/>
              </a:rPr>
              <a:t>The Bible </a:t>
            </a:r>
            <a:r>
              <a:rPr lang="en-US" sz="2800" dirty="0">
                <a:solidFill>
                  <a:prstClr val="black">
                    <a:lumMod val="95000"/>
                    <a:lumOff val="5000"/>
                  </a:prstClr>
                </a:solidFill>
                <a:cs typeface="Arial" panose="020B0604020202020204" pitchFamily="34" charset="0"/>
              </a:rPr>
              <a:t>only listed human genealogies and 7 literal 24 hour days of creation. It never stated to add these together to calculate a 7,000 year age of the universe. </a:t>
            </a:r>
          </a:p>
          <a:p>
            <a:pPr marL="0" lvl="0" indent="0">
              <a:lnSpc>
                <a:spcPct val="94000"/>
              </a:lnSpc>
              <a:spcBef>
                <a:spcPts val="0"/>
              </a:spcBef>
              <a:spcAft>
                <a:spcPts val="1200"/>
              </a:spcAft>
              <a:buClr>
                <a:prstClr val="black"/>
              </a:buClr>
              <a:buSzPct val="7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900" b="1" i="0" u="none" strike="noStrike" kern="150" normalizeH="0" baseline="0" noProof="0" dirty="0">
                <a:ln w="9525">
                  <a:solidFill>
                    <a:schemeClr val="bg1"/>
                  </a:solidFill>
                  <a:prstDash val="solid"/>
                </a:ln>
                <a:solidFill>
                  <a:srgbClr val="00FF00"/>
                </a:solidFill>
                <a:effectLst>
                  <a:outerShdw blurRad="12700" dist="38100" dir="2700000" algn="tl" rotWithShape="0">
                    <a:schemeClr val="bg1">
                      <a:lumMod val="50000"/>
                    </a:schemeClr>
                  </a:outerShdw>
                </a:effectLst>
                <a:uLnTx/>
                <a:uFillTx/>
                <a:latin typeface="Arial" panose="020B0604020202020204" pitchFamily="34" charset="0"/>
                <a:ea typeface="SimSun" panose="02010600030101010101" pitchFamily="2" charset="-122"/>
                <a:cs typeface="Arial" panose="020B0604020202020204" pitchFamily="34" charset="0"/>
              </a:rPr>
              <a:t>Science proves that everything in creation is far more complex than humans imagined. Time is also far more complex, as stated by the Bible.</a:t>
            </a:r>
            <a:r>
              <a:rPr kumimoji="0" lang="en-US" sz="2900" b="1" i="0" u="none" strike="noStrike" kern="1200" normalizeH="0" baseline="0" noProof="0" dirty="0">
                <a:ln w="9525">
                  <a:solidFill>
                    <a:schemeClr val="bg1"/>
                  </a:solidFill>
                  <a:prstDash val="solid"/>
                </a:ln>
                <a:solidFill>
                  <a:srgbClr val="00FF00"/>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 </a:t>
            </a:r>
          </a:p>
          <a:p>
            <a:pPr marL="0" lvl="0" indent="0">
              <a:lnSpc>
                <a:spcPct val="94000"/>
              </a:lnSpc>
              <a:spcBef>
                <a:spcPts val="0"/>
              </a:spcBef>
              <a:spcAft>
                <a:spcPts val="1200"/>
              </a:spcAft>
              <a:buClr>
                <a:prstClr val="black"/>
              </a:buClr>
              <a:buSzPct val="7000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lang="en-US" sz="2800" b="1" kern="150" dirty="0">
                <a:ln w="9525">
                  <a:solidFill>
                    <a:schemeClr val="bg1"/>
                  </a:solidFill>
                  <a:prstDash val="solid"/>
                </a:ln>
                <a:solidFill>
                  <a:srgbClr val="00FF00"/>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Due to sinful pride that only they had the answers, Young Earth Creationists angrily stated that we must throw out most of rigorously proven science</a:t>
            </a:r>
            <a:r>
              <a:rPr kumimoji="0" lang="en-US" sz="2800" i="0" u="none" strike="noStrike" kern="150" normalizeH="0" baseline="0" noProof="0" dirty="0">
                <a:solidFill>
                  <a:schemeClr val="bg1"/>
                </a:solidFill>
                <a:uLnTx/>
                <a:uFillTx/>
                <a:latin typeface="Arial" panose="020B0604020202020204" pitchFamily="34" charset="0"/>
                <a:ea typeface="SimSun" panose="02010600030101010101" pitchFamily="2" charset="-122"/>
                <a:cs typeface="Arial" panose="020B0604020202020204" pitchFamily="34" charset="0"/>
              </a:rPr>
              <a:t>, that proves the entire literal Bible, including seven 24 hour literal days of creation, plus end time prophesy. </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5045B3C8-CDF6-4D94-8D5A-D2205E4C7D45}"/>
              </a:ext>
            </a:extLst>
          </p:cNvPr>
          <p:cNvSpPr>
            <a:spLocks noChangeArrowheads="1"/>
          </p:cNvSpPr>
          <p:nvPr/>
        </p:nvSpPr>
        <p:spPr bwMode="auto">
          <a:xfrm>
            <a:off x="66406" y="4572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246793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3000"/>
                                  </p:stCondLst>
                                  <p:childTnLst>
                                    <p:animEffect transition="out" filter="fade">
                                      <p:cBhvr>
                                        <p:cTn id="6" dur="2000" tmFilter="0, 0; .2, .5; .8, .5; 1, 0"/>
                                        <p:tgtEl>
                                          <p:spTgt spid="5">
                                            <p:txEl>
                                              <p:pRg st="1" end="1"/>
                                            </p:txEl>
                                          </p:spTgt>
                                        </p:tgtEl>
                                      </p:cBhvr>
                                    </p:animEffect>
                                    <p:animScale>
                                      <p:cBhvr>
                                        <p:cTn id="7" dur="1000" autoRev="1" fill="hold"/>
                                        <p:tgtEl>
                                          <p:spTgt spid="5">
                                            <p:txEl>
                                              <p:pRg st="1" end="1"/>
                                            </p:txEl>
                                          </p:spTgt>
                                        </p:tgtEl>
                                      </p:cBhvr>
                                      <p:by x="105000" y="105000"/>
                                    </p:animScale>
                                  </p:childTnLst>
                                </p:cTn>
                              </p:par>
                            </p:childTnLst>
                          </p:cTn>
                        </p:par>
                        <p:par>
                          <p:cTn id="8" fill="hold">
                            <p:stCondLst>
                              <p:cond delay="15000"/>
                            </p:stCondLst>
                            <p:childTnLst>
                              <p:par>
                                <p:cTn id="9" presetID="26" presetClass="emph" presetSubtype="0" fill="hold" nodeType="afterEffect">
                                  <p:stCondLst>
                                    <p:cond delay="9000"/>
                                  </p:stCondLst>
                                  <p:childTnLst>
                                    <p:animEffect transition="out" filter="fade">
                                      <p:cBhvr>
                                        <p:cTn id="10" dur="2000" tmFilter="0, 0; .2, .5; .8, .5; 1, 0"/>
                                        <p:tgtEl>
                                          <p:spTgt spid="5">
                                            <p:txEl>
                                              <p:pRg st="2" end="2"/>
                                            </p:txEl>
                                          </p:spTgt>
                                        </p:tgtEl>
                                      </p:cBhvr>
                                    </p:animEffect>
                                    <p:animScale>
                                      <p:cBhvr>
                                        <p:cTn id="11" dur="1000" autoRev="1" fill="hold"/>
                                        <p:tgtEl>
                                          <p:spTgt spid="5">
                                            <p:txEl>
                                              <p:pRg st="2" end="2"/>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275" y="1600200"/>
            <a:ext cx="8945450" cy="5060616"/>
          </a:xfrm>
          <a:prstGeom prst="rect">
            <a:avLst/>
          </a:prstGeom>
          <a:gradFill flip="none" rotWithShape="1">
            <a:gsLst>
              <a:gs pos="0">
                <a:schemeClr val="tx1"/>
              </a:gs>
              <a:gs pos="68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6000"/>
              </a:lnSpc>
              <a:spcBef>
                <a:spcPct val="0"/>
              </a:spcBef>
              <a:spcAft>
                <a:spcPts val="12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Some Young Earth Christians unbiblically and unscientifically claim that only one brief tiny ice age occurred, after the flood of Noah ended. </a:t>
            </a:r>
            <a:r>
              <a:rPr kumimoji="0" lang="en-US" sz="18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[954] </a:t>
            </a:r>
            <a:endPar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6000"/>
              </a:lnSpc>
              <a:spcBef>
                <a:spcPct val="0"/>
              </a:spcBef>
              <a:spcAft>
                <a:spcPts val="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They use as evidence that woolly mammoths could not have survived or found food to eat in an ice age</a:t>
            </a:r>
            <a:r>
              <a:rPr kumimoji="0" lang="en-US" sz="2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0" marR="0" lvl="0" indent="0" algn="l" defTabSz="457200" rtl="0" eaLnBrk="1" fontAlgn="base" latinLnBrk="0" hangingPunct="0">
              <a:lnSpc>
                <a:spcPct val="86000"/>
              </a:lnSpc>
              <a:spcBef>
                <a:spcPct val="0"/>
              </a:spcBef>
              <a:spcAft>
                <a:spcPts val="12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1" i="0" u="none" strike="noStrike" kern="1200" cap="none" spc="0" normalizeH="0" baseline="0" noProof="0" dirty="0">
                <a:ln w="9525">
                  <a:solidFill>
                    <a:prstClr val="black"/>
                  </a:solidFill>
                  <a:prstDash val="solid"/>
                </a:ln>
                <a:solidFill>
                  <a:prstClr val="white"/>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3"/>
              </a:rPr>
              <a:t>[954]</a:t>
            </a:r>
            <a:endParaRPr kumimoji="0" lang="en-US" sz="18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457200" rtl="0" eaLnBrk="1" fontAlgn="base" latinLnBrk="0" hangingPunct="0">
              <a:lnSpc>
                <a:spcPct val="86000"/>
              </a:lnSpc>
              <a:spcBef>
                <a:spcPct val="0"/>
              </a:spcBef>
              <a:spcAft>
                <a:spcPts val="12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But large body mass bison, elk, grizzly bears, polar bears, penguins and wolves thrive in the coldest regions today. The bison and elk heard together for warmth, and are large enough to migrate long distances to summer and winter feeding grounds.  </a:t>
            </a:r>
          </a:p>
        </p:txBody>
      </p:sp>
      <p:sp>
        <p:nvSpPr>
          <p:cNvPr id="4" name="Date Placeholder 2">
            <a:extLst>
              <a:ext uri="{FF2B5EF4-FFF2-40B4-BE49-F238E27FC236}">
                <a16:creationId xmlns:a16="http://schemas.microsoft.com/office/drawing/2014/main" id="{3187948D-169E-4794-9B30-557E7C8CF790}"/>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27E39370-ED5D-44BD-B881-6E1E2AF7A7E3}"/>
              </a:ext>
            </a:extLst>
          </p:cNvPr>
          <p:cNvSpPr>
            <a:spLocks noChangeArrowheads="1"/>
          </p:cNvSpPr>
          <p:nvPr/>
        </p:nvSpPr>
        <p:spPr bwMode="auto">
          <a:xfrm>
            <a:off x="49767" y="457200"/>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7586443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9000">
        <p15:prstTrans prst="pageCurlDouble"/>
      </p:transition>
    </mc:Choice>
    <mc:Fallback xmlns="">
      <p:transition spd="slow" advTm="29000">
        <p:fade/>
      </p:transition>
    </mc:Fallback>
  </mc:AlternateContent>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10146" y="1501934"/>
            <a:ext cx="8723708" cy="5072735"/>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200"/>
              </a:spcAft>
              <a:buClr>
                <a:prstClr val="white"/>
              </a:buClr>
              <a:buSzPct val="80000"/>
              <a:defRPr/>
            </a:pPr>
            <a:r>
              <a:rPr kumimoji="0" lang="en-US" sz="3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Large reindeer and short hairy horses using </a:t>
            </a:r>
            <a:r>
              <a:rPr kumimoji="0" lang="en-US" sz="30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mn-cs"/>
                <a:hlinkClick r:id="rId3" tooltip="Countercurrent exchange"/>
              </a:rPr>
              <a:t>countercurrent blood heat exchange</a:t>
            </a:r>
            <a:r>
              <a:rPr kumimoji="0" lang="en-US" sz="3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thrive 100% outdoors today in the most brutally cold locations on Earth in Siberia, that average -</a:t>
            </a:r>
            <a:r>
              <a:rPr lang="en-US" sz="3400" dirty="0">
                <a:solidFill>
                  <a:prstClr val="black">
                    <a:lumMod val="95000"/>
                    <a:lumOff val="5000"/>
                  </a:prstClr>
                </a:solidFill>
                <a:latin typeface="Calibri" panose="020F0502020204030204" pitchFamily="34" charset="0"/>
                <a:cs typeface="Calibri" panose="020F0502020204030204" pitchFamily="34" charset="0"/>
              </a:rPr>
              <a:t>72</a:t>
            </a:r>
            <a:r>
              <a:rPr kumimoji="0" lang="en-US" sz="3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°F in the winter, and have recorded the coldest temperature of any town on Earth </a:t>
            </a:r>
            <a:r>
              <a:rPr lang="en-US" sz="3200" dirty="0">
                <a:solidFill>
                  <a:prstClr val="black">
                    <a:lumMod val="95000"/>
                    <a:lumOff val="5000"/>
                  </a:prstClr>
                </a:solidFill>
                <a:latin typeface="Calibri" panose="020F0502020204030204" pitchFamily="34" charset="0"/>
                <a:cs typeface="Calibri" panose="020F0502020204030204" pitchFamily="34" charset="0"/>
              </a:rPr>
              <a:t>-96°F, (</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-71°</a:t>
            </a:r>
            <a:r>
              <a:rPr lang="en-US" sz="3200" dirty="0">
                <a:solidFill>
                  <a:prstClr val="black">
                    <a:lumMod val="95000"/>
                    <a:lumOff val="5000"/>
                  </a:prstClr>
                </a:solidFill>
                <a:latin typeface="Calibri" panose="020F0502020204030204" pitchFamily="34" charset="0"/>
                <a:cs typeface="Calibri" panose="020F0502020204030204" pitchFamily="34" charset="0"/>
              </a:rPr>
              <a:t>C</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r>
              <a:rPr kumimoji="0" lang="en-US" sz="34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t>
            </a:r>
          </a:p>
          <a:p>
            <a:pPr marL="0" marR="0" lvl="0" indent="0" algn="ctr" defTabSz="457200" rtl="0" eaLnBrk="1" fontAlgn="base" latinLnBrk="0" hangingPunct="0">
              <a:lnSpc>
                <a:spcPct val="86000"/>
              </a:lnSpc>
              <a:spcBef>
                <a:spcPct val="0"/>
              </a:spcBef>
              <a:spcAft>
                <a:spcPts val="6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Video: Short Hairy Horses &amp; Reindeer Thrive 100% Outdoors in the Coldest Town on Earth</a:t>
            </a:r>
          </a:p>
          <a:p>
            <a:pPr marL="640080" marR="0" lvl="0" indent="0" algn="l" defTabSz="457200" rtl="0" eaLnBrk="1" fontAlgn="base" latinLnBrk="0" hangingPunct="0">
              <a:lnSpc>
                <a:spcPct val="86000"/>
              </a:lnSpc>
              <a:spcBef>
                <a:spcPct val="0"/>
              </a:spcBef>
              <a:spcAft>
                <a:spcPts val="6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4"/>
              </a:rPr>
              <a:t>https://www.youtube.com/watch?v=l1noUh2NrLI</a:t>
            </a:r>
            <a:r>
              <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a:t>
            </a:r>
          </a:p>
          <a:p>
            <a:pPr marL="640080" marR="0" lvl="0" indent="0" algn="l" defTabSz="457200" rtl="0" eaLnBrk="1" fontAlgn="base" latinLnBrk="0" hangingPunct="0">
              <a:lnSpc>
                <a:spcPct val="86000"/>
              </a:lnSpc>
              <a:spcBef>
                <a:spcPct val="0"/>
              </a:spcBef>
              <a:spcAft>
                <a:spcPts val="1200"/>
              </a:spcAft>
              <a:buClr>
                <a:prstClr val="white"/>
              </a:buClr>
              <a:buSzPct val="65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5"/>
              </a:rPr>
              <a:t>https://www.youtube.com/watch?v=BgzkrfksvP4</a:t>
            </a:r>
            <a:endParaRPr kumimoji="0" lang="en-US" sz="2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187948D-169E-4794-9B30-557E7C8CF790}"/>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BCB3D8BA-22A0-4C1F-AA32-47AB32F19269}"/>
              </a:ext>
            </a:extLst>
          </p:cNvPr>
          <p:cNvSpPr>
            <a:spLocks noChangeArrowheads="1"/>
          </p:cNvSpPr>
          <p:nvPr/>
        </p:nvSpPr>
        <p:spPr bwMode="auto">
          <a:xfrm>
            <a:off x="49768" y="365760"/>
            <a:ext cx="9044464" cy="987963"/>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621695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3000">
        <p15:prstTrans prst="pageCurlDouble"/>
      </p:transition>
    </mc:Choice>
    <mc:Fallback xmlns="">
      <p:transition spd="slow" advTm="23000">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a:extLst>
              <a:ext uri="{FF2B5EF4-FFF2-40B4-BE49-F238E27FC236}">
                <a16:creationId xmlns:a16="http://schemas.microsoft.com/office/drawing/2014/main" id="{64E54B11-C25D-4D9F-8D0D-9B3DBE049F2F}"/>
              </a:ext>
            </a:extLst>
          </p:cNvPr>
          <p:cNvSpPr txBox="1">
            <a:spLocks noChangeArrowheads="1"/>
          </p:cNvSpPr>
          <p:nvPr/>
        </p:nvSpPr>
        <p:spPr bwMode="auto">
          <a:xfrm>
            <a:off x="111034" y="182880"/>
            <a:ext cx="8921932" cy="105156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9" name="Rectangle 2">
            <a:extLst>
              <a:ext uri="{FF2B5EF4-FFF2-40B4-BE49-F238E27FC236}">
                <a16:creationId xmlns:a16="http://schemas.microsoft.com/office/drawing/2014/main" id="{0E6FC3E5-2BB3-40B9-B8BE-A686C33220C7}"/>
              </a:ext>
            </a:extLst>
          </p:cNvPr>
          <p:cNvSpPr>
            <a:spLocks noChangeArrowheads="1"/>
          </p:cNvSpPr>
          <p:nvPr/>
        </p:nvSpPr>
        <p:spPr bwMode="auto">
          <a:xfrm>
            <a:off x="137160" y="1371600"/>
            <a:ext cx="8869680" cy="5272982"/>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spcAft>
                <a:spcPts val="0"/>
              </a:spcAft>
            </a:pPr>
            <a:r>
              <a:rPr lang="en-US" sz="28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Exactly as the Bible predicted immediately before the end times, knowledge &amp; travel have exploded exponentially, and massive natural disasters occur like birth pangs, closer and closer together</a:t>
            </a: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 </a:t>
            </a:r>
          </a:p>
          <a:p>
            <a:pPr marL="0" indent="0">
              <a:spcAft>
                <a:spcPts val="1200"/>
              </a:spcAft>
            </a:pP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hlinkClick r:id="rId4"/>
              </a:rPr>
              <a:t>[32]</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hlinkClick r:id="rId5"/>
              </a:rPr>
              <a:t>[33]</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hlinkClick r:id="rId6"/>
              </a:rPr>
              <a:t>Is. 13:8</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rPr>
              <a:t> </a:t>
            </a:r>
            <a:r>
              <a:rPr lang="en-US" b="1" dirty="0">
                <a:ln w="9525">
                  <a:solidFill>
                    <a:schemeClr val="bg1"/>
                  </a:solidFill>
                  <a:prstDash val="solid"/>
                </a:ln>
                <a:solidFill>
                  <a:schemeClr val="tx1"/>
                </a:solidFill>
                <a:effectLst>
                  <a:outerShdw blurRad="12700" dist="38100" dir="2700000" algn="tl" rotWithShape="0">
                    <a:schemeClr val="bg1">
                      <a:lumMod val="50000"/>
                    </a:schemeClr>
                  </a:outerShdw>
                </a:effectLst>
                <a:hlinkClick r:id="rId7"/>
              </a:rPr>
              <a:t>26:17</a:t>
            </a:r>
            <a:endParaRPr lang="en-US"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endParaRPr>
          </a:p>
          <a:p>
            <a:pPr marL="274320" lvl="0" indent="-274320">
              <a:lnSpc>
                <a:spcPct val="87000"/>
              </a:lnSpc>
              <a:spcBef>
                <a:spcPts val="0"/>
              </a:spcBef>
              <a:spcAft>
                <a:spcPts val="1000"/>
              </a:spcAft>
              <a:buClr>
                <a:schemeClr val="bg1"/>
              </a:buClr>
              <a:buSzPct val="70000"/>
              <a:buFont typeface="Wingdings" panose="05000000000000000000" pitchFamily="2" charset="2"/>
              <a:buChar char="Ø"/>
              <a:tabLst/>
              <a:defRPr/>
            </a:pPr>
            <a:r>
              <a:rPr lang="en-US" sz="2700" kern="150" dirty="0">
                <a:solidFill>
                  <a:schemeClr val="bg1"/>
                </a:solidFill>
                <a:ea typeface="SimSun" panose="02010600030101010101" pitchFamily="2" charset="-122"/>
                <a:cs typeface="Arial" panose="020B0604020202020204" pitchFamily="34" charset="0"/>
              </a:rPr>
              <a:t>“Giant earthquakes and huge volcanic eruptions (that are not caused by disproved global warming) are starting to happen with such frequency now that they almost immediately start receding from our memory after they happen.”</a:t>
            </a:r>
            <a:r>
              <a:rPr lang="en-US" sz="2800" kern="150" dirty="0">
                <a:solidFill>
                  <a:schemeClr val="bg1"/>
                </a:solidFill>
                <a:ea typeface="SimSun" panose="02010600030101010101" pitchFamily="2" charset="-122"/>
                <a:cs typeface="Arial" panose="020B0604020202020204" pitchFamily="34" charset="0"/>
              </a:rPr>
              <a:t> </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8"/>
              </a:rPr>
              <a:t>[986]</a:t>
            </a:r>
            <a:r>
              <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9"/>
              </a:rPr>
              <a:t>[988]</a:t>
            </a:r>
            <a:endParaRPr lang="en-US" kern="150" dirty="0">
              <a:ln w="9525">
                <a:solidFill>
                  <a:schemeClr val="bg1"/>
                </a:solidFill>
                <a:prstDash val="solid"/>
              </a:ln>
              <a:solidFill>
                <a:schemeClr val="tx1"/>
              </a:solidFill>
              <a:ea typeface="SimSun" panose="02010600030101010101" pitchFamily="2" charset="-122"/>
              <a:cs typeface="Arial" panose="020B0604020202020204" pitchFamily="34" charset="0"/>
            </a:endParaRPr>
          </a:p>
          <a:p>
            <a:pPr marL="274320" lvl="0" indent="-274320">
              <a:lnSpc>
                <a:spcPct val="87000"/>
              </a:lnSpc>
              <a:spcBef>
                <a:spcPts val="0"/>
              </a:spcBef>
              <a:spcAft>
                <a:spcPts val="1000"/>
              </a:spcAft>
              <a:buClr>
                <a:schemeClr val="bg1"/>
              </a:buClr>
              <a:buSzPct val="70000"/>
              <a:buFont typeface="Wingdings" panose="05000000000000000000" pitchFamily="2" charset="2"/>
              <a:buChar char="Ø"/>
              <a:tabLst/>
              <a:defRPr/>
            </a:pPr>
            <a:r>
              <a:rPr lang="en-US" sz="2700" kern="150" dirty="0">
                <a:solidFill>
                  <a:schemeClr val="bg1"/>
                </a:solidFill>
                <a:ea typeface="SimSun" panose="02010600030101010101" pitchFamily="2" charset="-122"/>
                <a:cs typeface="Arial" panose="020B0604020202020204" pitchFamily="34" charset="0"/>
              </a:rPr>
              <a:t>“We have been witnessing one historic seismic event after another, and they are happening so fast that it is hard to keep up with them all.”</a:t>
            </a:r>
            <a:r>
              <a:rPr lang="en-US" sz="27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 </a:t>
            </a:r>
            <a:r>
              <a:rPr lang="en-US"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8"/>
              </a:rPr>
              <a:t>[986]</a:t>
            </a:r>
            <a:r>
              <a:rPr lang="en-US" kern="150" dirty="0">
                <a:ln w="9525">
                  <a:solidFill>
                    <a:prstClr val="black"/>
                  </a:solidFill>
                  <a:prstDash val="solid"/>
                </a:ln>
                <a:solidFill>
                  <a:prstClr val="white"/>
                </a:solidFill>
                <a:ea typeface="SimSun" panose="02010600030101010101" pitchFamily="2" charset="-122"/>
                <a:cs typeface="Arial" panose="020B0604020202020204" pitchFamily="34" charset="0"/>
                <a:hlinkClick r:id="rId9"/>
              </a:rPr>
              <a:t>[988]</a:t>
            </a:r>
            <a:r>
              <a:rPr lang="en-US" sz="3000" kern="150" dirty="0">
                <a:ln w="9525">
                  <a:solidFill>
                    <a:schemeClr val="bg1"/>
                  </a:solidFill>
                  <a:prstDash val="solid"/>
                </a:ln>
                <a:solidFill>
                  <a:schemeClr val="tx1"/>
                </a:solidFill>
                <a:effectLst>
                  <a:outerShdw blurRad="12700" dist="38100" dir="2700000" algn="tl" rotWithShape="0">
                    <a:schemeClr val="bg1">
                      <a:lumMod val="50000"/>
                    </a:schemeClr>
                  </a:outerShdw>
                </a:effectLst>
                <a:ea typeface="SimSun" panose="02010600030101010101" pitchFamily="2" charset="-122"/>
                <a:cs typeface="Arial" panose="020B0604020202020204" pitchFamily="34" charset="0"/>
              </a:rPr>
              <a:t> </a:t>
            </a:r>
          </a:p>
        </p:txBody>
      </p:sp>
      <p:sp>
        <p:nvSpPr>
          <p:cNvPr id="4" name="Date Placeholder 2">
            <a:extLst>
              <a:ext uri="{FF2B5EF4-FFF2-40B4-BE49-F238E27FC236}">
                <a16:creationId xmlns:a16="http://schemas.microsoft.com/office/drawing/2014/main" id="{B6E2C921-50CA-437D-B263-55D353082244}"/>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41064864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56747" y="1660773"/>
            <a:ext cx="8830505" cy="4873129"/>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0000"/>
              </a:lnSpc>
              <a:spcAft>
                <a:spcPts val="1000"/>
              </a:spcAft>
              <a:buClrTx/>
              <a:buSzPct val="80000"/>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For 2 years, I researched </a:t>
            </a:r>
            <a:r>
              <a:rPr lang="en-US" sz="3200" dirty="0">
                <a:solidFill>
                  <a:prstClr val="black">
                    <a:lumMod val="95000"/>
                    <a:lumOff val="5000"/>
                  </a:prstClr>
                </a:solidFill>
                <a:latin typeface="Calibri" panose="020F0502020204030204" pitchFamily="34" charset="0"/>
                <a:cs typeface="Calibri" panose="020F0502020204030204" pitchFamily="34" charset="0"/>
              </a:rPr>
              <a:t>m</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any field excavations and geology books that rigorously proved ice age loess, glacier debris, and unusual for flat Kansas, rolling hills at the Kansas River boundary in Kansas City. </a:t>
            </a:r>
            <a:r>
              <a:rPr lang="en-US" altLang="en-US" sz="1600" b="1"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3"/>
              </a:rPr>
              <a:t>[952]</a:t>
            </a:r>
            <a:endPar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This was once the front edge of a 1 mile thick ice sheet debris field, during one of many ice ages. </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3"/>
              </a:rPr>
              <a:t>[952]</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But, there is no mention of any ice age in the Bible after Noah’s flood as Young Earth believers propose, or anytime after humans were created instantly by God 6,700 - 41,000 years ago</a:t>
            </a:r>
            <a:r>
              <a:rPr lang="en-US" sz="3200" dirty="0">
                <a:solidFill>
                  <a:prstClr val="black">
                    <a:lumMod val="95000"/>
                    <a:lumOff val="5000"/>
                  </a:prstClr>
                </a:solidFill>
                <a:latin typeface="Calibri" panose="020F0502020204030204" pitchFamily="34" charset="0"/>
                <a:cs typeface="Calibri" panose="020F0502020204030204" pitchFamily="34" charset="0"/>
              </a:rPr>
              <a:t>.</a:t>
            </a:r>
            <a:r>
              <a:rPr kumimoji="0" lang="en-US" sz="3200" b="0" i="0" u="none" strike="noStrike" kern="1200" cap="none" spc="0" normalizeH="0" baseline="0" noProof="0" dirty="0">
                <a:ln>
                  <a:noFill/>
                </a:ln>
                <a:solidFill>
                  <a:prstClr val="black">
                    <a:lumMod val="95000"/>
                    <a:lumOff val="5000"/>
                  </a:prstClr>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i="1"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hlinkClick r:id="rId4"/>
              </a:rPr>
              <a:t>Evolution Is Not Science</a:t>
            </a:r>
            <a:r>
              <a:rPr kumimoji="0" lang="en-US" i="1" strike="noStrike" kern="1200" cap="none" spc="0" normalizeH="0" baseline="0" noProof="0" dirty="0">
                <a:ln w="9525">
                  <a:solidFill>
                    <a:prstClr val="black"/>
                  </a:solidFill>
                  <a:prstDash val="solid"/>
                </a:ln>
                <a:solidFill>
                  <a:prstClr val="white"/>
                </a:solidFill>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600" b="0" i="1"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(pgs. 227-231).</a:t>
            </a:r>
            <a:endParaRPr kumimoji="0" lang="en-US" sz="1800" b="0"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4" name="Date Placeholder 2">
            <a:extLst>
              <a:ext uri="{FF2B5EF4-FFF2-40B4-BE49-F238E27FC236}">
                <a16:creationId xmlns:a16="http://schemas.microsoft.com/office/drawing/2014/main" id="{3187948D-169E-4794-9B30-557E7C8CF790}"/>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E92F229C-C80E-42ED-8C39-8C7D18786294}"/>
              </a:ext>
            </a:extLst>
          </p:cNvPr>
          <p:cNvSpPr>
            <a:spLocks noChangeArrowheads="1"/>
          </p:cNvSpPr>
          <p:nvPr/>
        </p:nvSpPr>
        <p:spPr bwMode="auto">
          <a:xfrm>
            <a:off x="49767" y="457200"/>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42773086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08518" y="2066469"/>
            <a:ext cx="8726964" cy="4154984"/>
          </a:xfrm>
          <a:prstGeom prst="rect">
            <a:avLst/>
          </a:prstGeom>
          <a:gradFill flip="none" rotWithShape="1">
            <a:gsLst>
              <a:gs pos="0">
                <a:schemeClr val="tx1"/>
              </a:gs>
              <a:gs pos="71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1200"/>
              </a:spcAft>
              <a:buClrTx/>
              <a:buSzPct val="80000"/>
              <a:tabLst/>
              <a:defRPr/>
            </a:pPr>
            <a:r>
              <a:rPr kumimoji="0" lang="en-US" altLang="en-US" sz="320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None of the falsely claimed additional unbiblical catastrophic worldwide events (tsunamis, asteroids, continents shifting, volcano storms or ice ages), except for the flood of Noah itself, can be scientifically proven to have occurred ≈ 5,000 years ago on Earth, by dozens of independent dating methods. </a:t>
            </a:r>
          </a:p>
          <a:p>
            <a:pPr marL="0" lvl="0" indent="0" defTabSz="914400" eaLnBrk="0">
              <a:lnSpc>
                <a:spcPct val="100000"/>
              </a:lnSpc>
              <a:spcAft>
                <a:spcPts val="1200"/>
              </a:spcAft>
              <a:buClrTx/>
              <a:buSzPct val="80000"/>
              <a:tabLst/>
              <a:defRPr/>
            </a:pPr>
            <a:r>
              <a:rPr kumimoji="0" lang="en-US" altLang="en-US"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(See Noah’s Ark found &amp; scientifically proven, </a:t>
            </a:r>
            <a:r>
              <a:rPr lang="en-US" b="1" i="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3"/>
              </a:rPr>
              <a:t>Evolution Is Not Science</a:t>
            </a:r>
            <a:r>
              <a:rPr lang="en-US" b="1" i="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r>
              <a:rPr lang="en-US" i="1" dirty="0">
                <a:solidFill>
                  <a:prstClr val="black"/>
                </a:solidFill>
                <a:latin typeface="Calibri" panose="020F0502020204030204" pitchFamily="34" charset="0"/>
                <a:cs typeface="Calibri" panose="020F0502020204030204" pitchFamily="34" charset="0"/>
              </a:rPr>
              <a:t>pgs. 313-327)</a:t>
            </a:r>
            <a:r>
              <a:rPr kumimoji="0" lang="en-US" altLang="en-US"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B233137D-17BA-4482-B33C-87E31791DA7A}"/>
              </a:ext>
            </a:extLst>
          </p:cNvPr>
          <p:cNvSpPr>
            <a:spLocks noChangeArrowheads="1"/>
          </p:cNvSpPr>
          <p:nvPr/>
        </p:nvSpPr>
        <p:spPr bwMode="auto">
          <a:xfrm>
            <a:off x="49768" y="685800"/>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3222635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1440" y="1635981"/>
            <a:ext cx="8961120" cy="4993803"/>
          </a:xfrm>
          <a:prstGeom prst="rect">
            <a:avLst/>
          </a:prstGeom>
          <a:gradFill flip="none" rotWithShape="1">
            <a:gsLst>
              <a:gs pos="0">
                <a:schemeClr val="tx1"/>
              </a:gs>
              <a:gs pos="71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3716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800"/>
              </a:spcAft>
              <a:buClrTx/>
              <a:buSzPct val="70000"/>
              <a:tabLst/>
              <a:defRPr/>
            </a:pPr>
            <a:r>
              <a:rPr lang="en-US" altLang="en-US" sz="2600" b="1" dirty="0">
                <a:solidFill>
                  <a:prstClr val="black"/>
                </a:solidFill>
                <a:ea typeface="Times New Roman" panose="02020603050405020304" pitchFamily="18" charset="0"/>
                <a:cs typeface="Arial" panose="020B0604020202020204" pitchFamily="34" charset="0"/>
              </a:rPr>
              <a:t>Independent dating methods in close agreement:</a:t>
            </a:r>
            <a:endPar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914400" rtl="0" eaLnBrk="0" fontAlgn="base" latinLnBrk="0" hangingPunct="0">
              <a:lnSpc>
                <a:spcPct val="94000"/>
              </a:lnSpc>
              <a:spcBef>
                <a:spcPct val="0"/>
              </a:spcBef>
              <a:spcAft>
                <a:spcPts val="800"/>
              </a:spcAft>
              <a:buClrTx/>
              <a:buSzPct val="70000"/>
              <a:buFont typeface="Wingdings" panose="05000000000000000000" pitchFamily="2" charset="2"/>
              <a:buChar char="Ø"/>
              <a:tabLst/>
              <a:defRPr/>
            </a:pPr>
            <a:r>
              <a:rPr kumimoji="0" lang="en-US" altLang="en-US" sz="27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Hot spot movement dating, resulting in sequential island chain and volcano cauldron formation at predictable distances and directions. This includes Hawaii and the moving Yellowstone hotspot.</a:t>
            </a:r>
          </a:p>
          <a:p>
            <a:pPr marL="274320" marR="0" lvl="0" indent="-274320" algn="l" defTabSz="914400" rtl="0" eaLnBrk="0" fontAlgn="base" latinLnBrk="0" hangingPunct="0">
              <a:lnSpc>
                <a:spcPct val="94000"/>
              </a:lnSpc>
              <a:spcBef>
                <a:spcPct val="0"/>
              </a:spcBef>
              <a:spcAft>
                <a:spcPts val="800"/>
              </a:spcAft>
              <a:buClrTx/>
              <a:buSzPct val="70000"/>
              <a:buFont typeface="Wingdings" panose="05000000000000000000" pitchFamily="2" charset="2"/>
              <a:buChar char="Ø"/>
              <a:tabLst/>
              <a:defRPr/>
            </a:pPr>
            <a:r>
              <a:rPr kumimoji="0" lang="en-US" altLang="en-US" sz="27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Earth’s repeated magnetic pole shift, recorded in rocks.</a:t>
            </a:r>
          </a:p>
          <a:p>
            <a:pPr marL="274320" indent="-274320" defTabSz="914400" eaLnBrk="0">
              <a:lnSpc>
                <a:spcPct val="94000"/>
              </a:lnSpc>
              <a:spcAft>
                <a:spcPts val="800"/>
              </a:spcAft>
              <a:buClrTx/>
              <a:buSzPct val="70000"/>
              <a:buFont typeface="Wingdings" panose="05000000000000000000" pitchFamily="2" charset="2"/>
              <a:buChar char="Ø"/>
              <a:tabLst/>
              <a:defRPr/>
            </a:pPr>
            <a:r>
              <a:rPr kumimoji="0" lang="en-US" altLang="en-US" sz="27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Repeating ice age glaciers with debris fields in front.</a:t>
            </a: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lang="en-US" altLang="en-US" sz="1600" b="1"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3"/>
              </a:rPr>
              <a:t>[952]</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endParaRPr kumimoji="0" lang="en-US" altLang="en-US"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274320" lvl="0" indent="-274320" defTabSz="914400" eaLnBrk="0">
              <a:lnSpc>
                <a:spcPct val="94000"/>
              </a:lnSpc>
              <a:spcAft>
                <a:spcPts val="800"/>
              </a:spcAft>
              <a:buClrTx/>
              <a:buSzPct val="70000"/>
              <a:buFont typeface="Wingdings" panose="05000000000000000000" pitchFamily="2" charset="2"/>
              <a:buChar char="Ø"/>
              <a:tabLst/>
              <a:defRPr/>
            </a:pPr>
            <a:r>
              <a:rPr kumimoji="0" lang="en-US" altLang="en-US" sz="27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50 large meteor impact craters with shocked quarts, iridium &amp; charcoal in the same rock layer worldwide.</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lang="en-US" sz="1400"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4"/>
              </a:rPr>
              <a:t>[2]</a:t>
            </a:r>
            <a:r>
              <a:rPr lang="en-US" sz="1400" kern="150" dirty="0">
                <a:ln w="9525">
                  <a:solidFill>
                    <a:schemeClr val="bg1"/>
                  </a:solidFill>
                  <a:prstDash val="solid"/>
                </a:ln>
                <a:solidFill>
                  <a:schemeClr val="tx1"/>
                </a:solidFill>
                <a:ea typeface="SimSun" panose="02010600030101010101" pitchFamily="2" charset="-122"/>
                <a:cs typeface="Arial" panose="020B0604020202020204" pitchFamily="34" charset="0"/>
                <a:hlinkClick r:id="rId5"/>
              </a:rPr>
              <a:t>[945]</a:t>
            </a:r>
            <a:endParaRPr lang="en-US" sz="1400" kern="150" dirty="0">
              <a:ln w="9525">
                <a:solidFill>
                  <a:schemeClr val="bg1"/>
                </a:solidFill>
                <a:prstDash val="solid"/>
              </a:ln>
              <a:solidFill>
                <a:schemeClr val="tx1"/>
              </a:solidFill>
              <a:ea typeface="SimSun" panose="02010600030101010101" pitchFamily="2" charset="-122"/>
              <a:cs typeface="Arial" panose="020B0604020202020204" pitchFamily="34" charset="0"/>
            </a:endParaRPr>
          </a:p>
          <a:p>
            <a:pPr marL="274320" marR="0" lvl="0" indent="-274320" algn="l" defTabSz="914400" rtl="0" eaLnBrk="0" fontAlgn="base" latinLnBrk="0" hangingPunct="0">
              <a:lnSpc>
                <a:spcPct val="94000"/>
              </a:lnSpc>
              <a:spcBef>
                <a:spcPct val="0"/>
              </a:spcBef>
              <a:spcAft>
                <a:spcPts val="800"/>
              </a:spcAft>
              <a:buClrTx/>
              <a:buSzPct val="70000"/>
              <a:buFont typeface="Wingdings" panose="05000000000000000000" pitchFamily="2" charset="2"/>
              <a:buChar char="Ø"/>
              <a:tabLst/>
              <a:defRPr/>
            </a:pPr>
            <a:r>
              <a:rPr kumimoji="0" lang="en-US" altLang="en-US" sz="27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Local repeating ancient floods that formed 45 repeating coal layers 2,700 feet deep. </a:t>
            </a:r>
            <a:r>
              <a:rPr kumimoji="0" lang="en-US" altLang="en-US" sz="1600" i="0" u="none" strike="noStrike" kern="1200" cap="none" spc="0" normalizeH="0" baseline="0" noProof="0" dirty="0">
                <a:ln w="9525">
                  <a:solidFill>
                    <a:prstClr val="black"/>
                  </a:solidFill>
                  <a:prstDash val="solid"/>
                </a:ln>
                <a:solidFill>
                  <a:prstClr val="white"/>
                </a:solidFill>
                <a:uLnTx/>
                <a:uFillTx/>
                <a:latin typeface="Arial" panose="020B0604020202020204" pitchFamily="34" charset="0"/>
                <a:ea typeface="Times New Roman" panose="02020603050405020304" pitchFamily="18" charset="0"/>
                <a:cs typeface="Arial" panose="020B0604020202020204" pitchFamily="34" charset="0"/>
                <a:hlinkClick r:id="rId6"/>
              </a:rPr>
              <a:t>[951]</a:t>
            </a:r>
            <a:r>
              <a:rPr kumimoji="0" lang="en-US" sz="1600" i="0" u="none" strike="noStrike" kern="1200" cap="none" spc="0" normalizeH="0" baseline="0" noProof="0" dirty="0">
                <a:ln w="9525">
                  <a:solidFill>
                    <a:prstClr val="black"/>
                  </a:solidFill>
                  <a:prstDash val="solid"/>
                </a:ln>
                <a:solidFill>
                  <a:prstClr val="white"/>
                </a:solidFill>
                <a:uLnTx/>
                <a:uFillTx/>
                <a:latin typeface="Arial" panose="020B0604020202020204" pitchFamily="34" charset="0"/>
                <a:ea typeface="Microsoft YaHei" panose="020B0503020204020204" pitchFamily="34" charset="-122"/>
                <a:cs typeface="+mn-cs"/>
                <a:hlinkClick r:id="rId7"/>
              </a:rPr>
              <a:t>[</a:t>
            </a:r>
            <a:r>
              <a:rPr kumimoji="0" lang="en-US" sz="1600" i="0" u="none" strike="noStrike" kern="1200" cap="none" spc="0" normalizeH="0" baseline="0" noProof="0" dirty="0">
                <a:ln w="9525">
                  <a:solidFill>
                    <a:prstClr val="black"/>
                  </a:solidFill>
                  <a:prstDash val="solid"/>
                </a:ln>
                <a:solidFill>
                  <a:prstClr val="white"/>
                </a:solidFill>
                <a:uLnTx/>
                <a:uFillTx/>
                <a:latin typeface="Arial" panose="020B0604020202020204" pitchFamily="34" charset="0"/>
                <a:hlinkClick r:id="rId7"/>
              </a:rPr>
              <a:t>955]</a:t>
            </a:r>
            <a:endParaRPr kumimoji="0" lang="en-US" altLang="en-US" i="0" u="none" strike="noStrike" kern="1200" cap="none" spc="0" normalizeH="0" baseline="0" noProof="0" dirty="0">
              <a:ln>
                <a:noFill/>
              </a:ln>
              <a:solidFill>
                <a:prstClr val="black"/>
              </a:solidFill>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B233137D-17BA-4482-B33C-87E31791DA7A}"/>
              </a:ext>
            </a:extLst>
          </p:cNvPr>
          <p:cNvSpPr>
            <a:spLocks noChangeArrowheads="1"/>
          </p:cNvSpPr>
          <p:nvPr/>
        </p:nvSpPr>
        <p:spPr bwMode="auto">
          <a:xfrm>
            <a:off x="49768" y="528277"/>
            <a:ext cx="9044464" cy="987963"/>
          </a:xfrm>
          <a:prstGeom prst="rect">
            <a:avLst/>
          </a:prstGeom>
          <a:blipFill>
            <a:blip r:embed="rId8"/>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9572654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30628" y="1299668"/>
            <a:ext cx="8919528" cy="5289140"/>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8288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0000"/>
              </a:lnSpc>
              <a:spcAft>
                <a:spcPts val="600"/>
              </a:spcAft>
              <a:buClrTx/>
              <a:buSzPct val="70000"/>
              <a:tabLst/>
              <a:defRPr/>
            </a:pPr>
            <a:r>
              <a:rPr lang="en-US" altLang="en-US" sz="2600" dirty="0">
                <a:solidFill>
                  <a:prstClr val="black"/>
                </a:solidFill>
                <a:ea typeface="Times New Roman" panose="02020603050405020304" pitchFamily="18" charset="0"/>
                <a:cs typeface="Arial" panose="020B0604020202020204" pitchFamily="34" charset="0"/>
              </a:rPr>
              <a:t>Continued (dozens of independent dating methods agree):</a:t>
            </a:r>
            <a:endParaRPr kumimoji="0" lang="en-US" altLang="en-US" sz="260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274320" lvl="0" indent="-274320" defTabSz="914400" eaLnBrk="0">
              <a:lnSpc>
                <a:spcPct val="90000"/>
              </a:lnSpc>
              <a:spcAft>
                <a:spcPts val="600"/>
              </a:spcAft>
              <a:buClrTx/>
              <a:buSzPct val="70000"/>
              <a:buFont typeface="Wingdings" panose="05000000000000000000" pitchFamily="2" charset="2"/>
              <a:buChar char="Ø"/>
              <a:tabLst/>
              <a:defRPr/>
            </a:pPr>
            <a:r>
              <a:rPr lang="en-US" altLang="en-US" sz="2700" b="1" dirty="0">
                <a:ln w="9525">
                  <a:solidFill>
                    <a:prstClr val="black"/>
                  </a:solidFill>
                  <a:prstDash val="solid"/>
                </a:ln>
                <a:solidFill>
                  <a:srgbClr val="00FF00"/>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New calibration curve high filtration Carbon-14 dating closely matches independent dating from: </a:t>
            </a:r>
            <a:r>
              <a:rPr lang="en-US" altLang="en-US" sz="2700" b="1" dirty="0">
                <a:ln w="9525">
                  <a:solidFill>
                    <a:prstClr val="black"/>
                  </a:solidFill>
                  <a:prstDash val="solid"/>
                </a:ln>
                <a:solidFill>
                  <a:srgbClr val="00FF00"/>
                </a:solidFill>
                <a:effectLst>
                  <a:outerShdw blurRad="50800" dist="50800" dir="5400000" algn="ctr" rotWithShape="0">
                    <a:prstClr val="black">
                      <a:lumMod val="95000"/>
                      <a:lumOff val="5000"/>
                    </a:prstClr>
                  </a:outerShdw>
                </a:effectLst>
                <a:ea typeface="Times New Roman" panose="02020603050405020304" pitchFamily="18" charset="0"/>
                <a:cs typeface="Arial" panose="020B0604020202020204" pitchFamily="34" charset="0"/>
              </a:rPr>
              <a:t>Bristlecone Pine &amp; European Oak tree ring dating to 10,000 years ago</a:t>
            </a:r>
            <a:r>
              <a:rPr lang="en-US" altLang="en-US" sz="2700" dirty="0">
                <a:solidFill>
                  <a:schemeClr val="bg1"/>
                </a:solidFill>
                <a:ea typeface="Times New Roman" panose="02020603050405020304" pitchFamily="18" charset="0"/>
                <a:cs typeface="Arial" panose="020B0604020202020204" pitchFamily="34" charset="0"/>
              </a:rPr>
              <a:t>,</a:t>
            </a:r>
            <a:r>
              <a:rPr lang="en-US" altLang="en-US" sz="2700" b="1" dirty="0">
                <a:ln w="9525">
                  <a:solidFill>
                    <a:prstClr val="black"/>
                  </a:solidFill>
                  <a:prstDash val="solid"/>
                </a:ln>
                <a:solidFill>
                  <a:srgbClr val="00FF00"/>
                </a:solidFill>
                <a:effectLst>
                  <a:outerShdw blurRad="50800" dist="50800" dir="5400000" algn="ctr" rotWithShape="0">
                    <a:prstClr val="black">
                      <a:lumMod val="95000"/>
                      <a:lumOff val="5000"/>
                    </a:prstClr>
                  </a:outerShdw>
                </a:effectLst>
                <a:ea typeface="Times New Roman" panose="02020603050405020304" pitchFamily="18" charset="0"/>
                <a:cs typeface="Arial" panose="020B0604020202020204" pitchFamily="34" charset="0"/>
              </a:rPr>
              <a:t> </a:t>
            </a:r>
            <a:r>
              <a:rPr lang="en-US" altLang="en-US" b="1" dirty="0">
                <a:ln w="9525">
                  <a:solidFill>
                    <a:prstClr val="black"/>
                  </a:solidFill>
                  <a:prstDash val="solid"/>
                </a:ln>
                <a:solidFill>
                  <a:srgbClr val="00FF00"/>
                </a:solidFill>
                <a:effectLst>
                  <a:outerShdw blurRad="50800" dist="50800" dir="5400000" algn="ctr" rotWithShape="0">
                    <a:prstClr val="black">
                      <a:lumMod val="95000"/>
                      <a:lumOff val="5000"/>
                    </a:prstClr>
                  </a:outerShdw>
                </a:effectLst>
                <a:ea typeface="Times New Roman" panose="02020603050405020304" pitchFamily="18" charset="0"/>
                <a:cs typeface="Arial" panose="020B0604020202020204" pitchFamily="34" charset="0"/>
                <a:hlinkClick r:id="rId3"/>
              </a:rPr>
              <a:t>[951]</a:t>
            </a:r>
            <a:r>
              <a:rPr lang="en-US" altLang="en-US" b="1" dirty="0">
                <a:ln w="9525">
                  <a:solidFill>
                    <a:prstClr val="black"/>
                  </a:solidFill>
                  <a:prstDash val="solid"/>
                </a:ln>
                <a:solidFill>
                  <a:srgbClr val="00FF00"/>
                </a:solidFill>
                <a:effectLst>
                  <a:outerShdw blurRad="50800" dist="50800" dir="5400000" algn="ctr" rotWithShape="0">
                    <a:prstClr val="black">
                      <a:lumMod val="95000"/>
                      <a:lumOff val="5000"/>
                    </a:prstClr>
                  </a:outerShdw>
                </a:effectLst>
                <a:ea typeface="Times New Roman" panose="02020603050405020304" pitchFamily="18" charset="0"/>
                <a:cs typeface="Arial" panose="020B0604020202020204" pitchFamily="34" charset="0"/>
              </a:rPr>
              <a:t> </a:t>
            </a:r>
            <a:r>
              <a:rPr lang="en-US" altLang="en-US" sz="2600" dirty="0">
                <a:solidFill>
                  <a:schemeClr val="bg1"/>
                </a:solidFill>
                <a:ea typeface="Times New Roman" panose="02020603050405020304" pitchFamily="18" charset="0"/>
                <a:cs typeface="Arial" panose="020B0604020202020204" pitchFamily="34" charset="0"/>
              </a:rPr>
              <a:t>annual sediment dating, coral dating and </a:t>
            </a:r>
            <a:r>
              <a:rPr lang="en-US" altLang="en-US" sz="27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calcium cave formation dating</a:t>
            </a:r>
            <a:r>
              <a:rPr lang="en-US" altLang="en-US" sz="2700" dirty="0">
                <a:solidFill>
                  <a:schemeClr val="bg1"/>
                </a:solidFill>
                <a:ea typeface="Times New Roman" panose="02020603050405020304" pitchFamily="18" charset="0"/>
                <a:cs typeface="Arial" panose="020B0604020202020204" pitchFamily="34" charset="0"/>
              </a:rPr>
              <a:t>. </a:t>
            </a:r>
            <a:r>
              <a:rPr lang="en-US" altLang="en-US" sz="2600" dirty="0">
                <a:solidFill>
                  <a:schemeClr val="bg1"/>
                </a:solidFill>
                <a:ea typeface="Times New Roman" panose="02020603050405020304" pitchFamily="18" charset="0"/>
                <a:cs typeface="Arial" panose="020B0604020202020204" pitchFamily="34" charset="0"/>
              </a:rPr>
              <a:t>C14 dating calibrates out variations from: deep sea water, river water, nuclear tests, fossil fuels and southern hemisphere. </a:t>
            </a:r>
            <a:r>
              <a:rPr lang="en-US" altLang="en-US" b="1" dirty="0">
                <a:ln w="9525">
                  <a:solidFill>
                    <a:prstClr val="black"/>
                  </a:solidFill>
                  <a:prstDash val="solid"/>
                </a:ln>
                <a:solidFill>
                  <a:srgbClr val="00FF00"/>
                </a:solidFill>
                <a:effectLst>
                  <a:outerShdw blurRad="50800" dist="50800" dir="5400000" algn="ctr" rotWithShape="0">
                    <a:prstClr val="black">
                      <a:lumMod val="95000"/>
                      <a:lumOff val="5000"/>
                    </a:prstClr>
                  </a:outerShdw>
                </a:effectLst>
                <a:ea typeface="Times New Roman" panose="02020603050405020304" pitchFamily="18" charset="0"/>
                <a:cs typeface="Arial" panose="020B0604020202020204" pitchFamily="34" charset="0"/>
                <a:hlinkClick r:id="rId5"/>
              </a:rPr>
              <a:t>[1004]</a:t>
            </a:r>
            <a:endParaRPr kumimoji="0" lang="en-US" altLang="en-US"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914400" rtl="0" eaLnBrk="0" fontAlgn="base" latinLnBrk="0" hangingPunct="0">
              <a:lnSpc>
                <a:spcPct val="90000"/>
              </a:lnSpc>
              <a:spcBef>
                <a:spcPct val="0"/>
              </a:spcBef>
              <a:spcAft>
                <a:spcPts val="600"/>
              </a:spcAft>
              <a:buClrTx/>
              <a:buSzPct val="70000"/>
              <a:buFont typeface="Wingdings" panose="05000000000000000000" pitchFamily="2" charset="2"/>
              <a:buChar char="Ø"/>
              <a:tabLst/>
              <a:defRPr/>
            </a:pPr>
            <a:r>
              <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Earthquake and igneous intrusion rock layer dating.</a:t>
            </a:r>
          </a:p>
          <a:p>
            <a:pPr marL="274320" lvl="0" indent="-274320" defTabSz="914400" eaLnBrk="0">
              <a:lnSpc>
                <a:spcPct val="90000"/>
              </a:lnSpc>
              <a:spcAft>
                <a:spcPts val="600"/>
              </a:spcAft>
              <a:buClrTx/>
              <a:buSzPct val="70000"/>
              <a:buFont typeface="Wingdings" panose="05000000000000000000" pitchFamily="2" charset="2"/>
              <a:buChar char="Ø"/>
              <a:tabLst/>
              <a:defRPr/>
            </a:pPr>
            <a:r>
              <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Rock layer dating of </a:t>
            </a:r>
            <a:r>
              <a:rPr lang="en-US" altLang="en-US" sz="2600" dirty="0">
                <a:solidFill>
                  <a:prstClr val="black"/>
                </a:solidFill>
                <a:ea typeface="Times New Roman" panose="02020603050405020304" pitchFamily="18" charset="0"/>
                <a:cs typeface="Arial" panose="020B0604020202020204" pitchFamily="34" charset="0"/>
              </a:rPr>
              <a:t>ancient trapped air &amp; water bubbles in </a:t>
            </a:r>
            <a:r>
              <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1.2 mile deep salt and glacier ice cores, that match Earth’s atmosphere and sea salt percentages at that age</a:t>
            </a:r>
            <a:r>
              <a:rPr lang="en-US" altLang="en-US" sz="2600" dirty="0">
                <a:solidFill>
                  <a:prstClr val="black"/>
                </a:solidFill>
                <a:ea typeface="Times New Roman" panose="02020603050405020304" pitchFamily="18" charset="0"/>
                <a:cs typeface="Arial" panose="020B0604020202020204" pitchFamily="34" charset="0"/>
              </a:rPr>
              <a:t>.</a:t>
            </a:r>
            <a:endPar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914400" rtl="0" eaLnBrk="0" fontAlgn="base" latinLnBrk="0" hangingPunct="0">
              <a:lnSpc>
                <a:spcPct val="90000"/>
              </a:lnSpc>
              <a:spcBef>
                <a:spcPct val="0"/>
              </a:spcBef>
              <a:spcAft>
                <a:spcPts val="600"/>
              </a:spcAft>
              <a:buClrTx/>
              <a:buSzPct val="70000"/>
              <a:buFont typeface="Wingdings" panose="05000000000000000000" pitchFamily="2" charset="2"/>
              <a:buChar char="Ø"/>
              <a:tabLst/>
              <a:defRPr/>
            </a:pPr>
            <a:r>
              <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Similar extinct fossils in the same rock layers worldwide.</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02E75FB5-809B-452B-8863-58F6C497EEC6}"/>
              </a:ext>
            </a:extLst>
          </p:cNvPr>
          <p:cNvSpPr>
            <a:spLocks noChangeArrowheads="1"/>
          </p:cNvSpPr>
          <p:nvPr/>
        </p:nvSpPr>
        <p:spPr bwMode="auto">
          <a:xfrm>
            <a:off x="49768" y="228600"/>
            <a:ext cx="9044464" cy="987963"/>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5509857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2000">
        <p15:prstTrans prst="pageCurlDouble"/>
      </p:transition>
    </mc:Choice>
    <mc:Fallback xmlns="">
      <p:transition spd="slow" advTm="42000">
        <p:fade/>
      </p:transition>
    </mc:Fallback>
  </mc:AlternateContent>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1440" y="1188719"/>
            <a:ext cx="8961120" cy="5605272"/>
          </a:xfrm>
          <a:prstGeom prst="rect">
            <a:avLst/>
          </a:prstGeom>
          <a:gradFill flip="none" rotWithShape="1">
            <a:gsLst>
              <a:gs pos="0">
                <a:schemeClr val="tx1"/>
              </a:gs>
              <a:gs pos="69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400"/>
              </a:spcAft>
              <a:buClrTx/>
              <a:buSzPct val="70000"/>
              <a:buFont typeface="Times New Roman" panose="02020603050405020304" pitchFamily="18" charset="0"/>
              <a:buNone/>
              <a:tabLst/>
              <a:defRPr/>
            </a:pPr>
            <a:r>
              <a:rPr kumimoji="0" lang="en-US" altLang="en-US" sz="26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Independent age dating methods, in close agreement: </a:t>
            </a:r>
          </a:p>
          <a:p>
            <a:pPr marL="274320" lvl="0" indent="-274320" defTabSz="914400" eaLnBrk="0">
              <a:lnSpc>
                <a:spcPct val="90000"/>
              </a:lnSpc>
              <a:spcAft>
                <a:spcPts val="400"/>
              </a:spcAft>
              <a:buClrTx/>
              <a:buSzPct val="70000"/>
              <a:buFont typeface="Wingdings" panose="05000000000000000000" pitchFamily="2" charset="2"/>
              <a:buChar char="Ø"/>
              <a:tabLst/>
              <a:defRPr/>
            </a:pPr>
            <a:r>
              <a:rPr lang="en-US" altLang="en-US" sz="2600"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Uranium-Lead</a:t>
            </a:r>
            <a:r>
              <a:rPr lang="en-US" altLang="en-US" sz="2600" dirty="0">
                <a:solidFill>
                  <a:prstClr val="black"/>
                </a:solidFill>
                <a:ea typeface="Times New Roman" panose="02020603050405020304" pitchFamily="18" charset="0"/>
                <a:cs typeface="Arial" panose="020B0604020202020204" pitchFamily="34" charset="0"/>
              </a:rPr>
              <a:t> or </a:t>
            </a:r>
            <a:r>
              <a:rPr lang="en-US" altLang="en-US" sz="2600" dirty="0">
                <a:ln w="9525">
                  <a:solidFill>
                    <a:schemeClr val="bg1"/>
                  </a:solidFill>
                  <a:prstDash val="solid"/>
                </a:ln>
                <a:solidFill>
                  <a:schemeClr val="tx1"/>
                </a:solidFill>
                <a:effectLst>
                  <a:outerShdw blurRad="38100" dist="38100" dir="2700000" algn="tl">
                    <a:srgbClr val="000000">
                      <a:alpha val="43137"/>
                    </a:srgbClr>
                  </a:outerShdw>
                </a:effectLst>
                <a:ea typeface="Times New Roman" panose="02020603050405020304" pitchFamily="18" charset="0"/>
                <a:cs typeface="Arial" panose="020B0604020202020204" pitchFamily="34" charset="0"/>
                <a:hlinkClick r:id="rId4"/>
              </a:rPr>
              <a:t>other radioactive isotope decay dating</a:t>
            </a:r>
            <a:r>
              <a:rPr lang="en-US" altLang="en-US" sz="2600" dirty="0">
                <a:solidFill>
                  <a:prstClr val="black"/>
                </a:solidFill>
                <a:ea typeface="Times New Roman" panose="02020603050405020304" pitchFamily="18" charset="0"/>
                <a:cs typeface="Arial" panose="020B0604020202020204" pitchFamily="34" charset="0"/>
              </a:rPr>
              <a:t>.</a:t>
            </a:r>
            <a:endPar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914400" rtl="0" eaLnBrk="0" fontAlgn="base" latinLnBrk="0" hangingPunct="0">
              <a:lnSpc>
                <a:spcPct val="90000"/>
              </a:lnSpc>
              <a:spcBef>
                <a:spcPct val="0"/>
              </a:spcBef>
              <a:spcAft>
                <a:spcPts val="400"/>
              </a:spcAft>
              <a:buClrTx/>
              <a:buSzPct val="70000"/>
              <a:buFont typeface="Wingdings" panose="05000000000000000000" pitchFamily="2" charset="2"/>
              <a:buChar char="Ø"/>
              <a:tabLst/>
              <a:defRPr/>
            </a:pPr>
            <a:r>
              <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Cosmic background radiation, Red Shift of distant light, increased helium in distant dust clouds,</a:t>
            </a:r>
            <a:r>
              <a:rPr kumimoji="0" lang="en-US" altLang="en-US" sz="18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Arial" panose="020B0604020202020204" pitchFamily="34" charset="0"/>
                <a:ea typeface="Times New Roman" panose="02020603050405020304" pitchFamily="18" charset="0"/>
                <a:cs typeface="Arial" panose="020B0604020202020204" pitchFamily="34" charset="0"/>
                <a:hlinkClick r:id="rId5"/>
              </a:rPr>
              <a:t>[2]</a:t>
            </a:r>
            <a:r>
              <a:rPr kumimoji="0" lang="en-US" altLang="en-US" sz="2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gravity waves from an ancient Milky Way galactic near</a:t>
            </a:r>
            <a:r>
              <a:rPr lang="en-US" altLang="en-US" sz="2600" dirty="0">
                <a:solidFill>
                  <a:prstClr val="black"/>
                </a:solidFill>
                <a:ea typeface="Times New Roman" panose="02020603050405020304" pitchFamily="18" charset="0"/>
                <a:cs typeface="Arial" panose="020B0604020202020204" pitchFamily="34" charset="0"/>
              </a:rPr>
              <a:t> miss </a:t>
            </a:r>
            <a:r>
              <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collision</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16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Times New Roman" panose="02020603050405020304" pitchFamily="18" charset="0"/>
                <a:cs typeface="Arial" panose="020B0604020202020204" pitchFamily="34" charset="0"/>
                <a:hlinkClick r:id="rId6"/>
              </a:rPr>
              <a:t>[985]</a:t>
            </a:r>
            <a:r>
              <a:rPr kumimoji="0" lang="en-US" altLang="en-US" sz="16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2600" i="0" u="none" strike="noStrike" kern="1200" normalizeH="0" baseline="0" noProof="0" dirty="0">
                <a:solidFill>
                  <a:schemeClr val="bg1"/>
                </a:solidFill>
                <a:uLnTx/>
                <a:uFillTx/>
                <a:latin typeface="Arial" panose="020B0604020202020204" pitchFamily="34" charset="0"/>
                <a:ea typeface="Times New Roman" panose="02020603050405020304" pitchFamily="18" charset="0"/>
                <a:cs typeface="Arial" panose="020B0604020202020204" pitchFamily="34" charset="0"/>
              </a:rPr>
              <a:t>and 240 million year rotation period of the Milky Way</a:t>
            </a:r>
            <a:r>
              <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16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Times New Roman" panose="02020603050405020304" pitchFamily="18" charset="0"/>
                <a:cs typeface="Arial" panose="020B0604020202020204" pitchFamily="34" charset="0"/>
                <a:hlinkClick r:id="rId7"/>
              </a:rPr>
              <a:t>[984]</a:t>
            </a:r>
            <a:endParaRPr kumimoji="0" lang="en-US" altLang="en-US" sz="1600" b="1" i="0" u="none" strike="noStrike" kern="1200" normalizeH="0" baseline="0" noProof="0" dirty="0">
              <a:ln w="9525">
                <a:solidFill>
                  <a:schemeClr val="bg1"/>
                </a:solidFill>
                <a:prstDash val="solid"/>
              </a:ln>
              <a:solidFill>
                <a:schemeClr val="tx1"/>
              </a:solidFill>
              <a:uLnTx/>
              <a:uFillTx/>
              <a:latin typeface="Arial" panose="020B0604020202020204" pitchFamily="34" charset="0"/>
              <a:ea typeface="Times New Roman" panose="02020603050405020304" pitchFamily="18" charset="0"/>
              <a:cs typeface="Arial" panose="020B0604020202020204" pitchFamily="34" charset="0"/>
            </a:endParaRPr>
          </a:p>
          <a:p>
            <a:pPr marL="274320" lvl="0" indent="-274320" defTabSz="914400" eaLnBrk="0">
              <a:lnSpc>
                <a:spcPct val="90000"/>
              </a:lnSpc>
              <a:spcAft>
                <a:spcPts val="400"/>
              </a:spcAft>
              <a:buClrTx/>
              <a:buSzPct val="70000"/>
              <a:buFont typeface="Wingdings" panose="05000000000000000000" pitchFamily="2" charset="2"/>
              <a:buChar char="Ø"/>
              <a:tabLst/>
              <a:defRPr/>
            </a:pPr>
            <a:r>
              <a:rPr kumimoji="0" lang="en-US" altLang="en-US" sz="26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Space dust infalling rates on Earth (40,000 tons/year), and on the Moon (3,000 tons/year) were recently verified by satellites. This independent dating predicts 1.2 inches of space dust on the surface of the Moon, accumulated over it’s 4.5 billion year age (linear time) or 1/8 to 3 inches of dust when including all dust accumulation variables. </a:t>
            </a:r>
            <a:r>
              <a:rPr lang="en-US" altLang="en-US" sz="1600" b="1"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8"/>
              </a:rPr>
              <a:t>[979]</a:t>
            </a:r>
            <a:endParaRPr lang="en-US" altLang="en-US" sz="1600" dirty="0">
              <a:solidFill>
                <a:prstClr val="black"/>
              </a:solidFill>
              <a:ea typeface="Times New Roman" panose="02020603050405020304" pitchFamily="18" charset="0"/>
              <a:cs typeface="Arial" panose="020B0604020202020204" pitchFamily="34" charset="0"/>
            </a:endParaRPr>
          </a:p>
          <a:p>
            <a:pPr marL="274320" lvl="0" indent="-274320" defTabSz="914400" eaLnBrk="0">
              <a:lnSpc>
                <a:spcPct val="90000"/>
              </a:lnSpc>
              <a:spcAft>
                <a:spcPts val="400"/>
              </a:spcAft>
              <a:buClrTx/>
              <a:buSzPct val="70000"/>
              <a:buFont typeface="Wingdings" panose="05000000000000000000" pitchFamily="2" charset="2"/>
              <a:buChar char="Ø"/>
              <a:tabLst/>
              <a:defRPr/>
            </a:pPr>
            <a:r>
              <a:rPr kumimoji="0" lang="en-US" altLang="en-US" sz="2600" b="1" i="0" u="none" strike="noStrike" kern="1200" normalizeH="0" baseline="0" noProof="0" dirty="0">
                <a:ln w="9525">
                  <a:solidFill>
                    <a:schemeClr val="bg1"/>
                  </a:solidFill>
                  <a:prstDash val="solid"/>
                </a:ln>
                <a:solidFill>
                  <a:srgbClr val="00FF00"/>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This matches dust depths explorers measured on the Moon’s surface, shattering Young Earth dust depths</a:t>
            </a:r>
            <a:r>
              <a:rPr kumimoji="0" lang="en-US" altLang="en-US" sz="2000" b="1" i="0" u="none" strike="noStrike" kern="1200" normalizeH="0" baseline="0" noProof="0" dirty="0">
                <a:ln w="9525">
                  <a:solidFill>
                    <a:schemeClr val="bg1"/>
                  </a:solidFill>
                  <a:prstDash val="solid"/>
                </a:ln>
                <a:solidFill>
                  <a:srgbClr val="00FF00"/>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1600" b="1" i="0" u="none" strike="noStrike" kern="1200" cap="none" spc="0" normalizeH="0" baseline="0" noProof="0" dirty="0">
                <a:ln w="9525">
                  <a:solidFill>
                    <a:prstClr val="black"/>
                  </a:solidFill>
                  <a:prstDash val="solid"/>
                </a:ln>
                <a:solidFill>
                  <a:prstClr val="white"/>
                </a:solidFill>
                <a:effectLst>
                  <a:outerShdw blurRad="38100" dist="38100" dir="2700000" algn="tl">
                    <a:srgbClr val="000000">
                      <a:alpha val="43137"/>
                    </a:srgbClr>
                  </a:outerShdw>
                </a:effectLst>
                <a:uLnTx/>
                <a:uFillTx/>
                <a:latin typeface="Arial" panose="020B0604020202020204" pitchFamily="34" charset="0"/>
                <a:ea typeface="Times New Roman" panose="02020603050405020304" pitchFamily="18" charset="0"/>
                <a:cs typeface="Arial" panose="020B0604020202020204" pitchFamily="34" charset="0"/>
                <a:hlinkClick r:id="rId8"/>
              </a:rPr>
              <a:t>[979]</a:t>
            </a:r>
            <a:endParaRPr kumimoji="0" lang="en-US" altLang="en-US" sz="1500" b="1" i="0" u="none" strike="noStrike" kern="1200" cap="none" spc="0" normalizeH="0" baseline="0" noProof="0" dirty="0">
              <a:ln>
                <a:noFill/>
              </a:ln>
              <a:solidFill>
                <a:prstClr val="black">
                  <a:lumMod val="95000"/>
                  <a:lumOff val="5000"/>
                </a:prstClr>
              </a:solidFill>
              <a:effectLst>
                <a:outerShdw blurRad="38100" dist="38100" dir="2700000" algn="tl">
                  <a:srgbClr val="000000">
                    <a:alpha val="43137"/>
                  </a:srgbClr>
                </a:outerShdw>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583680"/>
            <a:ext cx="2971800"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schemeClr val="bg1"/>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EC1BDA68-6B03-445F-97DE-5F430A2CD480}"/>
              </a:ext>
            </a:extLst>
          </p:cNvPr>
          <p:cNvSpPr>
            <a:spLocks noChangeArrowheads="1"/>
          </p:cNvSpPr>
          <p:nvPr/>
        </p:nvSpPr>
        <p:spPr bwMode="auto">
          <a:xfrm>
            <a:off x="49768" y="137160"/>
            <a:ext cx="9044464" cy="987963"/>
          </a:xfrm>
          <a:prstGeom prst="rect">
            <a:avLst/>
          </a:prstGeom>
          <a:blipFill>
            <a:blip r:embed="rId9"/>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8568290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5000">
        <p15:prstTrans prst="pageCurlDouble"/>
      </p:transition>
    </mc:Choice>
    <mc:Fallback xmlns="">
      <p:transition spd="slow" advTm="55000">
        <p:fade/>
      </p:transition>
    </mc:Fallback>
  </mc:AlternateContent>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3464" y="1234440"/>
            <a:ext cx="8957072" cy="5486400"/>
          </a:xfrm>
          <a:prstGeom prst="rect">
            <a:avLst/>
          </a:prstGeom>
          <a:gradFill flip="none" rotWithShape="1">
            <a:gsLst>
              <a:gs pos="0">
                <a:schemeClr val="tx1"/>
              </a:gs>
              <a:gs pos="6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300"/>
              </a:spcAft>
              <a:buClr>
                <a:prstClr val="white"/>
              </a:buClr>
              <a:buSzPct val="65000"/>
              <a:buFont typeface="Times New Roman" panose="02020603050405020304" pitchFamily="18" charset="0"/>
              <a:buNone/>
              <a:tabLst/>
              <a:defRPr/>
            </a:pPr>
            <a:r>
              <a:rPr kumimoji="0" lang="en-US" altLang="en-US" sz="3000" b="1" i="0" u="none" strike="noStrike" kern="1200" cap="none" spc="0" normalizeH="0" baseline="0" noProof="0" dirty="0">
                <a:ln w="9525">
                  <a:solidFill>
                    <a:prstClr val="black"/>
                  </a:solidFill>
                  <a:prstDash val="solid"/>
                </a:ln>
                <a:solidFill>
                  <a:srgbClr val="00FF00"/>
                </a:solidFill>
                <a:effectLst>
                  <a:outerShdw blurRad="50800" dist="50800" dir="2700000" algn="ctr" rotWithShape="0">
                    <a:prstClr val="black"/>
                  </a:outerShdw>
                </a:effectLst>
                <a:uLnTx/>
                <a:uFillTx/>
                <a:latin typeface="Arial" panose="020B0604020202020204" pitchFamily="34" charset="0"/>
                <a:ea typeface="Times New Roman" panose="02020603050405020304" pitchFamily="18" charset="0"/>
                <a:cs typeface="Arial" panose="020B0604020202020204" pitchFamily="34" charset="0"/>
              </a:rPr>
              <a:t>The Young Earth theory is also biblically illegal. It requires changing many words of the Bible:</a:t>
            </a:r>
            <a:endParaRPr kumimoji="0" lang="en-US" altLang="en-US" sz="3000" b="1" i="0" u="none" strike="noStrike" kern="1200" cap="none" spc="0" normalizeH="0" baseline="0" noProof="0" dirty="0">
              <a:ln w="9525">
                <a:solidFill>
                  <a:prstClr val="black"/>
                </a:solidFill>
                <a:prstDash val="solid"/>
              </a:ln>
              <a:solidFill>
                <a:prstClr val="white"/>
              </a:solidFill>
              <a:effectLst>
                <a:outerShdw blurRad="50800" dist="50800" dir="2700000" algn="ctr" rotWithShape="0">
                  <a:prstClr val="black"/>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No death of any organism anywhere on Earth before sin. The Bible only stated that death came to mankind after sin, and that plants were eaten and died before sin.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Adding a literal equation required to calculate absolute physical age of the universe, and the words Young Earth. These are never stated in the Bible, they are assumed.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Adding belief in Young Earth as requirement for Heaven.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Adding that all past geology formed during the flood of Noah. Appendix E Noah’s Ark flood geology refutes this.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Adding words that dinosaurs became extinct during flood. </a:t>
            </a:r>
          </a:p>
          <a:p>
            <a:pPr marL="274320" marR="0" lvl="0" indent="-274320" algn="l" defTabSz="914400" rtl="0" eaLnBrk="0" fontAlgn="base" latinLnBrk="0" hangingPunct="0">
              <a:lnSpc>
                <a:spcPct val="90000"/>
              </a:lnSpc>
              <a:spcBef>
                <a:spcPct val="0"/>
              </a:spcBef>
              <a:spcAft>
                <a:spcPts val="300"/>
              </a:spcAft>
              <a:buClr>
                <a:prstClr val="black"/>
              </a:buClr>
              <a:buSzPct val="85000"/>
              <a:buFont typeface="+mj-lt"/>
              <a:buAutoNum type="arabicPeriod"/>
              <a:tabLst/>
              <a:defRPr/>
            </a:pPr>
            <a:r>
              <a:rPr kumimoji="0" lang="en-US" altLang="en-US" sz="2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Deleting Bible verses that describe that time and space are far more complex than we currently understand.</a:t>
            </a:r>
            <a:endParaRPr kumimoji="0" lang="en-US" altLang="en-US" sz="2600" b="1" i="0" u="none" strike="noStrike" kern="1200" cap="none" spc="0" normalizeH="0" baseline="0" noProof="0" dirty="0">
              <a:ln w="9525">
                <a:solidFill>
                  <a:prstClr val="black"/>
                </a:solidFill>
                <a:prstDash val="solid"/>
              </a:ln>
              <a:solidFill>
                <a:prstClr val="black">
                  <a:lumMod val="95000"/>
                  <a:lumOff val="5000"/>
                </a:prstClr>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75120"/>
            <a:ext cx="2971800" cy="18288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51F16915-AB96-43C6-884D-A96FF883EF62}"/>
              </a:ext>
            </a:extLst>
          </p:cNvPr>
          <p:cNvSpPr>
            <a:spLocks noChangeArrowheads="1"/>
          </p:cNvSpPr>
          <p:nvPr/>
        </p:nvSpPr>
        <p:spPr bwMode="auto">
          <a:xfrm>
            <a:off x="49768" y="20142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1496665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3000">
        <p15:prstTrans prst="pageCurlDouble"/>
      </p:transition>
    </mc:Choice>
    <mc:Fallback xmlns="">
      <p:transition spd="slow" advTm="43000">
        <p:fade/>
      </p:transition>
    </mc:Fallback>
  </mc:AlternateContent>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49766" y="1307592"/>
            <a:ext cx="9044464" cy="5379934"/>
          </a:xfrm>
          <a:prstGeom prst="rect">
            <a:avLst/>
          </a:prstGeom>
          <a:gradFill flip="none" rotWithShape="1">
            <a:gsLst>
              <a:gs pos="0">
                <a:schemeClr val="tx1"/>
              </a:gs>
              <a:gs pos="6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Young Earth creationists claim that all of the past: thousands of massive asteroid impacts, volcano storms, tectonic plate continent separation, plus all geological layers occurred during Noah’s 1 yr. flood.</a:t>
            </a:r>
          </a:p>
          <a:p>
            <a:pPr marL="274320" marR="0" lvl="0" indent="-274320" algn="l" defTabSz="914400" rtl="0" eaLnBrk="0" fontAlgn="base" latinLnBrk="0" hangingPunct="0">
              <a:lnSpc>
                <a:spcPct val="90000"/>
              </a:lnSpc>
              <a:spcBef>
                <a:spcPct val="0"/>
              </a:spcBef>
              <a:spcAft>
                <a:spcPts val="1000"/>
              </a:spcAft>
              <a:buClr>
                <a:prstClr val="white"/>
              </a:buClr>
              <a:buSzPct val="70000"/>
              <a:buFont typeface="Wingdings" panose="05000000000000000000" pitchFamily="2" charset="2"/>
              <a:buChar char="Ø"/>
              <a:tabLst/>
              <a:defRPr/>
            </a:pPr>
            <a:r>
              <a:rPr kumimoji="0" lang="en-US" altLang="en-US" sz="28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rPr>
              <a:t>Noah’s ark would have been incinerated by the 3,000</a:t>
            </a:r>
            <a:r>
              <a:rPr kumimoji="0" lang="en-US" altLang="en-US" sz="28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a:t>
            </a:r>
            <a:r>
              <a:rPr kumimoji="0" lang="en-US" altLang="en-US" sz="28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rPr>
              <a:t>F heat, and sunk by mile high tsunamis with worldwide raining lava bombs and toxic gases.</a:t>
            </a:r>
          </a:p>
          <a:p>
            <a:pPr marL="274320" marR="0" lvl="0" indent="-274320" algn="l" defTabSz="914400" rtl="0" eaLnBrk="0" fontAlgn="base" latinLnBrk="0" hangingPunct="0">
              <a:lnSpc>
                <a:spcPct val="90000"/>
              </a:lnSpc>
              <a:spcBef>
                <a:spcPct val="0"/>
              </a:spcBef>
              <a:spcAft>
                <a:spcPts val="1000"/>
              </a:spcAft>
              <a:buClr>
                <a:prstClr val="white"/>
              </a:buClr>
              <a:buSzPct val="70000"/>
              <a:buFont typeface="Wingdings" panose="05000000000000000000" pitchFamily="2" charset="2"/>
              <a:buChar char="Ø"/>
              <a:tabLst/>
              <a:defRPr/>
            </a:pPr>
            <a:r>
              <a:rPr kumimoji="0" lang="en-US" altLang="en-US" sz="28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rPr>
              <a:t>Noah’s family would have died in the lethal 10.9% oxygen levels from Earth’s ancient atmosphere.</a:t>
            </a:r>
          </a:p>
          <a:p>
            <a:pPr marL="274320" marR="0" lvl="0" indent="-274320" algn="l" defTabSz="914400" rtl="0" eaLnBrk="0" fontAlgn="base" latinLnBrk="0" hangingPunct="0">
              <a:lnSpc>
                <a:spcPct val="90000"/>
              </a:lnSpc>
              <a:spcBef>
                <a:spcPct val="0"/>
              </a:spcBef>
              <a:spcAft>
                <a:spcPts val="1000"/>
              </a:spcAft>
              <a:buClr>
                <a:prstClr val="white"/>
              </a:buClr>
              <a:buSzPct val="65000"/>
              <a:buFont typeface="Wingdings" panose="05000000000000000000" pitchFamily="2" charset="2"/>
              <a:buChar char="Ø"/>
              <a:tabLst/>
              <a:defRPr/>
            </a:pPr>
            <a:r>
              <a:rPr kumimoji="0" lang="en-US" altLang="en-US" sz="28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Furthermore, the missing Noah’s flood layers are not found as built up land deposits, but as the  missing removed top layers that flowed to the sea.</a:t>
            </a:r>
            <a:endParaRPr kumimoji="0" lang="en-US" altLang="en-US" sz="2800" b="1" i="0" u="none" strike="noStrike" kern="1200" cap="none" spc="0" normalizeH="0" baseline="0" noProof="0" dirty="0">
              <a:ln w="9525">
                <a:solidFill>
                  <a:prstClr val="black"/>
                </a:solidFill>
                <a:prstDash val="solid"/>
              </a:ln>
              <a:solidFill>
                <a:srgbClr val="00FF00"/>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4E5E1F30-B975-4E4B-9462-F6096AC2195C}"/>
              </a:ext>
            </a:extLst>
          </p:cNvPr>
          <p:cNvSpPr>
            <a:spLocks noChangeArrowheads="1"/>
          </p:cNvSpPr>
          <p:nvPr/>
        </p:nvSpPr>
        <p:spPr bwMode="auto">
          <a:xfrm>
            <a:off x="49766" y="203604"/>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8397361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3000">
        <p15:prstTrans prst="pageCurlDouble"/>
      </p:transition>
    </mc:Choice>
    <mc:Fallback xmlns="">
      <p:transition spd="slow" advTm="43000">
        <p:fade/>
      </p:transition>
    </mc:Fallback>
  </mc:AlternateContent>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BD1DF412-77A7-48E1-BAA3-54C25E7B915A}"/>
              </a:ext>
            </a:extLst>
          </p:cNvPr>
          <p:cNvSpPr>
            <a:spLocks noChangeArrowheads="1"/>
          </p:cNvSpPr>
          <p:nvPr/>
        </p:nvSpPr>
        <p:spPr bwMode="auto">
          <a:xfrm>
            <a:off x="49768" y="274320"/>
            <a:ext cx="9044464" cy="100584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182880" rIns="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2900"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rPr>
              <a:t>The Short Journey of Noah’s Ark Proves the Ocean was Calm, With No Meteors or Sliding Continents</a:t>
            </a:r>
          </a:p>
        </p:txBody>
      </p:sp>
      <p:sp>
        <p:nvSpPr>
          <p:cNvPr id="7" name="Rectangle 2">
            <a:extLst>
              <a:ext uri="{FF2B5EF4-FFF2-40B4-BE49-F238E27FC236}">
                <a16:creationId xmlns:a16="http://schemas.microsoft.com/office/drawing/2014/main" id="{9F8356C4-1529-4C7C-96DB-D6993244DC1D}"/>
              </a:ext>
            </a:extLst>
          </p:cNvPr>
          <p:cNvSpPr>
            <a:spLocks noChangeArrowheads="1"/>
          </p:cNvSpPr>
          <p:nvPr/>
        </p:nvSpPr>
        <p:spPr bwMode="auto">
          <a:xfrm>
            <a:off x="203200" y="1449323"/>
            <a:ext cx="8728529" cy="5148076"/>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0000"/>
              </a:lnSpc>
              <a:spcAft>
                <a:spcPts val="1000"/>
              </a:spcAft>
              <a:buClrTx/>
              <a:buSzPct val="80000"/>
              <a:tabLst/>
              <a:defRPr/>
            </a:pPr>
            <a:r>
              <a:rPr lang="en-US" altLang="en-US" sz="29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We can prove the ocean water was very calm during the food of Noah. There were no massive tsunamis or continents sliding around.  </a:t>
            </a:r>
          </a:p>
          <a:p>
            <a:pPr marL="0" lvl="0" indent="0" defTabSz="914400" eaLnBrk="0">
              <a:lnSpc>
                <a:spcPct val="90000"/>
              </a:lnSpc>
              <a:spcAft>
                <a:spcPts val="600"/>
              </a:spcAft>
              <a:buClrTx/>
              <a:buSzPct val="80000"/>
              <a:tabLst/>
              <a:defRPr/>
            </a:pPr>
            <a:r>
              <a:rPr lang="en-US" altLang="en-US" sz="29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This is proved because the location of Noah’s Ark at the starting point of the flood, was only approximately 300 miles from the end point, one year later, after the flood water began to recede.</a:t>
            </a:r>
          </a:p>
          <a:p>
            <a:pPr marL="274320" lvl="0" indent="-274320" defTabSz="914400" eaLnBrk="0">
              <a:lnSpc>
                <a:spcPct val="90000"/>
              </a:lnSpc>
              <a:spcAft>
                <a:spcPts val="600"/>
              </a:spcAft>
              <a:buClrTx/>
              <a:buSzPct val="70000"/>
              <a:buFont typeface="Wingdings" panose="05000000000000000000" pitchFamily="2" charset="2"/>
              <a:buChar char="Ø"/>
              <a:tabLst/>
              <a:defRPr/>
            </a:pPr>
            <a:r>
              <a:rPr lang="en-US" altLang="en-US" sz="2700" dirty="0">
                <a:solidFill>
                  <a:prstClr val="black"/>
                </a:solidFill>
                <a:ea typeface="Times New Roman" panose="02020603050405020304" pitchFamily="18" charset="0"/>
                <a:cs typeface="Arial" panose="020B0604020202020204" pitchFamily="34" charset="0"/>
              </a:rPr>
              <a:t>The starting point was recently scientifically discovered near the Garden of Eden, between Turkey and Iran.</a:t>
            </a:r>
            <a:endParaRPr lang="en-US" altLang="en-US" sz="2700" dirty="0">
              <a:solidFill>
                <a:schemeClr val="bg1"/>
              </a:solidFill>
              <a:ea typeface="Times New Roman" panose="02020603050405020304" pitchFamily="18" charset="0"/>
              <a:cs typeface="Arial" panose="020B0604020202020204" pitchFamily="34" charset="0"/>
            </a:endParaRPr>
          </a:p>
          <a:p>
            <a:pPr marL="274320" lvl="0" indent="-274320" defTabSz="914400" eaLnBrk="0">
              <a:lnSpc>
                <a:spcPct val="90000"/>
              </a:lnSpc>
              <a:spcAft>
                <a:spcPts val="600"/>
              </a:spcAft>
              <a:buClrTx/>
              <a:buSzPct val="70000"/>
              <a:buFont typeface="Wingdings" panose="05000000000000000000" pitchFamily="2" charset="2"/>
              <a:buChar char="Ø"/>
              <a:tabLst/>
              <a:defRPr/>
            </a:pPr>
            <a:r>
              <a:rPr lang="en-US" altLang="en-US" sz="2700" dirty="0">
                <a:solidFill>
                  <a:schemeClr val="bg1"/>
                </a:solidFill>
                <a:ea typeface="Times New Roman" panose="02020603050405020304" pitchFamily="18" charset="0"/>
                <a:cs typeface="Arial" panose="020B0604020202020204" pitchFamily="34" charset="0"/>
              </a:rPr>
              <a:t>The end point was recently scientifically discovered on Mount Ararat.</a:t>
            </a:r>
          </a:p>
        </p:txBody>
      </p:sp>
    </p:spTree>
    <p:extLst>
      <p:ext uri="{BB962C8B-B14F-4D97-AF65-F5344CB8AC3E}">
        <p14:creationId xmlns:p14="http://schemas.microsoft.com/office/powerpoint/2010/main" val="19512222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BD1DF412-77A7-48E1-BAA3-54C25E7B915A}"/>
              </a:ext>
            </a:extLst>
          </p:cNvPr>
          <p:cNvSpPr>
            <a:spLocks noChangeArrowheads="1"/>
          </p:cNvSpPr>
          <p:nvPr/>
        </p:nvSpPr>
        <p:spPr bwMode="auto">
          <a:xfrm>
            <a:off x="49767" y="383911"/>
            <a:ext cx="9044464" cy="1172629"/>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182880" rIns="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2900"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rPr>
              <a:t>The Short Journey of Noah’s Ark Proves the Ocean was Calm, With No Meteors or Sliding Continents</a:t>
            </a:r>
          </a:p>
        </p:txBody>
      </p:sp>
      <p:sp>
        <p:nvSpPr>
          <p:cNvPr id="7" name="Rectangle 2">
            <a:extLst>
              <a:ext uri="{FF2B5EF4-FFF2-40B4-BE49-F238E27FC236}">
                <a16:creationId xmlns:a16="http://schemas.microsoft.com/office/drawing/2014/main" id="{9F8356C4-1529-4C7C-96DB-D6993244DC1D}"/>
              </a:ext>
            </a:extLst>
          </p:cNvPr>
          <p:cNvSpPr>
            <a:spLocks noChangeArrowheads="1"/>
          </p:cNvSpPr>
          <p:nvPr/>
        </p:nvSpPr>
        <p:spPr bwMode="auto">
          <a:xfrm>
            <a:off x="122699" y="1803936"/>
            <a:ext cx="8898599" cy="4727513"/>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Bef>
                <a:spcPts val="0"/>
              </a:spcBef>
              <a:spcAft>
                <a:spcPts val="1800"/>
              </a:spcAft>
              <a:buSzPct val="70000"/>
              <a:tabLst/>
              <a:defRPr/>
            </a:pPr>
            <a:r>
              <a:rPr kumimoji="0" lang="en-US" sz="32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The starting point of the journey of Noah’s Ark </a:t>
            </a:r>
            <a:r>
              <a:rPr lang="en-US" sz="3200" kern="150" dirty="0">
                <a:solidFill>
                  <a:schemeClr val="bg1"/>
                </a:solidFill>
                <a:latin typeface="Calibri" panose="020F0502020204030204" pitchFamily="34" charset="0"/>
                <a:ea typeface="SimSun" panose="02010600030101010101" pitchFamily="2" charset="-122"/>
                <a:cs typeface="Calibri" panose="020F0502020204030204" pitchFamily="34" charset="0"/>
              </a:rPr>
              <a:t>is</a:t>
            </a:r>
            <a:r>
              <a:rPr kumimoji="0" lang="en-US" sz="32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 obtained by the newly discovered location of the Garden of Eden by David Rohl in the video below.</a:t>
            </a:r>
          </a:p>
          <a:p>
            <a:pPr marL="0" lvl="0" indent="0" algn="ctr">
              <a:lnSpc>
                <a:spcPct val="50000"/>
              </a:lnSpc>
              <a:spcBef>
                <a:spcPts val="0"/>
              </a:spcBef>
              <a:spcAft>
                <a:spcPts val="0"/>
              </a:spcAft>
              <a:buSzPct val="70000"/>
              <a:tabLst/>
              <a:defRPr/>
            </a:pPr>
            <a:r>
              <a:rPr lang="en-US" sz="3600" b="1" kern="150" dirty="0">
                <a:ln w="9525">
                  <a:solidFill>
                    <a:srgbClr val="000000">
                      <a:lumMod val="95000"/>
                      <a:lumOff val="5000"/>
                    </a:srgbClr>
                  </a:solidFill>
                  <a:prstDash val="solid"/>
                </a:ln>
                <a:solidFill>
                  <a:srgbClr val="FFFFFF"/>
                </a:solidFill>
                <a:effectLst>
                  <a:outerShdw blurRad="12700" dist="38100" dir="2700000" algn="tl" rotWithShape="0">
                    <a:srgbClr val="000000"/>
                  </a:outerShdw>
                </a:effectLst>
                <a:latin typeface="Calibri" panose="020F0502020204030204" pitchFamily="34" charset="0"/>
                <a:ea typeface="SimSun" panose="02010600030101010101" pitchFamily="2" charset="-122"/>
                <a:cs typeface="Calibri" panose="020F0502020204030204" pitchFamily="34" charset="0"/>
              </a:rPr>
              <a:t>Video: “The Search for Eden” David Rohl</a:t>
            </a:r>
            <a:endParaRPr lang="en-US" sz="2400" b="1" kern="150" dirty="0">
              <a:ln w="9525">
                <a:solidFill>
                  <a:srgbClr val="000000">
                    <a:lumMod val="95000"/>
                    <a:lumOff val="5000"/>
                  </a:srgbClr>
                </a:solidFill>
                <a:prstDash val="solid"/>
              </a:ln>
              <a:solidFill>
                <a:srgbClr val="FFFFFF"/>
              </a:solidFill>
              <a:effectLst>
                <a:outerShdw blurRad="12700" dist="38100" dir="2700000" algn="tl" rotWithShape="0">
                  <a:srgbClr val="000000"/>
                </a:outerShdw>
              </a:effectLst>
              <a:latin typeface="Calibri" panose="020F0502020204030204" pitchFamily="34" charset="0"/>
              <a:ea typeface="SimSun" panose="02010600030101010101" pitchFamily="2" charset="-122"/>
              <a:cs typeface="Calibri" panose="020F0502020204030204" pitchFamily="34" charset="0"/>
            </a:endParaRPr>
          </a:p>
          <a:p>
            <a:pPr marL="0" lvl="0" indent="0" algn="ctr">
              <a:spcBef>
                <a:spcPts val="0"/>
              </a:spcBef>
              <a:spcAft>
                <a:spcPts val="1200"/>
              </a:spcAft>
              <a:buSzPct val="70000"/>
              <a:tabLst/>
              <a:defRPr/>
            </a:pPr>
            <a:r>
              <a:rPr lang="en-US" sz="2000" b="1" kern="150" dirty="0">
                <a:ln w="9525">
                  <a:solidFill>
                    <a:srgbClr val="000000">
                      <a:lumMod val="95000"/>
                      <a:lumOff val="5000"/>
                    </a:srgbClr>
                  </a:solidFill>
                  <a:prstDash val="solid"/>
                </a:ln>
                <a:solidFill>
                  <a:srgbClr val="FFFFFF"/>
                </a:solidFill>
                <a:latin typeface="Calibri" panose="020F0502020204030204" pitchFamily="34" charset="0"/>
                <a:ea typeface="SimSun" panose="02010600030101010101" pitchFamily="2" charset="-122"/>
                <a:cs typeface="Calibri" panose="020F0502020204030204" pitchFamily="34" charset="0"/>
                <a:hlinkClick r:id="rId4"/>
              </a:rPr>
              <a:t>https://binged.it/2r0wrSI</a:t>
            </a:r>
            <a:r>
              <a:rPr lang="en-US" sz="2000" b="1" kern="150" dirty="0">
                <a:solidFill>
                  <a:schemeClr val="bg1"/>
                </a:solidFill>
                <a:latin typeface="Calibri" panose="020F0502020204030204" pitchFamily="34" charset="0"/>
                <a:ea typeface="SimSun" panose="02010600030101010101" pitchFamily="2" charset="-122"/>
                <a:cs typeface="Calibri" panose="020F0502020204030204" pitchFamily="34" charset="0"/>
              </a:rPr>
              <a:t> </a:t>
            </a:r>
          </a:p>
          <a:p>
            <a:pPr marL="0" lvl="0" indent="0">
              <a:lnSpc>
                <a:spcPct val="88000"/>
              </a:lnSpc>
              <a:spcBef>
                <a:spcPts val="0"/>
              </a:spcBef>
              <a:spcAft>
                <a:spcPts val="1000"/>
              </a:spcAft>
              <a:buSzPct val="70000"/>
              <a:tabLst/>
              <a:defRPr/>
            </a:pPr>
            <a:r>
              <a:rPr lang="en-US" sz="3200" kern="150" dirty="0">
                <a:solidFill>
                  <a:schemeClr val="bg1"/>
                </a:solidFill>
                <a:latin typeface="Calibri" panose="020F0502020204030204" pitchFamily="34" charset="0"/>
                <a:ea typeface="SimSun" panose="02010600030101010101" pitchFamily="2" charset="-122"/>
                <a:cs typeface="Calibri" panose="020F0502020204030204" pitchFamily="34" charset="0"/>
              </a:rPr>
              <a:t>This Garden of Eden location</a:t>
            </a:r>
            <a:r>
              <a:rPr kumimoji="0" lang="en-US" sz="32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 is reinforced by the remarkably close </a:t>
            </a:r>
            <a:r>
              <a:rPr lang="en-US" sz="3200" kern="150" dirty="0">
                <a:solidFill>
                  <a:schemeClr val="bg1"/>
                </a:solidFill>
                <a:latin typeface="Calibri" panose="020F0502020204030204" pitchFamily="34" charset="0"/>
                <a:ea typeface="SimSun" panose="02010600030101010101" pitchFamily="2" charset="-122"/>
                <a:cs typeface="Calibri" panose="020F0502020204030204" pitchFamily="34" charset="0"/>
              </a:rPr>
              <a:t>approximately 6,000 to 8,000 </a:t>
            </a:r>
            <a:r>
              <a:rPr kumimoji="0" lang="en-US" sz="32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year old, </a:t>
            </a:r>
            <a:r>
              <a:rPr lang="en-US" sz="3200" kern="150" dirty="0">
                <a:solidFill>
                  <a:prstClr val="black"/>
                </a:solidFill>
                <a:latin typeface="Calibri" panose="020F0502020204030204" pitchFamily="34" charset="0"/>
                <a:ea typeface="SimSun" panose="02010600030101010101" pitchFamily="2" charset="-122"/>
                <a:cs typeface="Calibri" panose="020F0502020204030204" pitchFamily="34" charset="0"/>
              </a:rPr>
              <a:t>oldest </a:t>
            </a:r>
            <a:r>
              <a:rPr kumimoji="0" lang="en-US" sz="32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city </a:t>
            </a:r>
            <a:r>
              <a:rPr lang="en-US" sz="3200" kern="150" dirty="0">
                <a:solidFill>
                  <a:schemeClr val="bg1"/>
                </a:solidFill>
                <a:latin typeface="Calibri" panose="020F0502020204030204" pitchFamily="34" charset="0"/>
                <a:ea typeface="SimSun" panose="02010600030101010101" pitchFamily="2" charset="-122"/>
                <a:cs typeface="Calibri" panose="020F0502020204030204" pitchFamily="34" charset="0"/>
              </a:rPr>
              <a:t>discovered </a:t>
            </a:r>
            <a:r>
              <a:rPr kumimoji="0" lang="en-US" sz="32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in this region. </a:t>
            </a:r>
          </a:p>
          <a:p>
            <a:pPr marL="0" lvl="0" indent="0">
              <a:lnSpc>
                <a:spcPct val="88000"/>
              </a:lnSpc>
              <a:spcBef>
                <a:spcPts val="0"/>
              </a:spcBef>
              <a:spcAft>
                <a:spcPts val="1000"/>
              </a:spcAft>
              <a:buSzPct val="70000"/>
              <a:tabLst/>
              <a:defRPr/>
            </a:pPr>
            <a:r>
              <a:rPr kumimoji="0" lang="en-US" sz="3200" i="0" u="none" strike="noStrike" kern="150" normalizeH="0" baseline="0" noProof="0" dirty="0">
                <a:solidFill>
                  <a:schemeClr val="bg1"/>
                </a:solidFill>
                <a:uLnTx/>
                <a:uFillTx/>
                <a:latin typeface="Calibri" panose="020F0502020204030204" pitchFamily="34" charset="0"/>
                <a:ea typeface="SimSun" panose="02010600030101010101" pitchFamily="2" charset="-122"/>
                <a:cs typeface="Calibri" panose="020F0502020204030204" pitchFamily="34" charset="0"/>
              </a:rPr>
              <a:t>This city is located high above the current shoreline of the Black Sea in NE Turkey.</a:t>
            </a:r>
          </a:p>
        </p:txBody>
      </p:sp>
    </p:spTree>
    <p:extLst>
      <p:ext uri="{BB962C8B-B14F-4D97-AF65-F5344CB8AC3E}">
        <p14:creationId xmlns:p14="http://schemas.microsoft.com/office/powerpoint/2010/main" val="3991997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480070-E89D-4660-944F-5A230FB3E82A}"/>
              </a:ext>
            </a:extLst>
          </p:cNvPr>
          <p:cNvPicPr>
            <a:picLocks noChangeAspect="1"/>
          </p:cNvPicPr>
          <p:nvPr/>
        </p:nvPicPr>
        <p:blipFill>
          <a:blip r:embed="rId3"/>
          <a:stretch>
            <a:fillRect/>
          </a:stretch>
        </p:blipFill>
        <p:spPr>
          <a:xfrm>
            <a:off x="0" y="0"/>
            <a:ext cx="9144000" cy="6858000"/>
          </a:xfrm>
          <a:prstGeom prst="rect">
            <a:avLst/>
          </a:prstGeom>
        </p:spPr>
      </p:pic>
      <p:sp>
        <p:nvSpPr>
          <p:cNvPr id="15" name="TextBox 14">
            <a:extLst>
              <a:ext uri="{FF2B5EF4-FFF2-40B4-BE49-F238E27FC236}">
                <a16:creationId xmlns:a16="http://schemas.microsoft.com/office/drawing/2014/main" id="{1CEBF905-A9C1-4D46-9B76-92DA95F23E99}"/>
              </a:ext>
            </a:extLst>
          </p:cNvPr>
          <p:cNvSpPr txBox="1"/>
          <p:nvPr/>
        </p:nvSpPr>
        <p:spPr bwMode="auto">
          <a:xfrm>
            <a:off x="6199632" y="1213844"/>
            <a:ext cx="2676082" cy="1373902"/>
          </a:xfrm>
          <a:prstGeom prst="rect">
            <a:avLst/>
          </a:prstGeom>
          <a:blipFill dpi="0" rotWithShape="0">
            <a:blip r:embed="rId4"/>
            <a:srcRect/>
            <a:stretch>
              <a:fillRect t="-7245" b="4947"/>
            </a:stretch>
          </a:blipFill>
          <a:ln w="25400">
            <a:no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wrap="square" lIns="91440" tIns="91440" rIns="91440" bIns="91440" rtlCol="0" anchor="ctr" anchorCtr="1">
            <a:spAutoFit/>
          </a:bodyPr>
          <a:lstStyle/>
          <a:p>
            <a:pPr marL="0" marR="0">
              <a:lnSpc>
                <a:spcPct val="80000"/>
              </a:lnSpc>
              <a:spcBef>
                <a:spcPts val="0"/>
              </a:spcBef>
              <a:spcAft>
                <a:spcPts val="0"/>
              </a:spcAft>
            </a:pPr>
            <a:r>
              <a:rPr lang="en-US" sz="2400" b="1" kern="150" dirty="0">
                <a:solidFill>
                  <a:schemeClr val="tx2">
                    <a:lumMod val="25000"/>
                  </a:schemeClr>
                </a:solidFill>
                <a:latin typeface="Calibri" panose="020F0502020204030204" pitchFamily="34" charset="0"/>
                <a:ea typeface="SimSun" panose="02010600030101010101" pitchFamily="2" charset="-122"/>
                <a:cs typeface="Calibri" panose="020F0502020204030204" pitchFamily="34" charset="0"/>
              </a:rPr>
              <a:t>The ark stopped</a:t>
            </a:r>
          </a:p>
          <a:p>
            <a:pPr marL="0" marR="0">
              <a:lnSpc>
                <a:spcPct val="80000"/>
              </a:lnSpc>
              <a:spcBef>
                <a:spcPts val="0"/>
              </a:spcBef>
              <a:spcAft>
                <a:spcPts val="0"/>
              </a:spcAft>
            </a:pPr>
            <a:r>
              <a:rPr lang="en-US" sz="2400" b="1" kern="150" dirty="0">
                <a:solidFill>
                  <a:schemeClr val="tx2">
                    <a:lumMod val="25000"/>
                  </a:schemeClr>
                </a:solidFill>
                <a:latin typeface="Calibri" panose="020F0502020204030204" pitchFamily="34" charset="0"/>
                <a:ea typeface="SimSun" panose="02010600030101010101" pitchFamily="2" charset="-122"/>
                <a:cs typeface="Calibri" panose="020F0502020204030204" pitchFamily="34" charset="0"/>
              </a:rPr>
              <a:t>and was </a:t>
            </a: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5" action="ppaction://hlinksldjump"/>
              </a:rPr>
              <a:t>discovered on Mount Ararat</a:t>
            </a: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 </a:t>
            </a:r>
            <a:r>
              <a:rPr lang="en-US" sz="2400" b="1" kern="150" dirty="0">
                <a:solidFill>
                  <a:schemeClr val="tx2">
                    <a:lumMod val="25000"/>
                  </a:schemeClr>
                </a:solidFill>
                <a:latin typeface="Calibri" panose="020F0502020204030204" pitchFamily="34" charset="0"/>
                <a:ea typeface="SimSun" panose="02010600030101010101" pitchFamily="2" charset="-122"/>
                <a:cs typeface="Calibri" panose="020F0502020204030204" pitchFamily="34" charset="0"/>
              </a:rPr>
              <a:t>in NE Turkey</a:t>
            </a:r>
          </a:p>
        </p:txBody>
      </p:sp>
      <p:sp>
        <p:nvSpPr>
          <p:cNvPr id="14" name="TextBox 13">
            <a:extLst>
              <a:ext uri="{FF2B5EF4-FFF2-40B4-BE49-F238E27FC236}">
                <a16:creationId xmlns:a16="http://schemas.microsoft.com/office/drawing/2014/main" id="{9C5718CB-D85D-42AE-B8FC-873900D624E5}"/>
              </a:ext>
            </a:extLst>
          </p:cNvPr>
          <p:cNvSpPr txBox="1"/>
          <p:nvPr/>
        </p:nvSpPr>
        <p:spPr bwMode="auto">
          <a:xfrm>
            <a:off x="7014447" y="5172545"/>
            <a:ext cx="2112484" cy="1669368"/>
          </a:xfrm>
          <a:prstGeom prst="rect">
            <a:avLst/>
          </a:prstGeom>
          <a:blipFill dpi="0" rotWithShape="0">
            <a:blip r:embed="rId4"/>
            <a:srcRect/>
            <a:stretch>
              <a:fillRect t="-7245" b="4947"/>
            </a:stretch>
          </a:blipFill>
          <a:ln w="25400">
            <a:noFill/>
            <a:round/>
            <a:headEnd/>
            <a:tailEnd/>
          </a:ln>
          <a:effectLst/>
          <a:scene3d>
            <a:camera prst="orthographicFront"/>
            <a:lightRig rig="threePt" dir="t"/>
          </a:scene3d>
          <a:sp3d>
            <a:bevelT w="114300" h="114300"/>
          </a:sp3d>
          <a:extLst/>
        </p:spPr>
        <p:txBody>
          <a:bodyPr wrap="square" lIns="0" tIns="91440" rIns="0" bIns="91440" rtlCol="0" anchor="ctr" anchorCtr="1">
            <a:spAutoFit/>
          </a:bodyPr>
          <a:lstStyle/>
          <a:p>
            <a:pPr marL="0" marR="0">
              <a:lnSpc>
                <a:spcPct val="80000"/>
              </a:lnSpc>
              <a:spcBef>
                <a:spcPts val="0"/>
              </a:spcBef>
              <a:spcAft>
                <a:spcPts val="0"/>
              </a:spcAft>
            </a:pPr>
            <a:r>
              <a:rPr lang="en-US" sz="2400" b="1" kern="150" dirty="0">
                <a:solidFill>
                  <a:schemeClr val="tx2">
                    <a:lumMod val="25000"/>
                  </a:schemeClr>
                </a:solidFill>
                <a:latin typeface="Calibri" panose="020F0502020204030204" pitchFamily="34" charset="0"/>
                <a:ea typeface="SimSun" panose="02010600030101010101" pitchFamily="2" charset="-122"/>
                <a:cs typeface="Calibri" panose="020F0502020204030204" pitchFamily="34" charset="0"/>
              </a:rPr>
              <a:t>Start point #2, at </a:t>
            </a: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6" action="ppaction://hlinksldjump"/>
              </a:rPr>
              <a:t>rediscovered Garden of Eden</a:t>
            </a:r>
            <a:r>
              <a:rPr lang="en-US" sz="2400" b="1" kern="150" dirty="0">
                <a:solidFill>
                  <a:schemeClr val="tx2">
                    <a:lumMod val="25000"/>
                  </a:schemeClr>
                </a:solidFill>
                <a:latin typeface="Calibri" panose="020F0502020204030204" pitchFamily="34" charset="0"/>
                <a:ea typeface="SimSun" panose="02010600030101010101" pitchFamily="2" charset="-122"/>
                <a:cs typeface="Calibri" panose="020F0502020204030204" pitchFamily="34" charset="0"/>
              </a:rPr>
              <a:t>, east at land of </a:t>
            </a: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hlinkClick r:id="rId7"/>
              </a:rPr>
              <a:t>Nod</a:t>
            </a:r>
            <a:r>
              <a:rPr lang="en-US" sz="2400" b="1" kern="150" dirty="0">
                <a:solidFill>
                  <a:schemeClr val="tx2">
                    <a:lumMod val="25000"/>
                  </a:schemeClr>
                </a:solidFill>
                <a:latin typeface="Calibri" panose="020F0502020204030204" pitchFamily="34" charset="0"/>
                <a:ea typeface="SimSun" panose="02010600030101010101" pitchFamily="2" charset="-122"/>
                <a:cs typeface="Calibri" panose="020F0502020204030204" pitchFamily="34" charset="0"/>
              </a:rPr>
              <a:t>.</a:t>
            </a:r>
          </a:p>
        </p:txBody>
      </p:sp>
    </p:spTree>
    <p:extLst>
      <p:ext uri="{BB962C8B-B14F-4D97-AF65-F5344CB8AC3E}">
        <p14:creationId xmlns:p14="http://schemas.microsoft.com/office/powerpoint/2010/main" val="28984568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83511" y="243838"/>
            <a:ext cx="9060489" cy="6614162"/>
          </a:xfrm>
          <a:prstGeom prst="rect">
            <a:avLst/>
          </a:prstGeom>
        </p:spPr>
      </p:pic>
      <p:sp>
        <p:nvSpPr>
          <p:cNvPr id="6" name="Rectangle 2"/>
          <p:cNvSpPr>
            <a:spLocks noChangeArrowheads="1"/>
          </p:cNvSpPr>
          <p:nvPr/>
        </p:nvSpPr>
        <p:spPr bwMode="auto">
          <a:xfrm>
            <a:off x="1143000" y="1066800"/>
            <a:ext cx="7162800" cy="4979889"/>
          </a:xfrm>
          <a:prstGeom prst="rect">
            <a:avLst/>
          </a:prstGeom>
          <a:noFill/>
          <a:ln w="25400">
            <a:noFill/>
          </a:ln>
          <a:effectLst/>
          <a:scene3d>
            <a:camera prst="orthographicFront"/>
            <a:lightRig rig="threePt" dir="t"/>
          </a:scene3d>
          <a:sp3d>
            <a:bevelT w="165100" prst="coolSlant"/>
          </a:sp3d>
          <a:extLst/>
        </p:spPr>
        <p:txBody>
          <a:bodyPr wrap="square" lIns="154305" tIns="102870" rIns="102870" bIns="102870">
            <a:spAutoFit/>
            <a:scene3d>
              <a:camera prst="orthographicFront"/>
              <a:lightRig rig="soft" dir="t">
                <a:rot lat="0" lon="0" rev="15600000"/>
              </a:lightRig>
            </a:scene3d>
            <a:sp3d extrusionH="57150" prstMaterial="softEdge">
              <a:bevelT w="254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defTabSz="257175">
              <a:lnSpc>
                <a:spcPct val="82000"/>
              </a:lnSpc>
              <a:spcAft>
                <a:spcPts val="1200"/>
              </a:spcAft>
              <a:buClr>
                <a:prstClr val="white"/>
              </a:buClr>
              <a:buSzPct val="70000"/>
              <a:tabLst/>
              <a:defRPr/>
            </a:pPr>
            <a:r>
              <a:rPr lang="en-US" sz="32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And there shall be </a:t>
            </a:r>
            <a:r>
              <a:rPr lang="en-US" sz="3600" b="1" dirty="0">
                <a:ln w="9525">
                  <a:solidFill>
                    <a:srgbClr val="000099"/>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signs in the sun, and in the moon, and in the stars</a:t>
            </a:r>
            <a:r>
              <a:rPr lang="en-US" sz="3200" b="1" dirty="0">
                <a:ln w="9525">
                  <a:no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 </a:t>
            </a:r>
            <a:r>
              <a:rPr lang="en-US" sz="32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and upon the earth distress of nations, with perplexity; the </a:t>
            </a:r>
            <a:r>
              <a:rPr lang="en-US" sz="3600" b="1" dirty="0">
                <a:ln w="9525">
                  <a:solidFill>
                    <a:srgbClr val="000099"/>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sea and the waves roaring</a:t>
            </a:r>
            <a:r>
              <a:rPr lang="en-US" sz="32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2000" b="1" kern="150" dirty="0">
                <a:ln w="9525">
                  <a:solidFill>
                    <a:prstClr val="black"/>
                  </a:solidFill>
                  <a:prstDash val="solid"/>
                </a:ln>
                <a:solidFill>
                  <a:prstClr val="white"/>
                </a:solidFill>
                <a:effectLst>
                  <a:outerShdw blurRad="38100" dist="38100" dir="2700000" algn="tl">
                    <a:srgbClr val="000000">
                      <a:alpha val="43137"/>
                    </a:srgbClr>
                  </a:outerShdw>
                </a:effectLst>
                <a:latin typeface="Papyrus" panose="03070502060502030205" pitchFamily="66" charset="0"/>
                <a:ea typeface="SimSun" panose="02010600030101010101" pitchFamily="2" charset="-122"/>
                <a:cs typeface="Arial" panose="020B0604020202020204" pitchFamily="34" charset="0"/>
                <a:hlinkClick r:id="rId4"/>
              </a:rPr>
              <a:t>Luke 21:25</a:t>
            </a:r>
            <a:endParaRPr lang="en-US" b="1" dirty="0">
              <a:ln w="9525">
                <a:solidFill>
                  <a:schemeClr val="bg1"/>
                </a:solidFill>
                <a:prstDash val="solid"/>
              </a:ln>
              <a:solidFill>
                <a:schemeClr val="tx1"/>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endParaRPr>
          </a:p>
          <a:p>
            <a:pPr marL="0" lvl="0" indent="0" defTabSz="257175">
              <a:lnSpc>
                <a:spcPct val="82000"/>
              </a:lnSpc>
              <a:spcAft>
                <a:spcPts val="1200"/>
              </a:spcAft>
              <a:buClr>
                <a:prstClr val="white"/>
              </a:buClr>
              <a:buSzPct val="70000"/>
              <a:tabLst/>
              <a:defRPr/>
            </a:pPr>
            <a:r>
              <a:rPr lang="en-US" sz="32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For </a:t>
            </a:r>
            <a:r>
              <a:rPr lang="en-US" sz="3600" b="1" dirty="0">
                <a:ln w="9525">
                  <a:solidFill>
                    <a:srgbClr val="000099"/>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nation shall rise against nation </a:t>
            </a:r>
            <a:r>
              <a:rPr lang="en-US" sz="32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and there shall be </a:t>
            </a:r>
            <a:r>
              <a:rPr lang="en-US" sz="4000" b="1" dirty="0">
                <a:ln w="9525">
                  <a:solidFill>
                    <a:srgbClr val="000099"/>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earthquakes in divers places</a:t>
            </a:r>
            <a:r>
              <a:rPr lang="en-US" sz="32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and there shall be famines and troubles: </a:t>
            </a:r>
            <a:r>
              <a:rPr lang="en-US" sz="3600" b="1" dirty="0">
                <a:ln w="9525">
                  <a:solidFill>
                    <a:srgbClr val="000099"/>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these are the beginnings of sorrows</a:t>
            </a:r>
            <a:r>
              <a:rPr lang="en-US" sz="32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2000" b="1" dirty="0">
                <a:ln w="9525">
                  <a:solidFill>
                    <a:schemeClr val="bg1"/>
                  </a:solidFill>
                  <a:prstDash val="solid"/>
                </a:ln>
                <a:solidFill>
                  <a:schemeClr val="tx1"/>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hlinkClick r:id="rId5"/>
              </a:rPr>
              <a:t>Mark 13:8</a:t>
            </a:r>
            <a:endParaRPr kumimoji="0" lang="en-US" sz="2000" b="1" i="0" u="none" strike="noStrike" kern="1200" cap="none" spc="0" normalizeH="0" baseline="0" noProof="0" dirty="0">
              <a:ln/>
              <a:solidFill>
                <a:srgbClr val="000000"/>
              </a:solidFill>
              <a:effectLst>
                <a:outerShdw blurRad="38100" dist="38100" dir="2700000" algn="tl">
                  <a:srgbClr val="000000">
                    <a:alpha val="43137"/>
                  </a:srgbClr>
                </a:outerShdw>
              </a:effectLst>
              <a:uLnTx/>
              <a:uFillTx/>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29719382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BD1DF412-77A7-48E1-BAA3-54C25E7B915A}"/>
              </a:ext>
            </a:extLst>
          </p:cNvPr>
          <p:cNvSpPr>
            <a:spLocks noChangeArrowheads="1"/>
          </p:cNvSpPr>
          <p:nvPr/>
        </p:nvSpPr>
        <p:spPr bwMode="auto">
          <a:xfrm>
            <a:off x="45232" y="441515"/>
            <a:ext cx="9044464" cy="1172629"/>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182880" rIns="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2900"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rPr>
              <a:t>The Short Journey of Noah’s Ark Proves the Ocean was Calm, With No Meteors or Sliding Continents</a:t>
            </a:r>
          </a:p>
        </p:txBody>
      </p:sp>
      <p:sp>
        <p:nvSpPr>
          <p:cNvPr id="7" name="Rectangle 2">
            <a:extLst>
              <a:ext uri="{FF2B5EF4-FFF2-40B4-BE49-F238E27FC236}">
                <a16:creationId xmlns:a16="http://schemas.microsoft.com/office/drawing/2014/main" id="{9F8356C4-1529-4C7C-96DB-D6993244DC1D}"/>
              </a:ext>
            </a:extLst>
          </p:cNvPr>
          <p:cNvSpPr>
            <a:spLocks noChangeArrowheads="1"/>
          </p:cNvSpPr>
          <p:nvPr/>
        </p:nvSpPr>
        <p:spPr bwMode="auto">
          <a:xfrm>
            <a:off x="223477" y="1905000"/>
            <a:ext cx="8728529" cy="4602991"/>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8000"/>
              </a:lnSpc>
              <a:spcBef>
                <a:spcPts val="0"/>
              </a:spcBef>
              <a:spcAft>
                <a:spcPts val="1200"/>
              </a:spcAft>
              <a:buSzPct val="70000"/>
              <a:tabLst/>
              <a:defRPr/>
            </a:pPr>
            <a:r>
              <a:rPr lang="en-US" sz="36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SimSun" panose="02010600030101010101" pitchFamily="2" charset="-122"/>
                <a:cs typeface="Calibri" panose="020F0502020204030204" pitchFamily="34" charset="0"/>
              </a:rPr>
              <a:t>The total distance traveled by Noah’s Ark in one year was only approximately 300 miles. This indicates that the flood water rose and receded calmly around Noah’s Ark. </a:t>
            </a:r>
          </a:p>
          <a:p>
            <a:pPr marL="274320" lvl="0" indent="-274320">
              <a:lnSpc>
                <a:spcPct val="94000"/>
              </a:lnSpc>
              <a:spcBef>
                <a:spcPts val="0"/>
              </a:spcBef>
              <a:spcAft>
                <a:spcPts val="1200"/>
              </a:spcAft>
              <a:buSzPct val="70000"/>
              <a:buFont typeface="Wingdings" panose="05000000000000000000" pitchFamily="2" charset="2"/>
              <a:buChar char="Ø"/>
              <a:tabLst/>
              <a:defRPr/>
            </a:pPr>
            <a:r>
              <a:rPr lang="en-US" sz="3200" kern="150" dirty="0">
                <a:solidFill>
                  <a:schemeClr val="bg1"/>
                </a:solidFill>
                <a:latin typeface="Calibri" panose="020F0502020204030204" pitchFamily="34" charset="0"/>
                <a:ea typeface="SimSun" panose="02010600030101010101" pitchFamily="2" charset="-122"/>
                <a:cs typeface="Calibri" panose="020F0502020204030204" pitchFamily="34" charset="0"/>
              </a:rPr>
              <a:t>There were no continents sliding around or massive meteor impacts with massive water currents and tsunamis that would have burned, then sunk Noah’s ark and pushed it to the other side of the world. </a:t>
            </a:r>
          </a:p>
        </p:txBody>
      </p:sp>
    </p:spTree>
    <p:extLst>
      <p:ext uri="{BB962C8B-B14F-4D97-AF65-F5344CB8AC3E}">
        <p14:creationId xmlns:p14="http://schemas.microsoft.com/office/powerpoint/2010/main" val="25917750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BD1DF412-77A7-48E1-BAA3-54C25E7B915A}"/>
              </a:ext>
            </a:extLst>
          </p:cNvPr>
          <p:cNvSpPr>
            <a:spLocks noChangeArrowheads="1"/>
          </p:cNvSpPr>
          <p:nvPr/>
        </p:nvSpPr>
        <p:spPr bwMode="auto">
          <a:xfrm>
            <a:off x="49764" y="609600"/>
            <a:ext cx="9044464" cy="1172629"/>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182880" rIns="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defRPr/>
            </a:pPr>
            <a:r>
              <a:rPr lang="en-US" altLang="en-US" sz="2900" b="1" dirty="0">
                <a:ln w="9525">
                  <a:solidFill>
                    <a:prstClr val="black"/>
                  </a:solidFill>
                  <a:prstDash val="solid"/>
                </a:ln>
                <a:solidFill>
                  <a:srgbClr val="9C5B14"/>
                </a:solidFill>
                <a:effectLst>
                  <a:outerShdw blurRad="12700" dist="38100" dir="2700000" algn="tl" rotWithShape="0">
                    <a:prstClr val="black">
                      <a:lumMod val="50000"/>
                    </a:prstClr>
                  </a:outerShdw>
                </a:effectLst>
                <a:cs typeface="Arial" panose="020B0604020202020204" pitchFamily="34" charset="0"/>
              </a:rPr>
              <a:t>The Short Journey of Noah’s Ark Proves the Ocean was Calm, With No Meteors or Sliding Continents</a:t>
            </a:r>
          </a:p>
        </p:txBody>
      </p:sp>
      <p:sp>
        <p:nvSpPr>
          <p:cNvPr id="7" name="Rectangle 2">
            <a:extLst>
              <a:ext uri="{FF2B5EF4-FFF2-40B4-BE49-F238E27FC236}">
                <a16:creationId xmlns:a16="http://schemas.microsoft.com/office/drawing/2014/main" id="{9F8356C4-1529-4C7C-96DB-D6993244DC1D}"/>
              </a:ext>
            </a:extLst>
          </p:cNvPr>
          <p:cNvSpPr>
            <a:spLocks noChangeArrowheads="1"/>
          </p:cNvSpPr>
          <p:nvPr/>
        </p:nvSpPr>
        <p:spPr bwMode="auto">
          <a:xfrm>
            <a:off x="207732" y="2210462"/>
            <a:ext cx="8728529" cy="4086375"/>
          </a:xfrm>
          <a:prstGeom prst="rect">
            <a:avLst/>
          </a:prstGeom>
          <a:gradFill flip="none" rotWithShape="1">
            <a:gsLst>
              <a:gs pos="0">
                <a:srgbClr val="ED7D31">
                  <a:lumMod val="40000"/>
                  <a:lumOff val="60000"/>
                </a:srgbClr>
              </a:gs>
              <a:gs pos="46000">
                <a:srgbClr val="ED7D31">
                  <a:lumMod val="95000"/>
                  <a:lumOff val="5000"/>
                </a:srgbClr>
              </a:gs>
              <a:gs pos="100000">
                <a:srgbClr val="ED7D31">
                  <a:lumMod val="60000"/>
                </a:srgbClr>
              </a:gs>
            </a:gsLst>
            <a:path path="circle">
              <a:fillToRect l="50000" t="130000" r="50000" b="-30000"/>
            </a:path>
            <a:tileRect/>
          </a:gradFill>
          <a:ln w="25400">
            <a:solidFill>
              <a:sysClr val="windowText" lastClr="000000"/>
            </a:solidFill>
          </a:ln>
          <a:effectLst/>
          <a:scene3d>
            <a:camera prst="orthographicFront"/>
            <a:lightRig rig="threePt" dir="t"/>
          </a:scene3d>
          <a:sp3d>
            <a:bevelT w="165100" prst="coolSlant"/>
          </a:sp3d>
          <a:extLst/>
        </p:spPr>
        <p:txBody>
          <a:bodyPr wrap="square" lIns="18288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10000"/>
              </a:lnSpc>
              <a:spcAft>
                <a:spcPts val="3000"/>
              </a:spcAft>
              <a:tabLst/>
            </a:pPr>
            <a:r>
              <a:rPr lang="en-US" sz="34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Videos – Noah's Ark Found on Mt. Ararat </a:t>
            </a:r>
            <a:r>
              <a:rPr lang="en-US" sz="2600" dirty="0">
                <a:solidFill>
                  <a:prstClr val="black">
                    <a:lumMod val="95000"/>
                    <a:lumOff val="5000"/>
                  </a:prstClr>
                </a:solidFill>
                <a:cs typeface="Arial" panose="020B0604020202020204" pitchFamily="34" charset="0"/>
              </a:rPr>
              <a:t>(2009) and </a:t>
            </a:r>
            <a:r>
              <a:rPr lang="en-US" sz="2600" dirty="0">
                <a:solidFill>
                  <a:prstClr val="black"/>
                </a:solidFill>
                <a:cs typeface="Arial" panose="020B0604020202020204" pitchFamily="34" charset="0"/>
              </a:rPr>
              <a:t>rigorously scientifically verified in my book </a:t>
            </a:r>
            <a:r>
              <a:rPr lang="en-US" sz="2600" b="1" i="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rPr>
              <a:t>Evolution Is Not Science (Chapter 23)  </a:t>
            </a:r>
            <a:endParaRPr lang="en-US" sz="2600" i="1" dirty="0">
              <a:solidFill>
                <a:prstClr val="black"/>
              </a:solidFill>
              <a:cs typeface="Arial" panose="020B0604020202020204" pitchFamily="34" charset="0"/>
            </a:endParaRPr>
          </a:p>
          <a:p>
            <a:pPr marL="285750" lvl="0" indent="-285750">
              <a:spcAft>
                <a:spcPts val="1800"/>
              </a:spcAft>
              <a:buClr>
                <a:prstClr val="white"/>
              </a:buClr>
              <a:buSzPct val="65000"/>
              <a:buFont typeface="Wingdings" panose="05000000000000000000" pitchFamily="2" charset="2"/>
              <a:buChar char="Ø"/>
              <a:tabLst/>
            </a:pP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5"/>
              </a:rPr>
              <a:t>www.youtube.com/watch?v=NHaOSUyM7-Y</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2000" dirty="0">
                <a:solidFill>
                  <a:prstClr val="black"/>
                </a:solidFill>
                <a:cs typeface="Arial" panose="020B0604020202020204" pitchFamily="34" charset="0"/>
              </a:rPr>
              <a:t>(Raw video, ark exploration)</a:t>
            </a:r>
          </a:p>
          <a:p>
            <a:pPr marL="285750" lvl="0" indent="-285750">
              <a:spcAft>
                <a:spcPts val="1800"/>
              </a:spcAft>
              <a:buClr>
                <a:prstClr val="white"/>
              </a:buClr>
              <a:buSzPct val="65000"/>
              <a:buFont typeface="Wingdings" panose="05000000000000000000" pitchFamily="2" charset="2"/>
              <a:buChar char="Ø"/>
              <a:tabLst/>
            </a:pP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6"/>
              </a:rPr>
              <a:t>www.youtube.com/watch?v=vl8J9MUeJWo</a:t>
            </a:r>
            <a:r>
              <a:rPr 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sz="2000" dirty="0">
                <a:solidFill>
                  <a:prstClr val="black"/>
                </a:solidFill>
                <a:cs typeface="Arial" panose="020B0604020202020204" pitchFamily="34" charset="0"/>
              </a:rPr>
              <a:t>(Raw video, ark exploration)</a:t>
            </a:r>
          </a:p>
          <a:p>
            <a:pPr marL="285750" lvl="0" indent="-285750">
              <a:spcAft>
                <a:spcPts val="1800"/>
              </a:spcAft>
              <a:buClr>
                <a:prstClr val="white"/>
              </a:buClr>
              <a:buSzPct val="65000"/>
              <a:buFont typeface="Wingdings" panose="05000000000000000000" pitchFamily="2" charset="2"/>
              <a:buChar char="Ø"/>
              <a:tabLst/>
            </a:pP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7"/>
              </a:rPr>
              <a:t>www.youtube.com/watch?list=PL9B78C57FB3778445&amp;v=Cc7lLKCDwrw</a:t>
            </a:r>
            <a:endPar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a:p>
            <a:pPr marL="285750" lvl="0" indent="-285750">
              <a:spcAft>
                <a:spcPts val="1200"/>
              </a:spcAft>
              <a:buClr>
                <a:prstClr val="white"/>
              </a:buClr>
              <a:buSzPct val="65000"/>
              <a:buFont typeface="Wingdings" panose="05000000000000000000" pitchFamily="2" charset="2"/>
              <a:buChar char="Ø"/>
              <a:tabLst/>
            </a:pP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8"/>
              </a:rPr>
              <a:t>www.wnd.com/?pageId=146369</a:t>
            </a:r>
            <a:endParaRPr lang="en-US" sz="20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endParaRPr>
          </a:p>
        </p:txBody>
      </p:sp>
    </p:spTree>
    <p:extLst>
      <p:ext uri="{BB962C8B-B14F-4D97-AF65-F5344CB8AC3E}">
        <p14:creationId xmlns:p14="http://schemas.microsoft.com/office/powerpoint/2010/main" val="12171315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74367" y="1782068"/>
            <a:ext cx="8795266" cy="4832092"/>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200"/>
              </a:spcAft>
              <a:buClrTx/>
              <a:buSzPct val="80000"/>
              <a:tabLst/>
              <a:defRPr/>
            </a:pPr>
            <a:r>
              <a:rPr lang="en-US" altLang="en-US" sz="3000" dirty="0">
                <a:solidFill>
                  <a:schemeClr val="bg1">
                    <a:lumMod val="95000"/>
                    <a:lumOff val="5000"/>
                  </a:schemeClr>
                </a:solidFill>
                <a:ea typeface="Times New Roman" panose="02020603050405020304" pitchFamily="18" charset="0"/>
                <a:cs typeface="Arial" panose="020B0604020202020204" pitchFamily="34" charset="0"/>
              </a:rPr>
              <a:t>Christian explorers found Noah’s Ark preserved and partially petrified inside a glacier. It was extensively peer reviewed and radio carbon dated.</a:t>
            </a:r>
          </a:p>
          <a:p>
            <a:pPr marL="0" lvl="0" indent="0" defTabSz="914400" eaLnBrk="0">
              <a:lnSpc>
                <a:spcPct val="94000"/>
              </a:lnSpc>
              <a:spcAft>
                <a:spcPts val="1200"/>
              </a:spcAft>
              <a:buClrTx/>
              <a:buSzPct val="80000"/>
              <a:tabLst/>
              <a:defRPr/>
            </a:pPr>
            <a:r>
              <a:rPr lang="en-US" altLang="en-US" sz="3000" dirty="0">
                <a:solidFill>
                  <a:schemeClr val="bg1">
                    <a:lumMod val="95000"/>
                    <a:lumOff val="5000"/>
                  </a:schemeClr>
                </a:solidFill>
                <a:ea typeface="Times New Roman" panose="02020603050405020304" pitchFamily="18" charset="0"/>
                <a:cs typeface="Arial" panose="020B0604020202020204" pitchFamily="34" charset="0"/>
              </a:rPr>
              <a:t>But many now wonder where is the corresponding worldwide flood layer, in geological rock layers? </a:t>
            </a:r>
          </a:p>
          <a:p>
            <a:pPr marL="0" lvl="0" indent="0" defTabSz="914400" eaLnBrk="0">
              <a:lnSpc>
                <a:spcPct val="94000"/>
              </a:lnSpc>
              <a:spcAft>
                <a:spcPts val="300"/>
              </a:spcAft>
              <a:buClrTx/>
              <a:buSzPct val="80000"/>
              <a:tabLst/>
              <a:defRPr/>
            </a:pPr>
            <a:r>
              <a:rPr lang="en-US" altLang="en-US" sz="3000" dirty="0">
                <a:solidFill>
                  <a:schemeClr val="bg1">
                    <a:lumMod val="95000"/>
                    <a:lumOff val="5000"/>
                  </a:schemeClr>
                </a:solidFill>
                <a:ea typeface="Times New Roman" panose="02020603050405020304" pitchFamily="18" charset="0"/>
                <a:cs typeface="Arial" panose="020B0604020202020204" pitchFamily="34" charset="0"/>
              </a:rPr>
              <a:t>This mystery is now solved for the first time. The answer can be found by first answering another mystery. Where are all the human bodies from the Titanic ship that flooded and sank? Not one body was found in the wreckage on the ocean floor.  </a:t>
            </a:r>
            <a:endParaRPr lang="en-US" altLang="en-US" sz="3000" b="1" dirty="0">
              <a:ln w="9525">
                <a:solidFill>
                  <a:prstClr val="black"/>
                </a:solidFill>
                <a:prstDash val="solid"/>
              </a:ln>
              <a:solidFill>
                <a:schemeClr val="bg1">
                  <a:lumMod val="95000"/>
                  <a:lumOff val="5000"/>
                </a:schemeClr>
              </a:solidFill>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A84A6ECF-0A16-48C3-BCEB-F204DEDD8950}"/>
              </a:ext>
            </a:extLst>
          </p:cNvPr>
          <p:cNvSpPr>
            <a:spLocks noChangeArrowheads="1"/>
          </p:cNvSpPr>
          <p:nvPr/>
        </p:nvSpPr>
        <p:spPr bwMode="auto">
          <a:xfrm>
            <a:off x="49768" y="64008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6345706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23735" y="1561177"/>
            <a:ext cx="8896529" cy="5106654"/>
          </a:xfrm>
          <a:prstGeom prst="rect">
            <a:avLst/>
          </a:prstGeom>
          <a:gradFill flip="none" rotWithShape="1">
            <a:gsLst>
              <a:gs pos="0">
                <a:schemeClr val="tx1"/>
              </a:gs>
              <a:gs pos="6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200"/>
              </a:spcAft>
              <a:buClrTx/>
              <a:buSzPct val="80000"/>
              <a:tabLst/>
              <a:defRPr/>
            </a:pPr>
            <a:r>
              <a:rPr lang="en-US" altLang="en-US" sz="2900" dirty="0">
                <a:solidFill>
                  <a:schemeClr val="bg1">
                    <a:lumMod val="95000"/>
                    <a:lumOff val="5000"/>
                  </a:schemeClr>
                </a:solidFill>
                <a:ea typeface="Times New Roman" panose="02020603050405020304" pitchFamily="18" charset="0"/>
                <a:cs typeface="Arial" panose="020B0604020202020204" pitchFamily="34" charset="0"/>
              </a:rPr>
              <a:t>Very little dirt was stirred up as the Titanic slowly sank to the bottom. Due to this and ocean currents, there was little dirt to cover the bodies. In approx. 100 years, predators, scavengers and decomposers eliminated every bone, except a partial finger. </a:t>
            </a:r>
            <a:r>
              <a:rPr lang="en-US" altLang="en-US" b="1"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3"/>
              </a:rPr>
              <a:t>[974]</a:t>
            </a:r>
            <a:r>
              <a:rPr lang="en-US" altLang="en-US" sz="2900" dirty="0">
                <a:solidFill>
                  <a:schemeClr val="bg1">
                    <a:lumMod val="95000"/>
                    <a:lumOff val="5000"/>
                  </a:schemeClr>
                </a:solidFill>
                <a:ea typeface="Times New Roman" panose="02020603050405020304" pitchFamily="18" charset="0"/>
                <a:cs typeface="Arial" panose="020B0604020202020204" pitchFamily="34" charset="0"/>
              </a:rPr>
              <a:t> </a:t>
            </a:r>
          </a:p>
          <a:p>
            <a:pPr marL="0" lvl="0" indent="0" defTabSz="914400" eaLnBrk="0">
              <a:lnSpc>
                <a:spcPct val="94000"/>
              </a:lnSpc>
              <a:spcAft>
                <a:spcPts val="1200"/>
              </a:spcAft>
              <a:buClrTx/>
              <a:buSzPct val="80000"/>
              <a:tabLst/>
              <a:defRPr/>
            </a:pPr>
            <a:r>
              <a:rPr lang="en-US" altLang="en-US" sz="2900" dirty="0">
                <a:solidFill>
                  <a:schemeClr val="bg1">
                    <a:lumMod val="95000"/>
                    <a:lumOff val="5000"/>
                  </a:schemeClr>
                </a:solidFill>
                <a:ea typeface="Times New Roman" panose="02020603050405020304" pitchFamily="18" charset="0"/>
                <a:cs typeface="Arial" panose="020B0604020202020204" pitchFamily="34" charset="0"/>
              </a:rPr>
              <a:t>Many bodies float &amp; drift on surface currents for days after death, due to bacterial gases. This further allows predators to completely eliminate every bone.</a:t>
            </a:r>
          </a:p>
          <a:p>
            <a:pPr marL="0" lvl="0" indent="0" defTabSz="914400" eaLnBrk="0">
              <a:lnSpc>
                <a:spcPct val="94000"/>
              </a:lnSpc>
              <a:spcAft>
                <a:spcPts val="1200"/>
              </a:spcAft>
              <a:buClrTx/>
              <a:buSzPct val="80000"/>
              <a:tabLst/>
              <a:defRPr/>
            </a:pPr>
            <a:r>
              <a:rPr lang="en-US" altLang="en-US" sz="2900" dirty="0">
                <a:solidFill>
                  <a:schemeClr val="bg1">
                    <a:lumMod val="95000"/>
                    <a:lumOff val="5000"/>
                  </a:schemeClr>
                </a:solidFill>
                <a:ea typeface="Times New Roman" panose="02020603050405020304" pitchFamily="18" charset="0"/>
                <a:cs typeface="Arial" panose="020B0604020202020204" pitchFamily="34" charset="0"/>
              </a:rPr>
              <a:t>The entire Titanic, including thick steel hull, cloth and all wood is disintegrating rapidly from rust,</a:t>
            </a: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 bacteria &amp;</a:t>
            </a:r>
            <a:r>
              <a:rPr lang="en-US" altLang="en-US" sz="2900" dirty="0">
                <a:solidFill>
                  <a:schemeClr val="bg1">
                    <a:lumMod val="95000"/>
                    <a:lumOff val="5000"/>
                  </a:schemeClr>
                </a:solidFill>
                <a:ea typeface="Times New Roman" panose="02020603050405020304" pitchFamily="18" charset="0"/>
                <a:cs typeface="Arial" panose="020B0604020202020204" pitchFamily="34" charset="0"/>
              </a:rPr>
              <a:t> anemones, and will virtually vanish in 20 years. </a:t>
            </a:r>
            <a:r>
              <a:rPr lang="en-US" altLang="en-US" b="1" dirty="0">
                <a:ln w="9525">
                  <a:solidFill>
                    <a:schemeClr val="bg1"/>
                  </a:solidFill>
                  <a:prstDash val="solid"/>
                </a:ln>
                <a:solidFill>
                  <a:schemeClr val="tx1"/>
                </a:solidFill>
                <a:ea typeface="Times New Roman" panose="02020603050405020304" pitchFamily="18" charset="0"/>
                <a:cs typeface="Arial" panose="020B0604020202020204" pitchFamily="34" charset="0"/>
                <a:hlinkClick r:id="rId3"/>
              </a:rPr>
              <a:t>[974] </a:t>
            </a:r>
            <a:endParaRPr lang="en-US" altLang="en-US" b="1" dirty="0">
              <a:solidFill>
                <a:schemeClr val="bg1">
                  <a:lumMod val="95000"/>
                  <a:lumOff val="5000"/>
                </a:schemeClr>
              </a:solidFill>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24BAF3E3-BF9C-43F9-A8A6-6DD58B0F38CE}"/>
              </a:ext>
            </a:extLst>
          </p:cNvPr>
          <p:cNvSpPr>
            <a:spLocks noChangeArrowheads="1"/>
          </p:cNvSpPr>
          <p:nvPr/>
        </p:nvSpPr>
        <p:spPr bwMode="auto">
          <a:xfrm>
            <a:off x="49767" y="457200"/>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9697148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66BE416-A9EA-4B03-87A8-C0EBE1A1324D}"/>
              </a:ext>
            </a:extLst>
          </p:cNvPr>
          <p:cNvPicPr>
            <a:picLocks noChangeAspect="1"/>
          </p:cNvPicPr>
          <p:nvPr/>
        </p:nvPicPr>
        <p:blipFill rotWithShape="1">
          <a:blip r:embed="rId3"/>
          <a:srcRect r="104"/>
          <a:stretch/>
        </p:blipFill>
        <p:spPr>
          <a:xfrm>
            <a:off x="0" y="0"/>
            <a:ext cx="9144000" cy="6858000"/>
          </a:xfrm>
          <a:prstGeom prst="rect">
            <a:avLst/>
          </a:prstGeom>
        </p:spPr>
      </p:pic>
    </p:spTree>
    <p:extLst>
      <p:ext uri="{BB962C8B-B14F-4D97-AF65-F5344CB8AC3E}">
        <p14:creationId xmlns:p14="http://schemas.microsoft.com/office/powerpoint/2010/main" val="38678224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4000">
        <p15:prstTrans prst="pageCurlDouble"/>
      </p:transition>
    </mc:Choice>
    <mc:Fallback xmlns="">
      <p:transition spd="slow" advTm="14000">
        <p:fade/>
      </p:transition>
    </mc:Fallback>
  </mc:AlternateContent>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A57D9E1-0045-40E1-B4E2-B652FD3E7DE1}"/>
              </a:ext>
            </a:extLst>
          </p:cNvPr>
          <p:cNvPicPr>
            <a:picLocks noChangeAspect="1"/>
          </p:cNvPicPr>
          <p:nvPr/>
        </p:nvPicPr>
        <p:blipFill rotWithShape="1">
          <a:blip r:embed="rId3"/>
          <a:srcRect r="249" b="315"/>
          <a:stretch/>
        </p:blipFill>
        <p:spPr>
          <a:xfrm>
            <a:off x="0" y="0"/>
            <a:ext cx="9144000" cy="6858000"/>
          </a:xfrm>
          <a:prstGeom prst="rect">
            <a:avLst/>
          </a:prstGeom>
        </p:spPr>
      </p:pic>
    </p:spTree>
    <p:extLst>
      <p:ext uri="{BB962C8B-B14F-4D97-AF65-F5344CB8AC3E}">
        <p14:creationId xmlns:p14="http://schemas.microsoft.com/office/powerpoint/2010/main" val="14961001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8167" y="1554480"/>
            <a:ext cx="8947666" cy="5063822"/>
          </a:xfrm>
          <a:prstGeom prst="rect">
            <a:avLst/>
          </a:prstGeom>
          <a:gradFill flip="none" rotWithShape="1">
            <a:gsLst>
              <a:gs pos="0">
                <a:schemeClr val="tx1"/>
              </a:gs>
              <a:gs pos="68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200"/>
              </a:spcAft>
              <a:buClrTx/>
              <a:buSzPct val="80000"/>
              <a:tabLst/>
              <a:defRPr/>
            </a:pPr>
            <a:r>
              <a:rPr lang="en-US" altLang="en-US" sz="3000" dirty="0">
                <a:solidFill>
                  <a:schemeClr val="bg1">
                    <a:lumMod val="95000"/>
                    <a:lumOff val="5000"/>
                  </a:schemeClr>
                </a:solidFill>
                <a:ea typeface="Times New Roman" panose="02020603050405020304" pitchFamily="18" charset="0"/>
                <a:cs typeface="Arial" panose="020B0604020202020204" pitchFamily="34" charset="0"/>
              </a:rPr>
              <a:t>The same exact scenario occurred with the flood of Noah. The water rose slowly and gently from nonstop rain for 40 days, plus geyser like fountains. </a:t>
            </a:r>
          </a:p>
          <a:p>
            <a:pPr marL="0" lvl="0" indent="0" defTabSz="914400" eaLnBrk="0">
              <a:lnSpc>
                <a:spcPct val="94000"/>
              </a:lnSpc>
              <a:spcAft>
                <a:spcPts val="1200"/>
              </a:spcAft>
              <a:buClrTx/>
              <a:buSzPct val="80000"/>
              <a:tabLst/>
              <a:defRPr/>
            </a:pPr>
            <a:r>
              <a:rPr lang="en-US" altLang="en-US" sz="3000" dirty="0">
                <a:solidFill>
                  <a:schemeClr val="bg1">
                    <a:lumMod val="95000"/>
                    <a:lumOff val="5000"/>
                  </a:schemeClr>
                </a:solidFill>
                <a:ea typeface="Times New Roman" panose="02020603050405020304" pitchFamily="18" charset="0"/>
                <a:cs typeface="Arial" panose="020B0604020202020204" pitchFamily="34" charset="0"/>
              </a:rPr>
              <a:t>It is comparable to slowly filling a giant swimming pool, by water spraying up from the small floor jets.</a:t>
            </a:r>
          </a:p>
          <a:p>
            <a:pPr marL="0" lvl="0" indent="0" defTabSz="914400" eaLnBrk="0">
              <a:lnSpc>
                <a:spcPct val="94000"/>
              </a:lnSpc>
              <a:spcAft>
                <a:spcPts val="1200"/>
              </a:spcAft>
              <a:buClrTx/>
              <a:buSzPct val="80000"/>
              <a:tabLst/>
              <a:defRPr/>
            </a:pPr>
            <a:r>
              <a:rPr lang="en-US" altLang="en-US" sz="3000" dirty="0">
                <a:solidFill>
                  <a:schemeClr val="bg1">
                    <a:lumMod val="95000"/>
                    <a:lumOff val="5000"/>
                  </a:schemeClr>
                </a:solidFill>
                <a:ea typeface="Times New Roman" panose="02020603050405020304" pitchFamily="18" charset="0"/>
                <a:cs typeface="Arial" panose="020B0604020202020204" pitchFamily="34" charset="0"/>
              </a:rPr>
              <a:t>Very little dirt was stirred up by slow rising and later slow receding Noah’s flood waters. </a:t>
            </a:r>
            <a:r>
              <a:rPr lang="en-US" altLang="en-US" sz="2900" dirty="0">
                <a:solidFill>
                  <a:schemeClr val="bg1">
                    <a:lumMod val="95000"/>
                    <a:lumOff val="5000"/>
                  </a:schemeClr>
                </a:solidFill>
                <a:ea typeface="Times New Roman" panose="02020603050405020304" pitchFamily="18" charset="0"/>
                <a:cs typeface="Arial" panose="020B0604020202020204" pitchFamily="34" charset="0"/>
              </a:rPr>
              <a:t>There was little dirt to cover worldwide bodies of humans &amp; animals. </a:t>
            </a:r>
          </a:p>
          <a:p>
            <a:pPr marL="0" lvl="0" indent="0" defTabSz="914400" eaLnBrk="0">
              <a:lnSpc>
                <a:spcPct val="94000"/>
              </a:lnSpc>
              <a:spcAft>
                <a:spcPts val="1200"/>
              </a:spcAft>
              <a:buClrTx/>
              <a:buSzPct val="80000"/>
              <a:tabLst/>
              <a:defRPr/>
            </a:pPr>
            <a:r>
              <a:rPr lang="en-US" altLang="en-US" sz="3000" dirty="0">
                <a:solidFill>
                  <a:schemeClr val="bg1">
                    <a:lumMod val="95000"/>
                    <a:lumOff val="5000"/>
                  </a:schemeClr>
                </a:solidFill>
                <a:ea typeface="Times New Roman" panose="02020603050405020304" pitchFamily="18" charset="0"/>
                <a:cs typeface="Arial" panose="020B0604020202020204" pitchFamily="34" charset="0"/>
              </a:rPr>
              <a:t>Ocean decomposers, scavengers and predators, including sharks eliminated virtually every body.</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BB57E756-2C15-4D54-B825-0A392F7EF886}"/>
              </a:ext>
            </a:extLst>
          </p:cNvPr>
          <p:cNvSpPr>
            <a:spLocks noChangeArrowheads="1"/>
          </p:cNvSpPr>
          <p:nvPr/>
        </p:nvSpPr>
        <p:spPr bwMode="auto">
          <a:xfrm>
            <a:off x="49767" y="4572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8437211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5" y="1399248"/>
            <a:ext cx="8944927" cy="5325560"/>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altLang="en-US" sz="30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The missing Noah’s flood layers are found not as built up land deposits, but as removed mud, sand &amp; soft rock top layers that flowed down to the continental shelf and to the flat ocean floor. </a:t>
            </a:r>
          </a:p>
          <a:p>
            <a:pPr marL="0" lvl="0" indent="0" defTabSz="914400" eaLnBrk="0">
              <a:lnSpc>
                <a:spcPct val="90000"/>
              </a:lnSpc>
              <a:spcAft>
                <a:spcPts val="1000"/>
              </a:spcAft>
              <a:buClrTx/>
              <a:buSzPct val="80000"/>
              <a:tabLst/>
              <a:defRPr/>
            </a:pPr>
            <a:r>
              <a:rPr kumimoji="0" lang="en-US" altLang="en-US" sz="30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This occurred due to mass wasting (slump) of mud, sand, clay &amp; semi-soft rock disintegrating and liquifying under high water pressure and mixing, to slump or turbidity flow long distances down slightly sloped surfaces, </a:t>
            </a:r>
            <a:r>
              <a:rPr lang="en-US" altLang="en-US" sz="3000" b="1" dirty="0">
                <a:ln w="9525">
                  <a:solidFill>
                    <a:prstClr val="black"/>
                  </a:solidFill>
                  <a:prstDash val="solid"/>
                </a:ln>
                <a:solidFill>
                  <a:srgbClr val="00FF00"/>
                </a:solidFill>
                <a:effectLst>
                  <a:outerShdw blurRad="50800" dist="50800" dir="2700000" algn="tl" rotWithShape="0">
                    <a:prstClr val="black">
                      <a:lumMod val="50000"/>
                    </a:prstClr>
                  </a:outerShdw>
                </a:effectLst>
                <a:ea typeface="Times New Roman" panose="02020603050405020304" pitchFamily="18" charset="0"/>
                <a:cs typeface="Arial" panose="020B0604020202020204" pitchFamily="34" charset="0"/>
              </a:rPr>
              <a:t>plus avalanches at underwater mountains</a:t>
            </a:r>
            <a:r>
              <a:rPr kumimoji="0" lang="en-US" altLang="en-US" sz="28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3"/>
              </a:rPr>
              <a:t>[975]</a:t>
            </a:r>
            <a:r>
              <a:rPr kumimoji="0" lang="en-US" altLang="en-US"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[976]</a:t>
            </a:r>
            <a:r>
              <a:rPr kumimoji="0" lang="en-US" altLang="en-US"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5"/>
              </a:rPr>
              <a:t>[983]</a:t>
            </a:r>
            <a:endParaRPr kumimoji="0" lang="en-US" altLang="en-US"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Slump is proven to occur at greater speeds in long term deep saturated water currents, as in Noah’s flood.</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13045811-4F88-47C3-B208-7B869B7CCD86}"/>
              </a:ext>
            </a:extLst>
          </p:cNvPr>
          <p:cNvSpPr>
            <a:spLocks noChangeArrowheads="1"/>
          </p:cNvSpPr>
          <p:nvPr/>
        </p:nvSpPr>
        <p:spPr bwMode="auto">
          <a:xfrm>
            <a:off x="49766" y="274320"/>
            <a:ext cx="9044464" cy="987963"/>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4726313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4" y="1483411"/>
            <a:ext cx="8944927" cy="5174237"/>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altLang="en-US" sz="30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The flattening properties of slumping mud explain the extreme flatness of the top few feet of young, post-Noah’s flood, dirt topsoil across much of the USA today, including flat: Texas, Midwestern states, Florida, deserts of southern Arizona, plus flat Arizona mesa mountain tops. </a:t>
            </a:r>
          </a:p>
          <a:p>
            <a:pPr marL="274320" lvl="0" indent="-274320" defTabSz="914400" eaLnBrk="0">
              <a:lnSpc>
                <a:spcPct val="90000"/>
              </a:lnSpc>
              <a:spcAft>
                <a:spcPts val="1000"/>
              </a:spcAft>
              <a:buClrTx/>
              <a:buSzPct val="70000"/>
              <a:buFont typeface="Wingdings" panose="05000000000000000000" pitchFamily="2" charset="2"/>
              <a:buChar char="Ø"/>
              <a:tabLst/>
              <a:defRPr/>
            </a:pPr>
            <a:r>
              <a:rPr kumimoji="0" lang="en-US" altLang="en-US" sz="2800" i="0" u="none" strike="noStrike" kern="1200" normalizeH="0" baseline="0" noProof="0" dirty="0">
                <a:solidFill>
                  <a:schemeClr val="bg1">
                    <a:lumMod val="95000"/>
                    <a:lumOff val="5000"/>
                  </a:schemeClr>
                </a:solidFill>
                <a:uLnTx/>
                <a:uFillTx/>
                <a:latin typeface="Arial" panose="020B0604020202020204" pitchFamily="34" charset="0"/>
                <a:ea typeface="Times New Roman" panose="02020603050405020304" pitchFamily="18" charset="0"/>
                <a:cs typeface="Arial" panose="020B0604020202020204" pitchFamily="34" charset="0"/>
              </a:rPr>
              <a:t>If the last mud slumping flattening seas covered these regions 65 million years ago, </a:t>
            </a:r>
            <a:r>
              <a:rPr lang="en-US" altLang="en-US" b="1"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3"/>
              </a:rPr>
              <a:t>[952]</a:t>
            </a:r>
            <a:r>
              <a:rPr lang="en-US" altLang="en-US" dirty="0">
                <a:solidFill>
                  <a:schemeClr val="bg1">
                    <a:lumMod val="95000"/>
                    <a:lumOff val="5000"/>
                  </a:schemeClr>
                </a:solidFill>
                <a:ea typeface="Times New Roman" panose="02020603050405020304" pitchFamily="18" charset="0"/>
                <a:cs typeface="Arial" panose="020B0604020202020204" pitchFamily="34" charset="0"/>
              </a:rPr>
              <a:t>(Fig. 1.1)</a:t>
            </a:r>
            <a:r>
              <a:rPr kumimoji="0" lang="en-US" altLang="en-US" sz="2800" i="0" u="none" strike="noStrike" kern="1200" normalizeH="0" baseline="0" noProof="0" dirty="0">
                <a:solidFill>
                  <a:schemeClr val="bg1">
                    <a:lumMod val="95000"/>
                    <a:lumOff val="5000"/>
                  </a:schemeClr>
                </a:solidFill>
                <a:uLnTx/>
                <a:uFillTx/>
                <a:latin typeface="Arial" panose="020B0604020202020204" pitchFamily="34" charset="0"/>
                <a:ea typeface="Times New Roman" panose="02020603050405020304" pitchFamily="18" charset="0"/>
                <a:cs typeface="Arial" panose="020B0604020202020204" pitchFamily="34" charset="0"/>
              </a:rPr>
              <a:t> the erosion over the last 65 million years must have eroded ALL these flat dirt topsoil regions into steep sloping canyons. </a:t>
            </a:r>
            <a:r>
              <a:rPr kumimoji="0" lang="en-US" altLang="en-US" sz="29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Only a recent flood of Noah explains the continued flatness of topsoil today. </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13045811-4F88-47C3-B208-7B869B7CCD86}"/>
              </a:ext>
            </a:extLst>
          </p:cNvPr>
          <p:cNvSpPr>
            <a:spLocks noChangeArrowheads="1"/>
          </p:cNvSpPr>
          <p:nvPr/>
        </p:nvSpPr>
        <p:spPr bwMode="auto">
          <a:xfrm>
            <a:off x="49766" y="421236"/>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0367579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9535" y="1613059"/>
            <a:ext cx="8944928" cy="4955203"/>
          </a:xfrm>
          <a:prstGeom prst="rect">
            <a:avLst/>
          </a:prstGeom>
          <a:gradFill flip="none" rotWithShape="1">
            <a:gsLst>
              <a:gs pos="0">
                <a:schemeClr val="tx1"/>
              </a:gs>
              <a:gs pos="68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1200"/>
              </a:spcAft>
              <a:buClrTx/>
              <a:buSzPct val="8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Noah lived on the ark for a year, until the mountain tops were slowly exposed. </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After the flood water completely receded, over many years, scavengers repopulated the land. The exposed land aided land decomposers and scavengers </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to eliminate exposed dead vegetation and any remaining bones.</a:t>
            </a:r>
            <a:endPar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0" fontAlgn="base" latinLnBrk="0" hangingPunct="0">
              <a:lnSpc>
                <a:spcPct val="100000"/>
              </a:lnSpc>
              <a:spcBef>
                <a:spcPct val="0"/>
              </a:spcBef>
              <a:spcAft>
                <a:spcPts val="1200"/>
              </a:spcAft>
              <a:buClrTx/>
              <a:buSzPct val="8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The slowly receding flood water soaked the top layers of dirt, sand, soft sandstone </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&amp;</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semi-soft shale and slowly turned them back into rock flakes, sand </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&amp;</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mud, that washed into the drainage creeks.</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EBA5C5F4-D347-4A07-8BA8-90CDAD699D8B}"/>
              </a:ext>
            </a:extLst>
          </p:cNvPr>
          <p:cNvSpPr>
            <a:spLocks noChangeArrowheads="1"/>
          </p:cNvSpPr>
          <p:nvPr/>
        </p:nvSpPr>
        <p:spPr bwMode="auto">
          <a:xfrm>
            <a:off x="49767" y="4572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1944354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4000">
        <p15:prstTrans prst="pageCurlDouble"/>
      </p:transition>
    </mc:Choice>
    <mc:Fallback xmlns="">
      <p:transition spd="slow" advTm="34000">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152400" y="202689"/>
            <a:ext cx="8915400" cy="6508247"/>
          </a:xfrm>
          <a:prstGeom prst="rect">
            <a:avLst/>
          </a:prstGeom>
        </p:spPr>
      </p:pic>
      <p:sp>
        <p:nvSpPr>
          <p:cNvPr id="6" name="Rectangle 2"/>
          <p:cNvSpPr>
            <a:spLocks noChangeArrowheads="1"/>
          </p:cNvSpPr>
          <p:nvPr/>
        </p:nvSpPr>
        <p:spPr bwMode="auto">
          <a:xfrm>
            <a:off x="1219200" y="1066800"/>
            <a:ext cx="6781800" cy="4957126"/>
          </a:xfrm>
          <a:prstGeom prst="rect">
            <a:avLst/>
          </a:prstGeom>
          <a:noFill/>
          <a:ln w="25400">
            <a:noFill/>
          </a:ln>
          <a:effectLst/>
          <a:scene3d>
            <a:camera prst="orthographicFront"/>
            <a:lightRig rig="threePt" dir="t"/>
          </a:scene3d>
          <a:sp3d>
            <a:bevelT w="165100" prst="coolSlant"/>
          </a:sp3d>
          <a:extLst/>
        </p:spPr>
        <p:txBody>
          <a:bodyPr wrap="square" lIns="154305" tIns="102870" rIns="102870" bIns="102870">
            <a:spAutoFit/>
            <a:scene3d>
              <a:camera prst="orthographicFront"/>
              <a:lightRig rig="soft" dir="t">
                <a:rot lat="0" lon="0" rev="15600000"/>
              </a:lightRig>
            </a:scene3d>
            <a:sp3d extrusionH="57150" prstMaterial="softEdge">
              <a:bevelT w="254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257175">
              <a:lnSpc>
                <a:spcPct val="92000"/>
              </a:lnSpc>
              <a:spcAft>
                <a:spcPts val="1800"/>
              </a:spcAft>
              <a:buClr>
                <a:prstClr val="white"/>
              </a:buClr>
              <a:buSzPct val="70000"/>
              <a:tabLst/>
              <a:defRPr/>
            </a:pPr>
            <a:r>
              <a:rPr lang="en-US" sz="3200" b="1" dirty="0">
                <a:ln/>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Like as a woman with child, that draweth </a:t>
            </a:r>
            <a:r>
              <a:rPr lang="en-US" sz="4000" b="1" dirty="0">
                <a:ln w="9525">
                  <a:solidFill>
                    <a:srgbClr val="000099"/>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near the time of her delivery, is in pain, and crieth out in her pangs</a:t>
            </a:r>
            <a:r>
              <a:rPr lang="en-US" sz="3200" b="1" dirty="0">
                <a:ln/>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t>
            </a:r>
            <a:r>
              <a:rPr lang="en-US" sz="2000" b="1" dirty="0">
                <a:ln/>
                <a:solidFill>
                  <a:prstClr val="black"/>
                </a:solidFill>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a:t>
            </a:r>
            <a:r>
              <a:rPr lang="en-US" sz="2000" b="1"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4"/>
              </a:rPr>
              <a:t>Isaiah 26:17</a:t>
            </a:r>
            <a:endParaRPr lang="en-US" sz="3200" b="1" dirty="0">
              <a:ln/>
              <a:latin typeface="Papyrus" panose="03070502060502030205" pitchFamily="66" charset="0"/>
              <a:cs typeface="Calibri" panose="020F0502020204030204" pitchFamily="34" charset="0"/>
            </a:endParaRPr>
          </a:p>
          <a:p>
            <a:pPr marL="0" indent="0" defTabSz="257175">
              <a:lnSpc>
                <a:spcPct val="92000"/>
              </a:lnSpc>
              <a:spcAft>
                <a:spcPts val="0"/>
              </a:spcAft>
              <a:buClr>
                <a:prstClr val="white"/>
              </a:buClr>
              <a:buSzPct val="70000"/>
              <a:tabLst/>
              <a:defRPr/>
            </a:pPr>
            <a:r>
              <a:rPr lang="en-US" sz="32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 Daniel, shut up the words and seal the book, even to the time of the end: </a:t>
            </a:r>
            <a:r>
              <a:rPr lang="en-US" sz="4000" b="1" dirty="0">
                <a:ln w="9525">
                  <a:solidFill>
                    <a:srgbClr val="000099"/>
                  </a:solidFill>
                  <a:prstDash val="solid"/>
                </a:ln>
                <a:solidFill>
                  <a:srgbClr val="000099"/>
                </a:solidFill>
                <a:effectLst>
                  <a:outerShdw blurRad="12700" dist="38100" dir="2700000" algn="tl" rotWithShape="0">
                    <a:schemeClr val="bg1">
                      <a:lumMod val="50000"/>
                    </a:schemeClr>
                  </a:outerShdw>
                </a:effectLst>
                <a:latin typeface="Papyrus" panose="03070502060502030205" pitchFamily="66" charset="0"/>
                <a:cs typeface="Calibri" panose="020F0502020204030204" pitchFamily="34" charset="0"/>
              </a:rPr>
              <a:t>Many shall run to and fro, and knowledge shall be increased. </a:t>
            </a:r>
          </a:p>
          <a:p>
            <a:pPr marL="0" indent="0" defTabSz="257175">
              <a:lnSpc>
                <a:spcPct val="92000"/>
              </a:lnSpc>
              <a:spcAft>
                <a:spcPts val="1200"/>
              </a:spcAft>
              <a:buClr>
                <a:prstClr val="white"/>
              </a:buClr>
              <a:buSzPct val="70000"/>
              <a:tabLst/>
              <a:defRPr/>
            </a:pPr>
            <a:r>
              <a:rPr lang="en-US" sz="2000" b="1"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5"/>
              </a:rPr>
              <a:t>Danial 12:4</a:t>
            </a:r>
            <a:endParaRPr lang="en-US" sz="2000" b="1" dirty="0">
              <a:ln w="9525">
                <a:solidFill>
                  <a:schemeClr val="bg1"/>
                </a:solidFill>
                <a:prstDash val="solid"/>
              </a:ln>
              <a:solidFill>
                <a:schemeClr val="tx1"/>
              </a:solidFill>
              <a:latin typeface="Papyrus" panose="03070502060502030205" pitchFamily="66" charset="0"/>
              <a:cs typeface="Calibri" panose="020F0502020204030204" pitchFamily="34" charset="0"/>
            </a:endParaRPr>
          </a:p>
        </p:txBody>
      </p:sp>
    </p:spTree>
    <p:extLst>
      <p:ext uri="{BB962C8B-B14F-4D97-AF65-F5344CB8AC3E}">
        <p14:creationId xmlns:p14="http://schemas.microsoft.com/office/powerpoint/2010/main" val="32821979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6000">
        <p15:prstTrans prst="pageCurlDouble"/>
      </p:transition>
    </mc:Choice>
    <mc:Fallback xmlns="">
      <p:transition spd="slow" advTm="1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06917" y="1135343"/>
            <a:ext cx="8930163" cy="5577840"/>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lang="en-US" altLang="en-US" sz="3200" b="1"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ea typeface="Times New Roman" panose="02020603050405020304" pitchFamily="18" charset="0"/>
                <a:cs typeface="Arial" panose="020B0604020202020204" pitchFamily="34" charset="0"/>
              </a:rPr>
              <a:t>Most</a:t>
            </a:r>
            <a:r>
              <a:rPr kumimoji="0" lang="en-US" altLang="en-US" sz="32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latin typeface="Arial" panose="020B0604020202020204" pitchFamily="34" charset="0"/>
                <a:ea typeface="Times New Roman" panose="02020603050405020304" pitchFamily="18" charset="0"/>
                <a:cs typeface="Arial" panose="020B0604020202020204" pitchFamily="34" charset="0"/>
              </a:rPr>
              <a:t> of the youngest top rock layers are missing in the </a:t>
            </a:r>
            <a:r>
              <a:rPr kumimoji="0" lang="en-US" altLang="en-US" sz="32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3"/>
              </a:rPr>
              <a:t>geological record</a:t>
            </a:r>
            <a:r>
              <a:rPr kumimoji="0" lang="en-US" altLang="en-US" sz="32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32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latin typeface="Arial" panose="020B0604020202020204" pitchFamily="34" charset="0"/>
                <a:ea typeface="Times New Roman" panose="02020603050405020304" pitchFamily="18" charset="0"/>
                <a:cs typeface="Arial" panose="020B0604020202020204" pitchFamily="34" charset="0"/>
                <a:hlinkClick r:id="rId3"/>
              </a:rPr>
              <a:t>worldwide</a:t>
            </a:r>
            <a:r>
              <a:rPr kumimoji="0" lang="en-US" altLang="en-US" sz="32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latin typeface="Arial" panose="020B0604020202020204" pitchFamily="34" charset="0"/>
                <a:ea typeface="Times New Roman" panose="02020603050405020304" pitchFamily="18" charset="0"/>
                <a:cs typeface="Arial" panose="020B0604020202020204" pitchFamily="34" charset="0"/>
              </a:rPr>
              <a:t>. This reveals the evidence for Noah’s flood.</a:t>
            </a:r>
            <a:endParaRPr kumimoji="0" lang="en-US" altLang="en-US" sz="30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274320" lvl="0" indent="-274320" defTabSz="914400" eaLnBrk="0">
              <a:lnSpc>
                <a:spcPct val="90000"/>
              </a:lnSpc>
              <a:spcAft>
                <a:spcPts val="1000"/>
              </a:spcAft>
              <a:buClrTx/>
              <a:buSzPct val="70000"/>
              <a:buFont typeface="Wingdings" panose="05000000000000000000" pitchFamily="2" charset="2"/>
              <a:buChar char="Ø"/>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In most of the world, the top </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rock</a:t>
            </a: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layers are hundreds of millions of years old. But, </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all</a:t>
            </a: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top younger layers of the geological rock record </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are missing</a:t>
            </a: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except </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often</a:t>
            </a: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on the tops of hills, mesas and</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 mountains.</a:t>
            </a:r>
            <a:r>
              <a:rPr lang="en-US" altLang="en-US" sz="2700" dirty="0">
                <a:solidFill>
                  <a:prstClr val="black">
                    <a:lumMod val="95000"/>
                    <a:lumOff val="5000"/>
                  </a:prstClr>
                </a:solidFill>
                <a:ea typeface="Times New Roman" panose="02020603050405020304" pitchFamily="18" charset="0"/>
                <a:cs typeface="Arial" panose="020B0604020202020204" pitchFamily="34" charset="0"/>
              </a:rPr>
              <a:t> </a:t>
            </a:r>
            <a:r>
              <a:rPr lang="en-US" altLang="en-US" b="1"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4"/>
              </a:rPr>
              <a:t>[951]</a:t>
            </a:r>
            <a:r>
              <a:rPr lang="en-US" altLang="en-US" b="1"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5"/>
              </a:rPr>
              <a:t>[952]</a:t>
            </a:r>
            <a:r>
              <a:rPr lang="en-US" altLang="en-US" sz="2700" dirty="0">
                <a:solidFill>
                  <a:prstClr val="black">
                    <a:lumMod val="95000"/>
                    <a:lumOff val="5000"/>
                  </a:prstClr>
                </a:solidFill>
                <a:ea typeface="Times New Roman" panose="02020603050405020304" pitchFamily="18" charset="0"/>
                <a:cs typeface="Arial" panose="020B0604020202020204" pitchFamily="34" charset="0"/>
              </a:rPr>
              <a:t> </a:t>
            </a:r>
          </a:p>
          <a:p>
            <a:pPr marL="274320" lvl="0" indent="-274320" defTabSz="914400" eaLnBrk="0">
              <a:lnSpc>
                <a:spcPct val="92000"/>
              </a:lnSpc>
              <a:spcAft>
                <a:spcPts val="300"/>
              </a:spcAft>
              <a:buClrTx/>
              <a:buSzPct val="70000"/>
              <a:buFont typeface="Wingdings" panose="05000000000000000000" pitchFamily="2" charset="2"/>
              <a:buChar char="Ø"/>
              <a:tabLst/>
              <a:defRPr/>
            </a:pPr>
            <a:r>
              <a:rPr lang="en-US" altLang="en-US" sz="2800" b="1" dirty="0">
                <a:ln w="9525">
                  <a:solidFill>
                    <a:schemeClr val="bg1"/>
                  </a:solidFill>
                  <a:prstDash val="solid"/>
                </a:ln>
                <a:solidFill>
                  <a:srgbClr val="00FF00"/>
                </a:solidFill>
                <a:effectLst>
                  <a:outerShdw blurRad="50800" dist="50800" dir="2700000" algn="tl" rotWithShape="0">
                    <a:schemeClr val="bg1">
                      <a:lumMod val="50000"/>
                    </a:schemeClr>
                  </a:outerShdw>
                </a:effectLst>
                <a:ea typeface="Times New Roman" panose="02020603050405020304" pitchFamily="18" charset="0"/>
                <a:cs typeface="Arial" panose="020B0604020202020204" pitchFamily="34" charset="0"/>
              </a:rPr>
              <a:t>This includes missing recent glacier loess and </a:t>
            </a:r>
            <a:r>
              <a:rPr lang="en-US" altLang="en-US" sz="2800" b="1" dirty="0">
                <a:ln w="9525">
                  <a:solidFill>
                    <a:prstClr val="black"/>
                  </a:solidFill>
                  <a:prstDash val="solid"/>
                </a:ln>
                <a:solidFill>
                  <a:srgbClr val="00FF00"/>
                </a:solidFill>
                <a:effectLst>
                  <a:outerShdw blurRad="50800" dist="50800" dir="2700000" algn="tl" rotWithShape="0">
                    <a:prstClr val="black">
                      <a:lumMod val="50000"/>
                    </a:prstClr>
                  </a:outerShdw>
                </a:effectLst>
                <a:ea typeface="Times New Roman" panose="02020603050405020304" pitchFamily="18" charset="0"/>
                <a:cs typeface="Arial" panose="020B0604020202020204" pitchFamily="34" charset="0"/>
              </a:rPr>
              <a:t>eroded </a:t>
            </a:r>
            <a:r>
              <a:rPr lang="en-US" altLang="en-US" sz="2800" b="1" dirty="0">
                <a:ln w="9525">
                  <a:solidFill>
                    <a:schemeClr val="bg1"/>
                  </a:solidFill>
                  <a:prstDash val="solid"/>
                </a:ln>
                <a:solidFill>
                  <a:srgbClr val="00FF00"/>
                </a:solidFill>
                <a:effectLst>
                  <a:outerShdw blurRad="50800" dist="50800" dir="2700000" algn="tl" rotWithShape="0">
                    <a:schemeClr val="bg1">
                      <a:lumMod val="50000"/>
                    </a:schemeClr>
                  </a:outerShdw>
                </a:effectLst>
                <a:ea typeface="Times New Roman" panose="02020603050405020304" pitchFamily="18" charset="0"/>
                <a:cs typeface="Arial" panose="020B0604020202020204" pitchFamily="34" charset="0"/>
              </a:rPr>
              <a:t>sediment from two recent Rocky Mountain uplift building eras (10-30 Mya, linear time), that must be found as a thick top layer of sediment, slump washed down to cover much of the Midwest, at flat lower elevations. </a:t>
            </a:r>
            <a:r>
              <a:rPr lang="en-US" altLang="en-US" sz="1600" b="1" dirty="0">
                <a:ln w="9525">
                  <a:solidFill>
                    <a:schemeClr val="bg1"/>
                  </a:solidFill>
                  <a:prstDash val="solid"/>
                </a:ln>
                <a:solidFill>
                  <a:schemeClr val="tx1"/>
                </a:solidFill>
                <a:ea typeface="Times New Roman" panose="02020603050405020304" pitchFamily="18" charset="0"/>
                <a:cs typeface="Arial" panose="020B0604020202020204" pitchFamily="34" charset="0"/>
                <a:hlinkClick r:id="rId4"/>
              </a:rPr>
              <a:t>[951]</a:t>
            </a:r>
            <a:r>
              <a:rPr lang="en-US" altLang="en-US" sz="1600" b="1" dirty="0">
                <a:ln w="9525">
                  <a:solidFill>
                    <a:schemeClr val="bg1"/>
                  </a:solidFill>
                  <a:prstDash val="solid"/>
                </a:ln>
                <a:solidFill>
                  <a:schemeClr val="tx1"/>
                </a:solidFill>
                <a:ea typeface="Times New Roman" panose="02020603050405020304" pitchFamily="18" charset="0"/>
                <a:cs typeface="Arial" panose="020B0604020202020204" pitchFamily="34" charset="0"/>
              </a:rPr>
              <a:t> (Ch. 19), </a:t>
            </a:r>
            <a:r>
              <a:rPr lang="en-US" altLang="en-US" sz="1600" b="1" dirty="0">
                <a:ln w="9525">
                  <a:solidFill>
                    <a:schemeClr val="bg1"/>
                  </a:solidFill>
                  <a:prstDash val="solid"/>
                </a:ln>
                <a:solidFill>
                  <a:schemeClr val="tx1"/>
                </a:solidFill>
                <a:ea typeface="Times New Roman" panose="02020603050405020304" pitchFamily="18" charset="0"/>
                <a:cs typeface="Arial" panose="020B0604020202020204" pitchFamily="34" charset="0"/>
                <a:hlinkClick r:id="rId5"/>
              </a:rPr>
              <a:t>[952]</a:t>
            </a:r>
            <a:endParaRPr kumimoji="0" lang="en-US" altLang="en-US" b="1" i="0" u="none" strike="noStrike" kern="1200" cap="none" spc="0" normalizeH="0" baseline="0" noProof="0" dirty="0">
              <a:ln>
                <a:noFill/>
              </a:ln>
              <a:solidFill>
                <a:prstClr val="black">
                  <a:lumMod val="95000"/>
                  <a:lumOff val="5000"/>
                </a:prstClr>
              </a:solidFill>
              <a:uLnTx/>
              <a:uFillTx/>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2864A1B2-2C0B-497B-A7EE-7382B0EA755E}"/>
              </a:ext>
            </a:extLst>
          </p:cNvPr>
          <p:cNvSpPr>
            <a:spLocks noChangeArrowheads="1"/>
          </p:cNvSpPr>
          <p:nvPr/>
        </p:nvSpPr>
        <p:spPr bwMode="auto">
          <a:xfrm>
            <a:off x="49766" y="144817"/>
            <a:ext cx="9044464" cy="91440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1517552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12006" y="1188720"/>
            <a:ext cx="8949096" cy="5479192"/>
          </a:xfrm>
          <a:prstGeom prst="rect">
            <a:avLst/>
          </a:prstGeom>
          <a:gradFill flip="none" rotWithShape="1">
            <a:gsLst>
              <a:gs pos="0">
                <a:schemeClr val="tx1"/>
              </a:gs>
              <a:gs pos="72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91440" rIns="45720" bIns="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2000"/>
              </a:lnSpc>
              <a:spcAft>
                <a:spcPts val="800"/>
              </a:spcAft>
              <a:buClrTx/>
              <a:buSzPct val="8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Some geologists attribute this proven effect of less erosion at high altitudes, to the unproven theory of freeze locked rocks in ice, that prevent erosion. </a:t>
            </a:r>
            <a:r>
              <a:rPr lang="en-US" altLang="en-US" b="1" dirty="0">
                <a:ln w="9525">
                  <a:solidFill>
                    <a:prstClr val="black"/>
                  </a:solidFill>
                  <a:prstDash val="solid"/>
                </a:ln>
                <a:solidFill>
                  <a:prstClr val="white"/>
                </a:solidFill>
                <a:ea typeface="Times New Roman" panose="02020603050405020304" pitchFamily="18" charset="0"/>
                <a:cs typeface="Arial" panose="020B0604020202020204" pitchFamily="34" charset="0"/>
                <a:hlinkClick r:id="rId3"/>
              </a:rPr>
              <a:t>[951]</a:t>
            </a:r>
            <a:r>
              <a:rPr lang="en-US" altLang="en-US" b="1" dirty="0">
                <a:solidFill>
                  <a:prstClr val="black">
                    <a:lumMod val="95000"/>
                    <a:lumOff val="5000"/>
                  </a:prstClr>
                </a:solidFill>
                <a:ea typeface="Times New Roman" panose="02020603050405020304" pitchFamily="18" charset="0"/>
                <a:cs typeface="Arial" panose="020B0604020202020204" pitchFamily="34" charset="0"/>
              </a:rPr>
              <a:t> </a:t>
            </a:r>
          </a:p>
          <a:p>
            <a:pPr marL="274320" lvl="0" indent="-274320" defTabSz="914400" eaLnBrk="0">
              <a:lnSpc>
                <a:spcPct val="92000"/>
              </a:lnSpc>
              <a:spcAft>
                <a:spcPts val="800"/>
              </a:spcAft>
              <a:buClrTx/>
              <a:buSzPct val="70000"/>
              <a:buFont typeface="Wingdings" panose="05000000000000000000" pitchFamily="2" charset="2"/>
              <a:buChar char="Ø"/>
              <a:tabLst/>
              <a:defRPr/>
            </a:pPr>
            <a:r>
              <a:rPr lang="en-US" altLang="en-US" sz="2700" dirty="0">
                <a:solidFill>
                  <a:prstClr val="black">
                    <a:lumMod val="95000"/>
                    <a:lumOff val="5000"/>
                  </a:prstClr>
                </a:solidFill>
                <a:ea typeface="Times New Roman" panose="02020603050405020304" pitchFamily="18" charset="0"/>
                <a:cs typeface="Arial" panose="020B0604020202020204" pitchFamily="34" charset="0"/>
              </a:rPr>
              <a:t>But this is incorrect. Less erosion of young top rock layers is also found on small hills and mesas, with warmer temperatures and little ice, including locations south of all past ice age glaciers, that I field verified.</a:t>
            </a:r>
            <a:r>
              <a:rPr lang="en-US" altLang="en-US" sz="2600" dirty="0">
                <a:solidFill>
                  <a:prstClr val="black">
                    <a:lumMod val="95000"/>
                    <a:lumOff val="5000"/>
                  </a:prstClr>
                </a:solidFill>
                <a:ea typeface="Times New Roman" panose="02020603050405020304" pitchFamily="18" charset="0"/>
                <a:cs typeface="Arial" panose="020B0604020202020204" pitchFamily="34" charset="0"/>
              </a:rPr>
              <a:t> </a:t>
            </a:r>
            <a:r>
              <a:rPr lang="en-US" altLang="en-US" b="1" dirty="0">
                <a:ln w="9525">
                  <a:solidFill>
                    <a:prstClr val="black"/>
                  </a:solidFill>
                  <a:prstDash val="solid"/>
                </a:ln>
                <a:solidFill>
                  <a:srgbClr val="00FF00"/>
                </a:solidFill>
                <a:effectLst>
                  <a:outerShdw blurRad="38100" dist="38100" dir="2700000" algn="tl">
                    <a:srgbClr val="000000">
                      <a:alpha val="43137"/>
                    </a:srgbClr>
                  </a:outerShdw>
                </a:effectLst>
                <a:ea typeface="Times New Roman" panose="02020603050405020304" pitchFamily="18" charset="0"/>
                <a:cs typeface="Arial" panose="020B0604020202020204" pitchFamily="34" charset="0"/>
                <a:hlinkClick r:id="rId4"/>
              </a:rPr>
              <a:t>[952]</a:t>
            </a:r>
            <a:r>
              <a:rPr lang="en-US" altLang="en-US" b="1" dirty="0">
                <a:ln w="9525">
                  <a:solidFill>
                    <a:prstClr val="black"/>
                  </a:solidFill>
                  <a:prstDash val="solid"/>
                </a:ln>
                <a:solidFill>
                  <a:srgbClr val="00FF00"/>
                </a:solidFill>
                <a:effectLst>
                  <a:outerShdw blurRad="38100" dist="38100" dir="2700000" algn="tl">
                    <a:srgbClr val="000000">
                      <a:alpha val="43137"/>
                    </a:srgbClr>
                  </a:outerShdw>
                </a:effectLst>
                <a:ea typeface="Times New Roman" panose="02020603050405020304" pitchFamily="18" charset="0"/>
                <a:cs typeface="Arial" panose="020B0604020202020204" pitchFamily="34" charset="0"/>
              </a:rPr>
              <a:t> </a:t>
            </a:r>
            <a:endParaRPr lang="en-US" altLang="en-US" sz="2600" b="1" dirty="0">
              <a:solidFill>
                <a:prstClr val="black">
                  <a:lumMod val="95000"/>
                  <a:lumOff val="5000"/>
                </a:prstClr>
              </a:solidFill>
              <a:effectLst>
                <a:outerShdw blurRad="38100" dist="38100" dir="2700000" algn="tl">
                  <a:srgbClr val="000000">
                    <a:alpha val="43137"/>
                  </a:srgbClr>
                </a:outerShdw>
              </a:effectLst>
              <a:ea typeface="Times New Roman" panose="02020603050405020304" pitchFamily="18" charset="0"/>
              <a:cs typeface="Arial" panose="020B0604020202020204" pitchFamily="34" charset="0"/>
            </a:endParaRPr>
          </a:p>
          <a:p>
            <a:pPr marL="274320" lvl="0" indent="-274320" defTabSz="914400" eaLnBrk="0">
              <a:lnSpc>
                <a:spcPct val="92000"/>
              </a:lnSpc>
              <a:spcAft>
                <a:spcPts val="800"/>
              </a:spcAft>
              <a:buClrTx/>
              <a:buSzPct val="70000"/>
              <a:buFont typeface="Wingdings" panose="05000000000000000000" pitchFamily="2" charset="2"/>
              <a:buChar char="Ø"/>
              <a:tabLst/>
              <a:defRPr/>
            </a:pPr>
            <a:r>
              <a:rPr lang="en-US" altLang="en-US" sz="2800" b="1" dirty="0">
                <a:ln w="9525">
                  <a:solidFill>
                    <a:schemeClr val="bg1"/>
                  </a:solidFill>
                  <a:prstDash val="solid"/>
                </a:ln>
                <a:solidFill>
                  <a:srgbClr val="00FF00"/>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For example in Kansas City south of the Kansas River, young glacier debris fields of thick loess layers (mixed sand, pebbles &amp; dirt) are found on hilltops. But little is found in the plains &amp; valleys. </a:t>
            </a:r>
            <a:r>
              <a:rPr lang="en-US" altLang="en-US" b="1" dirty="0">
                <a:ln w="9525">
                  <a:solidFill>
                    <a:schemeClr val="bg1"/>
                  </a:solidFill>
                  <a:prstDash val="solid"/>
                </a:ln>
                <a:solidFill>
                  <a:srgbClr val="00FF00"/>
                </a:solidFill>
                <a:effectLst>
                  <a:outerShdw blurRad="38100" dist="38100" dir="2700000" algn="tl">
                    <a:srgbClr val="000000">
                      <a:alpha val="43137"/>
                    </a:srgbClr>
                  </a:outerShdw>
                </a:effectLst>
                <a:ea typeface="Times New Roman" panose="02020603050405020304" pitchFamily="18" charset="0"/>
                <a:cs typeface="Arial" panose="020B0604020202020204" pitchFamily="34" charset="0"/>
                <a:hlinkClick r:id="rId4"/>
              </a:rPr>
              <a:t>[952]</a:t>
            </a:r>
            <a:r>
              <a:rPr lang="en-US" altLang="en-US" b="1" dirty="0">
                <a:ln w="9525">
                  <a:solidFill>
                    <a:schemeClr val="bg1"/>
                  </a:solidFill>
                  <a:prstDash val="solid"/>
                </a:ln>
                <a:solidFill>
                  <a:srgbClr val="00FF00"/>
                </a:solidFill>
                <a:effectLst>
                  <a:outerShdw blurRad="38100" dist="38100" dir="2700000" algn="tl">
                    <a:srgbClr val="000000">
                      <a:alpha val="43137"/>
                    </a:srgbClr>
                  </a:outerShdw>
                </a:effectLst>
                <a:ea typeface="Times New Roman" panose="02020603050405020304" pitchFamily="18" charset="0"/>
                <a:cs typeface="Arial" panose="020B0604020202020204" pitchFamily="34" charset="0"/>
              </a:rPr>
              <a:t> </a:t>
            </a:r>
            <a:r>
              <a:rPr lang="en-US" altLang="en-US" sz="2800" b="1" dirty="0">
                <a:ln w="9525">
                  <a:solidFill>
                    <a:schemeClr val="bg1"/>
                  </a:solidFill>
                  <a:prstDash val="solid"/>
                </a:ln>
                <a:solidFill>
                  <a:srgbClr val="00FF00"/>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This shows that less recent top layer erosion occurred on hilltops that were never locked in ice. </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02A1CB54-1CF6-4253-B690-D242C147429C}"/>
              </a:ext>
            </a:extLst>
          </p:cNvPr>
          <p:cNvSpPr>
            <a:spLocks noChangeArrowheads="1"/>
          </p:cNvSpPr>
          <p:nvPr/>
        </p:nvSpPr>
        <p:spPr bwMode="auto">
          <a:xfrm>
            <a:off x="49768" y="91440"/>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4458026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8000">
        <p15:prstTrans prst="pageCurlDouble"/>
      </p:transition>
    </mc:Choice>
    <mc:Fallback xmlns="">
      <p:transition spd="slow" advTm="38000">
        <p:fade/>
      </p:transition>
    </mc:Fallback>
  </mc:AlternateContent>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45720" y="1371600"/>
            <a:ext cx="9052560" cy="5303520"/>
          </a:xfrm>
          <a:prstGeom prst="rect">
            <a:avLst/>
          </a:prstGeom>
          <a:gradFill flip="none" rotWithShape="1">
            <a:gsLst>
              <a:gs pos="0">
                <a:schemeClr val="tx1"/>
              </a:gs>
              <a:gs pos="68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000"/>
              </a:spcAft>
              <a:buClrTx/>
              <a:buSzPct val="8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Furthermore, on the highest coldest mountain peaks and glaciers in arctic regions, snow and ice still flow or slump slowly from the top, in high erosion glaciers that remove top layers, due to the accumulating weight of a heavy winter snow pack.</a:t>
            </a:r>
          </a:p>
          <a:p>
            <a:pPr marL="274320" lvl="0" indent="-274320" defTabSz="914400" eaLnBrk="0">
              <a:lnSpc>
                <a:spcPct val="94000"/>
              </a:lnSpc>
              <a:spcAft>
                <a:spcPts val="1000"/>
              </a:spcAft>
              <a:buClrTx/>
              <a:buSzPct val="70000"/>
              <a:buFont typeface="Wingdings" panose="05000000000000000000" pitchFamily="2" charset="2"/>
              <a:buChar char="Ø"/>
              <a:tabLst/>
              <a:defRPr/>
            </a:pPr>
            <a:r>
              <a:rPr lang="en-US" altLang="en-US" sz="2700" dirty="0">
                <a:solidFill>
                  <a:prstClr val="black">
                    <a:lumMod val="95000"/>
                    <a:lumOff val="5000"/>
                  </a:prstClr>
                </a:solidFill>
                <a:ea typeface="Times New Roman" panose="02020603050405020304" pitchFamily="18" charset="0"/>
                <a:cs typeface="Arial" panose="020B0604020202020204" pitchFamily="34" charset="0"/>
              </a:rPr>
              <a:t>This snow and ice breaks off in avalanches, landslides or ice bergs as it accumulates. It is not locked on top of high mountains, preventing most erosion as claimed.</a:t>
            </a:r>
          </a:p>
          <a:p>
            <a:pPr marL="274320" lvl="0" indent="-274320" defTabSz="914400" eaLnBrk="0">
              <a:lnSpc>
                <a:spcPct val="94000"/>
              </a:lnSpc>
              <a:spcAft>
                <a:spcPts val="1000"/>
              </a:spcAft>
              <a:buClrTx/>
              <a:buSzPct val="70000"/>
              <a:buFont typeface="Wingdings" panose="05000000000000000000" pitchFamily="2" charset="2"/>
              <a:buChar char="Ø"/>
              <a:tabLst/>
              <a:defRPr/>
            </a:pPr>
            <a:r>
              <a:rPr lang="en-US" altLang="en-US" sz="2700" dirty="0">
                <a:solidFill>
                  <a:prstClr val="black">
                    <a:lumMod val="95000"/>
                    <a:lumOff val="5000"/>
                  </a:prstClr>
                </a:solidFill>
                <a:ea typeface="Times New Roman" panose="02020603050405020304" pitchFamily="18" charset="0"/>
                <a:cs typeface="Arial" panose="020B0604020202020204" pitchFamily="34" charset="0"/>
              </a:rPr>
              <a:t>Cold mountain peaks should have greater erosion due to: greater freeze / thaw rock cracking, avalanches, glaciers, more severe and frequent storms with greater wind, rain and snow accumulation at higher elevations. </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32004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F49185E7-7D6B-424B-BCEB-A6758D6D0819}"/>
              </a:ext>
            </a:extLst>
          </p:cNvPr>
          <p:cNvSpPr>
            <a:spLocks noChangeArrowheads="1"/>
          </p:cNvSpPr>
          <p:nvPr/>
        </p:nvSpPr>
        <p:spPr bwMode="auto">
          <a:xfrm>
            <a:off x="60442" y="250869"/>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843007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5000">
        <p15:prstTrans prst="pageCurlDouble"/>
      </p:transition>
    </mc:Choice>
    <mc:Fallback xmlns="">
      <p:transition spd="slow" advTm="35000">
        <p:fade/>
      </p:transition>
    </mc:Fallback>
  </mc:AlternateContent>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45997" y="2028944"/>
            <a:ext cx="8846576" cy="4419671"/>
          </a:xfrm>
          <a:prstGeom prst="rect">
            <a:avLst/>
          </a:prstGeom>
          <a:gradFill flip="none" rotWithShape="1">
            <a:gsLst>
              <a:gs pos="0">
                <a:schemeClr val="tx1"/>
              </a:gs>
              <a:gs pos="68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3716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1200"/>
              </a:spcAft>
              <a:buClrTx/>
              <a:buSzPct val="80000"/>
              <a:buFont typeface="Times New Roman" panose="02020603050405020304" pitchFamily="18" charset="0"/>
              <a:buNone/>
              <a:tabLst/>
              <a:defRPr/>
            </a:pPr>
            <a:r>
              <a:rPr lang="en-US" altLang="en-US" sz="3200" b="1"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ea typeface="Times New Roman" panose="02020603050405020304" pitchFamily="18" charset="0"/>
                <a:cs typeface="Arial" panose="020B0604020202020204" pitchFamily="34" charset="0"/>
              </a:rPr>
              <a:t>But, the exact opposite is often found in nature. T</a:t>
            </a:r>
            <a:r>
              <a:rPr kumimoji="0" lang="en-US" altLang="en-US" sz="32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latin typeface="Arial" panose="020B0604020202020204" pitchFamily="34" charset="0"/>
                <a:ea typeface="Times New Roman" panose="02020603050405020304" pitchFamily="18" charset="0"/>
                <a:cs typeface="Arial" panose="020B0604020202020204" pitchFamily="34" charset="0"/>
              </a:rPr>
              <a:t>he top young geological layers were removed to a greater degree worldwide at most lower elevations, </a:t>
            </a:r>
            <a:r>
              <a:rPr lang="en-US" altLang="en-US" sz="3200" b="1"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ea typeface="Times New Roman" panose="02020603050405020304" pitchFamily="18" charset="0"/>
                <a:cs typeface="Arial" panose="020B0604020202020204" pitchFamily="34" charset="0"/>
              </a:rPr>
              <a:t>due to</a:t>
            </a:r>
            <a:r>
              <a:rPr kumimoji="0" lang="en-US" altLang="en-US" sz="3200" b="1" i="0" u="none" strike="noStrike" kern="1200" normalizeH="0" baseline="0" noProof="0" dirty="0">
                <a:ln w="9525">
                  <a:solidFill>
                    <a:schemeClr val="bg1"/>
                  </a:solidFill>
                  <a:prstDash val="solid"/>
                </a:ln>
                <a:solidFill>
                  <a:srgbClr val="00FF00"/>
                </a:solidFill>
                <a:effectLst>
                  <a:outerShdw blurRad="50800" dist="50800" dir="2700000" algn="tl" rotWithShape="0">
                    <a:schemeClr val="bg1">
                      <a:lumMod val="95000"/>
                      <a:lumOff val="5000"/>
                    </a:schemeClr>
                  </a:outerShdw>
                </a:effectLst>
                <a:uLnTx/>
                <a:uFillTx/>
                <a:latin typeface="Arial" panose="020B0604020202020204" pitchFamily="34" charset="0"/>
                <a:ea typeface="Times New Roman" panose="02020603050405020304" pitchFamily="18" charset="0"/>
                <a:cs typeface="Arial" panose="020B0604020202020204" pitchFamily="34" charset="0"/>
              </a:rPr>
              <a:t> the multi-year flood of Noah. </a:t>
            </a:r>
            <a:endParaRPr kumimoji="0" lang="en-US" altLang="en-US" sz="3200" i="0" u="none" strike="noStrike" kern="1200" normalizeH="0" baseline="0" noProof="0" dirty="0">
              <a:solidFill>
                <a:srgbClr val="00FF00"/>
              </a:solidFill>
              <a:effectLst>
                <a:outerShdw blurRad="50800" dist="50800" dir="2700000" algn="tl" rotWithShape="0">
                  <a:schemeClr val="bg1">
                    <a:lumMod val="95000"/>
                    <a:lumOff val="5000"/>
                  </a:scheme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274320" marR="0" lvl="0" indent="-274320" algn="l" defTabSz="914400" rtl="0" eaLnBrk="0" fontAlgn="base" latinLnBrk="0" hangingPunct="0">
              <a:lnSpc>
                <a:spcPct val="96000"/>
              </a:lnSpc>
              <a:spcBef>
                <a:spcPct val="0"/>
              </a:spcBef>
              <a:spcAft>
                <a:spcPts val="800"/>
              </a:spcAft>
              <a:buClrTx/>
              <a:buSzPct val="70000"/>
              <a:buFont typeface="Wingdings" panose="05000000000000000000" pitchFamily="2" charset="2"/>
              <a:buChar char="Ø"/>
              <a:tabLst/>
              <a:defRPr/>
            </a:pPr>
            <a:r>
              <a:rPr lang="en-US" altLang="en-US" sz="3000" b="1" dirty="0">
                <a:ln w="9525">
                  <a:solidFill>
                    <a:schemeClr val="bg1"/>
                  </a:solidFill>
                  <a:prstDash val="solid"/>
                </a:ln>
                <a:solidFill>
                  <a:srgbClr val="00FF00"/>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This is because Noah’s</a:t>
            </a:r>
            <a:r>
              <a:rPr kumimoji="0" lang="en-US" altLang="en-US" sz="3000" b="1" i="0" u="none" strike="noStrike" kern="1200" normalizeH="0" baseline="0" noProof="0" dirty="0">
                <a:ln w="9525">
                  <a:solidFill>
                    <a:schemeClr val="bg1"/>
                  </a:solidFill>
                  <a:prstDash val="solid"/>
                </a:ln>
                <a:solidFill>
                  <a:srgbClr val="00FF00"/>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flood lasted longer at all lower elevations, causing </a:t>
            </a:r>
            <a:r>
              <a:rPr lang="en-US" altLang="en-US" sz="3000" b="1" dirty="0">
                <a:ln w="9525">
                  <a:solidFill>
                    <a:schemeClr val="bg1"/>
                  </a:solidFill>
                  <a:prstDash val="solid"/>
                </a:ln>
                <a:solidFill>
                  <a:srgbClr val="00FF00"/>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greater</a:t>
            </a:r>
            <a:r>
              <a:rPr kumimoji="0" lang="en-US" altLang="en-US" sz="3000" b="1" i="0" u="none" strike="noStrike" kern="1200" normalizeH="0" baseline="0" noProof="0" dirty="0">
                <a:ln w="9525">
                  <a:solidFill>
                    <a:schemeClr val="bg1"/>
                  </a:solidFill>
                  <a:prstDash val="solid"/>
                </a:ln>
                <a:solidFill>
                  <a:srgbClr val="00FF00"/>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 erosion and slump removal of most young geological layers at lower elevations worldwide. </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25C70A7C-49BD-4778-884B-F3A4B2478E59}"/>
              </a:ext>
            </a:extLst>
          </p:cNvPr>
          <p:cNvSpPr>
            <a:spLocks noChangeArrowheads="1"/>
          </p:cNvSpPr>
          <p:nvPr/>
        </p:nvSpPr>
        <p:spPr bwMode="auto">
          <a:xfrm>
            <a:off x="47053" y="6858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2482587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2000">
        <p15:prstTrans prst="pageCurlDouble"/>
      </p:transition>
    </mc:Choice>
    <mc:Fallback xmlns="">
      <p:transition spd="slow" advTm="32000">
        <p:fade/>
      </p:transition>
    </mc:Fallback>
  </mc:AlternateContent>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24463" y="1512988"/>
            <a:ext cx="8895074" cy="5143844"/>
          </a:xfrm>
          <a:prstGeom prst="rect">
            <a:avLst/>
          </a:prstGeom>
          <a:gradFill flip="none" rotWithShape="1">
            <a:gsLst>
              <a:gs pos="0">
                <a:schemeClr val="tx1"/>
              </a:gs>
              <a:gs pos="70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6000"/>
              </a:lnSpc>
              <a:spcAft>
                <a:spcPts val="1200"/>
              </a:spcAft>
              <a:buClrTx/>
              <a:buSzPct val="80000"/>
              <a:tabLst/>
              <a:defRPr/>
            </a:pPr>
            <a:r>
              <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I proved this occurred on post-flood </a:t>
            </a: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Kansas semi-soft young layered shale</a:t>
            </a:r>
            <a:r>
              <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(1x 1.5 </a:t>
            </a: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x</a:t>
            </a:r>
            <a:r>
              <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0.5 in.),</a:t>
            </a: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 excavated from the</a:t>
            </a:r>
            <a:r>
              <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top young rock layer, </a:t>
            </a: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3</a:t>
            </a:r>
            <a:r>
              <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feet under the post-flood topsoil</a:t>
            </a: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 This was </a:t>
            </a:r>
            <a:r>
              <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under a tiny pond that dried out in summer</a:t>
            </a: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 with thick black biogenic ooze mud 2.5 ft. deep that changed to pond shale at 3 ft. deep. </a:t>
            </a:r>
          </a:p>
          <a:p>
            <a:pPr marL="0" lvl="0" indent="0" defTabSz="914400" eaLnBrk="0">
              <a:lnSpc>
                <a:spcPct val="96000"/>
              </a:lnSpc>
              <a:spcAft>
                <a:spcPts val="1200"/>
              </a:spcAft>
              <a:buClrTx/>
              <a:buSzPct val="80000"/>
              <a:tabLst/>
              <a:defRPr/>
            </a:pP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This tiny pond was fed by annual dead grass and fall leaves from a gently slopped small hilltop</a:t>
            </a:r>
            <a:r>
              <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Under this </a:t>
            </a: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recently</a:t>
            </a:r>
            <a:r>
              <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formed localized area of stagnant pond shale was more dirt, then ≥ 4 feet deep occasional glacier debris boulder rocks. The bedrock is at 15 ft.</a:t>
            </a:r>
            <a:r>
              <a:rPr lang="en-US" altLang="en-US" sz="2900" dirty="0">
                <a:solidFill>
                  <a:prstClr val="black">
                    <a:lumMod val="95000"/>
                    <a:lumOff val="5000"/>
                  </a:prstClr>
                </a:solidFill>
                <a:ea typeface="Times New Roman" panose="02020603050405020304" pitchFamily="18" charset="0"/>
                <a:cs typeface="Arial" panose="020B0604020202020204" pitchFamily="34" charset="0"/>
              </a:rPr>
              <a:t> </a:t>
            </a:r>
            <a:endParaRPr kumimoji="0" lang="en-US" altLang="en-US" sz="29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9C7B1378-6A2E-4888-AC2E-3E006EDB965D}"/>
              </a:ext>
            </a:extLst>
          </p:cNvPr>
          <p:cNvSpPr>
            <a:spLocks noChangeArrowheads="1"/>
          </p:cNvSpPr>
          <p:nvPr/>
        </p:nvSpPr>
        <p:spPr bwMode="auto">
          <a:xfrm>
            <a:off x="49768" y="374771"/>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6774276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99151" y="1584503"/>
            <a:ext cx="8745694" cy="5032147"/>
          </a:xfrm>
          <a:prstGeom prst="rect">
            <a:avLst/>
          </a:prstGeom>
          <a:gradFill flip="none" rotWithShape="1">
            <a:gsLst>
              <a:gs pos="0">
                <a:schemeClr val="tx1"/>
              </a:gs>
              <a:gs pos="71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defTabSz="914400" eaLnBrk="0">
              <a:lnSpc>
                <a:spcPct val="98000"/>
              </a:lnSpc>
              <a:spcAft>
                <a:spcPts val="1800"/>
              </a:spcAft>
              <a:buClrTx/>
              <a:buSzPct val="8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This black shale rock was soaked in a large soft paper cup full of water at outdoor temperatures for 1/2 year, and slowly hand stirred with a metal rod each month for 7 minutes. </a:t>
            </a:r>
          </a:p>
          <a:p>
            <a:pPr marL="0" lvl="0" indent="0" defTabSz="914400" eaLnBrk="0">
              <a:lnSpc>
                <a:spcPct val="98000"/>
              </a:lnSpc>
              <a:spcAft>
                <a:spcPts val="1800"/>
              </a:spcAft>
              <a:buClrTx/>
              <a:buSzPct val="8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This test simulated ocean water currents and slump motion of semi-soft young layered shale rock that was flood exposed, as protective topsoil and biogenic ooze clay mud above the shale was removed. The exposed layered shale rock was saturated with water and disintegrated by motion. </a:t>
            </a:r>
            <a:endPar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295A55F0-5EF5-4DF0-911A-620E1E6B29FF}"/>
              </a:ext>
            </a:extLst>
          </p:cNvPr>
          <p:cNvSpPr>
            <a:spLocks noChangeArrowheads="1"/>
          </p:cNvSpPr>
          <p:nvPr/>
        </p:nvSpPr>
        <p:spPr bwMode="auto">
          <a:xfrm>
            <a:off x="49767" y="4572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9329750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61053" y="1848494"/>
            <a:ext cx="8821894" cy="4785926"/>
          </a:xfrm>
          <a:prstGeom prst="rect">
            <a:avLst/>
          </a:prstGeom>
          <a:gradFill flip="none" rotWithShape="1">
            <a:gsLst>
              <a:gs pos="0">
                <a:schemeClr val="tx1"/>
              </a:gs>
              <a:gs pos="68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2000"/>
              </a:lnSpc>
              <a:spcAft>
                <a:spcPts val="1200"/>
              </a:spcAft>
              <a:buClrTx/>
              <a:buSzPct val="8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Results: 30% of the layered shale rock dissolved into mud and small thin rock flakes after 1/2 year. </a:t>
            </a:r>
          </a:p>
          <a:p>
            <a:pPr marL="274320" lvl="0" indent="-274320" defTabSz="914400" eaLnBrk="0">
              <a:lnSpc>
                <a:spcPct val="92000"/>
              </a:lnSpc>
              <a:spcAft>
                <a:spcPts val="1200"/>
              </a:spcAft>
              <a:buClrTx/>
              <a:buSzPct val="70000"/>
              <a:buFont typeface="Wingdings" panose="05000000000000000000" pitchFamily="2" charset="2"/>
              <a:buChar char="Ø"/>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An unstirred control cup with water and semi-soft shale exposed rock had only 3% of the rock dissolve into mud after 1/2 year, with no flakes. </a:t>
            </a:r>
          </a:p>
          <a:p>
            <a:pPr marL="0" lvl="0" indent="0" defTabSz="914400" eaLnBrk="0">
              <a:lnSpc>
                <a:spcPct val="92000"/>
              </a:lnSpc>
              <a:spcAft>
                <a:spcPts val="1000"/>
              </a:spcAft>
              <a:buClrTx/>
              <a:buSzPct val="7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Analysis: 100% of this young</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soft layered shale </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would wash away as </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muddy water &amp; rock flakes in</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the slow rising, then slow receding Noah’s flood, </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after</a:t>
            </a: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many years of deep flood ocean currents at high pressure, to slump &amp; turbidity flow into rivers. </a:t>
            </a:r>
            <a:endPar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5F390A1E-A136-4361-8DE9-C11410D16686}"/>
              </a:ext>
            </a:extLst>
          </p:cNvPr>
          <p:cNvSpPr>
            <a:spLocks noChangeArrowheads="1"/>
          </p:cNvSpPr>
          <p:nvPr/>
        </p:nvSpPr>
        <p:spPr bwMode="auto">
          <a:xfrm>
            <a:off x="49768" y="6858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7164414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347222" y="1640626"/>
            <a:ext cx="8449547" cy="3576748"/>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defTabSz="914400" eaLnBrk="0">
              <a:lnSpc>
                <a:spcPct val="92000"/>
              </a:lnSpc>
              <a:spcAft>
                <a:spcPts val="1000"/>
              </a:spcAft>
              <a:buClrTx/>
              <a:buSzPct val="70000"/>
              <a:tabLst/>
              <a:defRPr/>
            </a:pPr>
            <a:r>
              <a:rPr lang="en-US" altLang="en-US" sz="3200" dirty="0">
                <a:solidFill>
                  <a:prstClr val="black">
                    <a:lumMod val="95000"/>
                    <a:lumOff val="5000"/>
                  </a:prstClr>
                </a:solidFill>
                <a:ea typeface="Times New Roman" panose="02020603050405020304" pitchFamily="18" charset="0"/>
                <a:cs typeface="Arial" panose="020B0604020202020204" pitchFamily="34" charset="0"/>
              </a:rPr>
              <a:t>I observed the exact same effect on thin one half inch thick flagstone (sandstone) patio stone in the desert of central Arizona. </a:t>
            </a:r>
          </a:p>
          <a:p>
            <a:pPr marL="0" indent="0" defTabSz="914400" eaLnBrk="0">
              <a:lnSpc>
                <a:spcPct val="92000"/>
              </a:lnSpc>
              <a:spcAft>
                <a:spcPts val="1000"/>
              </a:spcAft>
              <a:buClrTx/>
              <a:buSzPct val="70000"/>
              <a:tabLst/>
              <a:defRPr/>
            </a:pPr>
            <a:r>
              <a:rPr lang="en-US" altLang="en-US" sz="3200" dirty="0">
                <a:solidFill>
                  <a:prstClr val="black">
                    <a:lumMod val="95000"/>
                    <a:lumOff val="5000"/>
                  </a:prstClr>
                </a:solidFill>
                <a:ea typeface="Times New Roman" panose="02020603050405020304" pitchFamily="18" charset="0"/>
                <a:cs typeface="Arial" panose="020B0604020202020204" pitchFamily="34" charset="0"/>
              </a:rPr>
              <a:t>After a few years, when heavily soaked in water and mud every few days, plus weekly foot traffic, they cracked, flaked and dissolved into sand and rock flakes.</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B8B2C522-9552-4299-BD3C-FA76A70BBFF2}"/>
              </a:ext>
            </a:extLst>
          </p:cNvPr>
          <p:cNvSpPr>
            <a:spLocks noChangeArrowheads="1"/>
          </p:cNvSpPr>
          <p:nvPr/>
        </p:nvSpPr>
        <p:spPr bwMode="auto">
          <a:xfrm>
            <a:off x="49764" y="5334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
        <p:nvSpPr>
          <p:cNvPr id="8" name="Rectangle 2">
            <a:hlinkClick r:id="rId4"/>
            <a:extLst>
              <a:ext uri="{FF2B5EF4-FFF2-40B4-BE49-F238E27FC236}">
                <a16:creationId xmlns:a16="http://schemas.microsoft.com/office/drawing/2014/main" id="{7E79B66C-AA28-48CB-A970-7DCF9BA13FF5}"/>
              </a:ext>
            </a:extLst>
          </p:cNvPr>
          <p:cNvSpPr>
            <a:spLocks noChangeArrowheads="1"/>
          </p:cNvSpPr>
          <p:nvPr/>
        </p:nvSpPr>
        <p:spPr bwMode="auto">
          <a:xfrm>
            <a:off x="347222" y="5334000"/>
            <a:ext cx="8449547" cy="1218795"/>
          </a:xfrm>
          <a:prstGeom prst="rect">
            <a:avLst/>
          </a:prstGeom>
          <a:gradFill flip="none" rotWithShape="1">
            <a:gsLst>
              <a:gs pos="0">
                <a:schemeClr val="tx1"/>
              </a:gs>
              <a:gs pos="4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60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34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rPr>
              <a:t>Click here to make a secure donation to support this ministry</a:t>
            </a:r>
          </a:p>
        </p:txBody>
      </p:sp>
    </p:spTree>
    <p:extLst>
      <p:ext uri="{BB962C8B-B14F-4D97-AF65-F5344CB8AC3E}">
        <p14:creationId xmlns:p14="http://schemas.microsoft.com/office/powerpoint/2010/main" val="29246457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120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2000"/>
                                        <p:tgtEl>
                                          <p:spTgt spid="8"/>
                                        </p:tgtEl>
                                        <p:attrNameLst>
                                          <p:attrName>ppt_x</p:attrName>
                                        </p:attrNameLst>
                                      </p:cBhvr>
                                      <p:tavLst>
                                        <p:tav tm="0">
                                          <p:val>
                                            <p:strVal val="#ppt_x-#ppt_w*1.125000"/>
                                          </p:val>
                                        </p:tav>
                                        <p:tav tm="100000">
                                          <p:val>
                                            <p:strVal val="#ppt_x"/>
                                          </p:val>
                                        </p:tav>
                                      </p:tavLst>
                                    </p:anim>
                                    <p:animEffect transition="in" filter="wipe(right)">
                                      <p:cBhvr>
                                        <p:cTn id="8"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61053" y="1371600"/>
            <a:ext cx="8830548" cy="5303520"/>
          </a:xfrm>
          <a:prstGeom prst="rect">
            <a:avLst/>
          </a:prstGeom>
          <a:gradFill flip="none" rotWithShape="1">
            <a:gsLst>
              <a:gs pos="0">
                <a:schemeClr val="tx1"/>
              </a:gs>
              <a:gs pos="66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2000"/>
              </a:lnSpc>
              <a:spcAft>
                <a:spcPts val="1000"/>
              </a:spcAft>
              <a:buClrTx/>
              <a:buSzPct val="7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Conclusion: Dissolved top layer dirt &amp; sedimentary stone from Noah’s flood flowed into rivers to ocean shelves worldwide, larger river sediment discharge rates traveled further to disperse across a greater area of the ocean floor than today’s river loads. </a:t>
            </a:r>
            <a:r>
              <a:rPr lang="en-US" altLang="en-US" sz="2960" dirty="0">
                <a:solidFill>
                  <a:prstClr val="black">
                    <a:lumMod val="95000"/>
                    <a:lumOff val="5000"/>
                  </a:prstClr>
                </a:solidFill>
                <a:ea typeface="Times New Roman" panose="02020603050405020304" pitchFamily="18" charset="0"/>
                <a:cs typeface="Arial" panose="020B0604020202020204" pitchFamily="34" charset="0"/>
              </a:rPr>
              <a:t>Mud also drained back down into the geyser holes. </a:t>
            </a:r>
          </a:p>
          <a:p>
            <a:pPr marL="274320" lvl="0" indent="-274320" defTabSz="914400" eaLnBrk="0">
              <a:lnSpc>
                <a:spcPct val="92000"/>
              </a:lnSpc>
              <a:spcAft>
                <a:spcPts val="300"/>
              </a:spcAft>
              <a:buClrTx/>
              <a:buSzPct val="70000"/>
              <a:buFont typeface="Wingdings" panose="05000000000000000000" pitchFamily="2" charset="2"/>
              <a:buChar char="Ø"/>
              <a:tabLst/>
              <a:defRPr/>
            </a:pP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Fine mud particles flowed and deposited evenly over nearly featureless abyssal plains, &gt;13,000 foot deep seafloor that is nearly perfectly flat, with a slope of only 1:1000. The abyssal plains are made of mud miles thick. Pre-flood ancient mud slumped to produce this extreme flatness. </a:t>
            </a:r>
            <a:r>
              <a:rPr lang="en-US" altLang="en-US" b="1" dirty="0">
                <a:ln w="9525">
                  <a:solidFill>
                    <a:schemeClr val="bg1"/>
                  </a:solidFill>
                  <a:prstDash val="solid"/>
                </a:ln>
                <a:solidFill>
                  <a:schemeClr val="tx1"/>
                </a:solidFill>
                <a:ea typeface="Times New Roman" panose="02020603050405020304" pitchFamily="18" charset="0"/>
                <a:cs typeface="Arial" panose="020B0604020202020204" pitchFamily="34" charset="0"/>
                <a:hlinkClick r:id="rId3"/>
              </a:rPr>
              <a:t>[983]</a:t>
            </a:r>
            <a:endParaRPr lang="en-US" altLang="en-US" sz="2800" dirty="0">
              <a:solidFill>
                <a:schemeClr val="bg1"/>
              </a:solidFill>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867400" y="665683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0B9AC36C-402B-4463-9000-D217F02AD272}"/>
              </a:ext>
            </a:extLst>
          </p:cNvPr>
          <p:cNvSpPr>
            <a:spLocks noChangeArrowheads="1"/>
          </p:cNvSpPr>
          <p:nvPr/>
        </p:nvSpPr>
        <p:spPr bwMode="auto">
          <a:xfrm>
            <a:off x="49768" y="274307"/>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21250804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93499" y="1371600"/>
            <a:ext cx="8956988" cy="5307094"/>
          </a:xfrm>
          <a:prstGeom prst="rect">
            <a:avLst/>
          </a:prstGeom>
          <a:gradFill flip="none" rotWithShape="1">
            <a:gsLst>
              <a:gs pos="0">
                <a:schemeClr val="tx1"/>
              </a:gs>
              <a:gs pos="67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3716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0000"/>
              </a:lnSpc>
              <a:spcBef>
                <a:spcPct val="0"/>
              </a:spcBef>
              <a:spcAft>
                <a:spcPts val="600"/>
              </a:spcAft>
              <a:buClrTx/>
              <a:buSzPct val="80000"/>
              <a:buFont typeface="Times New Roman" panose="02020603050405020304" pitchFamily="18" charset="0"/>
              <a:buNone/>
              <a:tabLst/>
              <a:defRPr/>
            </a:pPr>
            <a:r>
              <a:rPr kumimoji="0" lang="en-US" altLang="en-US" sz="26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The importance of water in mass wasting (or slump </a:t>
            </a:r>
            <a:r>
              <a:rPr kumimoji="0" lang="en-US" alt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3"/>
              </a:rPr>
              <a:t>[976]</a:t>
            </a:r>
            <a:r>
              <a:rPr kumimoji="0" lang="en-US" altLang="en-US" sz="2600" b="1" i="0" u="none" strike="noStrike" kern="1200" normalizeH="0" baseline="0" noProof="0" dirty="0">
                <a:solidFill>
                  <a:schemeClr val="bg1">
                    <a:lumMod val="95000"/>
                    <a:lumOff val="5000"/>
                  </a:schemeClr>
                </a:solidFill>
                <a:uLnTx/>
                <a:uFillTx/>
                <a:latin typeface="Arial" panose="020B0604020202020204" pitchFamily="34" charset="0"/>
                <a:ea typeface="Times New Roman" panose="02020603050405020304" pitchFamily="18" charset="0"/>
                <a:cs typeface="Arial" panose="020B0604020202020204" pitchFamily="34" charset="0"/>
              </a:rPr>
              <a:t>)</a:t>
            </a:r>
          </a:p>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altLang="en-US" sz="23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“Water can increase or decrease the stability of a slope depending on the amount present. Small amounts of water can strengthen soils because the surface tension of water increases soil cohesion. This allows the soil to resist erosion better than if it were dry.” </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[975]</a:t>
            </a:r>
            <a:r>
              <a:rPr kumimoji="0" lang="en-US" altLang="en-US" sz="23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l" defTabSz="914400" rtl="0" eaLnBrk="0" fontAlgn="base" latinLnBrk="0" hangingPunct="0">
              <a:lnSpc>
                <a:spcPct val="85000"/>
              </a:lnSpc>
              <a:spcBef>
                <a:spcPct val="0"/>
              </a:spcBef>
              <a:spcAft>
                <a:spcPts val="1000"/>
              </a:spcAft>
              <a:buClrTx/>
              <a:buSzPct val="80000"/>
              <a:buFont typeface="Times New Roman" panose="02020603050405020304" pitchFamily="18" charset="0"/>
              <a:buNone/>
              <a:tabLst/>
              <a:defRPr/>
            </a:pP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“If too much water is present the water may act to </a:t>
            </a:r>
            <a:r>
              <a:rPr kumimoji="0" lang="en-US" altLang="en-US" sz="24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increase the pore pressure, </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reducing friction, and accelerating the erosion process and resulting in </a:t>
            </a:r>
            <a:r>
              <a:rPr kumimoji="0" lang="en-US" altLang="en-US" sz="24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different types of mass wasting (i.e. </a:t>
            </a:r>
            <a:r>
              <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rPr>
              <a:t>mudflows, landslides, </a:t>
            </a:r>
            <a:r>
              <a:rPr kumimoji="0" lang="en-US" altLang="en-US" sz="24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etc.).” </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[975]</a:t>
            </a:r>
            <a:endParaRPr kumimoji="0" lang="en-US" altLang="en-US" sz="2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0" fontAlgn="base" latinLnBrk="0" hangingPunct="0">
              <a:lnSpc>
                <a:spcPct val="90000"/>
              </a:lnSpc>
              <a:spcBef>
                <a:spcPct val="0"/>
              </a:spcBef>
              <a:spcAft>
                <a:spcPts val="1000"/>
              </a:spcAft>
              <a:buClrTx/>
              <a:buSzPct val="80000"/>
              <a:buFont typeface="Times New Roman" panose="02020603050405020304" pitchFamily="18" charset="0"/>
              <a:buNone/>
              <a:tabLst/>
              <a:defRPr/>
            </a:pPr>
            <a:r>
              <a:rPr kumimoji="0" lang="en-US" altLang="en-US" sz="24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 good example of this is to think of a sand castle. Water must be mixed with sand in order for the castle to keep its shape. If too much water is added the sand washes away, if not enough water is added the sand falls and cannot keep its shape.” </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[975]</a:t>
            </a:r>
            <a:endParaRPr kumimoji="0" lang="en-US" altLang="en-US" sz="18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867400" y="661745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559AE9F5-8DB4-442D-AC2D-A9D674AB210F}"/>
              </a:ext>
            </a:extLst>
          </p:cNvPr>
          <p:cNvSpPr>
            <a:spLocks noChangeArrowheads="1"/>
          </p:cNvSpPr>
          <p:nvPr/>
        </p:nvSpPr>
        <p:spPr bwMode="auto">
          <a:xfrm>
            <a:off x="49761" y="274320"/>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0110264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0000">
        <p15:prstTrans prst="pageCurlDouble"/>
      </p:transition>
    </mc:Choice>
    <mc:Fallback xmlns="">
      <p:transition spd="slow" advTm="40000">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a:extLst>
              <a:ext uri="{FF2B5EF4-FFF2-40B4-BE49-F238E27FC236}">
                <a16:creationId xmlns:a16="http://schemas.microsoft.com/office/drawing/2014/main" id="{64E54B11-C25D-4D9F-8D0D-9B3DBE049F2F}"/>
              </a:ext>
            </a:extLst>
          </p:cNvPr>
          <p:cNvSpPr txBox="1">
            <a:spLocks noChangeArrowheads="1"/>
          </p:cNvSpPr>
          <p:nvPr/>
        </p:nvSpPr>
        <p:spPr bwMode="auto">
          <a:xfrm>
            <a:off x="104029" y="304800"/>
            <a:ext cx="8921932" cy="1097280"/>
          </a:xfrm>
          <a:prstGeom prst="rect">
            <a:avLst/>
          </a:prstGeom>
          <a:blipFill dpi="0" rotWithShape="0">
            <a:blip r:embed="rId3"/>
            <a:srcRect/>
            <a:tile tx="0" ty="0" sx="100000" sy="100000" flip="none" algn="tl"/>
          </a:blipFill>
          <a:ln w="25400">
            <a:solidFill>
              <a:schemeClr val="bg1"/>
            </a:solidFill>
          </a:ln>
          <a:effectLst>
            <a:outerShdw dist="25965" dir="2700000" algn="ctr" rotWithShape="0">
              <a:srgbClr val="808080"/>
            </a:outerShdw>
          </a:effectLst>
          <a:scene3d>
            <a:camera prst="orthographicFront"/>
            <a:lightRig rig="threePt" dir="t"/>
          </a:scene3d>
          <a:sp3d>
            <a:bevelT w="165100" prst="coolSlant"/>
          </a:sp3d>
          <a:extLst/>
        </p:spPr>
        <p:txBody>
          <a:bodyPr lIns="90000" tIns="91440" rIns="90000" bIns="9144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lvl="0" algn="ctr">
              <a:lnSpc>
                <a:spcPct val="94000"/>
              </a:lnSpc>
              <a:spcBef>
                <a:spcPts val="0"/>
              </a:spcBef>
              <a:spcAft>
                <a:spcPts val="0"/>
              </a:spcAft>
              <a:tabLst/>
              <a:defRPr/>
            </a:pPr>
            <a:r>
              <a:rPr lang="en-US" sz="3350" b="1" kern="150" dirty="0">
                <a:ln w="28575">
                  <a:solidFill>
                    <a:prstClr val="black"/>
                  </a:solidFill>
                </a:ln>
                <a:solidFill>
                  <a:srgbClr val="7030A0"/>
                </a:solidFill>
                <a:effectLst>
                  <a:innerShdw blurRad="69850" dist="43180" dir="5400000">
                    <a:srgbClr val="000000">
                      <a:alpha val="65000"/>
                    </a:srgbClr>
                  </a:innerShdw>
                </a:effectLst>
                <a:latin typeface="Verdana" panose="020B0604030504040204" pitchFamily="34" charset="0"/>
                <a:ea typeface="SimSun" panose="02010600030101010101" pitchFamily="2" charset="-122"/>
                <a:cs typeface="Mangal" panose="02040503050203030202" pitchFamily="18" charset="0"/>
              </a:rPr>
              <a:t>The Bible Stated End Times Caused by Extreme Sin, Not Global Warming</a:t>
            </a:r>
          </a:p>
        </p:txBody>
      </p:sp>
      <p:sp>
        <p:nvSpPr>
          <p:cNvPr id="9" name="Rectangle 2">
            <a:extLst>
              <a:ext uri="{FF2B5EF4-FFF2-40B4-BE49-F238E27FC236}">
                <a16:creationId xmlns:a16="http://schemas.microsoft.com/office/drawing/2014/main" id="{0E6FC3E5-2BB3-40B9-B8BE-A686C33220C7}"/>
              </a:ext>
            </a:extLst>
          </p:cNvPr>
          <p:cNvSpPr>
            <a:spLocks noChangeArrowheads="1"/>
          </p:cNvSpPr>
          <p:nvPr/>
        </p:nvSpPr>
        <p:spPr bwMode="auto">
          <a:xfrm>
            <a:off x="107342" y="1581912"/>
            <a:ext cx="8921932" cy="5047536"/>
          </a:xfrm>
          <a:prstGeom prst="rect">
            <a:avLst/>
          </a:prstGeom>
          <a:gradFill flip="none" rotWithShape="1">
            <a:gsLst>
              <a:gs pos="0">
                <a:schemeClr val="tx1"/>
              </a:gs>
              <a:gs pos="46000">
                <a:srgbClr val="7030A0"/>
              </a:gs>
              <a:gs pos="100000">
                <a:srgbClr val="7030A0"/>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2000"/>
              </a:lnSpc>
              <a:spcBef>
                <a:spcPts val="0"/>
              </a:spcBef>
              <a:spcAft>
                <a:spcPts val="1200"/>
              </a:spcAft>
              <a:buSzPct val="70000"/>
              <a:tabLst/>
              <a:defRPr/>
            </a:pPr>
            <a:r>
              <a:rPr lang="en-US" sz="2500" kern="150" dirty="0">
                <a:solidFill>
                  <a:schemeClr val="bg1">
                    <a:lumMod val="95000"/>
                    <a:lumOff val="5000"/>
                  </a:schemeClr>
                </a:solidFill>
                <a:ea typeface="SimSun" panose="02010600030101010101" pitchFamily="2" charset="-122"/>
                <a:cs typeface="Arial" panose="020B0604020202020204" pitchFamily="34" charset="0"/>
              </a:rPr>
              <a:t>My great grandfather was a foot soldier in World War I in the US army, that still used horses to pull supply wagons. I saw an old photo that proved this. </a:t>
            </a:r>
          </a:p>
          <a:p>
            <a:pPr marL="0" lvl="0" indent="0">
              <a:lnSpc>
                <a:spcPct val="92000"/>
              </a:lnSpc>
              <a:spcBef>
                <a:spcPts val="0"/>
              </a:spcBef>
              <a:spcAft>
                <a:spcPts val="1200"/>
              </a:spcAft>
              <a:buSzPct val="70000"/>
              <a:tabLst/>
              <a:defRPr/>
            </a:pPr>
            <a:r>
              <a:rPr lang="en-US" sz="2500" kern="150" dirty="0">
                <a:solidFill>
                  <a:schemeClr val="bg1">
                    <a:lumMod val="95000"/>
                    <a:lumOff val="5000"/>
                  </a:schemeClr>
                </a:solidFill>
                <a:ea typeface="SimSun" panose="02010600030101010101" pitchFamily="2" charset="-122"/>
                <a:cs typeface="Arial" panose="020B0604020202020204" pitchFamily="34" charset="0"/>
              </a:rPr>
              <a:t>My grandfather in the next generation flew some of the first military airplanes in World War II. </a:t>
            </a:r>
          </a:p>
          <a:p>
            <a:pPr marL="0" lvl="0" indent="0">
              <a:lnSpc>
                <a:spcPct val="92000"/>
              </a:lnSpc>
              <a:spcBef>
                <a:spcPts val="0"/>
              </a:spcBef>
              <a:spcAft>
                <a:spcPts val="1200"/>
              </a:spcAft>
              <a:buSzPct val="70000"/>
              <a:tabLst/>
              <a:defRPr/>
            </a:pPr>
            <a:r>
              <a:rPr lang="en-US" sz="2500" kern="150" dirty="0">
                <a:solidFill>
                  <a:schemeClr val="bg1">
                    <a:lumMod val="95000"/>
                    <a:lumOff val="5000"/>
                  </a:schemeClr>
                </a:solidFill>
                <a:ea typeface="SimSun" panose="02010600030101010101" pitchFamily="2" charset="-122"/>
                <a:cs typeface="Arial" panose="020B0604020202020204" pitchFamily="34" charset="0"/>
              </a:rPr>
              <a:t>Today I have built computers for jets, rockets and lasers.</a:t>
            </a:r>
          </a:p>
          <a:p>
            <a:pPr marL="0" lvl="0" indent="0">
              <a:lnSpc>
                <a:spcPct val="92000"/>
              </a:lnSpc>
              <a:spcBef>
                <a:spcPts val="0"/>
              </a:spcBef>
              <a:spcAft>
                <a:spcPts val="1200"/>
              </a:spcAft>
              <a:buSzPct val="70000"/>
              <a:tabLst/>
              <a:defRPr/>
            </a:pPr>
            <a:r>
              <a:rPr lang="en-US" sz="2500" kern="150" dirty="0">
                <a:solidFill>
                  <a:schemeClr val="bg1">
                    <a:lumMod val="95000"/>
                    <a:lumOff val="5000"/>
                  </a:schemeClr>
                </a:solidFill>
                <a:ea typeface="SimSun" panose="02010600030101010101" pitchFamily="2" charset="-122"/>
                <a:cs typeface="Arial" panose="020B0604020202020204" pitchFamily="34" charset="0"/>
              </a:rPr>
              <a:t>Technology &amp; travel have unbelievably increased today with a speed unmatched in human history, exactly as prophesied in the Bible word for word, thousands of years ago.</a:t>
            </a:r>
          </a:p>
          <a:p>
            <a:pPr marL="0" lvl="0" indent="0">
              <a:lnSpc>
                <a:spcPct val="92000"/>
              </a:lnSpc>
              <a:spcBef>
                <a:spcPts val="0"/>
              </a:spcBef>
              <a:spcAft>
                <a:spcPts val="1200"/>
              </a:spcAft>
              <a:buSzPct val="70000"/>
              <a:tabLst/>
              <a:defRPr/>
            </a:pPr>
            <a:r>
              <a:rPr lang="en-US" sz="2500" kern="150" dirty="0">
                <a:solidFill>
                  <a:schemeClr val="bg1">
                    <a:lumMod val="95000"/>
                    <a:lumOff val="5000"/>
                  </a:schemeClr>
                </a:solidFill>
                <a:ea typeface="SimSun" panose="02010600030101010101" pitchFamily="2" charset="-122"/>
                <a:cs typeface="Arial" panose="020B0604020202020204" pitchFamily="34" charset="0"/>
              </a:rPr>
              <a:t>Today many people travel extensively "to and fro" back and forth, nonstop across the country, in airplanes &amp; autos. They take vacations to other continents, and return a week later.</a:t>
            </a:r>
            <a:endParaRPr lang="en-US" sz="2500" kern="150" dirty="0">
              <a:solidFill>
                <a:schemeClr val="bg1"/>
              </a:solidFill>
              <a:ea typeface="SimSun" panose="02010600030101010101" pitchFamily="2" charset="-122"/>
              <a:cs typeface="Arial" panose="020B0604020202020204" pitchFamily="34" charset="0"/>
            </a:endParaRPr>
          </a:p>
        </p:txBody>
      </p:sp>
      <p:sp>
        <p:nvSpPr>
          <p:cNvPr id="4" name="Date Placeholder 2">
            <a:extLst>
              <a:ext uri="{FF2B5EF4-FFF2-40B4-BE49-F238E27FC236}">
                <a16:creationId xmlns:a16="http://schemas.microsoft.com/office/drawing/2014/main" id="{B6E2C921-50CA-437D-B263-55D353082244}"/>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9432753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3000">
        <p15:prstTrans prst="pageCurlDouble"/>
      </p:transition>
    </mc:Choice>
    <mc:Fallback xmlns="">
      <p:transition spd="slow" advTm="33000">
        <p:fade/>
      </p:transition>
    </mc:Fallback>
  </mc:AlternateContent>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19268" y="2185646"/>
            <a:ext cx="8667735" cy="4170372"/>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100000"/>
              </a:lnSpc>
              <a:spcBef>
                <a:spcPct val="0"/>
              </a:spcBef>
              <a:spcAft>
                <a:spcPts val="1200"/>
              </a:spcAft>
              <a:buClrTx/>
              <a:buSzPct val="80000"/>
              <a:buFont typeface="Times New Roman" panose="02020603050405020304" pitchFamily="18" charset="0"/>
              <a:buNone/>
              <a:tabLst/>
              <a:defRPr/>
            </a:pPr>
            <a:r>
              <a:rPr kumimoji="0" lang="en-US" altLang="en-US" sz="30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Mass wasting (or slump </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3"/>
              </a:rPr>
              <a:t>[976]</a:t>
            </a:r>
            <a:r>
              <a:rPr kumimoji="0" lang="en-US" altLang="en-US" sz="3000" b="1"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(continued):</a:t>
            </a:r>
          </a:p>
          <a:p>
            <a:pPr marL="0" lvl="0" indent="0" defTabSz="914400" eaLnBrk="0">
              <a:lnSpc>
                <a:spcPct val="100000"/>
              </a:lnSpc>
              <a:spcAft>
                <a:spcPts val="1800"/>
              </a:spcAft>
              <a:buClrTx/>
              <a:buSzPct val="80000"/>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“Water also increases the mass of the soil… an increase in mass means that there will be an </a:t>
            </a:r>
            <a:r>
              <a:rPr lang="en-US" altLang="en-US" sz="3000" b="1"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ea typeface="Times New Roman" panose="02020603050405020304" pitchFamily="18" charset="0"/>
                <a:cs typeface="Arial" panose="020B0604020202020204" pitchFamily="34" charset="0"/>
              </a:rPr>
              <a:t>increase in velocity </a:t>
            </a: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if mass wasting is triggered.”</a:t>
            </a:r>
            <a:r>
              <a:rPr kumimoji="0" lang="en-US" altLang="en-US" sz="14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16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[975]</a:t>
            </a:r>
            <a:r>
              <a:rPr kumimoji="0" lang="en-US" altLang="en-US" sz="16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a:t>
            </a:r>
          </a:p>
          <a:p>
            <a:pPr marL="0" marR="0" lvl="0" indent="0" algn="l" defTabSz="914400" rtl="0" eaLnBrk="0" fontAlgn="base" latinLnBrk="0" hangingPunct="0">
              <a:lnSpc>
                <a:spcPct val="100000"/>
              </a:lnSpc>
              <a:spcBef>
                <a:spcPct val="0"/>
              </a:spcBef>
              <a:spcAft>
                <a:spcPts val="1200"/>
              </a:spcAft>
              <a:buClrTx/>
              <a:buSzPct val="80000"/>
              <a:buFont typeface="Times New Roman" panose="02020603050405020304" pitchFamily="18" charset="0"/>
              <a:buNone/>
              <a:tabLst/>
              <a:defRPr/>
            </a:pPr>
            <a:r>
              <a:rPr kumimoji="0" lang="en-US" altLang="en-US" sz="30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95000"/>
                      <a:lumOff val="5000"/>
                    </a:prstClr>
                  </a:outerShdw>
                </a:effectLst>
                <a:uLnTx/>
                <a:uFillTx/>
                <a:latin typeface="Arial" panose="020B0604020202020204" pitchFamily="34" charset="0"/>
                <a:ea typeface="Times New Roman" panose="02020603050405020304" pitchFamily="18" charset="0"/>
                <a:cs typeface="Arial" panose="020B0604020202020204" pitchFamily="34" charset="0"/>
              </a:rPr>
              <a:t>“Saturated water… eases the process of mass wasting in that the rock and soil debris are easily washed down-slope.” </a:t>
            </a:r>
            <a:r>
              <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[975]</a:t>
            </a:r>
            <a:endParaRPr kumimoji="0" lang="en-US" altLang="en-US" sz="1800" b="1" i="0" u="none" strike="noStrike" kern="1200" cap="none" spc="0" normalizeH="0" baseline="0" noProof="0" dirty="0">
              <a:ln w="9525">
                <a:solidFill>
                  <a:prstClr val="black"/>
                </a:solidFill>
                <a:prstDash val="solid"/>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82E75985-1D48-4141-BE5D-B2A2F79D682C}"/>
              </a:ext>
            </a:extLst>
          </p:cNvPr>
          <p:cNvSpPr>
            <a:spLocks noChangeArrowheads="1"/>
          </p:cNvSpPr>
          <p:nvPr/>
        </p:nvSpPr>
        <p:spPr bwMode="auto">
          <a:xfrm>
            <a:off x="99536" y="847209"/>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9396926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12052" y="1645920"/>
            <a:ext cx="8719892" cy="5047536"/>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274320" tIns="182880" rIns="18288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1200"/>
              </a:spcAft>
              <a:buClrTx/>
              <a:buSzPct val="8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In Death Valley California, small rocks are proven to slump slowly down slight grades, sliding on top of water saturated slippery mud, during rare rains.</a:t>
            </a:r>
          </a:p>
          <a:p>
            <a:pPr marL="0" lvl="0" indent="0" defTabSz="914400" eaLnBrk="0">
              <a:lnSpc>
                <a:spcPct val="100000"/>
              </a:lnSpc>
              <a:spcAft>
                <a:spcPts val="1200"/>
              </a:spcAft>
              <a:buClrTx/>
              <a:buSzPct val="80000"/>
              <a:tabLst/>
              <a:defRPr/>
            </a:pP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The slow buildup of post Noah’s flood, 1 to 6 feet of loose dirt topsoil, that is critical for use in farming, and found in most areas of the USA, proves that normal past erosion didn’t remove all of the missing young top rock layers worldwide, as some evolutionary geologists claim in error.</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82E75985-1D48-4141-BE5D-B2A2F79D682C}"/>
              </a:ext>
            </a:extLst>
          </p:cNvPr>
          <p:cNvSpPr>
            <a:spLocks noChangeArrowheads="1"/>
          </p:cNvSpPr>
          <p:nvPr/>
        </p:nvSpPr>
        <p:spPr bwMode="auto">
          <a:xfrm>
            <a:off x="49766" y="5334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9343583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59539" y="1607340"/>
            <a:ext cx="8824921" cy="5006820"/>
          </a:xfrm>
          <a:prstGeom prst="rect">
            <a:avLst/>
          </a:prstGeom>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6000"/>
              </a:lnSpc>
              <a:spcAft>
                <a:spcPts val="1200"/>
              </a:spcAft>
              <a:buClrTx/>
              <a:buSzPct val="80000"/>
              <a:tabLst/>
              <a:defRPr/>
            </a:pP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These,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post-Noah’s flood, built-up topsoil layers can be approximately dated by counting the average thickness of cleaved paper thin consecutive rock layers</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 </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(from annual or bi-annual spring rains &amp; fall leaves etc.) found in 4 foot deep young semi-soft black shale, that was excavated under a small shallow Kansas hillside post-flood pond, with glacier debris field rocks deeper underneath, as I tested. </a:t>
            </a:r>
          </a:p>
          <a:p>
            <a:pPr marL="274320" lvl="0" indent="-274320" defTabSz="914400" eaLnBrk="0">
              <a:lnSpc>
                <a:spcPct val="96000"/>
              </a:lnSpc>
              <a:spcAft>
                <a:spcPts val="1200"/>
              </a:spcAft>
              <a:buClrTx/>
              <a:buSzPct val="75000"/>
              <a:buFont typeface="Wingdings" panose="05000000000000000000" pitchFamily="2" charset="2"/>
              <a:buChar char="Ø"/>
              <a:tabLst/>
              <a:defRPr/>
            </a:pP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This is similar to dating by counting annual tree rings, or sea floor core annual dust layer dating.</a:t>
            </a:r>
            <a:endPar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7" name="Rectangle 2">
            <a:extLst>
              <a:ext uri="{FF2B5EF4-FFF2-40B4-BE49-F238E27FC236}">
                <a16:creationId xmlns:a16="http://schemas.microsoft.com/office/drawing/2014/main" id="{82E75985-1D48-4141-BE5D-B2A2F79D682C}"/>
              </a:ext>
            </a:extLst>
          </p:cNvPr>
          <p:cNvSpPr>
            <a:spLocks noChangeArrowheads="1"/>
          </p:cNvSpPr>
          <p:nvPr/>
        </p:nvSpPr>
        <p:spPr bwMode="auto">
          <a:xfrm>
            <a:off x="49767" y="4572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7161332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13197" y="1509493"/>
            <a:ext cx="8717604" cy="5104667"/>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914400" rtl="0" eaLnBrk="0" fontAlgn="base" latinLnBrk="0" hangingPunct="0">
              <a:lnSpc>
                <a:spcPct val="94000"/>
              </a:lnSpc>
              <a:spcBef>
                <a:spcPct val="0"/>
              </a:spcBef>
              <a:spcAft>
                <a:spcPts val="1000"/>
              </a:spcAft>
              <a:buClrTx/>
              <a:buSzPct val="70000"/>
              <a:buFont typeface="Times New Roman" panose="02020603050405020304" pitchFamily="18" charset="0"/>
              <a:buNone/>
              <a:tabLst/>
              <a:defRPr/>
            </a:pPr>
            <a:r>
              <a:rPr kumimoji="0" lang="en-US" altLang="en-US" sz="30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But, not all ancient low elevation rapid erosion was caused by Noah’s flood. Other older pre-flood localized short term rapid erosion causes are also found in the geological record. </a:t>
            </a:r>
          </a:p>
          <a:p>
            <a:pPr marL="274320" marR="0" lvl="0" indent="-274320" algn="l" defTabSz="914400" rtl="0" eaLnBrk="0" fontAlgn="base" latinLnBrk="0" hangingPunct="0">
              <a:lnSpc>
                <a:spcPct val="94000"/>
              </a:lnSpc>
              <a:spcBef>
                <a:spcPct val="0"/>
              </a:spcBef>
              <a:spcAft>
                <a:spcPts val="1000"/>
              </a:spcAft>
              <a:buClrTx/>
              <a:buSzPct val="70000"/>
              <a:buFont typeface="Wingdings" panose="05000000000000000000" pitchFamily="2" charset="2"/>
              <a:buChar char="Ø"/>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These include ice age valley glacier erosion, steep rivers and overlapping continental plates.</a:t>
            </a:r>
          </a:p>
          <a:p>
            <a:pPr marL="274320" lvl="0" indent="-274320" defTabSz="914400" eaLnBrk="0">
              <a:lnSpc>
                <a:spcPct val="94000"/>
              </a:lnSpc>
              <a:spcAft>
                <a:spcPts val="1000"/>
              </a:spcAft>
              <a:buClrTx/>
              <a:buSzPct val="70000"/>
              <a:buFont typeface="Wingdings" panose="05000000000000000000" pitchFamily="2" charset="2"/>
              <a:buChar char="Ø"/>
              <a:tabLst/>
              <a:defRPr/>
            </a:pP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Ancient Cretaceous and Permian slow rising and</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 slow</a:t>
            </a: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falling ocean levels covered much of the Midwest US, </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and</a:t>
            </a:r>
            <a:r>
              <a:rPr kumimoji="0" lang="en-US" altLang="en-US" sz="2800"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rPr>
              <a:t> </a:t>
            </a:r>
            <a:r>
              <a:rPr kumimoji="0" lang="en-US" alt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caused local regions with similar ancient higher erosion rates at low altitudes, </a:t>
            </a:r>
            <a:r>
              <a:rPr lang="en-US" altLang="en-US" sz="28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due to water saturated slumping</a:t>
            </a:r>
            <a:r>
              <a:rPr kumimoji="0" lang="en-US" altLang="en-US" sz="28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Times New Roman" panose="02020603050405020304" pitchFamily="18" charset="0"/>
                <a:cs typeface="Arial" panose="020B0604020202020204" pitchFamily="34" charset="0"/>
              </a:rPr>
              <a:t>.</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56B42EC8-3FF4-4760-BA12-338F0D31B3D7}"/>
              </a:ext>
            </a:extLst>
          </p:cNvPr>
          <p:cNvSpPr>
            <a:spLocks noChangeArrowheads="1"/>
          </p:cNvSpPr>
          <p:nvPr/>
        </p:nvSpPr>
        <p:spPr bwMode="auto">
          <a:xfrm>
            <a:off x="49767" y="381000"/>
            <a:ext cx="9044464" cy="987963"/>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0667146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7000">
        <p15:prstTrans prst="pageCurlDouble"/>
      </p:transition>
    </mc:Choice>
    <mc:Fallback xmlns="">
      <p:transition spd="slow" advTm="27000">
        <p:fade/>
      </p:transition>
    </mc:Fallback>
  </mc:AlternateContent>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30528" y="1409413"/>
            <a:ext cx="8861072" cy="5288756"/>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1000"/>
              </a:lnSpc>
              <a:spcAft>
                <a:spcPts val="900"/>
              </a:spcAft>
              <a:buClrTx/>
              <a:buSzPct val="70000"/>
              <a:tabLst/>
              <a:defRPr/>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This caused similar ancient missing slump dissolved top layer non-conformities, including the missing Jurassic &amp; Triassic layers, from </a:t>
            </a: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virtually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the entire state of Kansas, that should be found sandwiched between the sea flooded preserved Cretaceous and Permian layers. </a:t>
            </a:r>
            <a:r>
              <a:rPr lang="en-US" altLang="en-US" b="1" dirty="0">
                <a:ln w="9525">
                  <a:solidFill>
                    <a:prstClr val="black"/>
                  </a:solidFill>
                  <a:prstDash val="solid"/>
                </a:ln>
                <a:solidFill>
                  <a:srgbClr val="00FF00"/>
                </a:solidFill>
                <a:effectLst>
                  <a:outerShdw blurRad="38100" dist="38100" dir="2700000" algn="tl">
                    <a:srgbClr val="000000">
                      <a:alpha val="43137"/>
                    </a:srgbClr>
                  </a:outerShdw>
                </a:effectLst>
                <a:ea typeface="Times New Roman" panose="02020603050405020304" pitchFamily="18" charset="0"/>
                <a:cs typeface="Arial" panose="020B0604020202020204" pitchFamily="34" charset="0"/>
                <a:hlinkClick r:id="rId3"/>
              </a:rPr>
              <a:t>[952]</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p>
          <a:p>
            <a:pPr marL="274320" marR="0" lvl="0" indent="-274320" algn="l" defTabSz="914400" rtl="0" eaLnBrk="0" fontAlgn="base" latinLnBrk="0" hangingPunct="0">
              <a:lnSpc>
                <a:spcPct val="91000"/>
              </a:lnSpc>
              <a:spcBef>
                <a:spcPct val="0"/>
              </a:spcBef>
              <a:spcAft>
                <a:spcPts val="900"/>
              </a:spcAft>
              <a:buClrTx/>
              <a:buSzPct val="70000"/>
              <a:buFont typeface="Wingdings" panose="05000000000000000000" pitchFamily="2" charset="2"/>
              <a:buChar char="Ø"/>
              <a:tabLst/>
              <a:defRPr/>
            </a:pPr>
            <a:r>
              <a:rPr lang="en-US" altLang="en-US" sz="2800" dirty="0">
                <a:solidFill>
                  <a:schemeClr val="bg1"/>
                </a:solidFill>
                <a:ea typeface="Times New Roman" panose="02020603050405020304" pitchFamily="18" charset="0"/>
                <a:cs typeface="Arial" panose="020B0604020202020204" pitchFamily="34" charset="0"/>
              </a:rPr>
              <a:t>Young Earth creationists stated that there was no erosion in these old underground Midwest layers. They missed the slump erosion of entire ancient top layers, that caused large areas of non-conformities. </a:t>
            </a:r>
          </a:p>
          <a:p>
            <a:pPr marL="274320" marR="0" lvl="0" indent="-274320" algn="l" defTabSz="914400" rtl="0" eaLnBrk="0" fontAlgn="base" latinLnBrk="0" hangingPunct="0">
              <a:lnSpc>
                <a:spcPct val="91000"/>
              </a:lnSpc>
              <a:spcBef>
                <a:spcPct val="0"/>
              </a:spcBef>
              <a:spcAft>
                <a:spcPts val="900"/>
              </a:spcAft>
              <a:buClrTx/>
              <a:buSzPct val="70000"/>
              <a:buFont typeface="Wingdings" panose="05000000000000000000" pitchFamily="2" charset="2"/>
              <a:buChar char="Ø"/>
              <a:tabLst/>
              <a:defRPr/>
            </a:pPr>
            <a:r>
              <a:rPr lang="en-US" altLang="en-US" sz="2800" dirty="0">
                <a:solidFill>
                  <a:schemeClr val="bg1"/>
                </a:solidFill>
                <a:ea typeface="Times New Roman" panose="02020603050405020304" pitchFamily="18" charset="0"/>
                <a:cs typeface="Arial" panose="020B0604020202020204" pitchFamily="34" charset="0"/>
              </a:rPr>
              <a:t>This proves the similar slump erosion during the flood of Noah, that removed most top young layers.</a:t>
            </a:r>
            <a:endParaRPr kumimoji="0" lang="en-US" altLang="en-US" sz="2800" i="0" u="none" strike="noStrike" kern="1200" normalizeH="0" baseline="0" noProof="0" dirty="0">
              <a:solidFill>
                <a:schemeClr val="bg1"/>
              </a:solidFill>
              <a:uLnTx/>
              <a:uFillTx/>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56B42EC8-3FF4-4760-BA12-338F0D31B3D7}"/>
              </a:ext>
            </a:extLst>
          </p:cNvPr>
          <p:cNvSpPr>
            <a:spLocks noChangeArrowheads="1"/>
          </p:cNvSpPr>
          <p:nvPr/>
        </p:nvSpPr>
        <p:spPr bwMode="auto">
          <a:xfrm>
            <a:off x="49768" y="304800"/>
            <a:ext cx="9044464" cy="987963"/>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5421922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12427" y="1568627"/>
            <a:ext cx="8919131" cy="4955203"/>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100000"/>
              </a:lnSpc>
              <a:spcAft>
                <a:spcPts val="1200"/>
              </a:spcAft>
              <a:buClrTx/>
              <a:buSzPct val="70000"/>
              <a:tabLst/>
              <a:defRPr/>
            </a:pPr>
            <a:r>
              <a:rPr kumimoji="0" lang="en-US" altLang="en-US" sz="30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Times New Roman" panose="02020603050405020304" pitchFamily="18" charset="0"/>
                <a:cs typeface="Arial" panose="020B0604020202020204" pitchFamily="34" charset="0"/>
                <a:hlinkClick r:id="rId3"/>
              </a:rPr>
              <a:t>Only the Young &amp; Old Earth at same time Transcendent Creation (TC) model, that includes a</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 proven flood of Noah</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finally solves the mystery of the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18 mile wide, 6,093 feet deep (1,857 meter), 277 mile long Grand Canyon formation, across the opposite water flow direction continental divide, during great uplift</a:t>
            </a:r>
            <a:r>
              <a:rPr lang="en-US" altLang="en-US" sz="3000" dirty="0">
                <a:solidFill>
                  <a:prstClr val="black">
                    <a:lumMod val="95000"/>
                    <a:lumOff val="5000"/>
                  </a:prstClr>
                </a:solidFill>
                <a:ea typeface="Times New Roman" panose="02020603050405020304" pitchFamily="18" charset="0"/>
                <a:cs typeface="Arial" panose="020B0604020202020204" pitchFamily="34" charset="0"/>
              </a:rPr>
              <a:t>. </a:t>
            </a:r>
          </a:p>
          <a:p>
            <a:pPr marL="0" lvl="0" indent="0" defTabSz="914400" eaLnBrk="0">
              <a:lnSpc>
                <a:spcPct val="100000"/>
              </a:lnSpc>
              <a:spcAft>
                <a:spcPts val="1200"/>
              </a:spcAft>
              <a:buClrTx/>
              <a:buSzPct val="70000"/>
              <a:tabLst/>
              <a:defRPr/>
            </a:pP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I have hiked and researched most Arizona canyons for recreation for 25 years. I hiked and camped in the Grand Canyon’s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5"/>
              </a:rPr>
              <a:t>Havasupai Falls</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r>
              <a:rPr lang="en-US" altLang="en-US" sz="2800" dirty="0">
                <a:solidFill>
                  <a:prstClr val="black">
                    <a:lumMod val="95000"/>
                    <a:lumOff val="5000"/>
                  </a:prstClr>
                </a:solidFill>
                <a:ea typeface="Times New Roman" panose="02020603050405020304" pitchFamily="18" charset="0"/>
                <a:cs typeface="Arial" panose="020B0604020202020204" pitchFamily="34" charset="0"/>
              </a:rPr>
              <a:t>twice.</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56B42EC8-3FF4-4760-BA12-338F0D31B3D7}"/>
              </a:ext>
            </a:extLst>
          </p:cNvPr>
          <p:cNvSpPr>
            <a:spLocks noChangeArrowheads="1"/>
          </p:cNvSpPr>
          <p:nvPr/>
        </p:nvSpPr>
        <p:spPr bwMode="auto">
          <a:xfrm>
            <a:off x="49761" y="434203"/>
            <a:ext cx="9044464" cy="987963"/>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7132664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21588" y="1717156"/>
            <a:ext cx="8900810" cy="4853508"/>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7000"/>
              </a:lnSpc>
              <a:spcAft>
                <a:spcPts val="1000"/>
              </a:spcAft>
              <a:buClrTx/>
              <a:buSzPct val="70000"/>
              <a:tabLst/>
              <a:defRPr/>
            </a:pP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The long narrow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Grand Canyon Cavern that I explored,</a:t>
            </a: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 narrows to a tiny tube that </a:t>
            </a: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connects high on the Grand Canyon wall</a:t>
            </a:r>
            <a:r>
              <a:rPr lang="en-US" altLang="en-US" sz="3000"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rPr>
              <a:t>,</a:t>
            </a: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 as proven by a smoke test. This began to be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eroded 17 million years ago</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but was far too small to form the canyon. </a:t>
            </a:r>
          </a:p>
          <a:p>
            <a:pPr marL="0" lvl="0" indent="0" defTabSz="914400" eaLnBrk="0">
              <a:lnSpc>
                <a:spcPct val="97000"/>
              </a:lnSpc>
              <a:spcAft>
                <a:spcPts val="1000"/>
              </a:spcAft>
              <a:buClrTx/>
              <a:buSzPct val="70000"/>
              <a:tabLst/>
              <a:defRPr/>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5"/>
              </a:rPr>
              <a:t>The uplift of the land thousands of feet over millions of years,</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6"/>
              </a:rPr>
              <a:t>caused earthquake cracks, that later eroded into deep narrow slot canyons</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r>
              <a:rPr lang="en-US" altLang="en-US" sz="2800" dirty="0">
                <a:solidFill>
                  <a:schemeClr val="bg1">
                    <a:lumMod val="95000"/>
                    <a:lumOff val="5000"/>
                  </a:schemeClr>
                </a:solidFill>
                <a:ea typeface="Times New Roman" panose="02020603050405020304" pitchFamily="18" charset="0"/>
                <a:cs typeface="Arial" panose="020B0604020202020204" pitchFamily="34" charset="0"/>
              </a:rPr>
              <a:t>Most water in Arizona travels deep underground, in sand, cracks, caves or deep canyons.</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56B42EC8-3FF4-4760-BA12-338F0D31B3D7}"/>
              </a:ext>
            </a:extLst>
          </p:cNvPr>
          <p:cNvSpPr>
            <a:spLocks noChangeArrowheads="1"/>
          </p:cNvSpPr>
          <p:nvPr/>
        </p:nvSpPr>
        <p:spPr bwMode="auto">
          <a:xfrm>
            <a:off x="49761" y="533400"/>
            <a:ext cx="9044464" cy="987963"/>
          </a:xfrm>
          <a:prstGeom prst="rect">
            <a:avLst/>
          </a:prstGeom>
          <a:blipFill>
            <a:blip r:embed="rId7"/>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314048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5334000" y="1512260"/>
            <a:ext cx="3566160" cy="4871975"/>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4572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000"/>
              </a:spcAft>
              <a:buClrTx/>
              <a:buSzPct val="70000"/>
              <a:tabLst/>
              <a:defRPr/>
            </a:pPr>
            <a:r>
              <a:rPr lang="en-US" altLang="en-US" sz="2400" dirty="0">
                <a:solidFill>
                  <a:prstClr val="black">
                    <a:lumMod val="95000"/>
                    <a:lumOff val="5000"/>
                  </a:prstClr>
                </a:solidFill>
                <a:ea typeface="Times New Roman" panose="02020603050405020304" pitchFamily="18" charset="0"/>
                <a:cs typeface="Arial" panose="020B0604020202020204" pitchFamily="34" charset="0"/>
              </a:rPr>
              <a:t>In the 12,000 foot high Rocky Mountains, I hiked down to a similar underground </a:t>
            </a:r>
            <a:r>
              <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285 foot waterfall, in a much deeper total depth, slot canyon named </a:t>
            </a:r>
            <a:r>
              <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Box Canyon in Ouray Colorado</a:t>
            </a:r>
            <a:r>
              <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p>
          <a:p>
            <a:pPr marL="0" lvl="0" indent="0" defTabSz="914400" eaLnBrk="0">
              <a:lnSpc>
                <a:spcPct val="94000"/>
              </a:lnSpc>
              <a:spcAft>
                <a:spcPts val="1000"/>
              </a:spcAft>
              <a:buClrTx/>
              <a:buSzPct val="70000"/>
              <a:tabLst/>
              <a:defRPr/>
            </a:pPr>
            <a:r>
              <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5"/>
              </a:rPr>
              <a:t>This also started from an ancient earthquake fracture</a:t>
            </a:r>
            <a:r>
              <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r>
              <a:rPr lang="en-US" altLang="en-US" sz="2400" dirty="0">
                <a:solidFill>
                  <a:schemeClr val="bg1">
                    <a:lumMod val="95000"/>
                    <a:lumOff val="5000"/>
                  </a:schemeClr>
                </a:solidFill>
                <a:ea typeface="Times New Roman" panose="02020603050405020304" pitchFamily="18" charset="0"/>
                <a:cs typeface="Arial" panose="020B0604020202020204" pitchFamily="34" charset="0"/>
              </a:rPr>
              <a:t>into</a:t>
            </a:r>
            <a:r>
              <a:rPr lang="en-US" altLang="en-US" sz="2400" dirty="0">
                <a:solidFill>
                  <a:schemeClr val="bg1">
                    <a:lumMod val="50000"/>
                    <a:lumOff val="50000"/>
                  </a:schemeClr>
                </a:solidFill>
                <a:ea typeface="Times New Roman" panose="02020603050405020304" pitchFamily="18" charset="0"/>
                <a:cs typeface="Arial" panose="020B0604020202020204" pitchFamily="34" charset="0"/>
              </a:rPr>
              <a:t> </a:t>
            </a:r>
            <a:r>
              <a:rPr lang="en-US" altLang="en-US" sz="2400" dirty="0">
                <a:solidFill>
                  <a:schemeClr val="bg1">
                    <a:lumMod val="95000"/>
                    <a:lumOff val="5000"/>
                  </a:schemeClr>
                </a:solidFill>
                <a:ea typeface="Times New Roman" panose="02020603050405020304" pitchFamily="18" charset="0"/>
                <a:cs typeface="Arial" panose="020B0604020202020204" pitchFamily="34" charset="0"/>
              </a:rPr>
              <a:t>the</a:t>
            </a:r>
            <a:r>
              <a:rPr lang="en-US" altLang="en-US" sz="2400" dirty="0">
                <a:solidFill>
                  <a:schemeClr val="bg1">
                    <a:lumMod val="50000"/>
                    <a:lumOff val="50000"/>
                  </a:schemeClr>
                </a:solidFill>
                <a:ea typeface="Times New Roman" panose="02020603050405020304" pitchFamily="18" charset="0"/>
                <a:cs typeface="Arial" panose="020B0604020202020204" pitchFamily="34" charset="0"/>
              </a:rPr>
              <a:t> </a:t>
            </a:r>
            <a:r>
              <a:rPr lang="en-US" altLang="en-US" sz="2400" dirty="0">
                <a:solidFill>
                  <a:schemeClr val="bg1">
                    <a:lumMod val="95000"/>
                    <a:lumOff val="5000"/>
                  </a:schemeClr>
                </a:solidFill>
                <a:ea typeface="Times New Roman" panose="02020603050405020304" pitchFamily="18" charset="0"/>
                <a:cs typeface="Arial" panose="020B0604020202020204" pitchFamily="34" charset="0"/>
              </a:rPr>
              <a:t>deep</a:t>
            </a:r>
            <a:r>
              <a:rPr lang="en-US" altLang="en-US" sz="2400" dirty="0">
                <a:solidFill>
                  <a:schemeClr val="bg1">
                    <a:lumMod val="50000"/>
                    <a:lumOff val="50000"/>
                  </a:schemeClr>
                </a:solidFill>
                <a:ea typeface="Times New Roman" panose="02020603050405020304" pitchFamily="18" charset="0"/>
                <a:cs typeface="Arial" panose="020B0604020202020204" pitchFamily="34" charset="0"/>
              </a:rPr>
              <a:t> </a:t>
            </a:r>
            <a:r>
              <a:rPr lang="en-US" altLang="en-US" sz="2400" dirty="0">
                <a:solidFill>
                  <a:prstClr val="black">
                    <a:lumMod val="95000"/>
                    <a:lumOff val="5000"/>
                  </a:prstClr>
                </a:solidFill>
                <a:ea typeface="Times New Roman" panose="02020603050405020304" pitchFamily="18" charset="0"/>
                <a:cs typeface="Arial" panose="020B0604020202020204" pitchFamily="34" charset="0"/>
              </a:rPr>
              <a:t>pre-Cambrian rock. </a:t>
            </a: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411337" y="6420852"/>
            <a:ext cx="3411486" cy="365760"/>
          </a:xfrm>
        </p:spPr>
        <p:txBody>
          <a:bodyPr/>
          <a:lstStyle/>
          <a:p>
            <a:pPr marL="0" marR="0" lvl="0" indent="0" algn="l" defTabSz="457200" rtl="0" eaLnBrk="1" fontAlgn="base" latinLnBrk="0" hangingPunct="0">
              <a:lnSpc>
                <a:spcPct val="93000"/>
              </a:lnSpc>
              <a:spcBef>
                <a:spcPct val="0"/>
              </a:spcBef>
              <a:spcAft>
                <a:spcPts val="30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schemeClr val="bg1">
                    <a:lumMod val="50000"/>
                    <a:lumOff val="50000"/>
                  </a:schemeClr>
                </a:solidFill>
                <a:effectLst/>
                <a:uLnTx/>
                <a:uFillTx/>
                <a:latin typeface="Arial" panose="020B0604020202020204" pitchFamily="34" charset="0"/>
                <a:ea typeface="Microsoft YaHei" panose="020B0503020204020204" pitchFamily="34" charset="-122"/>
                <a:cs typeface="+mn-cs"/>
              </a:rPr>
              <a:t>Photo credit: K Hoffman, Travel: USA SW – Co. Ouray</a:t>
            </a:r>
          </a:p>
          <a:p>
            <a:pPr marL="0" marR="0" lvl="0" indent="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defRPr/>
            </a:pPr>
            <a:r>
              <a:rPr kumimoji="0" lang="en-US" altLang="en-US" sz="900" b="0" i="0" u="none" strike="noStrike" kern="1200" cap="none" spc="0" normalizeH="0" baseline="0" noProof="0" dirty="0">
                <a:ln>
                  <a:noFill/>
                </a:ln>
                <a:solidFill>
                  <a:schemeClr val="bg1">
                    <a:lumMod val="50000"/>
                    <a:lumOff val="50000"/>
                  </a:scheme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56B42EC8-3FF4-4760-BA12-338F0D31B3D7}"/>
              </a:ext>
            </a:extLst>
          </p:cNvPr>
          <p:cNvSpPr>
            <a:spLocks noChangeArrowheads="1"/>
          </p:cNvSpPr>
          <p:nvPr/>
        </p:nvSpPr>
        <p:spPr bwMode="auto">
          <a:xfrm>
            <a:off x="49761" y="304800"/>
            <a:ext cx="9044464" cy="987963"/>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pic>
        <p:nvPicPr>
          <p:cNvPr id="7" name="Picture 6">
            <a:extLst>
              <a:ext uri="{FF2B5EF4-FFF2-40B4-BE49-F238E27FC236}">
                <a16:creationId xmlns:a16="http://schemas.microsoft.com/office/drawing/2014/main" id="{24CE3043-7D23-447C-B187-7A02D30B047E}"/>
              </a:ext>
            </a:extLst>
          </p:cNvPr>
          <p:cNvPicPr>
            <a:picLocks noChangeAspect="1"/>
          </p:cNvPicPr>
          <p:nvPr/>
        </p:nvPicPr>
        <p:blipFill rotWithShape="1">
          <a:blip r:embed="rId7">
            <a:extLst>
              <a:ext uri="{28A0092B-C50C-407E-A947-70E740481C1C}">
                <a14:useLocalDpi xmlns:a14="http://schemas.microsoft.com/office/drawing/2010/main" val="0"/>
              </a:ext>
            </a:extLst>
          </a:blip>
          <a:srcRect t="1" b="19118"/>
          <a:stretch/>
        </p:blipFill>
        <p:spPr>
          <a:xfrm>
            <a:off x="609600" y="1436536"/>
            <a:ext cx="4454821" cy="5394960"/>
          </a:xfrm>
          <a:prstGeom prst="rect">
            <a:avLst/>
          </a:prstGeom>
        </p:spPr>
      </p:pic>
    </p:spTree>
    <p:extLst>
      <p:ext uri="{BB962C8B-B14F-4D97-AF65-F5344CB8AC3E}">
        <p14:creationId xmlns:p14="http://schemas.microsoft.com/office/powerpoint/2010/main" val="28239268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31476" y="1639657"/>
            <a:ext cx="8881031" cy="4974503"/>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37160" tIns="182880" rIns="4572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914400" eaLnBrk="0">
              <a:lnSpc>
                <a:spcPct val="94000"/>
              </a:lnSpc>
              <a:spcAft>
                <a:spcPts val="1000"/>
              </a:spcAft>
              <a:buClrTx/>
              <a:buSzPct val="70000"/>
              <a:tabLst/>
              <a:defRPr/>
            </a:pPr>
            <a:r>
              <a:rPr lang="en-US" altLang="en-US" sz="2700" dirty="0">
                <a:solidFill>
                  <a:prstClr val="black">
                    <a:lumMod val="95000"/>
                    <a:lumOff val="5000"/>
                  </a:prstClr>
                </a:solidFill>
                <a:ea typeface="Times New Roman" panose="02020603050405020304" pitchFamily="18" charset="0"/>
                <a:cs typeface="Arial" panose="020B0604020202020204" pitchFamily="34" charset="0"/>
              </a:rPr>
              <a:t>The Grand Canyon was partially formed over millions of years. But the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flood of Noah caused it to rapidly expand, to complete the Grand Canyon of today. </a:t>
            </a:r>
          </a:p>
          <a:p>
            <a:pPr marL="0" lvl="0" indent="0" defTabSz="914400" eaLnBrk="0">
              <a:lnSpc>
                <a:spcPct val="94000"/>
              </a:lnSpc>
              <a:spcAft>
                <a:spcPts val="1000"/>
              </a:spcAft>
              <a:buClrTx/>
              <a:buSzPct val="70000"/>
              <a:tabLst/>
              <a:defRPr/>
            </a:pP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Fast moving, rock filled flood runoff, channeled from large parts of the western US, overflowed all existing river canyons &amp; caves, and caused deep cavitation and abrasion cuts that tore out massive amounts of rock, sand and remaining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lava dams</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p>
          <a:p>
            <a:pPr marL="0" lvl="0" indent="0" defTabSz="914400" eaLnBrk="0">
              <a:lnSpc>
                <a:spcPct val="94000"/>
              </a:lnSpc>
              <a:spcAft>
                <a:spcPts val="1000"/>
              </a:spcAft>
              <a:buClrTx/>
              <a:buSzPct val="70000"/>
              <a:tabLst/>
              <a:defRPr/>
            </a:pP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Massive rapid cavitation erosion damage to steel reinforced concrete was proven to occur in a Glen Canyon Dam spillway tube, in a modern flood. </a:t>
            </a:r>
            <a:r>
              <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[1005]</a:t>
            </a:r>
            <a:endParaRPr kumimoji="0" lang="en-US" altLang="en-US" b="0" i="0" u="none" strike="noStrike" kern="1200" cap="none" spc="0" normalizeH="0" baseline="0" noProof="0" dirty="0">
              <a:ln>
                <a:noFill/>
              </a:ln>
              <a:solidFill>
                <a:prstClr val="black">
                  <a:lumMod val="95000"/>
                  <a:lumOff val="5000"/>
                </a:prstClr>
              </a:solidFill>
              <a:effectLst/>
              <a:uLnTx/>
              <a:uFillTx/>
              <a:latin typeface="Arial" panose="020B0604020202020204" pitchFamily="34" charset="0"/>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56B42EC8-3FF4-4760-BA12-338F0D31B3D7}"/>
              </a:ext>
            </a:extLst>
          </p:cNvPr>
          <p:cNvSpPr>
            <a:spLocks noChangeArrowheads="1"/>
          </p:cNvSpPr>
          <p:nvPr/>
        </p:nvSpPr>
        <p:spPr bwMode="auto">
          <a:xfrm>
            <a:off x="49760" y="457200"/>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31055491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7000">
        <p15:prstTrans prst="pageCurlDouble"/>
      </p:transition>
    </mc:Choice>
    <mc:Fallback xmlns="">
      <p:transition spd="slow" advTm="37000">
        <p:fade/>
      </p:transition>
    </mc:Fallback>
  </mc:AlternateContent>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294337" y="2152151"/>
            <a:ext cx="8555307" cy="3895425"/>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defTabSz="914400" eaLnBrk="0">
              <a:lnSpc>
                <a:spcPct val="94000"/>
              </a:lnSpc>
              <a:spcAft>
                <a:spcPts val="0"/>
              </a:spcAft>
              <a:buClrTx/>
              <a:buSzPct val="70000"/>
              <a:tabLst/>
              <a:defRPr/>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Videos: Challenge at Glen Canyon </a:t>
            </a:r>
          </a:p>
          <a:p>
            <a:pPr marL="0" lvl="0" indent="0" algn="ctr" defTabSz="914400" eaLnBrk="0">
              <a:lnSpc>
                <a:spcPct val="94000"/>
              </a:lnSpc>
              <a:spcAft>
                <a:spcPts val="1000"/>
              </a:spcAft>
              <a:buClrTx/>
              <a:buSzPct val="70000"/>
              <a:tabLst/>
              <a:defRPr/>
            </a:pP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(Rapid cavitation flood damage of a large modern dam in the Grand Canyon)</a:t>
            </a:r>
          </a:p>
          <a:p>
            <a:pPr marL="342900" lvl="0" indent="-342900" defTabSz="914400" eaLnBrk="0">
              <a:lnSpc>
                <a:spcPct val="94000"/>
              </a:lnSpc>
              <a:spcAft>
                <a:spcPts val="300"/>
              </a:spcAft>
              <a:buClrTx/>
              <a:buSzPct val="65000"/>
              <a:buFont typeface="Wingdings" panose="05000000000000000000" pitchFamily="2" charset="2"/>
              <a:buChar char="Ø"/>
              <a:tabLst/>
              <a:defRPr/>
            </a:pPr>
            <a:r>
              <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3"/>
              </a:rPr>
              <a:t>https://www.youtube.com/watch?v=dHpKvQ9XHV4</a:t>
            </a:r>
            <a:endPar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endParaRPr>
          </a:p>
          <a:p>
            <a:pPr marL="342900" lvl="0" indent="-342900" defTabSz="914400" eaLnBrk="0">
              <a:lnSpc>
                <a:spcPct val="94000"/>
              </a:lnSpc>
              <a:spcAft>
                <a:spcPts val="300"/>
              </a:spcAft>
              <a:buClrTx/>
              <a:buSzPct val="65000"/>
              <a:buFont typeface="Wingdings" panose="05000000000000000000" pitchFamily="2" charset="2"/>
              <a:buChar char="Ø"/>
              <a:tabLst/>
              <a:defRPr/>
            </a:pPr>
            <a:r>
              <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https://www.youtube.com/watch?v=UhLFrvbtkf0</a:t>
            </a:r>
            <a:endPar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endParaRPr>
          </a:p>
          <a:p>
            <a:pPr marL="342900" lvl="0" indent="-342900" defTabSz="914400" eaLnBrk="0">
              <a:lnSpc>
                <a:spcPct val="94000"/>
              </a:lnSpc>
              <a:spcAft>
                <a:spcPts val="1800"/>
              </a:spcAft>
              <a:buClrTx/>
              <a:buSzPct val="65000"/>
              <a:buFont typeface="Wingdings" panose="05000000000000000000" pitchFamily="2" charset="2"/>
              <a:buChar char="Ø"/>
              <a:tabLst/>
              <a:defRPr/>
            </a:pPr>
            <a:r>
              <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hlinkClick r:id="rId4"/>
              </a:rPr>
              <a:t>https://www.youtube.com/watch?v=UhLFrvbtkf0</a:t>
            </a:r>
            <a:endParaRPr lang="en-US" altLang="en-US" sz="24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endParaRPr>
          </a:p>
          <a:p>
            <a:pPr marL="274320" lvl="0" indent="0" defTabSz="914400" eaLnBrk="0">
              <a:lnSpc>
                <a:spcPct val="94000"/>
              </a:lnSpc>
              <a:spcAft>
                <a:spcPts val="600"/>
              </a:spcAft>
              <a:buClrTx/>
              <a:buSzPct val="70000"/>
              <a:tabLst/>
              <a:defRPr/>
            </a:pP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“Damage and Repair of the Spillway at Glen Canyon Dam on Lake Powell”.</a:t>
            </a:r>
            <a:r>
              <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rPr>
              <a:t> </a:t>
            </a:r>
            <a:r>
              <a:rPr lang="en-US" altLang="en-US" b="1" dirty="0">
                <a:ln w="9525">
                  <a:solidFill>
                    <a:prstClr val="black"/>
                  </a:solidFill>
                  <a:prstDash val="solid"/>
                </a:ln>
                <a:solidFill>
                  <a:prstClr val="white"/>
                </a:solidFill>
                <a:effectLst>
                  <a:outerShdw blurRad="12700" dist="38100" dir="2700000" algn="tl" rotWithShape="0">
                    <a:prstClr val="black">
                      <a:lumMod val="50000"/>
                    </a:prstClr>
                  </a:outerShdw>
                </a:effectLst>
                <a:ea typeface="Times New Roman" panose="02020603050405020304" pitchFamily="18" charset="0"/>
                <a:cs typeface="Arial" panose="020B0604020202020204" pitchFamily="34" charset="0"/>
                <a:hlinkClick r:id="rId3"/>
              </a:rPr>
              <a:t>[1005]</a:t>
            </a:r>
            <a:endPar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Times New Roman" panose="02020603050405020304" pitchFamily="18" charset="0"/>
              <a:cs typeface="Arial" panose="020B0604020202020204" pitchFamily="34" charset="0"/>
            </a:endParaRPr>
          </a:p>
        </p:txBody>
      </p:sp>
      <p:sp>
        <p:nvSpPr>
          <p:cNvPr id="6" name="Date Placeholder 2">
            <a:extLst>
              <a:ext uri="{FF2B5EF4-FFF2-40B4-BE49-F238E27FC236}">
                <a16:creationId xmlns:a16="http://schemas.microsoft.com/office/drawing/2014/main" id="{2B2F494F-ADE8-4D6B-96B3-A3299D9A45AD}"/>
              </a:ext>
            </a:extLst>
          </p:cNvPr>
          <p:cNvSpPr>
            <a:spLocks noGrp="1"/>
          </p:cNvSpPr>
          <p:nvPr>
            <p:ph type="dt" sz="half" idx="10"/>
          </p:nvPr>
        </p:nvSpPr>
        <p:spPr>
          <a:xfrm>
            <a:off x="5921829" y="6614160"/>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
        <p:nvSpPr>
          <p:cNvPr id="8" name="Rectangle 2">
            <a:extLst>
              <a:ext uri="{FF2B5EF4-FFF2-40B4-BE49-F238E27FC236}">
                <a16:creationId xmlns:a16="http://schemas.microsoft.com/office/drawing/2014/main" id="{56B42EC8-3FF4-4760-BA12-338F0D31B3D7}"/>
              </a:ext>
            </a:extLst>
          </p:cNvPr>
          <p:cNvSpPr>
            <a:spLocks noChangeArrowheads="1"/>
          </p:cNvSpPr>
          <p:nvPr/>
        </p:nvSpPr>
        <p:spPr bwMode="auto">
          <a:xfrm>
            <a:off x="49759" y="685800"/>
            <a:ext cx="9044464" cy="987963"/>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defRPr/>
            </a:pPr>
            <a:r>
              <a:rPr kumimoji="0" lang="en-US" altLang="en-US" sz="29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latin typeface="Arial" panose="020B0604020202020204" pitchFamily="34" charset="0"/>
                <a:ea typeface="Microsoft YaHei" panose="020B0503020204020204" pitchFamily="34" charset="-122"/>
                <a:cs typeface="Arial" panose="020B0604020202020204" pitchFamily="34" charset="0"/>
              </a:rPr>
              <a:t>Proven Noah’s Ark &amp; Flood Geology Disprove Both Evolution &amp; Young Earth (All Geology From Flood)</a:t>
            </a:r>
          </a:p>
        </p:txBody>
      </p:sp>
    </p:spTree>
    <p:extLst>
      <p:ext uri="{BB962C8B-B14F-4D97-AF65-F5344CB8AC3E}">
        <p14:creationId xmlns:p14="http://schemas.microsoft.com/office/powerpoint/2010/main" val="15722294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5000">
        <p15:prstTrans prst="pageCurlDouble"/>
      </p:transition>
    </mc:Choice>
    <mc:Fallback xmlns="">
      <p:transition spd="slow" advTm="15000">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1"/>
          <p:cNvSpPr txBox="1">
            <a:spLocks noChangeArrowheads="1"/>
          </p:cNvSpPr>
          <p:nvPr/>
        </p:nvSpPr>
        <p:spPr bwMode="auto">
          <a:xfrm>
            <a:off x="163697" y="406404"/>
            <a:ext cx="8816606" cy="2073837"/>
          </a:xfrm>
          <a:prstGeom prst="rect">
            <a:avLst/>
          </a:prstGeom>
          <a:blipFill dpi="0" rotWithShape="0">
            <a:blip r:embed="rId3"/>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91440" rIns="91440" bIns="91440" anchor="t" anchorCtr="1">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spcAft>
                <a:spcPts val="0"/>
              </a:spcAft>
              <a:buClr>
                <a:srgbClr val="0000FF"/>
              </a:buClr>
            </a:pPr>
            <a:r>
              <a:rPr lang="en-US" sz="4400" b="1" dirty="0">
                <a:ln w="9525">
                  <a:solidFill>
                    <a:schemeClr val="bg1"/>
                  </a:solidFill>
                  <a:prstDash val="solid"/>
                </a:ln>
                <a:solidFill>
                  <a:srgbClr val="C55A11"/>
                </a:solidFill>
                <a:effectLst>
                  <a:outerShdw blurRad="12700" dist="38100" dir="2700000" algn="tl" rotWithShape="0">
                    <a:schemeClr val="bg1">
                      <a:lumMod val="50000"/>
                    </a:schemeClr>
                  </a:outerShdw>
                </a:effectLst>
                <a:latin typeface="Verdana" panose="020B0604030504040204" pitchFamily="34" charset="0"/>
                <a:ea typeface="Verdana" panose="020B0604030504040204" pitchFamily="34" charset="0"/>
                <a:cs typeface="Verdana" panose="020B0604030504040204" pitchFamily="34" charset="0"/>
              </a:rPr>
              <a:t>Many Bible Verses Prove the Tribulation Plagues Didn’t Occur in the Past </a:t>
            </a:r>
          </a:p>
        </p:txBody>
      </p:sp>
      <p:sp>
        <p:nvSpPr>
          <p:cNvPr id="6" name="Date Placeholder 2">
            <a:extLst>
              <a:ext uri="{FF2B5EF4-FFF2-40B4-BE49-F238E27FC236}">
                <a16:creationId xmlns:a16="http://schemas.microsoft.com/office/drawing/2014/main" id="{6B749D79-0190-4514-9BB8-314DAD3DABD6}"/>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pic>
        <p:nvPicPr>
          <p:cNvPr id="2" name="Picture 1">
            <a:extLst>
              <a:ext uri="{FF2B5EF4-FFF2-40B4-BE49-F238E27FC236}">
                <a16:creationId xmlns:a16="http://schemas.microsoft.com/office/drawing/2014/main" id="{42C4EBBC-AB0E-46AA-B091-05C51EEEBDCA}"/>
              </a:ext>
            </a:extLst>
          </p:cNvPr>
          <p:cNvPicPr>
            <a:picLocks noChangeAspect="1"/>
          </p:cNvPicPr>
          <p:nvPr/>
        </p:nvPicPr>
        <p:blipFill>
          <a:blip r:embed="rId4"/>
          <a:stretch>
            <a:fillRect/>
          </a:stretch>
        </p:blipFill>
        <p:spPr>
          <a:xfrm>
            <a:off x="26890" y="3203893"/>
            <a:ext cx="9117110" cy="2743200"/>
          </a:xfrm>
          <a:prstGeom prst="rect">
            <a:avLst/>
          </a:prstGeom>
        </p:spPr>
      </p:pic>
    </p:spTree>
    <p:extLst>
      <p:ext uri="{BB962C8B-B14F-4D97-AF65-F5344CB8AC3E}">
        <p14:creationId xmlns:p14="http://schemas.microsoft.com/office/powerpoint/2010/main" val="10068316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000">
        <p15:prstTrans prst="pageCurlDouble"/>
      </p:transition>
    </mc:Choice>
    <mc:Fallback xmlns="">
      <p:transition spd="slow" advTm="10000">
        <p:fade/>
      </p:transition>
    </mc:Fallback>
  </mc:AlternateContent>
</p:sld>
</file>

<file path=ppt/slides/slide75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08012" y="202551"/>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251221" y="963888"/>
            <a:ext cx="8747919" cy="5542929"/>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22860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400" b="1"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Quotation Notes:</a:t>
            </a:r>
            <a:endParaRPr kumimoji="0" lang="en-US" sz="2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endParaRPr>
          </a:p>
          <a:p>
            <a:pPr marL="342900" marR="0" lvl="0" indent="-342900" algn="l" defTabSz="457200" rtl="0" eaLnBrk="1" fontAlgn="base" latinLnBrk="0" hangingPunct="0">
              <a:lnSpc>
                <a:spcPct val="93000"/>
              </a:lnSpc>
              <a:spcBef>
                <a:spcPts val="0"/>
              </a:spcBef>
              <a:spcAft>
                <a:spcPts val="3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See also the unabridged book </a:t>
            </a:r>
            <a:r>
              <a:rPr kumimoji="0" lang="en-US" altLang="en-US" sz="2400" b="0" i="1"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Evolution Is Not Science </a:t>
            </a: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at </a:t>
            </a:r>
            <a:r>
              <a:rPr kumimoji="0" lang="en-US" alt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www.advbookstore.com</a:t>
            </a:r>
            <a:r>
              <a:rPr kumimoji="0" lang="en-US" altLang="en-US" sz="20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and three summary versions listed in the introduction for the complete list of over </a:t>
            </a:r>
            <a:r>
              <a:rPr lang="en-US" altLang="en-US" sz="2400" dirty="0">
                <a:solidFill>
                  <a:prstClr val="black"/>
                </a:solidFill>
                <a:latin typeface="Calibri" panose="020F0502020204030204" pitchFamily="34" charset="0"/>
                <a:cs typeface="Calibri" panose="020F0502020204030204" pitchFamily="34" charset="0"/>
              </a:rPr>
              <a:t>1,000</a:t>
            </a: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shared references.</a:t>
            </a:r>
            <a:endParaRPr kumimoji="0" lang="en-US" sz="24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endParaRPr>
          </a:p>
          <a:p>
            <a:pPr marL="342900" marR="0" lvl="0" indent="-342900" algn="l" defTabSz="457200" rtl="0" eaLnBrk="1" fontAlgn="base" latinLnBrk="0" hangingPunct="0">
              <a:lnSpc>
                <a:spcPct val="93000"/>
              </a:lnSpc>
              <a:spcBef>
                <a:spcPts val="0"/>
              </a:spcBef>
              <a:spcAft>
                <a:spcPts val="3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400" b="0" i="0" u="none" strike="noStrike" kern="150" cap="none" spc="0" normalizeH="0" baseline="0" noProof="0" dirty="0">
                <a:ln>
                  <a:noFill/>
                </a:ln>
                <a:solidFill>
                  <a:prstClr val="black"/>
                </a:solidFill>
                <a:effectLst/>
                <a:uLnTx/>
                <a:uFillTx/>
                <a:latin typeface="Calibri" panose="020F0502020204030204" pitchFamily="34" charset="0"/>
                <a:ea typeface="OpenSymbol"/>
                <a:cs typeface="Calibri" panose="020F0502020204030204" pitchFamily="34" charset="0"/>
              </a:rPr>
              <a:t>Underlines, highlights and information added in parenthesis ( ) to quotations were not included in the original quotes from the referenced sources.</a:t>
            </a:r>
          </a:p>
          <a:p>
            <a:pPr marL="342900" marR="0" lvl="0" indent="-342900" algn="l" defTabSz="457200" rtl="0" eaLnBrk="1" fontAlgn="base" latinLnBrk="0" hangingPunct="0">
              <a:lnSpc>
                <a:spcPct val="93000"/>
              </a:lnSpc>
              <a:spcBef>
                <a:spcPts val="0"/>
              </a:spcBef>
              <a:spcAft>
                <a:spcPts val="600"/>
              </a:spcAft>
              <a:buClr>
                <a:prstClr val="black"/>
              </a:buClr>
              <a:buSzPct val="7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400" b="0" i="0" u="none" strike="noStrike" kern="150" cap="none" spc="0" normalizeH="0" baseline="0" noProof="0" dirty="0">
                <a:ln>
                  <a:noFill/>
                </a:ln>
                <a:solidFill>
                  <a:prstClr val="black"/>
                </a:solidFill>
                <a:effectLst/>
                <a:uLnTx/>
                <a:uFillTx/>
                <a:latin typeface="Calibri" panose="020F0502020204030204" pitchFamily="34" charset="0"/>
                <a:ea typeface="OpenSymbol"/>
                <a:cs typeface="Calibri" panose="020F0502020204030204" pitchFamily="34" charset="0"/>
              </a:rPr>
              <a:t>(...) in a quotation shows irrelevant words deleted.</a:t>
            </a:r>
          </a:p>
          <a:p>
            <a:pPr marL="548640" marR="0" lvl="0" indent="-118872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[2]  Dr. Hugh Ross, ” Journey toward creation”, DVD,</a:t>
            </a:r>
          </a:p>
          <a:p>
            <a:pPr marL="36576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sng"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https://www.youtube.com/watch?v=TIyw5Sq5nYc</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22860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s-MX" sz="1800" b="0" i="0" u="none" strike="noStrike" kern="1200" cap="none" spc="0" normalizeH="0" baseline="0" noProof="0" dirty="0">
                <a:ln>
                  <a:noFill/>
                </a:ln>
                <a:solidFill>
                  <a:srgbClr val="000000"/>
                </a:solidFill>
                <a:effectLst/>
                <a:uLnTx/>
                <a:uFillTx/>
                <a:latin typeface="Times New Roman" panose="02020603050405020304" pitchFamily="18" charset="0"/>
                <a:ea typeface="DengXian"/>
                <a:cs typeface="Times New Roman" panose="02020603050405020304" pitchFamily="18" charset="0"/>
              </a:rPr>
              <a:t>[32]   Dr. Jack Van Impe, </a:t>
            </a:r>
            <a:r>
              <a:rPr kumimoji="0" lang="es-MX" sz="1800" b="0" i="0" u="sng" strike="noStrike" kern="1200" cap="none" spc="0" normalizeH="0" baseline="0" noProof="0" dirty="0">
                <a:ln>
                  <a:noFill/>
                </a:ln>
                <a:solidFill>
                  <a:srgbClr val="0563C1"/>
                </a:solidFill>
                <a:effectLst/>
                <a:uLnTx/>
                <a:uFillTx/>
                <a:latin typeface="Times New Roman" panose="02020603050405020304" pitchFamily="18" charset="0"/>
                <a:ea typeface="DengXian"/>
                <a:cs typeface="Times New Roman" panose="02020603050405020304" pitchFamily="18" charset="0"/>
                <a:hlinkClick r:id="rId6"/>
              </a:rPr>
              <a:t>www.jvim.com</a:t>
            </a:r>
            <a:r>
              <a:rPr kumimoji="0" lang="es-MX" sz="1800" b="0" i="0" u="sng" strike="noStrike" kern="1200" cap="none" spc="0" normalizeH="0" baseline="0" noProof="0" dirty="0">
                <a:ln>
                  <a:noFill/>
                </a:ln>
                <a:solidFill>
                  <a:srgbClr val="0563C1"/>
                </a:solidFill>
                <a:effectLst/>
                <a:uLnTx/>
                <a:uFillTx/>
                <a:latin typeface="Times New Roman" panose="02020603050405020304" pitchFamily="18" charset="0"/>
                <a:ea typeface="DengXian"/>
                <a:cs typeface="Times New Roman" panose="02020603050405020304" pitchFamily="18" charset="0"/>
              </a:rPr>
              <a:t> </a:t>
            </a:r>
            <a:r>
              <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(1/19/2011 &amp; 2/25/2018) </a:t>
            </a:r>
            <a:endParaRPr kumimoji="0" lang="es-MX" sz="1800" b="0" i="0" u="sng"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22860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s-MX"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[33]  </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rPr>
              <a:t>Hal Lindsey,</a:t>
            </a:r>
            <a:r>
              <a:rPr kumimoji="0" lang="en-US" sz="1800" b="0" i="0" u="none" strike="noStrike" kern="1200" cap="none" spc="0" normalizeH="0" baseline="0" noProof="0" dirty="0">
                <a:ln>
                  <a:noFill/>
                </a:ln>
                <a:solidFill>
                  <a:srgbClr val="000080"/>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1800" b="0" i="0" u="none" strike="noStrike" kern="120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7"/>
              </a:rPr>
              <a:t>www.hallindsey.com/</a:t>
            </a:r>
            <a:endParaRPr kumimoji="0" lang="en-US" sz="1800" b="0" i="0" u="none" strike="noStrike" kern="120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22860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[35]  “The Dead Sea Scrolls Bible” (translated from the original Dead Sea </a:t>
            </a:r>
          </a:p>
          <a:p>
            <a:pPr marL="295275" marR="0" lvl="0" indent="-28575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         Scrolls, into English), book, pg. xiv, xv, xvi, xviii.</a:t>
            </a:r>
          </a:p>
          <a:p>
            <a:pPr marL="0" lvl="0" indent="0">
              <a:spcBef>
                <a:spcPts val="0"/>
              </a:spcBef>
              <a:spcAft>
                <a:spcPts val="0"/>
              </a:spcAft>
              <a:tabLst/>
              <a:defRPr/>
            </a:pPr>
            <a:r>
              <a:rPr lang="en-US" dirty="0">
                <a:latin typeface="Times New Roman" panose="02020603050405020304" pitchFamily="18" charset="0"/>
              </a:rPr>
              <a:t>[80] Wikipedia, “Ice Age, Glacials &amp; Interglacials”, Retrieved (4/10/2011), </a:t>
            </a:r>
          </a:p>
          <a:p>
            <a:pPr marL="457200" lvl="0" indent="0">
              <a:spcBef>
                <a:spcPts val="0"/>
              </a:spcBef>
              <a:spcAft>
                <a:spcPts val="0"/>
              </a:spcAft>
              <a:tabLst/>
              <a:defRPr/>
            </a:pPr>
            <a:r>
              <a:rPr lang="en-US" dirty="0">
                <a:latin typeface="Times New Roman" panose="02020603050405020304" pitchFamily="18" charset="0"/>
                <a:hlinkClick r:id="rId8"/>
              </a:rPr>
              <a:t>http://en.wikipedia.org/wiki/Ice_age</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[83]</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Wikipedia, “Cretaceous–Tertiary extinction event”, retrieved (4/10/2011),</a:t>
            </a:r>
          </a:p>
          <a:p>
            <a:pPr marL="45720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sng" strike="noStrike" kern="150" cap="none" spc="0" normalizeH="0" baseline="0" noProof="0" dirty="0">
                <a:ln>
                  <a:noFill/>
                </a:ln>
                <a:solidFill>
                  <a:srgbClr val="000080"/>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9"/>
              </a:rPr>
              <a:t>http://en.wikipedia.org/wiki/Dinosaur_extinction</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22860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s-MX" sz="1800" b="0" i="0" u="sng"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5409682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08011" y="38100"/>
            <a:ext cx="7927975" cy="64008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nchorCtr="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42899" y="769620"/>
            <a:ext cx="8458200" cy="605028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46304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rPr>
              <a:t>[86]  John M. Olson, “Photosynthesis in the Archean Era” abstract from Biomedical and Life Sciences, Photosynthesis Research, Volume 88, Number 2, 109-117, DOI: 10.1007/s11120-006-9040-5, </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hlinkClick r:id="rId4"/>
              </a:rPr>
              <a:t>www.springerlink.com/content/g6n805154602432w/</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endParaRPr>
          </a:p>
          <a:p>
            <a:pPr marL="0" marR="0" lvl="0" indent="0" algn="l" defTabSz="457200" rtl="0" eaLnBrk="1" fontAlgn="base" latinLnBrk="0" hangingPunct="0">
              <a:lnSpc>
                <a:spcPct val="9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[92] Nora Fitzgerald and K. Jack Riley, “Drug-Facilitated Rape: Looking for the Missing </a:t>
            </a:r>
          </a:p>
          <a:p>
            <a:pPr marL="393192" marR="0" lvl="0" indent="0" algn="l" defTabSz="457200" rtl="0" eaLnBrk="1" fontAlgn="base" latinLnBrk="0" hangingPunct="0">
              <a:lnSpc>
                <a:spcPct val="9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Pieces” National Institute of Justice Journal, April 2000,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hlinkClick r:id="rId5"/>
              </a:rPr>
              <a:t>http://www.ncjrs.gov/pdffiles1/jr000243c.pdf</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a:p>
            <a:pPr marL="548640" lvl="0" indent="-1463040">
              <a:defRPr/>
            </a:pPr>
            <a:r>
              <a:rPr lang="en-US" dirty="0">
                <a:latin typeface="Times New Roman" panose="02020603050405020304" pitchFamily="18" charset="0"/>
              </a:rPr>
              <a:t>[109] University of Chicago, "Can Siberian hot springs reveal ancient ecology?" ScienceDaily, 27 Apr. 2011, (Web 27 Apr. 2011),</a:t>
            </a:r>
          </a:p>
          <a:p>
            <a:pPr marL="548640" lvl="0" indent="0">
              <a:defRPr/>
            </a:pPr>
            <a:r>
              <a:rPr lang="en-US" dirty="0">
                <a:latin typeface="Times New Roman" panose="02020603050405020304" pitchFamily="18" charset="0"/>
                <a:hlinkClick r:id="rId6"/>
              </a:rPr>
              <a:t>http://www.sciencedaily.com/releases/2011/04/110426164006.htm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[210] </a:t>
            </a:r>
            <a:r>
              <a:rPr kumimoji="0" lang="en-US" sz="1800" b="0" i="0" u="none" strike="noStrike" kern="150" cap="none" spc="0" normalizeH="0" baseline="0" noProof="0" dirty="0">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rPr>
              <a:t>James Taylor, “New NASA Data Blow Gaping Hole in Global Alarmism”, Forbes, (Yahoo News), July 28, 2011, (Web July 29, 2011).  </a:t>
            </a:r>
          </a:p>
          <a:p>
            <a:pPr marL="342900" marR="0" lvl="0" indent="-352425"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[211]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Wikipedia “Messianic Judaism”, Web (6/15/2011),</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Mangal" panose="02040503050203030202" pitchFamily="18" charset="0"/>
                <a:hlinkClick r:id="rId7"/>
              </a:rPr>
              <a:t>http://en.wikipedia.org/wiki/ Messianic Judaism</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endParaRPr>
          </a:p>
          <a:p>
            <a:pPr marL="342900" marR="0" lvl="0" indent="-352425"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[215] Wikipedia, “Furlong”, (Web 10-11-11),</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Mangal" panose="02040503050203030202" pitchFamily="18" charset="0"/>
                <a:hlinkClick r:id="rId8"/>
              </a:rPr>
              <a:t>http://en.wikipedia.org/wiki/Furlongs</a:t>
            </a:r>
            <a:endParaRPr kumimoji="0" lang="en-US" sz="1800" b="0" i="0" u="none" strike="noStrike" kern="15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Mangal" panose="02040503050203030202"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DengXian"/>
                <a:cs typeface="Calibri" panose="020F0502020204030204" pitchFamily="34" charset="0"/>
              </a:rPr>
              <a:t>[230]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Hal Lindsey, "The Hal Lindsey Report ", (Web Oct. 26, 2011), Oct 24, 2011, "Vatican Calls for 'Central World Bank' to Be Set Up", </a:t>
            </a:r>
            <a:r>
              <a:rPr kumimoji="0" lang="en-US" sz="1800" b="0" i="0" u="none" strike="noStrike" kern="15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Mangal" panose="02040503050203030202" pitchFamily="18" charset="0"/>
                <a:hlinkClick r:id="rId9"/>
              </a:rPr>
              <a:t>http://www.cnbc.com/id/45013499</a:t>
            </a: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[232]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The White House, Office of the Press Secretary, "Presidential Proclamation--Lesbian, Gay, Bisexual, and Transgender Pride Month (BY THE PRESIDENT OF THE UNITED STATES OF AMERICA A PROCLAMATION", May 31, 2011,</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hlinkClick r:id="rId10"/>
              </a:rPr>
              <a:t>http://www.whitehouse.gov/the-press-office/2011/05/31/presidential-proclamation-lesbian-gay-bisexual-and-transgender-pride-mon</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endParaRPr>
          </a:p>
          <a:p>
            <a:pPr marL="64008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64008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DengXian"/>
              <a:cs typeface="Calibri" panose="020F0502020204030204" pitchFamily="34"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179070552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08012" y="51021"/>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21469" y="848595"/>
            <a:ext cx="8607424" cy="5628406"/>
          </a:xfrm>
          <a:prstGeom prst="rect">
            <a:avLst/>
          </a:prstGeom>
          <a:noFill/>
          <a:ln>
            <a:noFill/>
          </a:ln>
          <a:effectLst/>
          <a:extLst/>
        </p:spPr>
        <p:txBody>
          <a:bodyPr lIns="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[233]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Fred Lucas, "First Lady (Michelle Obama): Kagan, Sotomayor Will Protect Right to ‘Love Whomever We Choose’“, CNS News, October 26, 2011,</a:t>
            </a:r>
          </a:p>
          <a:p>
            <a:pPr marL="640080" marR="0" lvl="0" indent="0" algn="l" defTabSz="457200" rtl="0" eaLnBrk="1" fontAlgn="base" latinLnBrk="0" hangingPunct="0">
              <a:lnSpc>
                <a:spcPct val="93000"/>
              </a:lnSpc>
              <a:spcBef>
                <a:spcPts val="30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hlinkClick r:id="rId4"/>
              </a:rPr>
              <a:t>http://www.cnsnews.com/news/article/first-lady-kagan-sotomayor-will-protect-right-love-whomever-we-choose</a:t>
            </a: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endParaRPr>
          </a:p>
          <a:p>
            <a:pPr marL="342900" marR="0" lvl="0" indent="-352425"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[234]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President Obama, "You Tube</a:t>
            </a:r>
            <a:r>
              <a:rPr kumimoji="0" lang="en-US"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 </a:t>
            </a:r>
            <a:r>
              <a:rPr kumimoji="0" lang="en-US"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hlinkClick r:id="rId5"/>
              </a:rPr>
              <a:t>http://www.youtube.com/watch?v=ToL4aaV3CeM</a:t>
            </a:r>
            <a:endParaRPr kumimoji="0" lang="en-US"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Calibri" panose="020F0502020204030204" pitchFamily="34" charset="0"/>
              </a:rPr>
              <a:t>[235]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Fred Lucas, "Obama Praises Homosexual ‘Spouses’ in Gay Gathering at White House“, CNS News, June 30, 2011,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hlinkClick r:id="rId6"/>
              </a:rPr>
              <a:t>http://www.cnsnews.com/news/article/obama-praises-homosexual-spouses-gay-gathering-white-house</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[237]  Orthodox Judaism, Wikipedia, (web 9-17-2018),</a:t>
            </a:r>
          </a:p>
          <a:p>
            <a:pPr marL="64008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https://en.wikipedia.org/wiki/Orthodox_Judaism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[238]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Wikipedia, "Demographics of Israel (Religious Affiliation)“, (Web 10/31/2011),</a:t>
            </a:r>
          </a:p>
          <a:p>
            <a:pPr marL="64008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Mangal" panose="02040503050203030202" pitchFamily="18" charset="0"/>
                <a:hlinkClick r:id="rId8"/>
              </a:rPr>
              <a:t>http://en.wikipedia.org/wiki/Demographics_of_Israel#Religious_affiliation</a:t>
            </a:r>
            <a:endParaRPr kumimoji="0" lang="en-US" sz="1800" b="0" i="0" u="sng"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9"/>
            </a:endParaRPr>
          </a:p>
          <a:p>
            <a:pPr marL="548640" marR="0" lvl="0" indent="-118872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[240] Richard Nickels, "King James Version Translation Errors", (Web 11/1/2011),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http://www.servantsnews.com/PDF/kjverr01.pdf</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[272] Wikipedia, “Date Rape”, (Web 11-17-11),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http://en.wikipedia.org/wiki/Date_rape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[274] Wikipedia, “Received Text”, (Web 11-18-11),</a:t>
            </a:r>
          </a:p>
          <a:p>
            <a:pPr marL="548640" marR="0" lvl="0" indent="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1"/>
              </a:rPr>
              <a:t>http://en.wikipedia.org/wiki/Received_text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lvl="0" indent="-1188720">
              <a:lnSpc>
                <a:spcPct val="80000"/>
              </a:lnSpc>
              <a:spcAft>
                <a:spcPts val="0"/>
              </a:spcAft>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[279] "The Received Text“, </a:t>
            </a:r>
            <a:r>
              <a:rPr lang="en-US" dirty="0">
                <a:solidFill>
                  <a:prstClr val="black"/>
                </a:solidFill>
                <a:latin typeface="Times New Roman" panose="02020603050405020304" pitchFamily="18" charset="0"/>
                <a:cs typeface="Times New Roman" panose="02020603050405020304" pitchFamily="18" charset="0"/>
              </a:rPr>
              <a:t>American Presbyterian Church, (Web 11-18-11), </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2"/>
              </a:rPr>
              <a:t>http://www.americanpresbyterianchurch.org/the_received_text.htm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[280] Sir Godfrey Driver, "Introduction to the Old Testament of the New English Bible“, (Web 11-18-11),</a:t>
            </a:r>
          </a:p>
          <a:p>
            <a:pPr marL="548640" marR="0" lvl="0" indent="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3"/>
              </a:rPr>
              <a:t>http://www.bible-researcher.com/driver1.html</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4"/>
              </a:rPr>
              <a:t>http://www.bible-researcher.com/hodges-farstad.html</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02920" marR="0" lvl="0" indent="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defRPr/>
            </a:pPr>
            <a:endParaRPr kumimoji="0" lang="en-US" sz="20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188720" algn="l" defTabSz="457200" rtl="0" eaLnBrk="1" fontAlgn="base" latinLnBrk="0" hangingPunct="0">
              <a:lnSpc>
                <a:spcPct val="80000"/>
              </a:lnSpc>
              <a:spcBef>
                <a:spcPct val="0"/>
              </a:spcBef>
              <a:spcAft>
                <a:spcPts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8"/>
            </a:endParaRPr>
          </a:p>
          <a:p>
            <a:pPr marL="0" marR="0" lvl="0" indent="0" algn="l" defTabSz="457200" rtl="0" eaLnBrk="1" fontAlgn="base" latinLnBrk="0" hangingPunct="0">
              <a:lnSpc>
                <a:spcPct val="90000"/>
              </a:lnSpc>
              <a:spcBef>
                <a:spcPct val="0"/>
              </a:spcBef>
              <a:spcAft>
                <a:spcPts val="6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3200" b="1" i="0" u="none" strike="noStrike" kern="1200" cap="none" spc="0" normalizeH="0" baseline="0" noProof="0" dirty="0">
              <a:ln>
                <a:noFill/>
              </a:ln>
              <a:solidFill>
                <a:srgbClr val="FF0000"/>
              </a:solidFill>
              <a:effectLst/>
              <a:uLnTx/>
              <a:uFillTx/>
              <a:latin typeface="Arial" panose="020B0604020202020204" pitchFamily="34" charset="0"/>
              <a:ea typeface="Microsoft YaHei" panose="020B0503020204020204" pitchFamily="34" charset="-122"/>
              <a:cs typeface="+mn-cs"/>
            </a:endParaRPr>
          </a:p>
        </p:txBody>
      </p:sp>
    </p:spTree>
    <p:extLst>
      <p:ext uri="{BB962C8B-B14F-4D97-AF65-F5344CB8AC3E}">
        <p14:creationId xmlns:p14="http://schemas.microsoft.com/office/powerpoint/2010/main" val="42716747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27258" y="189051"/>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42900" y="1143000"/>
            <a:ext cx="8458200" cy="531876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[281] Rana Sampson, "Acquaintance Rape of College Students (Chapter 4, Victim </a:t>
            </a:r>
          </a:p>
          <a:p>
            <a:pPr marL="502920" marR="0" lvl="0" indent="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Underreporting)", U.S. Department of Justice,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http://www.cops.usdoj.gov/pdf/e03021472.pdf</a:t>
            </a:r>
            <a:endPar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endParaRPr>
          </a:p>
          <a:p>
            <a:pPr marL="548640" marR="0" lvl="0" indent="-118872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283]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David Derbyshire, "Dinosaurs WERE wiped out by an asteroid crashing into Earth", Mail Online, 5th March 2010, (Web 11-23-2011),</a:t>
            </a:r>
          </a:p>
          <a:p>
            <a:pPr marL="548640" marR="0" lvl="0" indent="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Mangal" panose="02040503050203030202" pitchFamily="18" charset="0"/>
                <a:hlinkClick r:id="rId5"/>
              </a:rPr>
              <a:t>http://www.dailymail.co.uk/sciencetech/article-1255484/Why-WAS-asteroid-smashing-Earth-wiped-dinosaurs.html</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548640" marR="0" lvl="0" indent="-118872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[347]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National Center for Atmospheric Research/University Corporation for Atmospheric Research, "Was the Little Ice Age triggered by massive volcanic eruptions?" </a:t>
            </a:r>
            <a:r>
              <a:rPr kumimoji="0" lang="en-US" sz="1800" b="0" i="1"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ScienceDaily</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 30 Jan. 2012, (Web 31 Jan. 2012),</a:t>
            </a:r>
          </a:p>
          <a:p>
            <a:pPr marL="548640" marR="0" lvl="0" indent="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Mangal" panose="02040503050203030202" pitchFamily="18" charset="0"/>
                <a:hlinkClick r:id="rId6"/>
              </a:rPr>
              <a:t>http://www.sciencedaily.com/releases/2012/01/120130131509.htm</a:t>
            </a:r>
            <a:endParaRPr kumimoji="0" lang="en-US" sz="1800" b="0" i="0" u="none" strike="noStrike" kern="15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Mangal" panose="02040503050203030202" pitchFamily="18" charset="0"/>
            </a:endParaRPr>
          </a:p>
          <a:p>
            <a:pPr marL="548640" marR="0" lvl="0" indent="-118872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[351]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CMR10"/>
                <a:cs typeface="CMR10"/>
              </a:rPr>
              <a:t>Greg Miller, "Iran, perceiving threat from West, willing to attack on U.S. soil, U.S. intelligence report finds", The Washington Post (World), 1/31/12, (Web 1/31/12),</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CMR10"/>
                <a:cs typeface="CMR10"/>
                <a:hlinkClick r:id="rId7"/>
              </a:rPr>
              <a:t>http://www.washingtonpost.com/world/national-security/iran-is-prepared-to-launch-terrorist-attacks-in-us-intelligence-report-finds/2012/01/30/gIQACwGweQ_story.html</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CMR10"/>
              <a:cs typeface="CMR10"/>
            </a:endParaRPr>
          </a:p>
          <a:p>
            <a:pPr marL="548640" marR="0" lvl="0" indent="-118872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[352]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CMR10"/>
                <a:cs typeface="CMR10"/>
              </a:rPr>
              <a:t>Bret Stephens, "The Tehran-Caracas Nuclear Axis", The Wall Street Journal (Global View), 12/15/2009, (Web 1/31/12),</a:t>
            </a:r>
            <a:r>
              <a:rPr lang="en-US" kern="150" dirty="0">
                <a:solidFill>
                  <a:prstClr val="black"/>
                </a:solidFill>
                <a:latin typeface="Times New Roman" panose="02020603050405020304" pitchFamily="18" charset="0"/>
                <a:ea typeface="SimSun" panose="02010600030101010101" pitchFamily="2" charset="-122"/>
                <a:cs typeface="Mangal" panose="02040503050203030202" pitchFamily="18" charset="0"/>
              </a:rPr>
              <a:t> </a:t>
            </a:r>
            <a:r>
              <a:rPr kumimoji="0" lang="en-US" sz="1800" b="0" i="0" u="none" strike="noStrike" kern="150" cap="none" spc="0" normalizeH="0" baseline="0" noProof="0" dirty="0">
                <a:ln>
                  <a:noFill/>
                </a:ln>
                <a:solidFill>
                  <a:srgbClr val="000080"/>
                </a:solidFill>
                <a:effectLst/>
                <a:uLnTx/>
                <a:uFillTx/>
                <a:latin typeface="Times New Roman" panose="02020603050405020304" pitchFamily="18" charset="0"/>
                <a:ea typeface="CMR10"/>
                <a:cs typeface="CMR10"/>
                <a:hlinkClick r:id="rId8"/>
              </a:rPr>
              <a:t>http://online.wsj.com/article/SB10001424052748704869304574595652815802722.html</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CMR10"/>
              <a:cs typeface="CMR10"/>
            </a:endParaRPr>
          </a:p>
          <a:p>
            <a:pPr marL="64008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5"/>
            </a:endParaRPr>
          </a:p>
        </p:txBody>
      </p:sp>
    </p:spTree>
    <p:extLst>
      <p:ext uri="{BB962C8B-B14F-4D97-AF65-F5344CB8AC3E}">
        <p14:creationId xmlns:p14="http://schemas.microsoft.com/office/powerpoint/2010/main" val="3382312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61193" y="196691"/>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96080" y="1066800"/>
            <a:ext cx="8458200" cy="531876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640080" marR="0" lvl="0" indent="-128016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[353]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"Venezuela's Hugo Chavez, Iran's Mahmoud Ahmadinejad joke about 'big atomic bomb' ", msnbc.com news services (Associated Press &amp; Reuters), 1/10/2012,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CMR10"/>
                <a:cs typeface="CMR10"/>
              </a:rPr>
              <a:t>(Web 1/31/12),</a:t>
            </a:r>
            <a:r>
              <a:rPr lang="en-US" kern="150" dirty="0">
                <a:solidFill>
                  <a:prstClr val="black"/>
                </a:solidFill>
                <a:latin typeface="Times New Roman" panose="02020603050405020304" pitchFamily="18" charset="0"/>
                <a:ea typeface="SimSun" panose="02010600030101010101" pitchFamily="2" charset="-122"/>
                <a:cs typeface="Mangal" panose="02040503050203030202" pitchFamily="18" charset="0"/>
              </a:rPr>
              <a:t> </a:t>
            </a:r>
            <a:r>
              <a:rPr kumimoji="0" lang="en-US" sz="16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hlinkClick r:id="rId4"/>
              </a:rPr>
              <a:t>http://www.msnbc.msn.com/id/45938366/ns/world_news-americas/t/venezuelas-hugo-chavez-irans-mahmoud-ahmadinejad-joke-about-big-atomic-bomb/</a:t>
            </a:r>
            <a:endPar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[355]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Reza </a:t>
            </a:r>
            <a:r>
              <a:rPr kumimoji="0" lang="en-US" sz="1800" b="0" i="0" u="none" strike="noStrike" kern="150" cap="none" spc="0" normalizeH="0" baseline="0" noProof="0" dirty="0" err="1">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Kahlini</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Mangal" panose="02040503050203030202" pitchFamily="18" charset="0"/>
              </a:rPr>
              <a:t>, "Iran warns world of coming great event - Says 'evil hegemony' soon will be defeated by power of Allah (Satan)", WND, 2/2/2012, (Web 2/3/12), </a:t>
            </a:r>
          </a:p>
          <a:p>
            <a:pPr marL="64008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Mangal" panose="02040503050203030202" pitchFamily="18" charset="0"/>
                <a:hlinkClick r:id="rId5"/>
              </a:rPr>
              <a:t>http://www.wnd.com/2012/02/iran-warns-world-of-coming-great-event/</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[356]  </a:t>
            </a:r>
            <a:r>
              <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Nicole </a:t>
            </a:r>
            <a:r>
              <a:rPr kumimoji="0" lang="en-US" sz="1800" b="0" i="0" u="none" strike="noStrike" kern="150" cap="none" spc="0" normalizeH="0" baseline="0" noProof="0" dirty="0" err="1">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Gaouette</a:t>
            </a:r>
            <a:r>
              <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and Jonathan </a:t>
            </a:r>
            <a:r>
              <a:rPr kumimoji="0" lang="en-US" sz="1800" b="0" i="0" u="none" strike="noStrike" kern="150" cap="none" spc="0" normalizeH="0" baseline="0" noProof="0" dirty="0" err="1">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Ferziger</a:t>
            </a:r>
            <a:r>
              <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 "Israel, U.S. Divided Over Timing of Potential Military Strike Against Iran", Feb 3, 2012, (Web 2/3/2012),</a:t>
            </a:r>
          </a:p>
          <a:p>
            <a:pPr marL="64008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hlinkClick r:id="rId6"/>
              </a:rPr>
              <a:t>http://www.bloomberg.com/news/2012-02-02/israel-defense-chief-barak-says-world-understands-need-to-act-against-iran.html</a:t>
            </a:r>
            <a:endParaRPr kumimoji="0" lang="en-US" sz="1600" b="0" i="0" u="none" strike="noStrike" kern="150" cap="none" spc="0" normalizeH="0" baseline="0" noProof="0" dirty="0">
              <a:ln>
                <a:noFill/>
              </a:ln>
              <a:solidFill>
                <a:srgbClr val="0563C1"/>
              </a:solidFill>
              <a:effectLst/>
              <a:uLnTx/>
              <a:uFillTx/>
              <a:latin typeface="Calibri" panose="020F0502020204030204" pitchFamily="34" charset="0"/>
              <a:ea typeface="SimSun" panose="02010600030101010101" pitchFamily="2" charset="-122"/>
              <a:cs typeface="Calibri" panose="020F0502020204030204" pitchFamily="34" charset="0"/>
            </a:endParaRPr>
          </a:p>
          <a:p>
            <a:pPr marL="0" marR="0" lvl="0" indent="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[357] Wikipedia, “The Sons of Noah (Japheth's descendants - Magog)", </a:t>
            </a:r>
          </a:p>
          <a:p>
            <a:pPr marL="548640" marR="0" lvl="0" indent="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(web 2-3-2012),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7"/>
              </a:rPr>
              <a:t>http://en.wikipedia.org/wiki/Sons_of_Noah</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[358] Wikipedia, “Magog", (web 2-3-2012),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8"/>
              </a:rPr>
              <a:t>http://en.wikipedia.org/wiki/Magog_(Bible)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[359] Wikipedia, “Scythians", (web 2-3-2012), </a:t>
            </a:r>
            <a:r>
              <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9"/>
              </a:rPr>
              <a:t>http://en.wikipedia.org/wiki/Category:Scythians</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[360] Wikipedia, “Scythia", (web 2-3-2012),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10"/>
              </a:rPr>
              <a:t>http://en.wikipedia.org/wiki/Scythia</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[361] Wikipedia, “Russia (Early periods)", (web 2-3-2012),</a:t>
            </a:r>
          </a:p>
          <a:p>
            <a:pPr marL="548640" marR="0" lvl="0" indent="0" algn="l" defTabSz="457200" rtl="0" eaLnBrk="1" fontAlgn="base" latinLnBrk="0" hangingPunct="0">
              <a:lnSpc>
                <a:spcPct val="107000"/>
              </a:lnSpc>
              <a:spcBef>
                <a:spcPts val="0"/>
              </a:spcBef>
              <a:spcAft>
                <a:spcPts val="0"/>
              </a:spcAft>
              <a:buClr>
                <a:srgbClr val="000000"/>
              </a:buClr>
              <a:buSzPct val="100000"/>
              <a:buFont typeface="Times New Roman" panose="02020603050405020304" pitchFamily="18" charset="0"/>
              <a:buNone/>
              <a:tabLst/>
              <a:defRPr/>
            </a:pPr>
            <a:r>
              <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11"/>
              </a:rPr>
              <a:t>http://en.wikipedia.org/wiki/Russia#Early_periods</a:t>
            </a:r>
            <a:endPar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548640" indent="-1097280">
              <a:lnSpc>
                <a:spcPct val="107000"/>
              </a:lnSpc>
              <a:spcBef>
                <a:spcPts val="0"/>
              </a:spcBef>
              <a:spcAft>
                <a:spcPts val="0"/>
              </a:spcAft>
              <a:tabLst/>
              <a:defRPr/>
            </a:pPr>
            <a:r>
              <a:rPr lang="en-US" altLang="en-US" sz="16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[365] </a:t>
            </a:r>
            <a:r>
              <a:rPr lang="en-US" sz="1600" kern="150" dirty="0">
                <a:solidFill>
                  <a:prstClr val="black"/>
                </a:solidFill>
                <a:latin typeface="Times New Roman" panose="02020603050405020304" pitchFamily="18" charset="0"/>
                <a:ea typeface="SimSun" panose="02010600030101010101" pitchFamily="2" charset="-122"/>
                <a:cs typeface="Times New Roman" panose="02020603050405020304" pitchFamily="18" charset="0"/>
              </a:rPr>
              <a:t>”</a:t>
            </a:r>
            <a:r>
              <a:rPr lang="en-US" sz="1600" kern="150" dirty="0">
                <a:solidFill>
                  <a:prstClr val="black"/>
                </a:solidFill>
                <a:latin typeface="Times New Roman" panose="02020603050405020304" pitchFamily="18" charset="0"/>
                <a:ea typeface="Georgia" panose="02040502050405020303" pitchFamily="18" charset="0"/>
                <a:cs typeface="Times New Roman" panose="02020603050405020304" pitchFamily="18" charset="0"/>
              </a:rPr>
              <a:t>ObamaCare's Great Awakening”, The Wall Street Journal, 2/08/2012,</a:t>
            </a:r>
            <a:r>
              <a:rPr lang="en-US" sz="1600" kern="150" dirty="0">
                <a:solidFill>
                  <a:prstClr val="black"/>
                </a:solidFill>
                <a:latin typeface="Times New Roman" panose="02020603050405020304" pitchFamily="18" charset="0"/>
                <a:ea typeface="SimSun" panose="02010600030101010101" pitchFamily="2" charset="-122"/>
                <a:cs typeface="Times New Roman" panose="02020603050405020304" pitchFamily="18" charset="0"/>
              </a:rPr>
              <a:t> </a:t>
            </a:r>
            <a:r>
              <a:rPr lang="en-US" sz="1600" kern="150" dirty="0">
                <a:solidFill>
                  <a:srgbClr val="0563C1"/>
                </a:solidFill>
                <a:latin typeface="Times New Roman" panose="02020603050405020304" pitchFamily="18" charset="0"/>
                <a:ea typeface="SimSun" panose="02010600030101010101" pitchFamily="2" charset="-122"/>
                <a:cs typeface="Times New Roman" panose="02020603050405020304" pitchFamily="18" charset="0"/>
                <a:hlinkClick r:id="rId12"/>
              </a:rPr>
              <a:t>http://online.wsj.com/article/SB10001424052970204369404577209112780407698.html?KEYWORDS=catholic+obama</a:t>
            </a:r>
            <a:endParaRPr lang="en-US" sz="1600" dirty="0">
              <a:latin typeface="Times New Roman" panose="02020603050405020304" pitchFamily="18" charset="0"/>
            </a:endParaRPr>
          </a:p>
        </p:txBody>
      </p:sp>
    </p:spTree>
    <p:extLst>
      <p:ext uri="{BB962C8B-B14F-4D97-AF65-F5344CB8AC3E}">
        <p14:creationId xmlns:p14="http://schemas.microsoft.com/office/powerpoint/2010/main" val="4888370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08012" y="9144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45720" tIns="0" rIns="4572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49973" y="983766"/>
            <a:ext cx="8444052" cy="5645634"/>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indent="-1097280">
              <a:lnSpc>
                <a:spcPct val="107000"/>
              </a:lnSpc>
              <a:spcBef>
                <a:spcPts val="0"/>
              </a:spcBef>
              <a:spcAft>
                <a:spcPts val="200"/>
              </a:spcAft>
              <a:tabLst/>
              <a:defRPr/>
            </a:pPr>
            <a:r>
              <a:rPr lang="en-US" dirty="0">
                <a:latin typeface="Times New Roman" panose="02020603050405020304" pitchFamily="18" charset="0"/>
              </a:rPr>
              <a:t>[390] Ray Comfort &amp; Kirk Cameron, "The Way of the Master" Jesus and Adolph Hitler (web 2-15-2013), </a:t>
            </a:r>
            <a:r>
              <a:rPr lang="en-US" dirty="0">
                <a:latin typeface="Times New Roman" panose="02020603050405020304" pitchFamily="18" charset="0"/>
                <a:hlinkClick r:id="rId4"/>
              </a:rPr>
              <a:t>http://www.wayofthemaster.com/articles/ray2006-11-14.html</a:t>
            </a:r>
            <a:endParaRPr lang="en-US" dirty="0">
              <a:latin typeface="Times New Roman" panose="02020603050405020304" pitchFamily="18" charset="0"/>
            </a:endParaRPr>
          </a:p>
          <a:p>
            <a:pPr marL="640080" lvl="0" indent="-1280160">
              <a:lnSpc>
                <a:spcPct val="107000"/>
              </a:lnSpc>
              <a:spcBef>
                <a:spcPts val="0"/>
              </a:spcBef>
              <a:spcAft>
                <a:spcPts val="0"/>
              </a:spcAft>
              <a:tabLst/>
              <a:defRPr/>
            </a:pPr>
            <a:r>
              <a:rPr lang="en-US" dirty="0">
                <a:latin typeface="Times New Roman" panose="02020603050405020304" pitchFamily="18" charset="0"/>
              </a:rPr>
              <a:t>[399] Wikipedia, "Religious Views of Adolf Hitler", (web 2-15-13), </a:t>
            </a:r>
          </a:p>
          <a:p>
            <a:pPr marL="548640" lvl="0" indent="0">
              <a:lnSpc>
                <a:spcPct val="107000"/>
              </a:lnSpc>
              <a:spcBef>
                <a:spcPts val="0"/>
              </a:spcBef>
              <a:spcAft>
                <a:spcPts val="200"/>
              </a:spcAft>
              <a:tabLst/>
              <a:defRPr/>
            </a:pPr>
            <a:r>
              <a:rPr lang="en-US" dirty="0">
                <a:latin typeface="Times New Roman" panose="02020603050405020304" pitchFamily="18" charset="0"/>
                <a:hlinkClick r:id="rId5"/>
              </a:rPr>
              <a:t>http://en.wikipedia.org/wiki/Religious_views_of_Adolf_Hitler#section_4</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[479] Stephen Ertelt, "Jury Told Gosnell Kept 47 Aborted Babies in Cat Food Containers", Life News (Catholic Church Publication), Philadelphia, Pa., 4/15/2013,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http://www.lifenews.com/2013/04/15/Jury-told-gosnell-kept-47-aborted-babies-in-cat-food-containers/</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228600" marR="0" lvl="0" indent="-22860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[505] Wikipedia, "Comet Shoemaker-Levy 9", (web 6-23-13),</a:t>
            </a:r>
          </a:p>
          <a:p>
            <a:pPr marL="640080" marR="0" lvl="0" indent="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sng"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http://en.wikipedia.org/wiki/Comet_Shoemaker%E2%80%93Levy_9</a:t>
            </a:r>
            <a:endParaRPr kumimoji="0" lang="en-US" sz="1800" b="0" i="0" u="sng"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tab pos="5057775"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[506]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CMR10"/>
                <a:cs typeface="Times New Roman" panose="02020603050405020304" pitchFamily="18" charset="0"/>
              </a:rPr>
              <a:t>Wikipedia, "Chicxulub crater", (web 6-23-13),</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94360" marR="0" lvl="0" indent="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tab pos="2771140" algn="l"/>
              </a:tabLst>
              <a:defRPr/>
            </a:pPr>
            <a:r>
              <a:rPr kumimoji="0" lang="en-US" sz="1800" b="0" i="0" u="none" strike="noStrike" kern="150" cap="none" spc="0" normalizeH="0" baseline="0" noProof="0" dirty="0">
                <a:ln>
                  <a:noFill/>
                </a:ln>
                <a:solidFill>
                  <a:srgbClr val="0563C1"/>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8"/>
              </a:rPr>
              <a:t>http://en.wikipedia.org/wiki/Chicxulub_crater</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a:spcBef>
                <a:spcPts val="0"/>
              </a:spcBef>
              <a:spcAft>
                <a:spcPts val="200"/>
              </a:spcAft>
            </a:pPr>
            <a:r>
              <a:rPr lang="en-US" dirty="0">
                <a:latin typeface="Times New Roman" panose="02020603050405020304" pitchFamily="18" charset="0"/>
              </a:rPr>
              <a:t>[522] Hal Lindsey, "Muslim Eggshells" 4/26/2013, </a:t>
            </a:r>
            <a:r>
              <a:rPr lang="en-US" dirty="0">
                <a:latin typeface="Times New Roman" panose="02020603050405020304" pitchFamily="18" charset="0"/>
                <a:hlinkClick r:id="rId9"/>
              </a:rPr>
              <a:t>www.hallindsey.com</a:t>
            </a:r>
            <a:endParaRPr lang="en-US" dirty="0">
              <a:latin typeface="Times New Roman" panose="02020603050405020304" pitchFamily="18" charset="0"/>
            </a:endParaRPr>
          </a:p>
          <a:p>
            <a:pPr>
              <a:spcBef>
                <a:spcPts val="0"/>
              </a:spcBef>
              <a:spcAft>
                <a:spcPts val="200"/>
              </a:spcAft>
            </a:pPr>
            <a:r>
              <a:rPr lang="en-US" dirty="0">
                <a:latin typeface="Times New Roman" panose="02020603050405020304" pitchFamily="18" charset="0"/>
              </a:rPr>
              <a:t>[523] Wikipedia, "Kaaba", (web 7-08-13), </a:t>
            </a:r>
            <a:r>
              <a:rPr lang="en-US" dirty="0">
                <a:latin typeface="Times New Roman" panose="02020603050405020304" pitchFamily="18" charset="0"/>
                <a:hlinkClick r:id="rId10"/>
              </a:rPr>
              <a:t>http://en.wikipedia.org/wiki/Kaaba</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200"/>
              </a:spcAft>
              <a:buClr>
                <a:srgbClr val="000000"/>
              </a:buClr>
              <a:buSzPct val="100000"/>
              <a:buFont typeface="Times New Roman" panose="02020603050405020304" pitchFamily="18" charset="0"/>
              <a:buNone/>
              <a:tabLst>
                <a:tab pos="2771140" algn="l"/>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[549] ETH Zurich. "Why an ice age occurs every 100,000 years: Climate and feedback effects explained." ScienceDaily, 7 August 2013,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1"/>
              </a:rPr>
              <a:t>www.sciencedaily.com/releases/2013/08/130807134127.htm</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lvl="0" indent="-1188720">
              <a:spcBef>
                <a:spcPts val="0"/>
              </a:spcBef>
              <a:spcAft>
                <a:spcPts val="200"/>
              </a:spcAft>
              <a:tabLst>
                <a:tab pos="5203190" algn="l"/>
              </a:tabLst>
              <a:defRPr/>
            </a:pPr>
            <a:r>
              <a:rPr lang="en-US" dirty="0">
                <a:latin typeface="Times New Roman" panose="02020603050405020304" pitchFamily="18" charset="0"/>
              </a:rPr>
              <a:t>[549] ETH Zurich, "Why an ice age occurs every 100,000 years: Climate and feedback effects explained." ScienceDaily, 7 Aug. 2013. Web 11 Aug. 2013. </a:t>
            </a:r>
            <a:r>
              <a:rPr lang="en-US" dirty="0">
                <a:latin typeface="Times New Roman" panose="02020603050405020304" pitchFamily="18" charset="0"/>
                <a:hlinkClick r:id="rId11"/>
              </a:rPr>
              <a:t>http://www.sciencedaily.com/releases/2013/08/130807134127.htm</a:t>
            </a:r>
            <a:endParaRPr kumimoji="0" lang="en-US" alt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594671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08012" y="9144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45720" tIns="0" rIns="4572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srgbClr val="E7E6E6">
                    <a:lumMod val="25000"/>
                  </a:srgbClr>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49973" y="944010"/>
            <a:ext cx="8444052" cy="533400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188720">
              <a:spcBef>
                <a:spcPts val="0"/>
              </a:spcBef>
              <a:spcAft>
                <a:spcPts val="200"/>
              </a:spcAft>
              <a:tabLst>
                <a:tab pos="5203190" algn="l"/>
              </a:tabLst>
              <a:defRPr/>
            </a:pPr>
            <a:r>
              <a:rPr lang="en-US" alt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[550] </a:t>
            </a:r>
            <a:r>
              <a:rPr lang="en-US" dirty="0">
                <a:solidFill>
                  <a:prstClr val="black"/>
                </a:solidFill>
                <a:latin typeface="Times New Roman" panose="02020603050405020304" pitchFamily="18" charset="0"/>
                <a:cs typeface="Times New Roman" panose="02020603050405020304" pitchFamily="18" charset="0"/>
              </a:rPr>
              <a:t>Institute of Physics (IOP), "Irish chronicles reveal links between cold weather and volcanic eruptions." ScienceDaily, 5 June 2013. </a:t>
            </a:r>
            <a:r>
              <a:rPr lang="en-US" dirty="0">
                <a:solidFill>
                  <a:prstClr val="black"/>
                </a:solidFill>
                <a:latin typeface="Times New Roman" panose="02020603050405020304" pitchFamily="18" charset="0"/>
                <a:cs typeface="Times New Roman" panose="02020603050405020304" pitchFamily="18" charset="0"/>
                <a:hlinkClick r:id="rId4"/>
              </a:rPr>
              <a:t>www.sciencedaily.com/releases/2013/06/130605230801.htm</a:t>
            </a:r>
            <a:endParaRPr lang="en-US" dirty="0">
              <a:latin typeface="Times New Roman" panose="02020603050405020304" pitchFamily="18" charset="0"/>
            </a:endParaRPr>
          </a:p>
          <a:p>
            <a:pPr marL="548640" indent="-1463040"/>
            <a:r>
              <a:rPr lang="en-US" dirty="0">
                <a:latin typeface="Times New Roman" panose="02020603050405020304" pitchFamily="18" charset="0"/>
              </a:rPr>
              <a:t>[566] "Jesus or Muhammad? 06-20-2011 #3", Aramaic Broadcasting Network, </a:t>
            </a:r>
            <a:r>
              <a:rPr lang="en-US" sz="1600" dirty="0">
                <a:latin typeface="Times New Roman" panose="02020603050405020304" pitchFamily="18" charset="0"/>
                <a:hlinkClick r:id="rId5"/>
              </a:rPr>
              <a:t>http://www.abnsat.com/index.php/en/component/hwdvideoshare/viewvideo/1123/2011-</a:t>
            </a:r>
          </a:p>
          <a:p>
            <a:pPr marL="548640" indent="0"/>
            <a:r>
              <a:rPr lang="en-US" sz="1600" dirty="0">
                <a:latin typeface="Times New Roman" panose="02020603050405020304" pitchFamily="18" charset="0"/>
                <a:hlinkClick r:id="rId5"/>
              </a:rPr>
              <a:t>shows/jesus-and-muhammad-06-20-2011</a:t>
            </a:r>
            <a:endPar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lvl="0" indent="-1188720">
              <a:spcAft>
                <a:spcPts val="0"/>
              </a:spcAft>
              <a:tabLst/>
            </a:pPr>
            <a:r>
              <a:rPr lang="en-US" dirty="0">
                <a:solidFill>
                  <a:prstClr val="black"/>
                </a:solidFill>
                <a:latin typeface="Times New Roman" panose="02020603050405020304" pitchFamily="18" charset="0"/>
                <a:cs typeface="Times New Roman" panose="02020603050405020304" pitchFamily="18" charset="0"/>
              </a:rPr>
              <a:t>[572]"Kamal Saleem: A Muslim Cries Out to Jesus", CBN TV, Web 8/23/2013, </a:t>
            </a:r>
          </a:p>
          <a:p>
            <a:pPr marL="548640" lvl="0" indent="0">
              <a:spcAft>
                <a:spcPts val="0"/>
              </a:spcAft>
              <a:tabLst/>
            </a:pPr>
            <a:r>
              <a:rPr lang="en-US" dirty="0">
                <a:solidFill>
                  <a:prstClr val="black"/>
                </a:solidFill>
                <a:latin typeface="Times New Roman" panose="02020603050405020304" pitchFamily="18" charset="0"/>
                <a:cs typeface="Times New Roman" panose="02020603050405020304" pitchFamily="18" charset="0"/>
                <a:hlinkClick r:id="rId6"/>
              </a:rPr>
              <a:t>http://www.cbn.com/tv/1403094459001</a:t>
            </a:r>
            <a:endParaRPr lang="en-US" dirty="0">
              <a:solidFill>
                <a:prstClr val="black"/>
              </a:solidFill>
              <a:latin typeface="Times New Roman" panose="02020603050405020304" pitchFamily="18" charset="0"/>
              <a:cs typeface="Times New Roman" panose="02020603050405020304" pitchFamily="18" charset="0"/>
            </a:endParaRPr>
          </a:p>
          <a:p>
            <a:pPr marL="548640" lvl="0" indent="-1188720">
              <a:spcAft>
                <a:spcPts val="0"/>
              </a:spcAft>
              <a:tabLst/>
            </a:pPr>
            <a:r>
              <a:rPr lang="en-US" dirty="0">
                <a:solidFill>
                  <a:prstClr val="black"/>
                </a:solidFill>
                <a:latin typeface="Times New Roman" panose="02020603050405020304" pitchFamily="18" charset="0"/>
                <a:cs typeface="Times New Roman" panose="02020603050405020304" pitchFamily="18" charset="0"/>
              </a:rPr>
              <a:t>[573]"Kamal Saleem: Arise Body of Christ", CBN TV, Web 8/23/2013,</a:t>
            </a:r>
          </a:p>
          <a:p>
            <a:pPr marL="548640" lvl="0" indent="0">
              <a:spcAft>
                <a:spcPts val="0"/>
              </a:spcAft>
              <a:tabLst/>
            </a:pPr>
            <a:r>
              <a:rPr lang="en-US" dirty="0">
                <a:solidFill>
                  <a:prstClr val="black"/>
                </a:solidFill>
                <a:latin typeface="Times New Roman" panose="02020603050405020304" pitchFamily="18" charset="0"/>
                <a:cs typeface="Times New Roman" panose="02020603050405020304" pitchFamily="18" charset="0"/>
                <a:hlinkClick r:id="rId7"/>
              </a:rPr>
              <a:t>http://www.youtube.com/watch?v=E_q5ZIM-FDI</a:t>
            </a:r>
            <a:endParaRPr lang="en-US" dirty="0">
              <a:solidFill>
                <a:prstClr val="black"/>
              </a:solidFill>
              <a:latin typeface="Times New Roman" panose="02020603050405020304" pitchFamily="18" charset="0"/>
              <a:cs typeface="Times New Roman" panose="02020603050405020304" pitchFamily="18" charset="0"/>
            </a:endParaRPr>
          </a:p>
          <a:p>
            <a:pPr marL="548640" indent="-1463040"/>
            <a:r>
              <a:rPr lang="en-US" dirty="0">
                <a:latin typeface="Times New Roman" panose="02020603050405020304" pitchFamily="18" charset="0"/>
              </a:rPr>
              <a:t>[574] "Jesus or Muhammad? Who was Muhammad, 6/14/11 #2", June 14th, 2011, Aramaic Broadcasting Network, (Web 8/19/13),</a:t>
            </a:r>
          </a:p>
          <a:p>
            <a:pPr marL="548640" indent="0"/>
            <a:r>
              <a:rPr lang="en-US" dirty="0">
                <a:latin typeface="Times New Roman" panose="02020603050405020304" pitchFamily="18" charset="0"/>
                <a:hlinkClick r:id="rId8"/>
              </a:rPr>
              <a:t>http://abnsat.com/index.php/en/component/hwdvideoshare/viewvideo/1098/2011-</a:t>
            </a:r>
          </a:p>
          <a:p>
            <a:pPr marL="548640" indent="0"/>
            <a:r>
              <a:rPr lang="en-US" dirty="0">
                <a:latin typeface="Times New Roman" panose="02020603050405020304" pitchFamily="18" charset="0"/>
                <a:hlinkClick r:id="rId8"/>
              </a:rPr>
              <a:t>shows/who-was-</a:t>
            </a:r>
            <a:r>
              <a:rPr lang="en-US" dirty="0" err="1">
                <a:latin typeface="Times New Roman" panose="02020603050405020304" pitchFamily="18" charset="0"/>
                <a:hlinkClick r:id="rId8"/>
              </a:rPr>
              <a:t>muhammad</a:t>
            </a:r>
            <a:endParaRPr lang="en-US" dirty="0">
              <a:latin typeface="Times New Roman" panose="02020603050405020304" pitchFamily="18" charset="0"/>
            </a:endParaRPr>
          </a:p>
          <a:p>
            <a:pPr marL="548640" lvl="0" indent="-1188720">
              <a:spcBef>
                <a:spcPts val="0"/>
              </a:spcBef>
              <a:spcAft>
                <a:spcPts val="0"/>
              </a:spcAft>
              <a:tabLst>
                <a:tab pos="5203190" algn="l"/>
              </a:tabLst>
              <a:defRPr/>
            </a:pPr>
            <a:r>
              <a:rPr lang="en-US" alt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[636] Michael Bastasch, “Top MIT scientist: Newest UN climate report is ‘hilariously’ flawed”, 09/29/2013, </a:t>
            </a:r>
            <a:r>
              <a:rPr lang="en-US" alt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hlinkClick r:id="rId9"/>
              </a:rPr>
              <a:t>http://dailycaller.com/2013/09/29/top-mit-scientist-un-climate-report-is-hilariously-flawed/</a:t>
            </a:r>
            <a:endParaRPr lang="en-US" alt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548640" lvl="0" indent="-640080">
              <a:spcBef>
                <a:spcPts val="0"/>
              </a:spcBef>
              <a:spcAft>
                <a:spcPts val="0"/>
              </a:spcAft>
              <a:tabLst>
                <a:tab pos="5203190" algn="l"/>
              </a:tabLst>
              <a:defRPr/>
            </a:pPr>
            <a:r>
              <a:rPr lang="en-US" alt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[652] </a:t>
            </a:r>
            <a:r>
              <a:rPr lang="en-US" kern="15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AP, "Grassley: Holder's Marijuana Decision Sends 'Wrong Message' to Drug Gangs", Newsmax, 9/10/2013, (web 10/6/2013),</a:t>
            </a:r>
            <a:endParaRPr lang="en-US" kern="150" dirty="0">
              <a:solidFill>
                <a:prstClr val="black"/>
              </a:solidFill>
              <a:latin typeface="Times New Roman" panose="02020603050405020304" pitchFamily="18" charset="0"/>
              <a:ea typeface="SimSun" panose="02010600030101010101" pitchFamily="2" charset="-122"/>
              <a:cs typeface="Times New Roman" panose="02020603050405020304" pitchFamily="18" charset="0"/>
            </a:endParaRPr>
          </a:p>
          <a:p>
            <a:pPr marL="548640" lvl="0" indent="0">
              <a:spcAft>
                <a:spcPts val="0"/>
              </a:spcAft>
              <a:tabLst/>
              <a:defRPr/>
            </a:pPr>
            <a:r>
              <a:rPr lang="en-US" dirty="0">
                <a:solidFill>
                  <a:srgbClr val="000080"/>
                </a:solidFill>
                <a:latin typeface="Times New Roman" panose="02020603050405020304" pitchFamily="18" charset="0"/>
                <a:ea typeface="Times New Roman" panose="02020603050405020304" pitchFamily="18" charset="0"/>
                <a:cs typeface="Times New Roman" panose="02020603050405020304" pitchFamily="18" charset="0"/>
                <a:hlinkClick r:id="rId10"/>
              </a:rPr>
              <a:t>http://www.newsmax.com/Newsfront/Legalizing-Marijuana/2013/09/10/id/524720</a:t>
            </a:r>
            <a:endParaRPr lang="en-US" dirty="0">
              <a:solidFill>
                <a:srgbClr val="000080"/>
              </a:solidFill>
              <a:latin typeface="Times New Roman" panose="02020603050405020304" pitchFamily="18" charset="0"/>
              <a:ea typeface="Times New Roman" panose="02020603050405020304" pitchFamily="18" charset="0"/>
              <a:cs typeface="Times New Roman" panose="02020603050405020304" pitchFamily="18" charset="0"/>
            </a:endParaRPr>
          </a:p>
          <a:p>
            <a:pPr marL="640080" lvl="0" indent="-640080">
              <a:spcBef>
                <a:spcPts val="0"/>
              </a:spcBef>
              <a:spcAft>
                <a:spcPts val="0"/>
              </a:spcAft>
              <a:tabLst>
                <a:tab pos="5203190" algn="l"/>
              </a:tabLst>
              <a:defRPr/>
            </a:pPr>
            <a:r>
              <a:rPr lang="en-US" dirty="0">
                <a:solidFill>
                  <a:prstClr val="black"/>
                </a:solidFill>
                <a:latin typeface="Times New Roman" panose="02020603050405020304" pitchFamily="18" charset="0"/>
                <a:ea typeface="DengXian"/>
                <a:cs typeface="Times New Roman" panose="02020603050405020304" pitchFamily="18" charset="0"/>
              </a:rPr>
              <a:t>[663] </a:t>
            </a:r>
            <a:r>
              <a:rPr lang="en-US" kern="150" dirty="0">
                <a:latin typeface="Times New Roman" panose="02020603050405020304" pitchFamily="18" charset="0"/>
                <a:ea typeface="Times New Roman" panose="02020603050405020304" pitchFamily="18" charset="0"/>
                <a:cs typeface="Times New Roman" panose="02020603050405020304" pitchFamily="18" charset="0"/>
              </a:rPr>
              <a:t>"ABCs of Prophesy (Revived Roman Empire)", Rapture Ready, (web 10/16/2013),</a:t>
            </a:r>
            <a:endParaRPr lang="en-US" kern="150" dirty="0">
              <a:latin typeface="Times New Roman" panose="02020603050405020304" pitchFamily="18" charset="0"/>
              <a:ea typeface="SimSun" panose="02010600030101010101" pitchFamily="2" charset="-122"/>
              <a:cs typeface="Times New Roman" panose="02020603050405020304" pitchFamily="18" charset="0"/>
            </a:endParaRPr>
          </a:p>
          <a:p>
            <a:pPr marL="640080" lvl="0" indent="0">
              <a:spcBef>
                <a:spcPts val="0"/>
              </a:spcBef>
              <a:spcAft>
                <a:spcPts val="0"/>
              </a:spcAft>
              <a:tabLst>
                <a:tab pos="5219700" algn="l"/>
              </a:tabLst>
              <a:defRPr/>
            </a:pPr>
            <a:r>
              <a:rPr lang="en-US" kern="150" dirty="0">
                <a:solidFill>
                  <a:srgbClr val="000080"/>
                </a:solidFill>
                <a:latin typeface="Times New Roman" panose="02020603050405020304" pitchFamily="18" charset="0"/>
                <a:ea typeface="Times New Roman" panose="02020603050405020304" pitchFamily="18" charset="0"/>
                <a:cs typeface="Times New Roman" panose="02020603050405020304" pitchFamily="18" charset="0"/>
                <a:hlinkClick r:id="rId11"/>
              </a:rPr>
              <a:t>http://www.raptureready.com/abc/Roman_Empire.html</a:t>
            </a:r>
            <a:endParaRPr lang="en-US" kern="150" dirty="0">
              <a:solidFill>
                <a:srgbClr val="00008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357713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08010" y="219116"/>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274237" y="1143000"/>
            <a:ext cx="8595519" cy="5495884"/>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[681] Massachusetts Institute of Technology. "You can't get entangled without a wormhole: Physicist finds entanglement instantly gives rise to a wormhole." ScienceDaily, 5 Dec. 2013, (Web. 9 Dec. 2013),</a:t>
            </a:r>
          </a:p>
          <a:p>
            <a:pPr marL="54864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http://www.sciencedaily.com/releases/2013/12/131205142218.htm</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lvl="0" indent="-1280160">
              <a:spcAft>
                <a:spcPts val="0"/>
              </a:spcAft>
              <a:defRPr/>
            </a:pPr>
            <a:r>
              <a:rPr lang="en-US" dirty="0">
                <a:latin typeface="Times New Roman" panose="02020603050405020304" pitchFamily="18" charset="0"/>
              </a:rPr>
              <a:t>[686] ”2013 Will Finish One of the Ten Coldest Years in US History, With the Largest Drop in Temperature”, Real Science, December 20,2013, </a:t>
            </a:r>
          </a:p>
          <a:p>
            <a:pPr marL="548640" lvl="0" indent="0">
              <a:spcAft>
                <a:spcPts val="0"/>
              </a:spcAft>
              <a:defRPr/>
            </a:pPr>
            <a:r>
              <a:rPr lang="en-US" dirty="0">
                <a:latin typeface="Times New Roman" panose="02020603050405020304" pitchFamily="18" charset="0"/>
                <a:hlinkClick r:id="rId5"/>
              </a:rPr>
              <a:t>http://stevengoddard.wordpress.com/2013/12/20/2013-one-of-the-ten-coldest-years-in-us-history-with-the-largest-drop-in-temperature/</a:t>
            </a:r>
            <a:endPar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228600" marR="0" lvl="0" indent="-22860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[695] "Ascension of Jesus", (web 1-25-14), </a:t>
            </a:r>
            <a:r>
              <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wikipedia.org/wiki/</a:t>
            </a:r>
            <a:r>
              <a:rPr kumimoji="0" lang="en-US" b="0" i="0" u="none" strike="noStrike" kern="1200" cap="none" spc="0" normalizeH="0" baseline="0" noProof="0" dirty="0" err="1">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Ascension_of_Jesus</a:t>
            </a:r>
            <a:endParaRPr kumimoji="0" lang="en-US" b="0" i="0" u="none" strike="noStrike" kern="150" cap="none" spc="0" normalizeH="0" baseline="0" noProof="0" dirty="0">
              <a:ln>
                <a:noFill/>
              </a:ln>
              <a:solidFill>
                <a:srgbClr val="000080"/>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548640" marR="0" lvl="0" indent="-146304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defRPr/>
            </a:pPr>
            <a:r>
              <a:rPr kumimoji="0" lang="en-US"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[700] Michael W. Chapman, “San Francisco's Gay Icon Larry Brinkin Guilty of Felony Child Porn”, CNS news, 1/28/2014, (web 2/2/2014), </a:t>
            </a:r>
            <a:r>
              <a:rPr kumimoji="0" lang="en-US" b="0" i="1"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http://www.cnsnews.com/news/article/michael-w-chapman/san-francisco-s-gay-icon-larry-brinkin-guilty-felony-child-porn</a:t>
            </a:r>
            <a:endPar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228600" marR="0" lvl="0" indent="-22860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[710] Wesley J. Smith, ”The War on Humans” (Book &amp; DVD), (Web 3-4-2014),</a:t>
            </a:r>
          </a:p>
          <a:p>
            <a:pPr marL="548640" marR="0" lvl="0" indent="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www.youtube.com/watch?v=RWcEYYj_-rg</a:t>
            </a:r>
            <a:endPar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http://www.waronhumans.com/the-war-on-humans-documentary/</a:t>
            </a:r>
            <a:endParaRPr kumimoji="0" lang="en-US"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548640" marR="0" lvl="0" indent="-118872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mn-cs"/>
              </a:rPr>
              <a:t>[734] Michael Chapmen, ”Satanic Temple: Gay Marriage is a 'Sacrament'” (Interview with Lucian Greaves), CNS News (Media Research Center), 6-2014.</a:t>
            </a:r>
            <a:endParaRPr kumimoji="0" lang="en-US"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defRPr/>
            </a:pPr>
            <a:r>
              <a:rPr kumimoji="0" lang="en-US"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[813] Greg Corombos, “Not Just Milo: Child Sex Abuse Often Precedes 'GAY' Lifestyle“, April 15, 2014, (Web 5-11-2017), WND Radio, </a:t>
            </a:r>
            <a:r>
              <a:rPr kumimoji="0" lang="en-US"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http://www.wnd.com/2017/02/not-just-milo-child-sex-abuse-often-precedes-gay-lifestyle</a:t>
            </a:r>
            <a:r>
              <a:rPr kumimoji="0" lang="en-US" b="0" i="1"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a:t>
            </a:r>
            <a:endParaRPr kumimoji="0" lang="en-US" b="0" i="0" u="none" strike="noStrike" kern="1200" cap="none" spc="0" normalizeH="0" baseline="0" noProof="0" dirty="0">
              <a:ln>
                <a:noFill/>
              </a:ln>
              <a:solidFill>
                <a:srgbClr val="000000"/>
              </a:solidFill>
              <a:effectLst/>
              <a:uLnTx/>
              <a:uFillTx/>
              <a:latin typeface="Times New Roman" panose="02020603050405020304" pitchFamily="18" charset="0"/>
              <a:ea typeface="DengXian"/>
              <a:cs typeface="Times New Roman" panose="02020603050405020304" pitchFamily="18" charset="0"/>
            </a:endParaRPr>
          </a:p>
        </p:txBody>
      </p:sp>
    </p:spTree>
    <p:extLst>
      <p:ext uri="{BB962C8B-B14F-4D97-AF65-F5344CB8AC3E}">
        <p14:creationId xmlns:p14="http://schemas.microsoft.com/office/powerpoint/2010/main" val="11108673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08012" y="96306"/>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lumMod val="75000"/>
                    <a:lumOff val="25000"/>
                  </a:prstClr>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96081" y="957262"/>
            <a:ext cx="8443119" cy="5538398"/>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spcAft>
                <a:spcPts val="0"/>
              </a:spcAft>
              <a:tabLst/>
              <a:defRPr/>
            </a:pPr>
            <a:r>
              <a:rPr lang="en-US" dirty="0">
                <a:solidFill>
                  <a:prstClr val="black"/>
                </a:solidFill>
                <a:latin typeface="Times New Roman" panose="02020603050405020304" pitchFamily="18" charset="0"/>
                <a:cs typeface="Times New Roman" panose="02020603050405020304" pitchFamily="18" charset="0"/>
              </a:rPr>
              <a:t>[820] Lawrence S. Mayer and Paul R. McHugh, "Executive Summary, Sexuality and </a:t>
            </a:r>
          </a:p>
          <a:p>
            <a:pPr marL="502920" lvl="0" indent="0">
              <a:spcAft>
                <a:spcPts val="300"/>
              </a:spcAft>
              <a:tabLst/>
              <a:defRPr/>
            </a:pPr>
            <a:r>
              <a:rPr lang="en-US" dirty="0">
                <a:solidFill>
                  <a:prstClr val="black"/>
                </a:solidFill>
                <a:latin typeface="Times New Roman" panose="02020603050405020304" pitchFamily="18" charset="0"/>
                <a:cs typeface="Times New Roman" panose="02020603050405020304" pitchFamily="18" charset="0"/>
              </a:rPr>
              <a:t>Gender: Findings from the Biological, Psychological, and Social Sciences”, The New Atlantis, Number 50, Fall 2016, pp. 7-9, </a:t>
            </a:r>
            <a:r>
              <a:rPr lang="en-US" sz="1600" dirty="0">
                <a:solidFill>
                  <a:prstClr val="black"/>
                </a:solidFill>
                <a:latin typeface="Times New Roman" panose="02020603050405020304" pitchFamily="18" charset="0"/>
                <a:cs typeface="Times New Roman" panose="02020603050405020304" pitchFamily="18" charset="0"/>
                <a:hlinkClick r:id="rId4"/>
              </a:rPr>
              <a:t>http://www.thenewatlantis.com/publications/executive-summary-sexuality-and-gender</a:t>
            </a:r>
            <a:endPar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55448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defRPr/>
            </a:pPr>
            <a:r>
              <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[827]  </a:t>
            </a:r>
            <a:r>
              <a:rPr kumimoji="0" lang="en-US" sz="17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Douglas Ernst, “'Gay Rape In U.S. Military: Don't Ask, Don't Tell Study shows </a:t>
            </a:r>
          </a:p>
          <a:p>
            <a:pPr marL="502920" lvl="0" indent="0">
              <a:spcAft>
                <a:spcPts val="0"/>
              </a:spcAft>
              <a:tabLst/>
              <a:defRPr/>
            </a:pPr>
            <a:r>
              <a:rPr kumimoji="0" lang="en-US" sz="17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male-on-male sexual-assault rates higher than previously thought”, </a:t>
            </a:r>
            <a:r>
              <a:rPr lang="en-US" sz="1700" dirty="0">
                <a:solidFill>
                  <a:prstClr val="black"/>
                </a:solidFill>
                <a:latin typeface="Times New Roman" panose="02020603050405020304" pitchFamily="18" charset="0"/>
                <a:cs typeface="Times New Roman" panose="02020603050405020304" pitchFamily="18" charset="0"/>
              </a:rPr>
              <a:t>WND, Nov</a:t>
            </a:r>
            <a:r>
              <a:rPr kumimoji="0" lang="en-US" sz="17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3 2015, </a:t>
            </a:r>
          </a:p>
          <a:p>
            <a:pPr marL="502920" lvl="0" indent="0">
              <a:spcAft>
                <a:spcPts val="0"/>
              </a:spcAft>
              <a:tabLst/>
              <a:defRPr/>
            </a:pPr>
            <a:r>
              <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(Web 11-3-2015), </a:t>
            </a:r>
            <a:r>
              <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http://www.wnd.com/2015/11/gay-rape-in-u-s-military-dont-ask-dont-tell/</a:t>
            </a:r>
            <a:endPar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731520" marR="0" lvl="0" indent="-1645920" algn="l" defTabSz="457200" rtl="0" eaLnBrk="1" fontAlgn="base" latinLnBrk="0" hangingPunct="0">
              <a:lnSpc>
                <a:spcPct val="93000"/>
              </a:lnSpc>
              <a:spcBef>
                <a:spcPct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[828]  American Psychological Association,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http://www.apa.org/pubs/journals/releases</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[834] Wikipedia, “Gog and Magog", (web 12-15-17), </a:t>
            </a:r>
            <a:r>
              <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7"/>
              </a:rPr>
              <a:t>wikipedia.org/wiki/</a:t>
            </a:r>
            <a:r>
              <a:rPr kumimoji="0" lang="en-US" sz="1600" b="0" i="0" u="none" strike="noStrike" kern="1200" cap="none" spc="0" normalizeH="0" baseline="0" noProof="0" dirty="0" err="1">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7"/>
              </a:rPr>
              <a:t>Gog_and_Magog</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[835]  The Sound Christian, “Gog and Magog Their Names in History Their Places in Prophecy” (web 12-15-17),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8"/>
              </a:rPr>
              <a:t>http://www.soundchristian.com/magog/</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[836]  LeRoy, Edwin, Dr. Le Roy Froom, “The Prophetic Faith of Our Fathers, The Historical Development of Prophetic Interpretation”, Vol. IV, (1295 page prophesy book from 20 years of research), Review and Herald, Washington DC, 1954, 1982.</a:t>
            </a:r>
          </a:p>
          <a:p>
            <a:pPr marL="640080" lvl="0" indent="0">
              <a:spcBef>
                <a:spcPts val="0"/>
              </a:spcBef>
              <a:spcAft>
                <a:spcPts val="300"/>
              </a:spcAft>
              <a:tabLst/>
              <a:defRPr/>
            </a:pPr>
            <a:r>
              <a:rPr lang="en-US" dirty="0">
                <a:solidFill>
                  <a:prstClr val="black"/>
                </a:solidFill>
                <a:latin typeface="Times New Roman" panose="02020603050405020304" pitchFamily="18" charset="0"/>
                <a:ea typeface="DengXian"/>
                <a:cs typeface="Times New Roman" panose="02020603050405020304" pitchFamily="18" charset="0"/>
                <a:hlinkClick r:id="rId9"/>
              </a:rPr>
              <a:t>http://documents.adventistarchives.org/Books/PFOF1954-V04.pdf</a:t>
            </a:r>
            <a:r>
              <a:rPr lang="en-US" dirty="0">
                <a:solidFill>
                  <a:prstClr val="black"/>
                </a:solidFill>
                <a:latin typeface="Times New Roman" panose="02020603050405020304" pitchFamily="18" charset="0"/>
                <a:ea typeface="DengXian"/>
                <a:cs typeface="Times New Roman" panose="02020603050405020304" pitchFamily="18" charset="0"/>
              </a:rPr>
              <a:t> </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[837]  Ellen White, “The Great Controversy Between Christ and Satan”, Harvestime Books, 1888, 1998,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10"/>
              </a:rPr>
              <a:t>https://www.gutenberg.org/files/25833/25833-pdf.pdf</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[838]  Wikipedia, “Martin Luther", (web 12-14-17),</a:t>
            </a:r>
            <a:r>
              <a:rPr lang="en-US" noProof="0" dirty="0">
                <a:solidFill>
                  <a:prstClr val="black"/>
                </a:solidFill>
                <a:latin typeface="Times New Roman" panose="02020603050405020304" pitchFamily="18" charset="0"/>
                <a:ea typeface="DengXian"/>
                <a:cs typeface="Times New Roman" panose="02020603050405020304" pitchFamily="18" charset="0"/>
              </a:rPr>
              <a:t> </a:t>
            </a:r>
            <a:r>
              <a:rPr kumimoji="0" lang="en-US" sz="14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11"/>
              </a:rPr>
              <a:t>https://en.wikipedia.org/wiki/Martin_Luther</a:t>
            </a:r>
            <a:endPar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[839]  Itamar Eichner, “Jewish worldwide population in 2015 is nearly 16 million”, YNET News,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(web 5-09-18), </a:t>
            </a:r>
            <a:r>
              <a:rPr kumimoji="0" lang="en-US" sz="14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12"/>
              </a:rPr>
              <a:t>https://www.ynetnews.com/articles/0,7340,L-4673018,00.html</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548640" marR="0" lvl="0" indent="-146304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[840] Wikipedia, “Supersessionism, (or replacement theology)”, (web 5/10/2018),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13"/>
              </a:rPr>
              <a:t>https://en.wikipedia.org/wiki/Supersessionism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p:txBody>
      </p:sp>
    </p:spTree>
    <p:extLst>
      <p:ext uri="{BB962C8B-B14F-4D97-AF65-F5344CB8AC3E}">
        <p14:creationId xmlns:p14="http://schemas.microsoft.com/office/powerpoint/2010/main" val="41280299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5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08012" y="101379"/>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96081" y="957262"/>
            <a:ext cx="8458200" cy="5244513"/>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[841] Video by Christopher Glyn, “The Coming Temple (Urgent the 3</a:t>
            </a:r>
            <a:r>
              <a:rPr kumimoji="0" lang="en-US" sz="1800" b="0" i="0" u="none" strike="noStrike" kern="1200" cap="none" spc="0" normalizeH="0" baseline="3000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rd</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 Temple </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Beginnings?), YouTube, Whitestone Media,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4"/>
              </a:rPr>
              <a:t>https://duckduckgo.com/?q=Urgent+The+Third+Temple&amp;t=ffab&amp;atb=v108-3&amp;iar=videos&amp;iax=videos&amp;ia=videos&amp;iai=NpTFlzfgN8o</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[842] Video by John Matson &amp; Bryan Boorugy, “Alert! Is the Third Temple Under </a:t>
            </a: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          Construction??”, Koinonmia House (khouse.org), Lyonshead Media, 2017,</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https://duckduckgo.com/?q=Alert+-+The+Third+Temple&amp;t=ffab&amp;atb=v108-3&amp;iax=videos&amp;ia=videos&amp;iai=9Rmk6_bIDMM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[843]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Wikipedia, “Solomon’s Temple”, (web 5/13/2018),</a:t>
            </a:r>
          </a:p>
          <a:p>
            <a:pPr marL="54864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https://en.wikipedia.org/wiki/Solomon%27s_Temple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[844]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Wikipedia, “Western Wall”, (web 5/13/2018),</a:t>
            </a:r>
          </a:p>
          <a:p>
            <a:pPr marL="54864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https://en.wikipedia.org/wiki/Western_Wall</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[845] Derek Walker, “The true Location of the Temple”, Speakers Corner, July 4, 2017, (web 5-13-2018),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8"/>
              </a:rPr>
              <a:t>https://www.youtube.com/watch?v=yU5ozcdN1zU</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548640" marR="0" lvl="0" indent="-109728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[846] Rob Waugh, “Vladimir Putin says he will destroy the world with nuclear weapons if Russia is threatened”, Yahoo News UK, March 8, 2018, (web 5/20/2018),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54864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9"/>
              </a:rPr>
              <a:t>https://www.yahoo.com/news/vladimir-putin-says-will-destroy-world-nuclear-weapons-russia-threatened-140107037.html</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[847] Wikipedia, “Cretaceous Paleogene Extinction Event”, (web 5/21/2018),</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rPr>
              <a:t> </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10"/>
              </a:rPr>
              <a:t>https://en.wikipedia.org/wiki/Cretaceous%E2%80%93Paleogene_extinction_event</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[848] Wikipedia, “Asteroid”, (web 5/21/2018),</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rPr>
              <a:t> </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11"/>
              </a:rPr>
              <a:t>https://en.wikipedia.org/wiki/Asteroid</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12"/>
            </a:endParaRPr>
          </a:p>
          <a:p>
            <a:pPr marL="64008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pitchFamily="34" charset="0"/>
              <a:ea typeface="DengXian"/>
              <a:cs typeface="Times New Roman" panose="02020603050405020304" pitchFamily="18" charset="0"/>
              <a:hlinkClick r:id="rId12"/>
            </a:endParaRPr>
          </a:p>
        </p:txBody>
      </p:sp>
    </p:spTree>
    <p:extLst>
      <p:ext uri="{BB962C8B-B14F-4D97-AF65-F5344CB8AC3E}">
        <p14:creationId xmlns:p14="http://schemas.microsoft.com/office/powerpoint/2010/main" val="28925078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06317" y="1724660"/>
            <a:ext cx="8930640" cy="485517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200"/>
              </a:spcAft>
              <a:buClr>
                <a:prstClr val="black"/>
              </a:buClr>
              <a:buSzPct val="90000"/>
              <a:tabLst/>
            </a:pPr>
            <a:r>
              <a:rPr lang="en-US" sz="33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Although imminent, the worldwide end times haven’t occurred yet, because I can:</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Declare my occupation as a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Christian author</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Live in a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sovereign USA nation, founded on God’s biblical laws</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and freely vote for leaders who pray and declare they’re Christians </a:t>
            </a:r>
            <a:r>
              <a:rPr lang="en-US" dirty="0">
                <a:solidFill>
                  <a:schemeClr val="bg1"/>
                </a:solidFill>
                <a:effectLst>
                  <a:outerShdw blurRad="38100" dist="38100" dir="2700000" algn="tl">
                    <a:srgbClr val="000000">
                      <a:alpha val="43137"/>
                    </a:srgbClr>
                  </a:outerShdw>
                </a:effectLst>
                <a:latin typeface="Calibri" panose="020F0502020204030204" pitchFamily="34" charset="0"/>
                <a:ea typeface="DengXian"/>
                <a:cs typeface="Calibri" panose="020F0502020204030204" pitchFamily="34" charset="0"/>
                <a:hlinkClick r:id="rId3"/>
              </a:rPr>
              <a:t>[865]</a:t>
            </a:r>
            <a:r>
              <a:rPr lang="en-US" dirty="0">
                <a:solidFill>
                  <a:schemeClr val="bg1"/>
                </a:solidFill>
                <a:effectLst>
                  <a:outerShdw blurRad="38100" dist="38100" dir="2700000" algn="tl">
                    <a:srgbClr val="000000">
                      <a:alpha val="43137"/>
                    </a:srgbClr>
                  </a:outerShdw>
                </a:effectLst>
                <a:latin typeface="Calibri" panose="020F0502020204030204" pitchFamily="34" charset="0"/>
                <a:ea typeface="DengXian"/>
                <a:cs typeface="Calibri" panose="020F0502020204030204" pitchFamily="34" charset="0"/>
                <a:hlinkClick r:id="rId4"/>
              </a:rPr>
              <a:t>[866]</a:t>
            </a:r>
            <a:endParaRPr lang="en-US" dirty="0">
              <a:solidFill>
                <a:schemeClr val="bg1"/>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Freely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attend any church</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any day I choose.</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Read the Bible and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pray publicly</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with others.</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2900" dirty="0">
                <a:solidFill>
                  <a:schemeClr val="bg1"/>
                </a:solidFill>
                <a:effectLst>
                  <a:outerShdw blurRad="38100" dist="38100" dir="2700000" algn="tl">
                    <a:srgbClr val="000000">
                      <a:alpha val="43137"/>
                    </a:srgbClr>
                  </a:outerShdw>
                </a:effectLst>
                <a:cs typeface="Arial" panose="020B0604020202020204" pitchFamily="34" charset="0"/>
              </a:rPr>
              <a:t>Watch legal </a:t>
            </a:r>
            <a:r>
              <a:rPr lang="en-US" sz="2900" u="sng" dirty="0">
                <a:solidFill>
                  <a:schemeClr val="bg1"/>
                </a:solidFill>
                <a:effectLst>
                  <a:outerShdw blurRad="38100" dist="38100" dir="2700000" algn="tl">
                    <a:srgbClr val="000000">
                      <a:alpha val="43137"/>
                    </a:srgbClr>
                  </a:outerShdw>
                </a:effectLst>
                <a:cs typeface="Arial" panose="020B0604020202020204" pitchFamily="34" charset="0"/>
              </a:rPr>
              <a:t>Christian TV and music</a:t>
            </a:r>
            <a:r>
              <a:rPr lang="en-US" sz="2900" dirty="0">
                <a:solidFill>
                  <a:schemeClr val="bg1"/>
                </a:solidFill>
                <a:effectLst>
                  <a:outerShdw blurRad="38100" dist="38100" dir="2700000" algn="tl">
                    <a:srgbClr val="000000">
                      <a:alpha val="43137"/>
                    </a:srgbClr>
                  </a:outerShdw>
                </a:effectLst>
                <a:cs typeface="Arial" panose="020B0604020202020204" pitchFamily="34" charset="0"/>
              </a:rPr>
              <a:t>.</a:t>
            </a:r>
            <a:endParaRPr lang="en-US" sz="2900" dirty="0">
              <a:ln w="9525">
                <a:solidFill>
                  <a:prstClr val="black"/>
                </a:solidFill>
                <a:prstDash val="solid"/>
              </a:ln>
              <a:solidFill>
                <a:schemeClr val="bg1"/>
              </a:solidFill>
              <a:effectLst>
                <a:outerShdw blurRad="38100" dist="38100" dir="2700000" algn="tl">
                  <a:srgbClr val="000000">
                    <a:alpha val="43137"/>
                  </a:srgbClr>
                </a:outerShdw>
              </a:effectLst>
              <a:cs typeface="Arial" panose="020B0604020202020204" pitchFamily="34" charset="0"/>
            </a:endParaRPr>
          </a:p>
        </p:txBody>
      </p:sp>
      <p:sp>
        <p:nvSpPr>
          <p:cNvPr id="5" name="Rectangle 2">
            <a:extLst>
              <a:ext uri="{FF2B5EF4-FFF2-40B4-BE49-F238E27FC236}">
                <a16:creationId xmlns:a16="http://schemas.microsoft.com/office/drawing/2014/main" id="{798ADD98-E7D8-4A42-9902-547FEDC84FB8}"/>
              </a:ext>
            </a:extLst>
          </p:cNvPr>
          <p:cNvSpPr>
            <a:spLocks noChangeArrowheads="1"/>
          </p:cNvSpPr>
          <p:nvPr/>
        </p:nvSpPr>
        <p:spPr bwMode="auto">
          <a:xfrm>
            <a:off x="229984" y="338182"/>
            <a:ext cx="8683306" cy="1188720"/>
          </a:xfrm>
          <a:prstGeom prst="rect">
            <a:avLst/>
          </a:prstGeom>
          <a:blipFill>
            <a:blip r:embed="rId5"/>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00000"/>
              </a:lnSpc>
              <a:spcAft>
                <a:spcPts val="600"/>
              </a:spcAft>
              <a:buClr>
                <a:srgbClr val="0000FF"/>
              </a:buClr>
              <a:tabLst/>
            </a:pPr>
            <a:r>
              <a:rPr lang="en-US" sz="3400" b="1" dirty="0">
                <a:ln w="9525">
                  <a:solidFill>
                    <a:prstClr val="black"/>
                  </a:solidFill>
                  <a:prstDash val="solid"/>
                </a:ln>
                <a:solidFill>
                  <a:srgbClr val="ED7D31">
                    <a:lumMod val="75000"/>
                  </a:srgbClr>
                </a:solidFill>
                <a:effectLst>
                  <a:outerShdw blurRad="12700" dist="38100" dir="2700000" algn="tl" rotWithShape="0">
                    <a:prstClr val="black">
                      <a:lumMod val="50000"/>
                    </a:prstClr>
                  </a:outerShdw>
                </a:effectLst>
              </a:rPr>
              <a:t>Many Bible Verses Prove the Tribulation Plagues Didn’t Occur in the Past </a:t>
            </a:r>
          </a:p>
        </p:txBody>
      </p:sp>
      <p:sp>
        <p:nvSpPr>
          <p:cNvPr id="4" name="Date Placeholder 2">
            <a:extLst>
              <a:ext uri="{FF2B5EF4-FFF2-40B4-BE49-F238E27FC236}">
                <a16:creationId xmlns:a16="http://schemas.microsoft.com/office/drawing/2014/main" id="{A654B88E-2BC0-49E2-BC7E-3C302722A673}"/>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300767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sld>
</file>

<file path=ppt/slides/slide76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96081" y="1143000"/>
            <a:ext cx="8458200" cy="5244513"/>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[849]  Wikipedia, “List of Impact Craters on Earth”, (web 5/21/2018),</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rPr>
              <a:t> </a:t>
            </a:r>
          </a:p>
          <a:p>
            <a:pPr marL="64008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4"/>
              </a:rPr>
              <a:t>https://en.wikipedia.org/wiki/List_of_impact_craters_on_Earth</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[850] Wikipedia, “Jupiter”, (web 5/22/2018),</a:t>
            </a:r>
          </a:p>
          <a:p>
            <a:pPr marL="64008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https://en.wikipedia.org/wiki/Jupiter#Physical_characteristics</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097280" algn="l" defTabSz="457200" rtl="0" eaLnBrk="1" fontAlgn="base" latinLnBrk="0" hangingPunct="0">
              <a:lnSpc>
                <a:spcPct val="83000"/>
              </a:lnSpc>
              <a:spcBef>
                <a:spcPct val="0"/>
              </a:spcBef>
              <a:spcAft>
                <a:spcPts val="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[851] “Rare Jewish coins found in Temple Mount excavation”, Jewish News Syndicate (JNS), 5-22-2018, (web 5-23-2018),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https://www.jns.org/exceptionally-rare-jewish-coins-found-in-temple-mount-excavation/</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188720" algn="l" defTabSz="457200" rtl="0" eaLnBrk="1" fontAlgn="base" latinLnBrk="0" hangingPunct="0">
              <a:lnSpc>
                <a:spcPct val="83000"/>
              </a:lnSpc>
              <a:spcBef>
                <a:spcPct val="0"/>
              </a:spcBef>
              <a:spcAft>
                <a:spcPts val="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[852] “Israel is world’s first country to attack with F-35s ”, Jewish News Syndicate (JNS), 5-22-2018, (web 5-23-2018),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https://www.jns.org/israel-air-force-commander-israel-is-worlds-first-country-to-attack-with-f-35s/</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[853]  Wikipedia, “Russia”, (web 5/23/2018),</a:t>
            </a:r>
          </a:p>
          <a:p>
            <a:pPr marL="640080" marR="0" lvl="0" indent="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https://en.wikipedia.org/wiki/Russia</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[854]  Wikipedia, “Kievan Rus”, (web 5/23/2018),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https://en.wikipedia.org/wiki/</a:t>
            </a:r>
            <a:r>
              <a:rPr kumimoji="0" lang="en-US" sz="1800" b="0" i="0" u="none" strike="noStrike" kern="1200" cap="none" spc="0" normalizeH="0" baseline="0" noProof="0" dirty="0" err="1">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Kievan_Rus</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[855]  Wikipedia, “Nicholas of Cusa”, (web 5/23/2018),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https://en.wikipedia.org/wiki/Nicholas_of_Cusa</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[856]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Wikipedia, “Eurasian Nomads”, (web 5/23/2018),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640080" marR="0" lvl="0" indent="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11"/>
              </a:rPr>
              <a:t>https://en.wikipedia.org/wiki/Eurasian_nomads</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1"/>
              </a:rPr>
              <a:t> </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[857]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Wikipedia, “Archaemenid Empire (Cyrus the Great)”, (web 5/23/2018),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640080" marR="0" lvl="0" indent="0" algn="l" defTabSz="457200" rtl="0" eaLnBrk="1" fontAlgn="base" latinLnBrk="0" hangingPunct="0">
              <a:lnSpc>
                <a:spcPct val="83000"/>
              </a:lnSpc>
              <a:spcBef>
                <a:spcPct val="0"/>
              </a:spcBef>
              <a:spcAft>
                <a:spcPts val="3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2"/>
              </a:rPr>
              <a:t>https://en.wikipedia.org/wiki/Achaemenid_Empire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12654675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96081" y="1143000"/>
            <a:ext cx="8458200" cy="5244513"/>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[858]  Wikipedia, “Yom Kippur War”, (web 5/23/2018),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https://en.wikipedia.org/wiki/Yom_Kippur_War</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[859]  Wikipedia, “Palestine War”, (web 5/23/2018),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https://en.wikipedia.org/wiki/1948_Palestine_war</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188720" algn="l" defTabSz="457200" rtl="0" eaLnBrk="1" fontAlgn="base" latinLnBrk="0" hangingPunct="0">
              <a:lnSpc>
                <a:spcPct val="83000"/>
              </a:lnSpc>
              <a:spcBef>
                <a:spcPct val="0"/>
              </a:spcBef>
              <a:spcAft>
                <a:spcPts val="400"/>
              </a:spcAft>
              <a:buClr>
                <a:srgbClr val="00206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[860]  “Australian Archbishop Convicted of Child Sex Abuse Cover-Up”, Fox News, AP, 5/21/2018,</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 New Castle Australia,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https://www.foxnews.com/world/australian-archbishop-convicted-of-child-sex-abuse-cover-up</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[861]  Wikipedia, “Gomer”, (web 5/24/2018),</a:t>
            </a:r>
          </a:p>
          <a:p>
            <a:pPr marL="640080" marR="0" lvl="0" indent="0" algn="l" defTabSz="457200" rtl="0" eaLnBrk="1" fontAlgn="base" latinLnBrk="0" hangingPunct="0">
              <a:lnSpc>
                <a:spcPct val="8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https://en.wikipedia.org/wiki/Gomer</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[862]  Wikipedia, “Togarmah”, (web 5/24/2018),</a:t>
            </a:r>
          </a:p>
          <a:p>
            <a:pPr marL="640080" marR="0" lvl="0" indent="0" algn="l" defTabSz="457200" rtl="0" eaLnBrk="1" fontAlgn="base" latinLnBrk="0" hangingPunct="0">
              <a:lnSpc>
                <a:spcPct val="8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https://en.wikipedia.org/wiki/Togarmah</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64008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[863]  The Works of Flavius Josephus, “Antiquities of the Jews,” Book 1, Ch. 6, Bible Study Tools,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(web 5/24/2018), translated by William Whiston,</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9"/>
            </a:endParaRPr>
          </a:p>
          <a:p>
            <a:pPr marL="640080" marR="0" lvl="0" indent="0" algn="l" defTabSz="457200" rtl="0" eaLnBrk="1" fontAlgn="base" latinLnBrk="0" hangingPunct="0">
              <a:lnSpc>
                <a:spcPct val="93000"/>
              </a:lnSpc>
              <a:spcBef>
                <a:spcPts val="0"/>
              </a:spcBef>
              <a:spcAft>
                <a:spcPts val="3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10"/>
              </a:rPr>
              <a:t>https://www.biblestudytools.com/history/flavius-josephus/antiquities-jews/book-1/chapter-6.html#</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640080" lvl="0" indent="-1188720">
              <a:lnSpc>
                <a:spcPct val="90000"/>
              </a:lnSpc>
              <a:spcAft>
                <a:spcPts val="0"/>
              </a:spcAft>
              <a:buClr>
                <a:prstClr val="black"/>
              </a:buClr>
              <a:buSzPct val="80000"/>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[864]   “Army of Islam Would Be Worlds Biggest Military”, </a:t>
            </a:r>
            <a:r>
              <a:rPr lang="en-US" dirty="0">
                <a:solidFill>
                  <a:prstClr val="black"/>
                </a:solidFill>
                <a:latin typeface="Times New Roman" panose="02020603050405020304" pitchFamily="18" charset="0"/>
                <a:cs typeface="Times New Roman" panose="02020603050405020304" pitchFamily="18" charset="0"/>
              </a:rPr>
              <a:t>W</a:t>
            </a:r>
            <a:r>
              <a:rPr lang="en-US" dirty="0">
                <a:solidFill>
                  <a:prstClr val="black"/>
                </a:solidFill>
                <a:latin typeface="Times New Roman" panose="02020603050405020304" pitchFamily="18" charset="0"/>
                <a:ea typeface="DengXian"/>
                <a:cs typeface="Times New Roman" panose="02020603050405020304" pitchFamily="18" charset="0"/>
              </a:rPr>
              <a:t>ND, 3/18/2018</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(web 5/25/2018), </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11"/>
              </a:rPr>
              <a:t>http://www.wnd.com/2018/03/army-of-islam-would-be-worlds-biggest-military/</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64008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[865]  Jonathan Mahler &amp; Dirk Johnson, “Mike Pence’s Journey: Catholic Democrat to Evangelical Republican”, The New York Times, July 20, 2016,  </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12"/>
              </a:rPr>
              <a:t>https://www.nytimes.com/2016/07/21/us/politics/mike-pence-religion.html</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p:txBody>
      </p:sp>
    </p:spTree>
    <p:extLst>
      <p:ext uri="{BB962C8B-B14F-4D97-AF65-F5344CB8AC3E}">
        <p14:creationId xmlns:p14="http://schemas.microsoft.com/office/powerpoint/2010/main" val="34463885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42900" y="1066800"/>
            <a:ext cx="8458200" cy="5519738"/>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64008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[866]  “People of Faith Celebrate Kansas Governor Sam Brownback’s Confirmation As U.S. Ambassador for International Religious Freedom”, Faith and Freedom Coalition, Jan. 24, 2018,  </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hlinkClick r:id="rId4"/>
              </a:rPr>
              <a:t>https://www.ffcoalition.com/people-of-faith-celebrate-kansas-governor-sam-brownbacks-confirmation-as-u-s-ambassador-for-international-religious-freedom/</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[867]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Wikipedia, “The Name of Iran”, (web 5/30/2018),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https://en.wikipedia.org/wiki/Name_of_Iran</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[869]  Işık Abla, “From Islam to Jesus”</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Sid Roth Interview, (web 5/30/2018),</a:t>
            </a:r>
          </a:p>
          <a:p>
            <a:pPr marL="64008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http://www.wnd.com/2018/02/from-islam-to-jesus/?cat_orig=faith</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[870]  Kamal Saleem, “A Muslim Cries Out to Jesus”, CBN, (web 5/30/2018), </a:t>
            </a:r>
          </a:p>
          <a:p>
            <a:pPr marL="64008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https://www.youtube.com/watch?v=gccio1vE41M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18872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[871]  Michael Karl WND, “Visions of Jesus appearing to Muslims?”, CBN, (web 5/30/2018),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8"/>
              </a:rPr>
              <a:t>http://www.wnd.com/2013/02/visions-of-jesus-appearing-to-muslims/</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640080" marR="0" lvl="0" indent="-118872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[872]  Afshin Javid, “Iranian Muslim Meets Jesus and Many Other Iranians Come to Jesus”, It’s a New Day, (web 5/30/2018),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9"/>
              </a:rPr>
              <a:t>https://www.youtube.com/watch?v=ClqE0ga38dg</a:t>
            </a:r>
          </a:p>
          <a:p>
            <a:pPr marL="640080" marR="0" lvl="0" indent="-118872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[873] </a:t>
            </a:r>
            <a:r>
              <a:rPr kumimoji="0" lang="en-US" sz="1800" b="0" i="0" u="none" strike="noStrike" kern="1200" cap="none" spc="0" normalizeH="0" baseline="0" noProof="0" dirty="0">
                <a:ln>
                  <a:noFill/>
                </a:ln>
                <a:solidFill>
                  <a:prstClr val="black">
                    <a:lumMod val="85000"/>
                    <a:lumOff val="15000"/>
                  </a:prstClr>
                </a:solidFill>
                <a:effectLst/>
                <a:uLnTx/>
                <a:uFillTx/>
                <a:latin typeface="Times New Roman" panose="02020603050405020304" pitchFamily="18" charset="0"/>
                <a:ea typeface="DengXian"/>
                <a:cs typeface="Times New Roman" panose="02020603050405020304" pitchFamily="18" charset="0"/>
              </a:rPr>
              <a:t>“</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DengXian"/>
                <a:cs typeface="Times New Roman" panose="02020603050405020304" pitchFamily="18" charset="0"/>
              </a:rPr>
              <a:t>For First Time in Millennia, Jewish Priests Will Undergo Training to Enter Temple's Holy of Holies”,</a:t>
            </a:r>
          </a:p>
          <a:p>
            <a:pPr marL="64008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10"/>
              </a:rPr>
              <a:t>https://www.breakingisraelnews.com/92517/first-time-2000-years-jewish-priests-will-learn-lost-laws-holy-holies/#Z33EOED4a3QR05fR.97 </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p:txBody>
      </p:sp>
    </p:spTree>
    <p:extLst>
      <p:ext uri="{BB962C8B-B14F-4D97-AF65-F5344CB8AC3E}">
        <p14:creationId xmlns:p14="http://schemas.microsoft.com/office/powerpoint/2010/main" val="41396061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96080" y="1121569"/>
            <a:ext cx="8747920" cy="5736431"/>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640080" marR="0" lvl="0" indent="-118872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rPr>
              <a:t>[874]  SDA World Church, “Seventh-day Adventist World Church Statistics 2015 - Membership” 2015,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hlinkClick r:id="rId4"/>
              </a:rPr>
              <a:t>https://www.adventist.org/en/information/statistics/article/go/-/seventh-day-adventist-world-church-statistics-2015/</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DengXian"/>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[875]  Wikipedia, “Mount Zion”, (web 6/05/2018),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https://en.wikipedia.org/wiki/Mount_Zion</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[876]  Wikipedia, “City of David”, (web 6/05/2018),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https://en.wikipedia.org/wiki/City_of_David</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[877]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Helene Cooper, Gibbons-Neff, Ben Hubbard, “U.S., Britain and France Strike Syria Over Suspected Chemical Weapons Attack”, The New York Times, April 13, 2018, (web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6/07/2018),</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https://www.nytimes.com/2018/04/13/world/middleeast/trump-strikes-syria-attack.html</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[878]  Wikipedia, “Royal Arms of England”, (web 6/08/2018),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https://en.wikipedia.org/wiki/Royal_Arms_of_England</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[879]  Wikipedia, “Kittim”, (web 6/08/2018),</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https://en.wikipedia.org/wiki/Kittim</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[880]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Bob Unruh, “European ‘Chr</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istians’ No Longer Align With Christian Faith -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Pew Forum confirms they 'drifted away,' 'were alienated,' or just 'stopped believing'</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05/29/2018,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(web 6/08/2018),</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http://www.wnd.com/2018/05/european-christians-no-longer-align-with-christian-faith/</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[881]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“Red heifer birth paves way for renewed Temple service - Newborn calf certified by board of rabbis as fulfilling all biblical requirements”, WND, 09/08/2018</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1"/>
              </a:rPr>
              <a:t>wnd.com/2018/09/red-heifer-birth-paves-way-for-renewed-temple-service/</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20554279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96080" y="1066800"/>
            <a:ext cx="8747920" cy="556260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46304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[882]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Adam Eliyahu Berkowitz, “Did the War of Gog and Magog Begin on Saturday?”, Breaking Israel News, (web 6-19-2018), February 13, 2018,</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endParaRPr>
          </a:p>
          <a:p>
            <a:pPr marL="54864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https://www.breakingisraelnews.com/102613/war-gog-magog-begin-saturday/#/</a:t>
            </a:r>
            <a:endPar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[883]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“Book of Revelation in the Textus Receptus (non-critical variations compared to other early versions of Revelation)”, KJV Today, (web 6-20-2018), </a:t>
            </a:r>
            <a:r>
              <a:rPr kumimoji="0" lang="en-US" sz="1800" b="0" i="0" u="none" strike="noStrike" kern="1200" cap="none" spc="0" normalizeH="0" baseline="0" noProof="0" dirty="0">
                <a:ln>
                  <a:noFill/>
                </a:ln>
                <a:solidFill>
                  <a:prstClr val="white"/>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http://www.kjvtoday.com/home/revelation</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[884]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Christian Debater, “Bible Query - Early manuscripts of Revelation”, (web 6-20-2018),  </a:t>
            </a:r>
          </a:p>
          <a:p>
            <a:pPr marL="548640" marR="0" lvl="0" indent="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http://www.biblequery.org/revmss.htm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[885] “Meet the real Walter Cronkite - 'I'm glad to sit here at the right hand of Satan,' newsman proclaimed promoting global government”, WND, 1-16-2018,</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https://www.wnd.com/2018/01/meet-the-real-walter-cronkite/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[886] Paul Driessen, “Trump Interior Dept. Reverses Obama-Era Ban on Farming Activities in Refuges”, CNS News, August 24, 2018,</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https://www.cnsnews.com/commentary/paul-driessen/trump-interior-dept-reverses-obama-era-ban-farming-activities-refugestrump</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[887] Hans von Spakovsky, “Attorney General Lynch Looks Into Prosecuting ‘Climate Change Deniers’, CNS News, March 11, 2016, </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https://www.cnsnews.com/commentary/hans-von-spakovsky/attorney-general-lynch-looks-prosecuting-climate-change-deniers</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[888] “Lamp oil”, The Free Dictionary, (web September 5</a:t>
            </a:r>
            <a:r>
              <a:rPr kumimoji="0" lang="en-US" sz="1800" b="0" i="0" u="none" strike="noStrike" kern="1200" cap="none" spc="0" normalizeH="0" baseline="3000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th</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2018), </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https://www.thefreedictionary.com/lamp+oil</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29997256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61193" y="16002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96080" y="1143000"/>
            <a:ext cx="8747920" cy="5491841"/>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[889] Movie,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The End Times – In The Words of Jesus</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Questar, 1999,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www.questar1.com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[890] Neo-Babylonian Empire, Wikipedia, (Web 9-13-2018),</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https://en.wikipedia.org/wiki/Neo-Babylonian_Empire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[891] Michael Rood, “A Rood Awakening!”,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https://www.youtube.com/user/aroodawakening</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[892] Wikipedia, “Prophetic Biography (Sira)”, (web 9-19-2018), </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https://en.wikipedia.org/wiki/Seerah</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[893] “One Year Later - Employees Loving New Microchip Implants”, Prophesy News Watch, Aug 21, 2018, (Web 9-21-2018),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http://prophecynewswatch.com/article.cfm?recent_news_id=2498</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[894] “Swedish Rail Company Swaps Paper Tickets for Embedded Microchips”, YouTube, (Web 9-21-2018),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https://youtu.be/5RSxfMYnah4</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[895] “Selected Messages – Ellen G. White Book Two”, Review and Herald Publishing Association, Maryland, 1958, 1986,</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1"/>
              </a:rPr>
              <a:t>http://centrowhite.org.br/files/ebooks/egw-english/books/Selected%20Messages%20Book%202.pdf</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[896] “Great Disappointment Remembered 170 Years On - Ellen White's great-grandson says October 22, 1844, paved the way for the Adventist Church and the marriage of his great-grandmother.”, Adventist Review,  October 22, 2014, </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2"/>
              </a:rPr>
              <a:t>https://www.adventistreview.org/church-news/great-disappointment-remembered-170-years-on</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[897] “Captain Millers Battle for the Truth”, Guide, May 3, 2014, guidemagazine.org</a:t>
            </a:r>
          </a:p>
        </p:txBody>
      </p:sp>
    </p:spTree>
    <p:extLst>
      <p:ext uri="{BB962C8B-B14F-4D97-AF65-F5344CB8AC3E}">
        <p14:creationId xmlns:p14="http://schemas.microsoft.com/office/powerpoint/2010/main" val="1442654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69576" y="1066800"/>
            <a:ext cx="8747920" cy="5453062"/>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[898] “Christian Experience and Teachings of Ellen G. White”, (a book of short autobiography stories of life of Ellen White), (1922),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http://secondadventrevival.org/docs/EG%20White%20Books%20PDF/EG%20White%20Books/Christian%20Experience%20and%20Teachings%20of%20Ellen%20G.%20White.pdf</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[899] Anne Thompson, Clare Duffy, Rich Gardella &amp; Cory Dawson “Thirteen states now investigating alleged sexual abuse linked to Catholic church”, NBC News, 10/04/2018,</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https://www.nbcnews.com/news/religion/thirteen-states-now-investigating-alleged-sexual-abuse-linked-catholic-church-n916646</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[900] Patrick B. Craine, “Bishop’s blistering letter: Time to root out ‘homosexual subculture’ in Church hierarchy”, </a:t>
            </a:r>
            <a:r>
              <a:rPr kumimoji="0" lang="en-US" sz="1800" b="0" i="0" u="none" strike="noStrike" kern="1200" cap="none" spc="0" normalizeH="0" baseline="0" noProof="0" dirty="0" err="1">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Lifesite</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 Aug 18, 2018,</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https://www.lifesitenews.com/news/bishops-blistering-letter-time-to-root-out-homosexual-subculture-in-church</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[901] Art Moore, “Revealed: Censored common denominator in most clergy sex abuse”, WND, 8-16-2018,</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https://www.wnd.com/2018/08/revealed-censored-common-denominator-in-most-clergy-sex-abuse/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[902] David Crary, “Cardinal McCarrick scandal inflames debate over gay priests”,</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Associated Press, Fox News, 9-20-2018,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https://www.foxnews.com/us/cardinal-mccarrick-scandal-inflames-debate-over-gay-priests</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[903] “The College of Cardinals”,</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http://www.vatican.va/roman_curia/cardinals/index.htm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82000"/>
              </a:lnSpc>
              <a:spcBef>
                <a:spcPts val="0"/>
              </a:spcBef>
              <a:spcAft>
                <a:spcPts val="0"/>
              </a:spcAft>
              <a:buClr>
                <a:srgbClr val="000000"/>
              </a:buClr>
              <a:buSzPct val="7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178905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96080" y="1143000"/>
            <a:ext cx="8519320" cy="5453976"/>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[904] “Mystery Babylon – Who Is It?”, End Time Ministries, Irvin Baxter,</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https://www.endtime.com/mystery-babylon-who-is-it/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2000"/>
              </a:lnSpc>
              <a:spcBef>
                <a:spcPts val="0"/>
              </a:spcBef>
              <a:spcAft>
                <a:spcPts val="0"/>
              </a:spcAft>
              <a:buClr>
                <a:srgbClr val="00000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[905]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“More than You Want to Know About Cardinals.”, The Criterion (a Roman Catholic publication), July 1, 1988,</a:t>
            </a:r>
          </a:p>
          <a:p>
            <a:pPr marL="548640" marR="0" lvl="0" indent="-1188720" algn="l" defTabSz="457200" rtl="0" eaLnBrk="1" fontAlgn="base" latinLnBrk="0" hangingPunct="0">
              <a:lnSpc>
                <a:spcPct val="82000"/>
              </a:lnSpc>
              <a:spcBef>
                <a:spcPts val="0"/>
              </a:spcBef>
              <a:spcAft>
                <a:spcPts val="0"/>
              </a:spcAft>
              <a:buClr>
                <a:srgbClr val="000000"/>
              </a:buClr>
              <a:buSzPct val="7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[906] “Catholicism by percentage of population, by country”, Churchpop, 11-09-2018,</a:t>
            </a:r>
          </a:p>
          <a:p>
            <a:pPr marL="548640" marR="0" lvl="0" indent="0" algn="l" defTabSz="457200" rtl="0" eaLnBrk="1" fontAlgn="base" latinLnBrk="0" hangingPunct="0">
              <a:lnSpc>
                <a:spcPct val="82000"/>
              </a:lnSpc>
              <a:spcBef>
                <a:spcPts val="0"/>
              </a:spcBef>
              <a:spcAft>
                <a:spcPts val="0"/>
              </a:spcAft>
              <a:buClr>
                <a:srgbClr val="000000"/>
              </a:buClr>
              <a:buSzPct val="7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5"/>
              </a:rPr>
              <a:t>https://churchpop.com/2014/10/09/10-maps-religion-europe/</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548640" lvl="0" indent="-1463040">
              <a:lnSpc>
                <a:spcPct val="82000"/>
              </a:lnSpc>
              <a:spcBef>
                <a:spcPts val="0"/>
              </a:spcBef>
              <a:spcAft>
                <a:spcPts val="0"/>
              </a:spcAft>
              <a:buSzPct val="70000"/>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[907] </a:t>
            </a:r>
            <a:r>
              <a:rPr lang="en-US" kern="15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Jessica Christensen, Andrea Brewer, Andrea Christensen,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Escaping Polygamy”, A&amp;E, 2014</a:t>
            </a:r>
            <a:r>
              <a:rPr lang="en-US" kern="15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6"/>
              </a:rPr>
              <a:t>https://duckduckgo.com/?q=escaping+polygomy&amp;t=ffab&amp;atb=v108-3&amp;iax=videos&amp;ia=videos</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[908]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Wikipedia, “Warren Jeffs”, web 10/012/18,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7"/>
              </a:rPr>
              <a:t>https://en.wikipedia.org/wiki/Warren_Jeffs</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[909] Dr. Rex Butler and Dr. John Mark Yeats, “Perpetua Early Church Martyr”, Christian History Institute,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https://duckduckgo.com/?q=Perpetua+Early+Church+Martyr&amp;t=ffab&amp;atb=v108-3&amp;iax=videos&amp;ia=videos&amp;iai=3m5giINpg4E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[910] Wikipedia, “Gamma-ray burst”, 10/17/2018,</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https://en.wikipedia.org/wiki/Gamma-ray_burst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lvl="0" indent="-1463040">
              <a:lnSpc>
                <a:spcPct val="90000"/>
              </a:lnSpc>
              <a:spcAft>
                <a:spcPts val="0"/>
              </a:spcAft>
              <a:buClr>
                <a:prstClr val="black"/>
              </a:buClr>
              <a:buSzPct val="80000"/>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[911] </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Nicolle Rager, “</a:t>
            </a:r>
            <a:r>
              <a:rPr lang="en-US" dirty="0">
                <a:latin typeface="Times New Roman" panose="02020603050405020304" pitchFamily="18" charset="0"/>
                <a:cs typeface="Times New Roman" panose="02020603050405020304" pitchFamily="18" charset="0"/>
              </a:rPr>
              <a:t>Gamma-Ray Burst Smashes a Record,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National Science Foundation, Sept. 12, 2005, </a:t>
            </a:r>
            <a:r>
              <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Press Release 05-156: Gamma-Ray Burst Smashes a Record</a:t>
            </a:r>
            <a:endParaRPr kumimoji="0" lang="en-US"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[912] “Dead Sea Scrolls Bible Translations – Daniel 9 and 10”, </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1"/>
              </a:rPr>
              <a:t>http://dssenglishbible.com/daniel%2010.htm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2"/>
              </a:rPr>
              <a:t>http://dssenglishbible.com/daniel%209.htm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17316759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251221" y="957262"/>
            <a:ext cx="8747920" cy="5453976"/>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[913] Conrad Hackett, “5 facts about the Muslim population in Europe”, Pew Research Center, Nov. 29, 2017,</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5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http://www.pewresearch.org/fact-tank/2017/11/29/5-facts-about-the-muslim-population-in-europe/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[914] Dr. Ron Rhodes, Dr. Mark Hitchcock, Dr. Ed Hinson, “Will Jesus Return at any Moment – Episode #1”, John Ankerburg Show, week of 10-20-2018,</a:t>
            </a: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https://www.jashow.org/television-shows/</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0000"/>
              </a:lnSpc>
              <a:spcBef>
                <a:spcPct val="0"/>
              </a:spcBef>
              <a:spcAft>
                <a:spcPts val="3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[915] Lad Ellen, </a:t>
            </a:r>
            <a:r>
              <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rPr>
              <a:t>Peter Allen, “Prophesies of the Passion”, La Mirada Films, 2005, </a:t>
            </a:r>
          </a:p>
          <a:p>
            <a:pPr marL="548640" marR="0" lvl="0" indent="0" algn="l" defTabSz="457200" rtl="0" eaLnBrk="1" fontAlgn="base" latinLnBrk="0" hangingPunct="0">
              <a:lnSpc>
                <a:spcPct val="80000"/>
              </a:lnSpc>
              <a:spcBef>
                <a:spcPts val="0"/>
              </a:spcBef>
              <a:spcAft>
                <a:spcPts val="60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hlinkClick r:id="rId6"/>
              </a:rPr>
              <a:t>https://www.bing.com/videos/search?q=Prophesies+of+the+Passion+utube&amp;&amp;view=detail&amp;mid=32E19F350E1F6F68712732E19F350E1F6F687127&amp;&amp;FORM=VRDGAR</a:t>
            </a:r>
            <a:endParaRPr kumimoji="0" lang="en-US" sz="1800" b="0" i="0" u="none" strike="noStrike" kern="150" cap="none" spc="0" normalizeH="0" baseline="0" noProof="0" dirty="0">
              <a:ln>
                <a:noFill/>
              </a:ln>
              <a:solidFill>
                <a:prstClr val="black"/>
              </a:solidFill>
              <a:effectLst/>
              <a:uLnTx/>
              <a:uFillTx/>
              <a:latin typeface="Calibri" panose="020F0502020204030204" pitchFamily="34" charset="0"/>
              <a:ea typeface="SimSun" panose="02010600030101010101" pitchFamily="2" charset="-122"/>
              <a:cs typeface="Calibri" panose="020F0502020204030204" pitchFamily="34" charset="0"/>
            </a:endParaRPr>
          </a:p>
          <a:p>
            <a:pPr marL="548640" marR="0" lvl="0" indent="-118872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[916] Katherine Rodriguez, “Argentine Sex Abuse Victim: Pope ‘Opens His Door’ to Celebs </a:t>
            </a:r>
          </a:p>
          <a:p>
            <a:pPr marL="54864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Like DiCaprio but Won’t Even Write Us a Note”, Breibart, Sept. 13, 2018, </a:t>
            </a:r>
          </a:p>
          <a:p>
            <a:pPr marL="54864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https://www.breitbart.com/entertainment/2018/09/13/argentine-sex-abuse-victim-pope-opens-door-dicaprio-wont-write-us-note/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[917] “Witches use Facebook to promote 'public hex' on Kavanaugh”, WND, 10-18-2018,</a:t>
            </a:r>
          </a:p>
          <a:p>
            <a:pPr marL="54864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https://www.wnd.com/2018/10/witches-use-facebook-to-promote-public-hex-on-kavanaugh/</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[918] Elahe Izadi, “Pope Francis washes the feet of Muslim migrants, says we are ‘children of the same God’”, The Washington Post, March 25, 2016,</a:t>
            </a:r>
          </a:p>
          <a:p>
            <a:pPr marL="54864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https://www.washingtonpost.com/news/worldviews/wp/2016/03/25/children-of-the-same-god-pope-francis-washes-the-feet-of-muslim-migrants/?noredirect=on&amp;utm_term=.fc1fea80a874</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0000"/>
              </a:lnSpc>
              <a:spcBef>
                <a:spcPts val="0"/>
              </a:spcBef>
              <a:spcAft>
                <a:spcPts val="6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[919] “Puritan migration to New England (1620–40)”, Wikipedia, 10-22-2018, </a:t>
            </a:r>
            <a:r>
              <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https://en.wikipedia.org/wiki/Puritan_migration_to_New_England_(1620%E2%80%9340)</a:t>
            </a:r>
            <a:endParaRPr kumimoji="0" lang="en-US" sz="16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3421476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6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77875"/>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45000" rIns="90000" bIns="4500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04750" y="1143000"/>
            <a:ext cx="8640861" cy="548640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188720">
              <a:lnSpc>
                <a:spcPct val="80000"/>
              </a:lnSpc>
              <a:spcBef>
                <a:spcPts val="0"/>
              </a:spcBef>
              <a:spcAft>
                <a:spcPts val="300"/>
              </a:spcAft>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[920] </a:t>
            </a:r>
            <a:r>
              <a:rPr lang="en-US" dirty="0">
                <a:solidFill>
                  <a:prstClr val="black"/>
                </a:solidFill>
                <a:latin typeface="Times New Roman" panose="02020603050405020304" pitchFamily="18" charset="0"/>
                <a:cs typeface="Times New Roman" panose="02020603050405020304" pitchFamily="18" charset="0"/>
              </a:rPr>
              <a:t>John Ankerberg &amp; John Weldon,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The Facts on the Mormon Church”, Harvest House Publishers, 1991, harvesthousepublishers.com,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https://www.christianbook.com/the-facts-on-the-mormon-church/john-ankerberg/9780736922166/pd/922166</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[921] “Did Jewish rabbi really see Messiah? Explosive report documents revered leader's vision”, 07/27/2018, WND,</a:t>
            </a:r>
          </a:p>
          <a:p>
            <a:pPr marL="54864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sysClr val="windowText" lastClr="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https://www.wnd.com/2018/07/did-jewish-rabbi-really-see-messiah/</a:t>
            </a:r>
            <a:endParaRPr kumimoji="0" lang="en-US" sz="1800" b="0" i="0" u="none" strike="noStrike" kern="0" cap="none" spc="0" normalizeH="0" baseline="0" noProof="0" dirty="0">
              <a:ln>
                <a:noFill/>
              </a:ln>
              <a:solidFill>
                <a:sysClr val="windowText" lastClr="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sysClr val="windowText" lastClr="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[922]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Sealed” (equivalent to marked), OneLook Dictionary, 10-23-2018,</a:t>
            </a:r>
          </a:p>
          <a:p>
            <a:pPr marL="54864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https://www.thefreedictionary.com/seal</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[923] “Photos: Obama Wears Traditional Muslim Dress, Fox Host shows photos proving Obama’s ‘deep emotional ties to Islam’”, Adan Salazar, Infowars.com , July 7, 2016,</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7"/>
              </a:rPr>
              <a:t>https://www.infowars.com/photos-obama-wears-traditional-muslim-dress/</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46304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[924] “DNC's Keith Ellison lines up with Antifa terrorists - Muslim congressman 'found the book that strike(s) fear in the heart' of Trump”, twitter, 01/04/2018,  </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https://pbs.twimg.com/media/DSpO0wSXcAMPvjw.jpg</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[925] Askia Muhammad, “Photographer Releases Photo of Obama &amp; Farrakhan He Claims He Took in 2005 at CBC Meeting”, Fox News' Tucker Carlson, </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http://insider.foxnews.com/2018/01/27/obama-farrakhan-photo-dershowitz-says-he-would-not-support-him-if-he-knew-about-picture</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[926] Allie Malloy &amp; Karl de Vries, “White House shines rainbow colors to hail same-sex marriage ruling”, CNN, June 30, 2015,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0"/>
              </a:rPr>
              <a:t>https://www.cnn.com/2015/06/26/politics/white-house-rainbow-marriage/index.html</a:t>
            </a:r>
            <a:endParaRPr kumimoji="0" lang="en-US" sz="1800" b="0" i="0" u="none" strike="noStrike" kern="150" cap="none" spc="0" normalizeH="0" baseline="0" noProof="0" dirty="0">
              <a:ln w="9525">
                <a:solidFill>
                  <a:prstClr val="black"/>
                </a:solidFill>
                <a:prstDash val="solid"/>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644239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60960" y="1643866"/>
            <a:ext cx="9083040" cy="4939814"/>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90000"/>
              </a:lnSpc>
              <a:spcAft>
                <a:spcPts val="1200"/>
              </a:spcAft>
              <a:buClr>
                <a:prstClr val="black"/>
              </a:buClr>
              <a:buSzPct val="80000"/>
              <a:buFont typeface="Wingdings" panose="05000000000000000000" pitchFamily="2" charset="2"/>
              <a:buChar char="Ø"/>
              <a:tabLst/>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See hundreds of miles of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grass and mountains</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that are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not all flattened and burned</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Eat beef and catch fish</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in clear mountain streams.</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Have joy</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and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listen to harps</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and other music. </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Buy and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sell goods in stores</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as a Christian.</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Be legally married</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and live in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cities</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that are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not all leveled</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flattened and boarded up.</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See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billions of people</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all over Earth on TV.</a:t>
            </a:r>
          </a:p>
          <a:p>
            <a:pPr marL="365760" lvl="0" indent="-365760">
              <a:lnSpc>
                <a:spcPct val="90000"/>
              </a:lnSpc>
              <a:spcAft>
                <a:spcPts val="1200"/>
              </a:spcAft>
              <a:buClr>
                <a:prstClr val="black"/>
              </a:buClr>
              <a:buSzPct val="80000"/>
              <a:buFont typeface="Wingdings" panose="05000000000000000000" pitchFamily="2" charset="2"/>
              <a:buChar char="Ø"/>
              <a:tabLst/>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See </a:t>
            </a:r>
            <a:r>
              <a:rPr lang="en-US" sz="3000" u="sng" dirty="0">
                <a:solidFill>
                  <a:schemeClr val="bg1"/>
                </a:solidFill>
                <a:effectLst>
                  <a:outerShdw blurRad="38100" dist="38100" dir="2700000" algn="tl">
                    <a:srgbClr val="000000">
                      <a:alpha val="43137"/>
                    </a:srgbClr>
                  </a:outerShdw>
                </a:effectLst>
                <a:cs typeface="Arial" panose="020B0604020202020204" pitchFamily="34" charset="0"/>
              </a:rPr>
              <a:t>clear sunny days</a:t>
            </a:r>
            <a:r>
              <a:rPr lang="en-US" sz="3000" dirty="0">
                <a:solidFill>
                  <a:schemeClr val="bg1"/>
                </a:solidFill>
                <a:effectLst>
                  <a:outerShdw blurRad="38100" dist="38100" dir="2700000" algn="tl">
                    <a:srgbClr val="000000">
                      <a:alpha val="43137"/>
                    </a:srgbClr>
                  </a:outerShdw>
                </a:effectLst>
                <a:cs typeface="Arial" panose="020B0604020202020204" pitchFamily="34" charset="0"/>
              </a:rPr>
              <a:t>, the moon and all stars.</a:t>
            </a:r>
          </a:p>
        </p:txBody>
      </p:sp>
      <p:sp>
        <p:nvSpPr>
          <p:cNvPr id="12" name="Rectangle 2">
            <a:extLst>
              <a:ext uri="{FF2B5EF4-FFF2-40B4-BE49-F238E27FC236}">
                <a16:creationId xmlns:a16="http://schemas.microsoft.com/office/drawing/2014/main" id="{E94E45A9-2931-43B3-99FE-BBEAA4BABFDD}"/>
              </a:ext>
            </a:extLst>
          </p:cNvPr>
          <p:cNvSpPr>
            <a:spLocks noChangeArrowheads="1"/>
          </p:cNvSpPr>
          <p:nvPr/>
        </p:nvSpPr>
        <p:spPr bwMode="auto">
          <a:xfrm>
            <a:off x="229984" y="274320"/>
            <a:ext cx="8683306"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00000"/>
              </a:lnSpc>
              <a:spcAft>
                <a:spcPts val="600"/>
              </a:spcAft>
              <a:buClr>
                <a:srgbClr val="0000FF"/>
              </a:buClr>
              <a:tabLst/>
            </a:pPr>
            <a:r>
              <a:rPr lang="en-US" sz="3400" b="1" dirty="0">
                <a:ln w="9525">
                  <a:solidFill>
                    <a:prstClr val="black"/>
                  </a:solidFill>
                  <a:prstDash val="solid"/>
                </a:ln>
                <a:solidFill>
                  <a:srgbClr val="ED7D31">
                    <a:lumMod val="75000"/>
                  </a:srgbClr>
                </a:solidFill>
                <a:effectLst>
                  <a:outerShdw blurRad="12700" dist="38100" dir="2700000" algn="tl" rotWithShape="0">
                    <a:prstClr val="black">
                      <a:lumMod val="50000"/>
                    </a:prstClr>
                  </a:outerShdw>
                </a:effectLst>
              </a:rPr>
              <a:t>Many Bible Verses Prove the Tribulation Plagues Didn’t Occur in the Past </a:t>
            </a:r>
          </a:p>
        </p:txBody>
      </p:sp>
      <p:sp>
        <p:nvSpPr>
          <p:cNvPr id="4" name="Date Placeholder 2">
            <a:extLst>
              <a:ext uri="{FF2B5EF4-FFF2-40B4-BE49-F238E27FC236}">
                <a16:creationId xmlns:a16="http://schemas.microsoft.com/office/drawing/2014/main" id="{55E7E556-4A5E-4A8E-922B-E9CEE6EFC7C5}"/>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41285436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770.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608012" y="406400"/>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52772" y="1384300"/>
            <a:ext cx="8791228" cy="510540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[928] Renata3 - Self-made using Inkscape. Based on a map by Orangeowl from German Wikipedia (File:Die sieben Hügel Roms de.png), CC BY-SA 4.0,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4"/>
              </a:rPr>
              <a:t>https://commons.wikimedia.org/w/index.php?curid=3909635</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 10-30-2018,</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hlinkClick r:id="rId5"/>
              </a:rPr>
              <a:t>https://en.wikipedia.org/wiki/Seven_hills_of_Rome#/media/File:Seven_Hills_of_Rome.svg</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[929] “Rome”, topographic-map.com, 10-30-2018,</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hlinkClick r:id="rId6"/>
              </a:rPr>
              <a:t>http:/</a:t>
            </a:r>
            <a:r>
              <a:rPr kumimoji="0" lang="en-US" sz="1800" b="0" i="0" u="none" strike="noStrike" kern="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hlinkClick r:id="rId6"/>
              </a:rPr>
              <a:t>/en-us.topographic-map.com/places/Rome-8149243/</a:t>
            </a:r>
            <a:endParaRPr kumimoji="0" lang="en-US" sz="1800" b="0" i="0" u="none" strike="noStrike" kern="0" cap="none" spc="0" normalizeH="0" baseline="0" noProof="0" dirty="0">
              <a:ln>
                <a:noFill/>
              </a:ln>
              <a:solidFill>
                <a:sysClr val="windowText" lastClr="000000"/>
              </a:solidFill>
              <a:effectLst/>
              <a:uLnTx/>
              <a:uFillTx/>
              <a:latin typeface="Arial" panose="020B0604020202020204" pitchFamily="34" charset="0"/>
              <a:ea typeface="Microsoft YaHei" panose="020B0503020204020204" pitchFamily="34" charset="-122"/>
              <a:cs typeface="+mn-cs"/>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[930] “Seven hills of Rome”,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Wikipedia, </a:t>
            </a:r>
            <a:endParaRPr kumimoji="0" lang="en-US" sz="1800" b="0" i="0" u="none" strike="noStrike" kern="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7"/>
              </a:rPr>
              <a:t>https://en.wikipedia.org/wiki/Seven_hills_of_Rome</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Calibri" panose="020F0502020204030204" pitchFamily="34" charset="0"/>
                <a:ea typeface="SimSun" panose="02010600030101010101" pitchFamily="2" charset="-122"/>
                <a:cs typeface="Calibri" panose="020F0502020204030204" pitchFamily="34" charset="0"/>
              </a:rPr>
              <a:t>[931] </a:t>
            </a:r>
            <a:r>
              <a:rPr kumimoji="0" lang="da-DK" sz="1800" b="0" i="0" u="none" strike="noStrike" kern="1200" cap="none" spc="0" normalizeH="0" baseline="0" noProof="0" dirty="0">
                <a:ln>
                  <a:noFill/>
                </a:ln>
                <a:solidFill>
                  <a:srgbClr val="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Paul Bedard, </a:t>
            </a: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“Pew: Muslims 'fastest-growing religious group in the world,' 70% Democrat”, Washington Examiner, </a:t>
            </a:r>
            <a:r>
              <a:rPr kumimoji="0" lang="da-DK"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December 09, 2015,</a:t>
            </a: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https://www.washingtonexaminer.com/pew-muslims-fastest-growing-religious-group-in-the-world-70-democrat</a:t>
            </a:r>
            <a:endPar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[932] “Holy Roman Empire”, Wikipedia, 11-1-2018,</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9"/>
              </a:rPr>
              <a:t>https://en.wikipedia.org/wiki/Holy_Roman_Empire</a:t>
            </a:r>
            <a:endPar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[933] “Napoleonic Wars”, Wikipedia, 11-1-2018, </a:t>
            </a:r>
            <a:r>
              <a:rPr kumimoji="0" lang="en-US" sz="16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0"/>
              </a:rPr>
              <a:t>https://en.wikipedia.org/wiki/Napoleonic_Wars</a:t>
            </a:r>
            <a:endParaRPr kumimoji="0" lang="en-US" sz="14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[934] “Byzantine Empire”,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Wikipedia, 11-1-2018, </a:t>
            </a:r>
            <a:r>
              <a:rPr kumimoji="0" lang="en-US" sz="16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1"/>
              </a:rPr>
              <a:t>https://en.wikipedia.org/wiki/Byzantine_Empire</a:t>
            </a:r>
            <a:endParaRPr kumimoji="0" lang="en-US" sz="16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[935] Geuiwogbil at the English Wikipedia, CC BY-SA 3.0,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2"/>
              </a:rPr>
              <a:t>https://commons.wikimedia.org/w/index.php?curid=1455678</a:t>
            </a: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endParaRPr kumimoji="0" lang="en-US" sz="1800" b="0" i="0" u="none" strike="noStrike" kern="150" cap="none" spc="0" normalizeH="0" baseline="0" noProof="0" dirty="0">
              <a:ln>
                <a:noFill/>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endParaRPr kumimoji="0" lang="en-US" sz="1800" b="0" i="0" u="none" strike="noStrike" kern="150" cap="none" spc="0" normalizeH="0" baseline="0" noProof="0" dirty="0">
              <a:ln w="9525">
                <a:solidFill>
                  <a:prstClr val="black"/>
                </a:solidFill>
                <a:prstDash val="solid"/>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ctr"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endParaRPr kumimoji="0" lang="en-US" sz="1800" b="0" i="0" u="none" strike="noStrike" kern="150" cap="none" spc="0" normalizeH="0" baseline="0" noProof="0" dirty="0">
              <a:ln w="9525">
                <a:solidFill>
                  <a:prstClr val="black"/>
                </a:solidFill>
                <a:prstDash val="solid"/>
              </a:ln>
              <a:solidFill>
                <a:prstClr val="white"/>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0" algn="l" defTabSz="457200" rtl="0" eaLnBrk="1" fontAlgn="base" latinLnBrk="0" hangingPunct="0">
              <a:lnSpc>
                <a:spcPct val="80000"/>
              </a:lnSpc>
              <a:spcBef>
                <a:spcPts val="0"/>
              </a:spcBef>
              <a:spcAft>
                <a:spcPts val="300"/>
              </a:spcAft>
              <a:buClr>
                <a:srgbClr val="000000"/>
              </a:buClr>
              <a:buSzPct val="10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949393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432592" y="1219200"/>
            <a:ext cx="8385177" cy="525780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[936] “File:Justinian555AD.png”, Wikipedia, 11-1-2018, </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4"/>
              </a:rPr>
              <a:t>https://en.wikipedia.org/wiki/File:Justinian555AD.png</a:t>
            </a:r>
            <a:endPar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[937] “Sulfur”, Wikipedia, 11-1-2018,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5"/>
              </a:rPr>
              <a:t>https://en.wikipedia.org/wiki/Sulfur</a:t>
            </a:r>
            <a:endPar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[938] “Volcano”, Wikipedia, 11-1-2018,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6"/>
              </a:rPr>
              <a:t>https://en.wikipedia.org/wiki/Volcano</a:t>
            </a:r>
            <a:endPar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[939] Ann McElhinney, Phelim McAleer &amp; Nick Searcy, “GOSNELL The Trial of America's Biggest Serial Killer“, 2018,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7"/>
              </a:rPr>
              <a:t>http://www.gosnellmovie.com/about/</a:t>
            </a:r>
            <a:endPar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l" defTabSz="3429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[940]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Video: “Ex Satan Worshipper John Ramirez Testimony”, Thunder &amp; Light Studios, </a:t>
            </a:r>
          </a:p>
          <a:p>
            <a:pPr marL="548640" marR="0" lvl="0" indent="0" algn="l" defTabSz="3429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10-29-2014,</a:t>
            </a:r>
            <a:r>
              <a:rPr kumimoji="0" lang="en-US" sz="1800" b="0" i="0" u="none" strike="noStrike" kern="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8"/>
              </a:rPr>
              <a:t>https://www.youtube.com/watch?v=I11L71PD3Lw</a:t>
            </a:r>
            <a:endPar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3429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[941] “How the Dinosaurs Died - First Apocalypse - History Channel Full Documentary”, History Channel,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9"/>
              </a:rPr>
              <a:t>https://www.youtube.com/watch?v=sEFjuNkY0yw</a:t>
            </a:r>
            <a:endPar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3429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[942] John Brandon, “Are you ready for a chip implant?”, Fox News, 11-03-2018,</a:t>
            </a:r>
          </a:p>
          <a:p>
            <a:pPr marL="548640" marR="0" lvl="0" indent="0" algn="l" defTabSz="3429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sysClr val="windowText" lastClr="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https://www.foxnews.com/tech/are-you-ready-for-a-chip-implant</a:t>
            </a:r>
            <a:endParaRPr kumimoji="0" lang="en-US" sz="1800" b="0" i="0" u="none" strike="noStrike" kern="0" cap="none" spc="0" normalizeH="0" baseline="0" noProof="0" dirty="0">
              <a:ln>
                <a:noFill/>
              </a:ln>
              <a:solidFill>
                <a:sysClr val="windowText" lastClr="000000"/>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3429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[943] Keith Mathison, “The Seven Kings of Revelation 17”, Ligonier Ministries, Jun 09, 2010,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1"/>
              </a:rPr>
              <a:t>https://www.ligonier.org/blog/seven-kings-revelation-17/</a:t>
            </a:r>
            <a:endPar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[944] “Religion in the European Union”, Wikipedia, 11-9-2018, </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2"/>
              </a:rPr>
              <a:t>https://en.wikipedia.org/wiki/Religion_in_the_European_Union</a:t>
            </a: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[945] “Impact event”,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Wikipedia, 11-9-2018,</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3"/>
              </a:rPr>
              <a:t>https://en.wikipedia.org/wiki/Impact_event</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970484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30224" y="115094"/>
            <a:ext cx="7927975" cy="73152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79411" y="1082087"/>
            <a:ext cx="8385177" cy="5660819"/>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[946] Dale Ratzlaff, “Former Seventh-day Adventist Pastor for 13 Years Gives His Testimony Why Adventism is Wrong”, CAnswersTV, Aug 10, 2014,</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4"/>
              </a:rPr>
              <a:t>https://www.youtube.com/watch?v=c37bNhYzdbE&amp;feature=youtu.be</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[947] Robert K. Sanders, “Investigative judgment made simple”, Truth of Fables, </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5"/>
              </a:rPr>
              <a:t>http://www.truthorfables.com/investigative_judgment_made_simple.htm</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[948] Josh Rogin, “Dennis Rodman and Kim Jong-Un, Big Pimpin’ in the Hermit Kingdom”, 12-23-13,</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6"/>
              </a:rPr>
              <a:t>https://www.thedailybeast.com/dennis-rodman-and-kim-jong-un-big-pimpin-in-the-hermit-kingdom?ref=scroll</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[949] Karen Tumulty, “That time Bill and Hillary Clinton went to a voodoo ceremony in Haiti”, Washington Post, March 20, 2015,</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7"/>
              </a:rPr>
              <a:t>https://www.washingtonpost.com/news/post-politics/wp/2015/03/20/that-time-bill-and-hillary-clinton-went-to-a-voodoo-ceremony-in-haiti/?noredirect=on&amp;utm_term=.77058ac13282</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[950] “Elton John and Vladimir Putin to talk gay rights in Russia”, Fox News, 9-15- 2015,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8"/>
              </a:rPr>
              <a:t>https://www.foxnews.com/entertainment/elton-john-and-vladimir-putin-to-talk-gay-rights-in-russia</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[951] Douglas Palmer, “A History of the Earth in 100 Groundbreaking Discoveries”, </a:t>
            </a:r>
          </a:p>
          <a:p>
            <a:pPr marL="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          Firefly Books, 1st edition, (August 4, 2011), Chapter 48 (second page).</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https://www.amazon.com/History-Earth-100-Groundbreaking-Discoveries/dp/1554078075</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8485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68325" y="190500"/>
            <a:ext cx="7927975"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79411" y="1066800"/>
            <a:ext cx="8385177" cy="554756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[952] Charles G. Spencer, “Roadside Geology of Missouri”,  Mountain Press Publishing Company, 2011, pgs. 16-17, 71.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4"/>
              </a:rPr>
              <a:t>https://www.amazon.com/Roadside-Geology-Missouri-Charles-Spencer/dp/087842573X</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[953] Ken Carlson (Young Earth Creation Lecturer), “The 7 Greatest Events in History”, Truth About Origins, 10/31/16, (interview).</a:t>
            </a: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[954] Acts and Facts, “The Bible Best Explains the Ice Age”, Dr. Herbert, The Institute for Creation Research, Oct. 31, 2018,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5"/>
              </a:rPr>
              <a:t>https://www.icr.org/article/10958/</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[955] West Virginia University, "Ancient air pockets changing the history of Earth’s oxygen“, ScienceDaily, 22 August 2016,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6"/>
              </a:rPr>
              <a:t>www.sciencedaily.com/releases/2016/08</a:t>
            </a: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6"/>
              </a:rPr>
              <a:t>/160822174234.htm</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[956] Princeton University, "Two-billion-year-old salt rock reveals rise of oxygen in ancient atmosphere“, ScienceDaily, 22 March 2018,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www.sciencedaily.com/releases/2018/03/180322150306.htm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[957]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“Geostationary orbit”, Wikipedia, 11-13-2018, </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8"/>
              </a:rPr>
              <a:t>https://en.wikipedia.org/wiki/Geostationary_orbit</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[958] </a:t>
            </a:r>
            <a:r>
              <a:rPr kumimoji="0" lang="en-US" sz="1800" b="0" i="0" u="none" strike="noStrike" kern="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“Earth”, Wikipedia, 11-13-2018, </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9"/>
              </a:rPr>
              <a:t>https://en.wikipedia.org/wiki/Earth</a:t>
            </a: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[959] LifeSiteNews, “Catholic archbishop tweets he doesn't 'want or have' Jesus as king”, WND, 10/11/2018,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0"/>
              </a:rPr>
              <a:t>https://www.wnd.com/2018/10/catholic-archbishop-tweets-he-doesnt-want-or-have-jesus-as-king/?cat_orig=faith</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916189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68325" y="70692"/>
            <a:ext cx="7927975"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432592" y="931069"/>
            <a:ext cx="8385177" cy="541020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[960] Andy Sheehan, “301 ‘Predator Priests’ Named In Pa. Grand Jury Sex Abuse Report: ‘They Were Raping Little Boys &amp; Girls’”, KDKA2 CBS Pittsburg, Aug. 14, 2018, </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4"/>
              </a:rPr>
              <a:t>https://pittsburgh.cbslocal.com/2018/08/14/pennsylvania-diocese-sex-abuse-grand-jury-report-released/</a:t>
            </a:r>
            <a:r>
              <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p>
          <a:p>
            <a:pPr marL="548640" marR="0" lvl="0" indent="-1188720" algn="l" defTabSz="457200" rtl="0" eaLnBrk="1" fontAlgn="base" latinLnBrk="0" hangingPunct="0">
              <a:lnSpc>
                <a:spcPct val="93000"/>
              </a:lnSpc>
              <a:spcBef>
                <a:spcPts val="0"/>
              </a:spcBef>
              <a:spcAft>
                <a:spcPts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[961] “Dale Ratzlaff: Three Adventist Doctrines that Compromise the Gospel”, 3/14/2013,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https://www.youtube.com/watch?v=5De3ZPPhrKc</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85000"/>
              </a:lnSpc>
              <a:spcBef>
                <a:spcPts val="0"/>
              </a:spcBef>
              <a:spcAft>
                <a:spcPts val="0"/>
              </a:spcAft>
              <a:buClr>
                <a:srgbClr val="000000"/>
              </a:buClr>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[962]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Video “Raised from the Dead! by Reinhard Bonnke”, Oct. 7, 2008,</a:t>
            </a:r>
          </a:p>
          <a:p>
            <a:pPr marL="548640" marR="0" lvl="0" indent="0" algn="l" defTabSz="457200" rtl="0" eaLnBrk="1" fontAlgn="base" latinLnBrk="0" hangingPunct="0">
              <a:lnSpc>
                <a:spcPct val="85000"/>
              </a:lnSpc>
              <a:spcBef>
                <a:spcPts val="0"/>
              </a:spcBef>
              <a:spcAft>
                <a:spcPts val="0"/>
              </a:spcAft>
              <a:buClr>
                <a:srgbClr val="000000"/>
              </a:buClr>
              <a:buSzPct val="70000"/>
              <a:buFont typeface="Times New Roman" panose="02020603050405020304" pitchFamily="18" charset="0"/>
              <a:buNone/>
              <a:tabLst/>
              <a:defRPr/>
            </a:pPr>
            <a:r>
              <a:rPr kumimoji="0" lang="en-US" sz="1800" b="0" i="0" u="sng"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6"/>
              </a:rPr>
              <a:t>www.youtube.com/watch?v=SroD02bP120</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 </a:t>
            </a:r>
          </a:p>
          <a:p>
            <a:pPr marL="548640" marR="0" lvl="0" indent="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sng"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7"/>
              </a:rPr>
              <a:t>www.cbn.com/700club/features/bonnke_raisedpastor.a</a:t>
            </a:r>
            <a:r>
              <a:rPr kumimoji="0" lang="en-US" sz="1800" b="0" i="0" u="sng" strike="noStrike" kern="150" cap="none" spc="0" normalizeH="0" baseline="0" noProof="0" dirty="0">
                <a:ln>
                  <a:noFill/>
                </a:ln>
                <a:solidFill>
                  <a:srgbClr val="000080"/>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7"/>
              </a:rPr>
              <a:t>spx</a:t>
            </a:r>
            <a:endParaRPr kumimoji="0" lang="en-US" sz="1800" b="0" i="0" u="sng" strike="noStrike" kern="150" cap="none" spc="0" normalizeH="0" baseline="0" noProof="0" dirty="0">
              <a:ln>
                <a:noFill/>
              </a:ln>
              <a:solidFill>
                <a:srgbClr val="000080"/>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[963] “Question and Answer”, La Vista Church of Christ, 01-2007,</a:t>
            </a:r>
          </a:p>
          <a:p>
            <a:pPr marL="548640" marR="0" lvl="0" indent="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8"/>
              </a:rPr>
              <a:t>http://www.lavistachurchofchrist.org/LVanswers/2007/01-28a.htm</a:t>
            </a: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[964] Dr. Renald Showers, “What do Daniel 9:27 and 2 Thessalonians 2 tell us about the Antichrist?”, The John Ankerberg Show, </a:t>
            </a:r>
          </a:p>
          <a:p>
            <a:pPr marL="548640" marR="0" lvl="0" indent="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9"/>
              </a:rPr>
              <a:t>https://www.jashow.org/articles/what-do-daniel-927-and-2-thessalonians-2-tell-us-about-the-antichrist/</a:t>
            </a: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[965] “Why do you believe Daniel’s Seventieth Week is the seven-year Tribulation period?”, The John Ankerberg Show, </a:t>
            </a:r>
          </a:p>
          <a:p>
            <a:pPr marL="548640" marR="0" lvl="0" indent="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0"/>
              </a:rPr>
              <a:t>https://www.jashow.org/articles/why-do-you-believe-daniel%e2%80%99s-seventieth-week-is-the-seven-year-tribulation-period/</a:t>
            </a: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[966] “Don't Tell Anyone, But We Just Had Two Years Of Record-Breaking Global Cooling“, Investor's Business Daily, 05/16/2018,</a:t>
            </a:r>
          </a:p>
          <a:p>
            <a:pPr marL="548640" marR="0" lvl="0" indent="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11"/>
              </a:rPr>
              <a:t>https://www.investors.com/politics/editorials/climate-change-global-warming-earth-cooling-media-bias/</a:t>
            </a: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34704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68325" y="70692"/>
            <a:ext cx="7927975"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432592" y="779683"/>
            <a:ext cx="8559008" cy="5836672"/>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18872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[967] Cmglee - Own work, CC BY-SA 4.0, Wikipedia, 11/25/2018, </a:t>
            </a: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hlinkClick r:id="rId4"/>
              </a:rPr>
              <a:t>https://commons.wikimedia.org/w/index.php?curid=68323485</a:t>
            </a:r>
            <a:endPar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endParaRPr>
          </a:p>
          <a:p>
            <a:pPr marL="548640" marR="0" lvl="0" indent="-118872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50" cap="none" spc="0" normalizeH="0" baseline="0" noProof="0" dirty="0">
                <a:ln>
                  <a:noFill/>
                </a:ln>
                <a:solidFill>
                  <a:prstClr val="black">
                    <a:lumMod val="95000"/>
                    <a:lumOff val="5000"/>
                  </a:prstClr>
                </a:solidFill>
                <a:effectLst/>
                <a:uLnTx/>
                <a:uFillTx/>
                <a:latin typeface="Times New Roman" panose="02020603050405020304" pitchFamily="18" charset="0"/>
                <a:ea typeface="SimSun" panose="02010600030101010101" pitchFamily="2" charset="-122"/>
                <a:cs typeface="Times New Roman" panose="02020603050405020304" pitchFamily="18" charset="0"/>
              </a:rPr>
              <a:t>[968] Kelvinsong - Own work, CC BY-SA 3.0, </a:t>
            </a:r>
          </a:p>
          <a:p>
            <a:pPr marL="548640" marR="0" lvl="0" indent="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https://commons.wikimedia.org/w/index.php?curid=23966175</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[969] “Convert stadium to miles – Conversion of Measurement Units”,</a:t>
            </a:r>
          </a:p>
          <a:p>
            <a:pPr marL="548640" marR="0" lvl="0" indent="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https://www.convertunits.com/from/stadium/to/miles</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28016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[970] “7 days until dedication of 3rd Temple altar - 70 nations invited to Jerusalem Sanhedrin declaration, replace U.N.”, WND, 12-2-2018,</a:t>
            </a:r>
          </a:p>
          <a:p>
            <a:pPr marL="548640" marR="0" lvl="0" indent="0" algn="l" defTabSz="457200" rtl="0" eaLnBrk="1" fontAlgn="base" latinLnBrk="0" hangingPunct="0">
              <a:lnSpc>
                <a:spcPct val="85000"/>
              </a:lnSpc>
              <a:spcBef>
                <a:spcPts val="0"/>
              </a:spcBef>
              <a:spcAft>
                <a:spcPts val="0"/>
              </a:spcAft>
              <a:buClr>
                <a:srgbClr val="000000"/>
              </a:buClr>
              <a:buSzPts val="1100"/>
              <a:buFont typeface="Times New Roman" panose="02020603050405020304" pitchFamily="18" charset="0"/>
              <a:buNone/>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https://www.wnd.com/2018/12/7-days-until-dedication-of-3rd-temple-altar/</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[971] “Respiratory Protection Standard 29 CFR 1910.134”, UNITED STATES DEPARTMENT OF LABOR, OSHA, April 2, 2007,</a:t>
            </a:r>
          </a:p>
          <a:p>
            <a:pPr marL="548640" marR="0" lvl="0" indent="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8"/>
              </a:rPr>
              <a:t>https://www.osha.gov/pls/oshaweb/owadisp.show_document?p_id=25743&amp;p_table=INTERPRETATIONS</a:t>
            </a:r>
            <a:endPar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548640" marR="0" lvl="0" indent="-128016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[972] Mallory Malesky, “Minimum Oxygen Concentration for Human Breathing”, Sciencing, March 10, 2018, </a:t>
            </a: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9"/>
              </a:rPr>
              <a:t>https://sciencing.com/minimum-oxygen-concentration-human-breathing-15546.html</a:t>
            </a:r>
            <a:endPar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548640" marR="0" lvl="0" indent="-128016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[973] “Great Oxygenation Event”, Wikipedia, 12-4-2018,</a:t>
            </a:r>
          </a:p>
          <a:p>
            <a:pPr marL="548640" marR="0" lvl="0" indent="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10"/>
              </a:rPr>
              <a:t>https://en.wikipedia.org/wiki/Great_Oxygenation_Event</a:t>
            </a:r>
            <a:endPar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[974] “Wreck of the RMS Titanic”, Wikipedia, 12-5-2018,</a:t>
            </a:r>
          </a:p>
          <a:p>
            <a:pPr marL="548640" marR="0" lvl="0" indent="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11"/>
              </a:rPr>
              <a:t>https://en.wikipedia.org/wiki/Wreck_of_the_RMS_Titanic</a:t>
            </a:r>
            <a:endPar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[975] “Mass Wasting, The importance of water in mass wasting”, Wikipedia, 12-5-2018,</a:t>
            </a:r>
          </a:p>
          <a:p>
            <a:pPr marL="548640" marR="0" lvl="0" indent="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12"/>
              </a:rPr>
              <a:t>https://en.wikipedia.org/wiki/Mass_wasting</a:t>
            </a:r>
            <a:endPar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[976] “Slump (geology)”, Wikipedia, 12-5-2018, </a:t>
            </a:r>
            <a:r>
              <a:rPr kumimoji="0" lang="en-US" alt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13"/>
              </a:rPr>
              <a:t>https://en.wikipedia.org/wiki/Slump_(geology)</a:t>
            </a:r>
            <a:endParaRPr kumimoji="0" 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[977] “Scientists: Sodom destroyed by 'superheated blast from skies’ Life in fertile area saw 'sudden, collective collapse'”, WND, 11-23-2018, (web 12-5-2018),</a:t>
            </a:r>
          </a:p>
          <a:p>
            <a:pPr marL="548640" marR="0" lvl="0" indent="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r>
              <a:rPr kumimoji="0" lang="en-US" alt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hlinkClick r:id="rId14"/>
              </a:rPr>
              <a:t>https://www.wnd.com/2018/11/scientists-sodom-destroyed-by-superheated-blast-from-skies/</a:t>
            </a:r>
            <a:endParaRPr kumimoji="0" lang="en-US" alt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942381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68325" y="70692"/>
            <a:ext cx="7927975"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432592" y="957262"/>
            <a:ext cx="8385177" cy="5609190"/>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marR="0" lvl="0" indent="-1463040" algn="l" defTabSz="914400" rtl="0" eaLnBrk="0" fontAlgn="base" latinLnBrk="0" hangingPunct="0">
              <a:lnSpc>
                <a:spcPct val="80000"/>
              </a:lnSpc>
              <a:spcBef>
                <a:spcPts val="0"/>
              </a:spcBef>
              <a:spcAft>
                <a:spcPts val="2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[978] “Turkey”, Wikipedia, 12-7-2018,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4"/>
              </a:rPr>
              <a:t>https://en.wikipedia.org/wiki/Turkey</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914400" rtl="0" eaLnBrk="0" fontAlgn="base" latinLnBrk="0" hangingPunct="0">
              <a:lnSpc>
                <a:spcPct val="80000"/>
              </a:lnSpc>
              <a:spcBef>
                <a:spcPts val="0"/>
              </a:spcBef>
              <a:spcAft>
                <a:spcPts val="2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[979] Dr. Hugh Ross, “Does the Moon’s Shallow Dust Layer Support A Young-Earth Model”, Reasons to Believe, Sept. 1, 2014, </a:t>
            </a:r>
            <a:r>
              <a:rPr kumimoji="0" 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https://tnrtb.wordpress.com/2014/09/01/qa-does-the-moons-shallow-dust-layer-support-a-young-earth-model/</a:t>
            </a:r>
            <a:endParaRPr kumimoji="0" 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2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[980] “Luther Bible, Luther's New Testament translation”, Wikipedia, 12-11-2018,</a:t>
            </a:r>
          </a:p>
          <a:p>
            <a:pPr marL="548640" marR="0" lvl="0" indent="0" algn="l" defTabSz="914400" rtl="0" eaLnBrk="0" fontAlgn="base" latinLnBrk="0" hangingPunct="0">
              <a:lnSpc>
                <a:spcPct val="80000"/>
              </a:lnSpc>
              <a:spcBef>
                <a:spcPts val="0"/>
              </a:spcBef>
              <a:spcAft>
                <a:spcPts val="2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https://en.wikipedia.org/wiki/Luther_Bible</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2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itchFamily="1"/>
                <a:cs typeface="Times New Roman" panose="02020603050405020304" pitchFamily="18" charset="0"/>
              </a:rPr>
              <a:t>[981] EWTN Catholic Radio, 11-30-18, </a:t>
            </a: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itchFamily="1"/>
                <a:cs typeface="Times New Roman" panose="02020603050405020304" pitchFamily="18" charset="0"/>
                <a:hlinkClick r:id="rId7"/>
              </a:rPr>
              <a:t>http://www.ewtn.com/</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itchFamily="1"/>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2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itchFamily="1"/>
                <a:cs typeface="Times New Roman" panose="02020603050405020304" pitchFamily="18" charset="0"/>
              </a:rPr>
              <a:t>[982]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“Catechism”, Wikipedia, 12-11-2018,</a:t>
            </a:r>
          </a:p>
          <a:p>
            <a:pPr marL="548640" marR="0" lvl="0" indent="0" algn="l" defTabSz="457200" rtl="0" eaLnBrk="1" fontAlgn="base" latinLnBrk="0" hangingPunct="0">
              <a:lnSpc>
                <a:spcPct val="80000"/>
              </a:lnSpc>
              <a:spcBef>
                <a:spcPts val="0"/>
              </a:spcBef>
              <a:spcAft>
                <a:spcPts val="2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https://en.wikipedia.org/wiki/Catechism#Catholic_catechisms</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457200" rtl="0" eaLnBrk="1" fontAlgn="base" latinLnBrk="0" hangingPunct="0">
              <a:lnSpc>
                <a:spcPct val="80000"/>
              </a:lnSpc>
              <a:spcBef>
                <a:spcPts val="0"/>
              </a:spcBef>
              <a:spcAft>
                <a:spcPts val="2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[983] Martin Reese, “Earth the Definitive Visual Guide (Shelves and Plains)”, The Smithsonian, DK, </a:t>
            </a:r>
            <a:r>
              <a:rPr kumimoji="0" 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https://www.dk.com/us/book/9781465414373-earth-second-edition/</a:t>
            </a:r>
            <a:endParaRPr kumimoji="0" 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457200" rtl="0" eaLnBrk="1" fontAlgn="base" latinLnBrk="0" hangingPunct="0">
              <a:lnSpc>
                <a:spcPct val="80000"/>
              </a:lnSpc>
              <a:spcBef>
                <a:spcPts val="0"/>
              </a:spcBef>
              <a:spcAft>
                <a:spcPts val="2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[984] “Milky Way”, Wikipedia, 12-7-2018,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https://en.wikipedia.org/wiki/Milky_Way</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457200" rtl="0" eaLnBrk="1" fontAlgn="base" latinLnBrk="0" hangingPunct="0">
              <a:lnSpc>
                <a:spcPct val="80000"/>
              </a:lnSpc>
              <a:spcBef>
                <a:spcPts val="0"/>
              </a:spcBef>
              <a:spcAft>
                <a:spcPts val="2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[985] European Space Agency, "Gaia hints at our Galaxy’s turbulent life," ScienceDaily, 19 Sept. 2018, </a:t>
            </a:r>
            <a:r>
              <a:rPr kumimoji="0" 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1"/>
              </a:rPr>
              <a:t>https://www.sciencedaily.com/releases/2018/09/180919133035.htm</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80000"/>
              </a:lnSpc>
              <a:spcBef>
                <a:spcPts val="0"/>
              </a:spcBef>
              <a:spcAft>
                <a:spcPts val="2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[986] Tyler Durden, “Could America's ‘Deep Underground Seismic Scar’ Be Re-Awakening?, Zero Hedge, 12/14/2018, </a:t>
            </a:r>
            <a:r>
              <a:rPr kumimoji="0" lang="en-US" sz="16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2"/>
              </a:rPr>
              <a:t>https://www.zerohedge.com/news/2018-12-13/could-americas-deep-underground-seismic-scar-be-re-awakening</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457200" rtl="0" eaLnBrk="1" fontAlgn="base" latinLnBrk="0" hangingPunct="0">
              <a:lnSpc>
                <a:spcPct val="80000"/>
              </a:lnSpc>
              <a:spcBef>
                <a:spcPts val="0"/>
              </a:spcBef>
              <a:spcAft>
                <a:spcPts val="2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[987] Rick Jervis, “2017's onslaught of disasters stretched FEMA to its limits”, USA TODAY, Dec. 16, 2017,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3"/>
              </a:rPr>
              <a:t>https://www.usatoday.com/story/news/2017/12/16/fema-stretched-weather-disasters-hurricane-wildfires/955717001/</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0" marR="0" lvl="0" indent="0" algn="l" defTabSz="457200" rtl="0" eaLnBrk="1" fontAlgn="base" latinLnBrk="0" hangingPunct="0">
              <a:lnSpc>
                <a:spcPct val="90000"/>
              </a:lnSpc>
              <a:spcBef>
                <a:spcPct val="0"/>
              </a:spcBef>
              <a:spcAft>
                <a:spcPts val="2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[988] “2000’s”, Wikipedia, 12-17-18, </a:t>
            </a:r>
            <a:r>
              <a:rPr kumimoji="0" lang="en-US" sz="14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4"/>
              </a:rPr>
              <a:t>https://en.wikipedia.org/wiki/2000s_(decade)#Natural_disasters</a:t>
            </a:r>
            <a:endParaRPr kumimoji="0" lang="en-US" sz="15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457200" rtl="0" eaLnBrk="1" fontAlgn="base" latinLnBrk="0" hangingPunct="0">
              <a:lnSpc>
                <a:spcPct val="90000"/>
              </a:lnSpc>
              <a:spcBef>
                <a:spcPct val="0"/>
              </a:spcBef>
              <a:spcAft>
                <a:spcPts val="200"/>
              </a:spcAft>
              <a:buClr>
                <a:prstClr val="black"/>
              </a:buClr>
              <a:buSzPct val="8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[989]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“Earthquakes of magnitude 8.0 and greater since 1900, 3D volumes of the bubbles are linearly proportional to their respective fatalities.”, Wikipedia, 12-17-2018,</a:t>
            </a: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r>
              <a:rPr kumimoji="0" lang="en-US" sz="14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5"/>
              </a:rPr>
              <a:t>https://upload.wikimedia.org/wikipedia/commons/6/67/USGS_magnitude_8_earthquakes_since_1900.svg</a:t>
            </a:r>
            <a:endParaRPr kumimoji="0" lang="en-US" sz="1400" b="0"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457200" rtl="0" eaLnBrk="1" fontAlgn="base" latinLnBrk="0" hangingPunct="0">
              <a:lnSpc>
                <a:spcPct val="90000"/>
              </a:lnSpc>
              <a:spcBef>
                <a:spcPct val="0"/>
              </a:spcBef>
              <a:spcAft>
                <a:spcPts val="0"/>
              </a:spcAft>
              <a:buClr>
                <a:prstClr val="black"/>
              </a:buClr>
              <a:buSzPct val="80000"/>
              <a:buFont typeface="Times New Roman" panose="02020603050405020304" pitchFamily="18" charset="0"/>
              <a:buNone/>
              <a:tabLst/>
              <a:defRPr/>
            </a:pPr>
            <a:endParaRPr kumimoji="0" lang="en-US" sz="1800" b="0" i="0" u="none" strike="noStrike" kern="15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262449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68325" y="70692"/>
            <a:ext cx="7927975"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379411" y="957262"/>
            <a:ext cx="8385177" cy="5830046"/>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463040">
              <a:lnSpc>
                <a:spcPct val="90000"/>
              </a:lnSpc>
              <a:spcBef>
                <a:spcPts val="0"/>
              </a:spcBef>
              <a:spcAft>
                <a:spcPts val="300"/>
              </a:spcAft>
              <a:buClr>
                <a:prstClr val="black"/>
              </a:buClr>
              <a:buSzPct val="80000"/>
              <a:tabLst/>
              <a:defRPr/>
            </a:pPr>
            <a:r>
              <a:rPr lang="en-US" dirty="0">
                <a:solidFill>
                  <a:prstClr val="black"/>
                </a:solidFill>
                <a:latin typeface="Times New Roman" panose="02020603050405020304" pitchFamily="18" charset="0"/>
                <a:cs typeface="Times New Roman" panose="02020603050405020304" pitchFamily="18" charset="0"/>
              </a:rPr>
              <a:t>[990] </a:t>
            </a:r>
            <a:r>
              <a:rPr lang="en-US" dirty="0">
                <a:solidFill>
                  <a:prstClr val="black">
                    <a:lumMod val="95000"/>
                    <a:lumOff val="5000"/>
                  </a:prstClr>
                </a:solidFill>
                <a:latin typeface="Times New Roman" panose="02020603050405020304" pitchFamily="18" charset="0"/>
                <a:cs typeface="Times New Roman" panose="02020603050405020304" pitchFamily="18" charset="0"/>
              </a:rPr>
              <a:t>“List of Disasters by Cost”, Wikipedia, 12-17-18, </a:t>
            </a:r>
            <a:endParaRPr lang="en-US" dirty="0">
              <a:solidFill>
                <a:prstClr val="black"/>
              </a:solidFill>
              <a:latin typeface="Times New Roman" panose="02020603050405020304" pitchFamily="18" charset="0"/>
              <a:cs typeface="Times New Roman" panose="02020603050405020304" pitchFamily="18" charset="0"/>
            </a:endParaRPr>
          </a:p>
          <a:p>
            <a:pPr marL="548640" lvl="0" indent="0">
              <a:lnSpc>
                <a:spcPct val="90000"/>
              </a:lnSpc>
              <a:spcBef>
                <a:spcPts val="0"/>
              </a:spcBef>
              <a:spcAft>
                <a:spcPts val="300"/>
              </a:spcAft>
              <a:buClr>
                <a:prstClr val="black"/>
              </a:buClr>
              <a:buSzPct val="80000"/>
              <a:tabLst/>
              <a:defRPr/>
            </a:pPr>
            <a:r>
              <a:rPr lang="en-US" sz="1600" dirty="0">
                <a:solidFill>
                  <a:prstClr val="black"/>
                </a:solidFill>
                <a:latin typeface="Times New Roman" panose="02020603050405020304" pitchFamily="18" charset="0"/>
                <a:cs typeface="Times New Roman" panose="02020603050405020304" pitchFamily="18" charset="0"/>
                <a:hlinkClick r:id="rId4"/>
              </a:rPr>
              <a:t>https://en.wikipedia.org/wiki/List_of_disasters_by_cost</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[991] Peter Greenberg, “Mexico: The Royal Tour - Peter Greenberg explores Mexico with President Felipe Calderón”, Jan 27, 2017,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https://www.youtube.com/watch?v=h1I58CoD0C4</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[992] Simcha Jacobovici, “Quest for the lost tribes of Israel (Pashtuns or Pathans)”, Associated Producers,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6"/>
              </a:rPr>
              <a:t>https://www.youtube.com/watch?v=66meHwaVLM8</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[993] “Prof faces discipline for exposing shoddy 'grievance studies' scholarship -</a:t>
            </a:r>
          </a:p>
          <a:p>
            <a:pPr marL="548640" marR="0" lvl="0" indent="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Peer-reviewed journals published his 'intentionally broken' papers”, WND, Jan. 8 2019,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7"/>
              </a:rPr>
              <a:t>https://www.wnd.com/2019/01/prof-faces-discipline-for-exposing-shoddy-grievance-studies-scholarship/</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[994] “John Ankerberg Show - Muslims beliefs about end-time events”, </a:t>
            </a:r>
          </a:p>
          <a:p>
            <a:pPr marL="548640" marR="0" lvl="0" indent="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https://www.youtube.com/watch?v=XIxE5ihWtXE</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[995] “Jesus or Mohammed Show”, </a:t>
            </a:r>
          </a:p>
          <a:p>
            <a:pPr marL="548640" marR="0" lvl="0" indent="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https://duckduckgo.com/?q=jesus+or+mohammed+youtube&amp;t=ffab&amp;atb=v108-3&amp;ia=videos&amp;iax=videos&amp;iai=5h80S9T8vOU</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46304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[996] Dr. Emir Caner &amp; Dr. Ergun Caner, “John Ankerberg Show – What Islam Teaches About Jesus’ Return, Armageddon, Jerusalem, and the Jews”, May 2010, </a:t>
            </a:r>
          </a:p>
          <a:p>
            <a:pPr marL="548640" marR="0" lvl="0" indent="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Audio: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0"/>
              </a:rPr>
              <a:t>https://www.oneplace.com/ministries/ankerberg-show/listen/what-islam-teaches-about-jesus-return-armageddon-jerusalem-and-the-jews-105901.html?nlsu=1</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Text: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11"/>
              </a:rPr>
              <a:t>https://www.jashow.org/articles/what-islam-teaches-about-jesus-return-armageddon-jerusalem-and-the-jews-program-1/</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30701718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68325" y="70692"/>
            <a:ext cx="7927975"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242886" y="957262"/>
            <a:ext cx="8764589" cy="5476876"/>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548640" lvl="0" indent="-1463040" defTabSz="914400" eaLnBrk="0">
              <a:lnSpc>
                <a:spcPct val="80000"/>
              </a:lnSpc>
              <a:spcBef>
                <a:spcPts val="0"/>
              </a:spcBef>
              <a:spcAft>
                <a:spcPts val="3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[997] Fazale Rana, “The Cell's Design, Soft Tissue Preservation Mechanism Stabilizes the Case for Earth’s Antiquity”, 12-19-2018, </a:t>
            </a:r>
          </a:p>
          <a:p>
            <a:pPr marL="548640" lvl="0" indent="0" defTabSz="914400" eaLnBrk="0">
              <a:lnSpc>
                <a:spcPct val="80000"/>
              </a:lnSpc>
              <a:spcBef>
                <a:spcPts val="0"/>
              </a:spcBef>
              <a:spcAft>
                <a:spcPts val="3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hlinkClick r:id="rId4"/>
              </a:rPr>
              <a:t>https://www.reasons.org/explore/blogs/the-cells-design/read/the-cells-design/2018/12/19/soft-tissue-preservation-mechanism-stabilizes-the-case-for-earth-s-antiquity</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[998] Paul Wright, “Holman Quick Source, Bible Atlas, with Charts and Biblical Reconstructions”, Holman Bible Publishers, 2005,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5"/>
              </a:rPr>
              <a:t>https://www.amazon.com/Holman-QuickSource-Bible-Quicksource-Guides/dp/0805495649</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118872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[999] George Wright &amp; Floyd Filson, “The Westminster Historical Atlas To The Bible (Revised)”, The Westminster Press, 1956, </a:t>
            </a:r>
            <a:r>
              <a:rPr lang="en-US" sz="1600" dirty="0">
                <a:solidFill>
                  <a:prstClr val="black">
                    <a:lumMod val="95000"/>
                    <a:lumOff val="5000"/>
                  </a:prstClr>
                </a:solidFill>
                <a:latin typeface="Times New Roman" panose="02020603050405020304" pitchFamily="18" charset="0"/>
                <a:cs typeface="Times New Roman" panose="02020603050405020304" pitchFamily="18" charset="0"/>
                <a:hlinkClick r:id="rId6"/>
              </a:rPr>
              <a:t>https://www.gettextbooks.ca/isbn/9780664205355/</a:t>
            </a:r>
            <a:endParaRPr lang="en-US" sz="1600" dirty="0">
              <a:solidFill>
                <a:prstClr val="black">
                  <a:lumMod val="95000"/>
                  <a:lumOff val="5000"/>
                </a:prstClr>
              </a:solidFill>
              <a:latin typeface="Times New Roman" panose="02020603050405020304" pitchFamily="18" charset="0"/>
              <a:cs typeface="Times New Roman" panose="02020603050405020304" pitchFamily="18" charset="0"/>
            </a:endParaRPr>
          </a:p>
          <a:p>
            <a:pPr marL="640080" marR="0" lvl="0" indent="-1463040" algn="l" defTabSz="914400" rtl="0" eaLnBrk="0" fontAlgn="base" latinLnBrk="0" hangingPunct="0">
              <a:lnSpc>
                <a:spcPct val="80000"/>
              </a:lnSpc>
              <a:spcBef>
                <a:spcPts val="0"/>
              </a:spcBef>
              <a:spcAft>
                <a:spcPts val="300"/>
              </a:spcAft>
              <a:buClrTx/>
              <a:buSzPct val="70000"/>
              <a:buFont typeface="Times New Roman" panose="02020603050405020304" pitchFamily="18" charset="0"/>
              <a:buNone/>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[1000] “Dispensationalism”, Wikipedia, 1/11/2019, </a:t>
            </a:r>
            <a:r>
              <a:rPr lang="en-US" dirty="0">
                <a:solidFill>
                  <a:prstClr val="black">
                    <a:lumMod val="95000"/>
                    <a:lumOff val="5000"/>
                  </a:prstClr>
                </a:solidFill>
                <a:latin typeface="Times New Roman" panose="02020603050405020304" pitchFamily="18" charset="0"/>
                <a:cs typeface="Times New Roman" panose="02020603050405020304" pitchFamily="18" charset="0"/>
                <a:hlinkClick r:id="rId7"/>
              </a:rPr>
              <a:t>https://en.wikipedia.org/wiki/Dispensationalism</a:t>
            </a:r>
            <a:endParaRPr lang="en-US" dirty="0">
              <a:solidFill>
                <a:prstClr val="black">
                  <a:lumMod val="95000"/>
                  <a:lumOff val="5000"/>
                </a:prstClr>
              </a:solidFill>
              <a:latin typeface="Times New Roman" panose="02020603050405020304" pitchFamily="18" charset="0"/>
              <a:cs typeface="Times New Roman" panose="02020603050405020304" pitchFamily="18" charset="0"/>
            </a:endParaRPr>
          </a:p>
          <a:p>
            <a:pPr marL="640080" lvl="0" indent="-1645920" defTabSz="914400" eaLnBrk="0">
              <a:lnSpc>
                <a:spcPct val="80000"/>
              </a:lnSpc>
              <a:spcBef>
                <a:spcPts val="0"/>
              </a:spcBef>
              <a:spcAft>
                <a:spcPts val="3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[1001] “Only 1/3 U.S. Catholics think priests honest, ethical, Weekly attendance has dropped from 75% in 1975 to 36% in 2018”, WND, 1/13/2019,</a:t>
            </a:r>
          </a:p>
          <a:p>
            <a:pPr marL="640080" lvl="0" indent="0" defTabSz="914400" eaLnBrk="0">
              <a:lnSpc>
                <a:spcPct val="80000"/>
              </a:lnSpc>
              <a:spcBef>
                <a:spcPts val="0"/>
              </a:spcBef>
              <a:spcAft>
                <a:spcPts val="3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hlinkClick r:id="rId8"/>
              </a:rPr>
              <a:t>https://www.wnd.com/2019/01/only-13-u-s-catholics-think-priests-honest-ethical/?cat_orig=faith</a:t>
            </a:r>
            <a:r>
              <a:rPr lang="en-US" dirty="0">
                <a:solidFill>
                  <a:prstClr val="black">
                    <a:lumMod val="95000"/>
                    <a:lumOff val="5000"/>
                  </a:prstClr>
                </a:solidFill>
                <a:latin typeface="Times New Roman" panose="02020603050405020304" pitchFamily="18" charset="0"/>
                <a:cs typeface="Times New Roman" panose="02020603050405020304" pitchFamily="18" charset="0"/>
              </a:rPr>
              <a:t> </a:t>
            </a:r>
          </a:p>
          <a:p>
            <a:pPr marL="640080" lvl="0" indent="-1554480" defTabSz="914400" eaLnBrk="0">
              <a:lnSpc>
                <a:spcPct val="80000"/>
              </a:lnSpc>
              <a:spcBef>
                <a:spcPts val="0"/>
              </a:spcBef>
              <a:spcAft>
                <a:spcPts val="3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[1002] Adam Credo, “Iran Space Launch Cover for Test of Nuclear-Capable Missile Tech, U.S. Determines”, The Washington Free Beacon, 1/13/2019, </a:t>
            </a:r>
          </a:p>
          <a:p>
            <a:pPr marL="640080" lvl="0" indent="0" defTabSz="914400" eaLnBrk="0">
              <a:lnSpc>
                <a:spcPct val="80000"/>
              </a:lnSpc>
              <a:spcBef>
                <a:spcPts val="0"/>
              </a:spcBef>
              <a:spcAft>
                <a:spcPts val="3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hlinkClick r:id="rId9"/>
              </a:rPr>
              <a:t>https://freebeacon.com/national-security/iran-space-launch-cover-for-test-of-nuclear-capable-missile-tech-u-s-determines/</a:t>
            </a:r>
            <a:r>
              <a:rPr lang="en-US" dirty="0">
                <a:solidFill>
                  <a:prstClr val="black">
                    <a:lumMod val="95000"/>
                    <a:lumOff val="5000"/>
                  </a:prstClr>
                </a:solidFill>
                <a:latin typeface="Times New Roman" panose="02020603050405020304" pitchFamily="18" charset="0"/>
                <a:cs typeface="Times New Roman" panose="02020603050405020304" pitchFamily="18" charset="0"/>
              </a:rPr>
              <a:t> </a:t>
            </a:r>
          </a:p>
          <a:p>
            <a:pPr marL="640080" lvl="0" indent="-1554480" defTabSz="914400" eaLnBrk="0">
              <a:lnSpc>
                <a:spcPct val="80000"/>
              </a:lnSpc>
              <a:spcBef>
                <a:spcPts val="0"/>
              </a:spcBef>
              <a:spcAft>
                <a:spcPts val="3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[1003] Timothy Weber, “Dispensational Premillennialism: The Dispensationalist Era”, </a:t>
            </a:r>
          </a:p>
          <a:p>
            <a:pPr marL="640080" lvl="0" indent="0" defTabSz="914400" eaLnBrk="0">
              <a:lnSpc>
                <a:spcPct val="80000"/>
              </a:lnSpc>
              <a:spcBef>
                <a:spcPts val="0"/>
              </a:spcBef>
              <a:spcAft>
                <a:spcPts val="3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(Web 1/13/2019), </a:t>
            </a:r>
            <a:r>
              <a:rPr lang="en-US" dirty="0">
                <a:solidFill>
                  <a:prstClr val="black">
                    <a:lumMod val="95000"/>
                    <a:lumOff val="5000"/>
                  </a:prstClr>
                </a:solidFill>
                <a:latin typeface="Times New Roman" panose="02020603050405020304" pitchFamily="18" charset="0"/>
                <a:cs typeface="Times New Roman" panose="02020603050405020304" pitchFamily="18" charset="0"/>
                <a:hlinkClick r:id="rId10"/>
              </a:rPr>
              <a:t>https://christianhistoryinstitute.org/magazine/article/dispensational-premillennialism-the-dispensationalist-era/</a:t>
            </a:r>
            <a:endParaRPr lang="en-US" dirty="0">
              <a:solidFill>
                <a:prstClr val="black">
                  <a:lumMod val="95000"/>
                  <a:lumOff val="5000"/>
                </a:prst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357813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7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5">
                <a:lumMod val="67000"/>
              </a:schemeClr>
            </a:gs>
            <a:gs pos="48000">
              <a:schemeClr val="accent5">
                <a:lumMod val="97000"/>
                <a:lumOff val="3000"/>
              </a:schemeClr>
            </a:gs>
            <a:gs pos="100000">
              <a:schemeClr val="accent5">
                <a:lumMod val="60000"/>
                <a:lumOff val="40000"/>
              </a:schemeClr>
            </a:gs>
          </a:gsLst>
          <a:lin ang="16200000" scaled="1"/>
          <a:tileRect/>
        </a:gradFill>
        <a:effectLst/>
      </p:bgPr>
    </p:bg>
    <p:spTree>
      <p:nvGrpSpPr>
        <p:cNvPr id="1" name=""/>
        <p:cNvGrpSpPr/>
        <p:nvPr/>
      </p:nvGrpSpPr>
      <p:grpSpPr>
        <a:xfrm>
          <a:off x="0" y="0"/>
          <a:ext cx="0" cy="0"/>
          <a:chOff x="0" y="0"/>
          <a:chExt cx="0" cy="0"/>
        </a:xfrm>
      </p:grpSpPr>
      <p:sp>
        <p:nvSpPr>
          <p:cNvPr id="80897" name="Rectangle 1"/>
          <p:cNvSpPr>
            <a:spLocks noChangeArrowheads="1"/>
          </p:cNvSpPr>
          <p:nvPr/>
        </p:nvSpPr>
        <p:spPr bwMode="auto">
          <a:xfrm>
            <a:off x="754063" y="1371600"/>
            <a:ext cx="7742237" cy="45291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icrosoft YaHei" panose="020B0503020204020204" pitchFamily="34" charset="-122"/>
                <a:cs typeface="+mn-cs"/>
              </a:rPr>
              <a:t> </a:t>
            </a:r>
          </a:p>
        </p:txBody>
      </p:sp>
      <p:sp>
        <p:nvSpPr>
          <p:cNvPr id="80898" name="Text Box 2"/>
          <p:cNvSpPr txBox="1">
            <a:spLocks noChangeArrowheads="1"/>
          </p:cNvSpPr>
          <p:nvPr/>
        </p:nvSpPr>
        <p:spPr bwMode="auto">
          <a:xfrm>
            <a:off x="568325" y="70692"/>
            <a:ext cx="7927975" cy="685800"/>
          </a:xfrm>
          <a:prstGeom prst="rect">
            <a:avLst/>
          </a:prstGeom>
          <a:blipFill dpi="0" rotWithShape="0">
            <a:blip r:embed="rId3"/>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1">
              <a:lnSpc>
                <a:spcPct val="100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altLang="en-US" sz="4400" b="1" i="0" u="none" strike="noStrike" kern="1200" cap="none" spc="0" normalizeH="0" baseline="0" noProof="0" dirty="0">
                <a:ln>
                  <a:noFill/>
                </a:ln>
                <a:solidFill>
                  <a:prstClr val="black"/>
                </a:solidFill>
                <a:effectLst/>
                <a:uLnTx/>
                <a:uFillTx/>
                <a:latin typeface="Times New Roman" panose="02020603050405020304" pitchFamily="18" charset="0"/>
                <a:ea typeface="Microsoft YaHei" panose="020B0503020204020204" pitchFamily="34" charset="-122"/>
                <a:cs typeface="+mn-cs"/>
              </a:rPr>
              <a:t>References</a:t>
            </a:r>
          </a:p>
        </p:txBody>
      </p:sp>
      <p:sp>
        <p:nvSpPr>
          <p:cNvPr id="4" name="Text Box 1"/>
          <p:cNvSpPr txBox="1">
            <a:spLocks noChangeArrowheads="1"/>
          </p:cNvSpPr>
          <p:nvPr/>
        </p:nvSpPr>
        <p:spPr bwMode="auto">
          <a:xfrm>
            <a:off x="242886" y="1143000"/>
            <a:ext cx="8764589" cy="5291138"/>
          </a:xfrm>
          <a:prstGeom prst="rect">
            <a:avLst/>
          </a:prstGeom>
          <a:noFill/>
          <a:ln>
            <a:noFill/>
          </a:ln>
          <a:effectLst/>
          <a:extLst/>
        </p:spPr>
        <p:txBody>
          <a:bodyPr lIns="90000" tIns="45000" rIns="90000" bIns="45000"/>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80000"/>
              </a:lnSpc>
              <a:spcAft>
                <a:spcPts val="200"/>
              </a:spcAft>
              <a:buClr>
                <a:prstClr val="black"/>
              </a:buClr>
              <a:buSzPct val="8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[1004] “Radio Carbon Dating, Calibration”, Wikipedia, 1-16-19, </a:t>
            </a:r>
          </a:p>
          <a:p>
            <a:pPr marL="640080" lvl="0" indent="0">
              <a:lnSpc>
                <a:spcPct val="80000"/>
              </a:lnSpc>
              <a:spcAft>
                <a:spcPts val="200"/>
              </a:spcAft>
              <a:buClr>
                <a:prstClr val="black"/>
              </a:buClr>
              <a:buSzPct val="80000"/>
              <a:tabLst/>
              <a:defRPr/>
            </a:pPr>
            <a:r>
              <a:rPr lang="en-US" dirty="0">
                <a:solidFill>
                  <a:prstClr val="black"/>
                </a:solidFill>
                <a:latin typeface="Times New Roman" panose="02020603050405020304" pitchFamily="18" charset="0"/>
                <a:cs typeface="Times New Roman" panose="02020603050405020304" pitchFamily="18" charset="0"/>
                <a:hlinkClick r:id="rId4"/>
              </a:rPr>
              <a:t>https://en.wikipedia.org/wiki/Radiocarbon_dating#Calibration</a:t>
            </a:r>
            <a:endParaRPr lang="en-US" dirty="0">
              <a:solidFill>
                <a:prstClr val="black"/>
              </a:solidFill>
              <a:latin typeface="Times New Roman" panose="02020603050405020304" pitchFamily="18" charset="0"/>
              <a:cs typeface="Times New Roman" panose="02020603050405020304" pitchFamily="18" charset="0"/>
            </a:endParaRPr>
          </a:p>
          <a:p>
            <a:pPr marL="640080" lvl="0" indent="-1554480" defTabSz="914400" eaLnBrk="0">
              <a:lnSpc>
                <a:spcPct val="80000"/>
              </a:lnSpc>
              <a:spcBef>
                <a:spcPts val="0"/>
              </a:spcBef>
              <a:spcAft>
                <a:spcPts val="200"/>
              </a:spcAft>
              <a:buClrTx/>
              <a:buSzPct val="70000"/>
              <a:tabLst/>
              <a:defRPr/>
            </a:pPr>
            <a:r>
              <a:rPr lang="en-US" dirty="0">
                <a:solidFill>
                  <a:prstClr val="black"/>
                </a:solidFill>
                <a:latin typeface="Times New Roman" panose="02020603050405020304" pitchFamily="18" charset="0"/>
                <a:cs typeface="Times New Roman" panose="02020603050405020304" pitchFamily="18" charset="0"/>
              </a:rPr>
              <a:t>[1005] </a:t>
            </a:r>
            <a:r>
              <a:rPr lang="en-US" dirty="0">
                <a:solidFill>
                  <a:prstClr val="black">
                    <a:lumMod val="95000"/>
                    <a:lumOff val="5000"/>
                  </a:prstClr>
                </a:solidFill>
                <a:latin typeface="Times New Roman" panose="02020603050405020304" pitchFamily="18" charset="0"/>
                <a:cs typeface="Times New Roman" panose="02020603050405020304" pitchFamily="18" charset="0"/>
              </a:rPr>
              <a:t>“</a:t>
            </a:r>
            <a:r>
              <a:rPr lang="en-US" altLang="en-US" dirty="0">
                <a:solidFill>
                  <a:prstClr val="black">
                    <a:lumMod val="95000"/>
                    <a:lumOff val="5000"/>
                  </a:prstClr>
                </a:solidFill>
                <a:latin typeface="Times New Roman" panose="02020603050405020304" pitchFamily="18" charset="0"/>
                <a:ea typeface="Times New Roman" panose="02020603050405020304" pitchFamily="18" charset="0"/>
                <a:cs typeface="Times New Roman" panose="02020603050405020304" pitchFamily="18" charset="0"/>
              </a:rPr>
              <a:t>Challenge at Glen Canyon, Damage and Repair of the Spillway at Glen Canyon Dam on Lake Powell”, Dept. of the Interior, Bureau of Reclamation, 1993,</a:t>
            </a:r>
          </a:p>
          <a:p>
            <a:pPr marL="640080" lvl="0" indent="0" defTabSz="914400" eaLnBrk="0">
              <a:lnSpc>
                <a:spcPct val="90000"/>
              </a:lnSpc>
              <a:spcBef>
                <a:spcPts val="0"/>
              </a:spcBef>
              <a:spcAft>
                <a:spcPts val="200"/>
              </a:spcAft>
              <a:buClrTx/>
              <a:buSzPct val="65000"/>
              <a:tabLst/>
              <a:defRPr/>
            </a:pPr>
            <a:r>
              <a:rPr lang="en-US" altLang="en-US" dirty="0">
                <a:solidFill>
                  <a:prstClr val="white"/>
                </a:solidFill>
                <a:latin typeface="Times New Roman" panose="02020603050405020304" pitchFamily="18" charset="0"/>
                <a:ea typeface="Times New Roman" panose="02020603050405020304" pitchFamily="18" charset="0"/>
                <a:cs typeface="Times New Roman" panose="02020603050405020304" pitchFamily="18" charset="0"/>
                <a:hlinkClick r:id="rId5"/>
              </a:rPr>
              <a:t>https://www.youtube.com/watch?v=dHpKvQ9XHV4</a:t>
            </a:r>
            <a:endParaRPr lang="en-US" altLang="en-US" dirty="0">
              <a:solidFill>
                <a:prstClr val="white"/>
              </a:solidFill>
              <a:latin typeface="Times New Roman" panose="02020603050405020304" pitchFamily="18" charset="0"/>
              <a:ea typeface="Times New Roman" panose="02020603050405020304" pitchFamily="18" charset="0"/>
              <a:cs typeface="Times New Roman" panose="02020603050405020304" pitchFamily="18" charset="0"/>
            </a:endParaRPr>
          </a:p>
          <a:p>
            <a:pPr marL="640080" lvl="0" indent="-1554480" defTabSz="914400" eaLnBrk="0">
              <a:lnSpc>
                <a:spcPct val="80000"/>
              </a:lnSpc>
              <a:spcBef>
                <a:spcPts val="0"/>
              </a:spcBef>
              <a:spcAft>
                <a:spcPts val="200"/>
              </a:spcAft>
              <a:buClrTx/>
              <a:buSzPct val="65000"/>
              <a:tabLst/>
              <a:defRPr/>
            </a:pPr>
            <a:r>
              <a:rPr lang="en-US" alt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[1006] Peter Newark, ”The Illustrated Encyclopedia of the Old West”, pg. 205, 244, Brock Hampton Press, 1988, 1980.</a:t>
            </a:r>
          </a:p>
          <a:p>
            <a:pPr marL="640080" lvl="0" indent="-1554480" defTabSz="914400" eaLnBrk="0">
              <a:lnSpc>
                <a:spcPct val="80000"/>
              </a:lnSpc>
              <a:spcBef>
                <a:spcPts val="0"/>
              </a:spcBef>
              <a:spcAft>
                <a:spcPts val="200"/>
              </a:spcAft>
              <a:buClrTx/>
              <a:buSzPct val="65000"/>
              <a:tabLst/>
              <a:defRPr/>
            </a:pPr>
            <a:r>
              <a:rPr lang="en-US" alt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[1007] “Answering The Mormons”, Truthnet.org, </a:t>
            </a:r>
            <a:r>
              <a:rPr lang="en-US" altLang="en-US" sz="1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hlinkClick r:id="rId6"/>
              </a:rPr>
              <a:t>http://www.truthnet.org/Christianity/Cults/Mormon8/</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lvl="0" indent="-1280160" defTabSz="914400" eaLnBrk="0">
              <a:lnSpc>
                <a:spcPct val="80000"/>
              </a:lnSpc>
              <a:spcBef>
                <a:spcPts val="0"/>
              </a:spcBef>
              <a:spcAft>
                <a:spcPts val="200"/>
              </a:spcAft>
              <a:buClrTx/>
              <a:buSzPct val="70000"/>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rPr>
              <a:t>[</a:t>
            </a:r>
            <a:r>
              <a:rPr lang="en-US" dirty="0">
                <a:solidFill>
                  <a:prstClr val="black">
                    <a:lumMod val="95000"/>
                    <a:lumOff val="5000"/>
                  </a:prstClr>
                </a:solidFill>
                <a:latin typeface="Times New Roman" panose="02020603050405020304" pitchFamily="18" charset="0"/>
                <a:cs typeface="Times New Roman" panose="02020603050405020304" pitchFamily="18" charset="0"/>
              </a:rPr>
              <a:t>1008] “Pope Francis: World Government Must Rule U.S. ‘For Their Own Good’”, News Punch”, Feb. 5</a:t>
            </a:r>
            <a:r>
              <a:rPr lang="en-US" baseline="30000" dirty="0">
                <a:solidFill>
                  <a:prstClr val="black">
                    <a:lumMod val="95000"/>
                    <a:lumOff val="5000"/>
                  </a:prstClr>
                </a:solidFill>
                <a:latin typeface="Times New Roman" panose="02020603050405020304" pitchFamily="18" charset="0"/>
                <a:cs typeface="Times New Roman" panose="02020603050405020304" pitchFamily="18" charset="0"/>
              </a:rPr>
              <a:t>th</a:t>
            </a:r>
            <a:r>
              <a:rPr lang="en-US" dirty="0">
                <a:solidFill>
                  <a:prstClr val="black">
                    <a:lumMod val="95000"/>
                    <a:lumOff val="5000"/>
                  </a:prstClr>
                </a:solidFill>
                <a:latin typeface="Times New Roman" panose="02020603050405020304" pitchFamily="18" charset="0"/>
                <a:cs typeface="Times New Roman" panose="02020603050405020304" pitchFamily="18" charset="0"/>
              </a:rPr>
              <a:t>, 2019,</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marR="0" lvl="0" indent="0" algn="l" defTabSz="914400" rtl="0" eaLnBrk="0" fontAlgn="base" latinLnBrk="0" hangingPunct="0">
              <a:lnSpc>
                <a:spcPct val="80000"/>
              </a:lnSpc>
              <a:spcBef>
                <a:spcPts val="0"/>
              </a:spcBef>
              <a:spcAft>
                <a:spcPts val="200"/>
              </a:spcAft>
              <a:buClrTx/>
              <a:buSzPct val="70000"/>
              <a:buFont typeface="Times New Roman" panose="02020603050405020304" pitchFamily="18" charset="0"/>
              <a:buNone/>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hlinkClick r:id="rId7"/>
              </a:rPr>
              <a:t>https://newspunch.com/pope-francis-world-government-rule/</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lvl="0" indent="-1280160" defTabSz="914400" eaLnBrk="0">
              <a:lnSpc>
                <a:spcPct val="80000"/>
              </a:lnSpc>
              <a:spcBef>
                <a:spcPts val="0"/>
              </a:spcBef>
              <a:spcAft>
                <a:spcPts val="2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[1009] Bill Federer, “Hitler's rise to power: Eerie echo of today's left”, WND, Feb. 5, 2019,</a:t>
            </a:r>
          </a:p>
          <a:p>
            <a:pPr marL="640080" marR="0" lvl="0" indent="0" algn="l" defTabSz="914400" rtl="0" eaLnBrk="0" fontAlgn="base" latinLnBrk="0" hangingPunct="0">
              <a:lnSpc>
                <a:spcPct val="80000"/>
              </a:lnSpc>
              <a:spcBef>
                <a:spcPts val="0"/>
              </a:spcBef>
              <a:spcAft>
                <a:spcPts val="200"/>
              </a:spcAft>
              <a:buClrTx/>
              <a:buSzPct val="70000"/>
              <a:buFont typeface="Times New Roman" panose="02020603050405020304" pitchFamily="18" charset="0"/>
              <a:buNone/>
              <a:tabLst/>
              <a:defRPr/>
            </a:pP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8"/>
              </a:rPr>
              <a:t>https://www.wnd.com/2019/02/hitlers-rise-to-power-eerie-echo-of-todays-left/?cat_orig=education</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640080" lvl="0" indent="-1280160" defTabSz="914400" eaLnBrk="0">
              <a:lnSpc>
                <a:spcPct val="80000"/>
              </a:lnSpc>
              <a:spcBef>
                <a:spcPts val="0"/>
              </a:spcBef>
              <a:spcAft>
                <a:spcPts val="200"/>
              </a:spcAft>
              <a:buClrTx/>
              <a:buSzPct val="70000"/>
              <a:tabLst/>
              <a:defRPr/>
            </a:pPr>
            <a:r>
              <a:rPr lang="en-US" dirty="0">
                <a:solidFill>
                  <a:prstClr val="black">
                    <a:lumMod val="95000"/>
                    <a:lumOff val="5000"/>
                  </a:prstClr>
                </a:solidFill>
                <a:latin typeface="Times New Roman" panose="02020603050405020304" pitchFamily="18" charset="0"/>
                <a:cs typeface="Times New Roman" panose="02020603050405020304" pitchFamily="18" charset="0"/>
              </a:rPr>
              <a:t>[1010] “Amin al-Husseini - In Nazi-occupied Europe &amp; The Holocaust”, Wikipedia, Feb. 5, 2019, </a:t>
            </a:r>
            <a:r>
              <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hlinkClick r:id="rId9"/>
              </a:rPr>
              <a:t>https://en.wikipedia.org/wiki/Amin_al-Husseini#In_Nazi-occupied_Europe</a:t>
            </a: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a:p>
            <a:pPr marL="548640" marR="0" lvl="0" indent="0" algn="l" defTabSz="914400" rtl="0" eaLnBrk="0" fontAlgn="base" latinLnBrk="0" hangingPunct="0">
              <a:lnSpc>
                <a:spcPct val="80000"/>
              </a:lnSpc>
              <a:spcBef>
                <a:spcPts val="0"/>
              </a:spcBef>
              <a:spcAft>
                <a:spcPts val="0"/>
              </a:spcAft>
              <a:buClrTx/>
              <a:buSzPct val="70000"/>
              <a:buFont typeface="Times New Roman" panose="02020603050405020304" pitchFamily="18" charset="0"/>
              <a:buNone/>
              <a:tabLst/>
              <a:defRPr/>
            </a:pPr>
            <a:endParaRPr kumimoji="0" lang="en-US" sz="1800" b="0" i="0" u="none" strike="noStrike" kern="1200" cap="none" spc="0" normalizeH="0" baseline="0" noProof="0" dirty="0">
              <a:ln>
                <a:noFill/>
              </a:ln>
              <a:solidFill>
                <a:prstClr val="black">
                  <a:lumMod val="95000"/>
                  <a:lumOff val="5000"/>
                </a:prstClr>
              </a:solidFill>
              <a:effectLst/>
              <a:uLnTx/>
              <a:uFillTx/>
              <a:latin typeface="Times New Roman" panose="02020603050405020304" pitchFamily="18" charset="0"/>
              <a:ea typeface="Microsoft YaHei"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23496433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0000">
        <p15:prstTrans prst="pageCurlDouble"/>
      </p:transition>
    </mc:Choice>
    <mc:Fallback xmlns="">
      <p:transition spd="slow" advTm="20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36797" y="1671148"/>
            <a:ext cx="8869680" cy="4795865"/>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87000"/>
              </a:lnSpc>
              <a:spcBef>
                <a:spcPts val="0"/>
              </a:spcBef>
              <a:spcAft>
                <a:spcPts val="1200"/>
              </a:spcAft>
              <a:buClr>
                <a:srgbClr val="000000"/>
              </a:buClr>
              <a:buSzPct val="10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300" i="0" u="none" strike="noStrike" kern="150" normalizeH="0" baseline="0" noProof="0" dirty="0">
                <a:solidFill>
                  <a:schemeClr val="bg1"/>
                </a:solidFill>
                <a:effectLst>
                  <a:outerShdw blurRad="38100" dist="38100" dir="2700000" algn="tl">
                    <a:srgbClr val="000000">
                      <a:alpha val="43137"/>
                    </a:srgbClr>
                  </a:outerShdw>
                </a:effectLst>
                <a:uLnTx/>
                <a:uFillTx/>
                <a:ea typeface="SimSun" panose="02010600030101010101" pitchFamily="2" charset="-122"/>
                <a:cs typeface="Arial" panose="020B0604020202020204" pitchFamily="34" charset="0"/>
              </a:rPr>
              <a:t>The</a:t>
            </a:r>
            <a:r>
              <a:rPr kumimoji="0" lang="en-US" sz="3300" i="0" u="none" strike="noStrike" kern="150" normalizeH="0" noProof="0" dirty="0">
                <a:solidFill>
                  <a:schemeClr val="bg1"/>
                </a:solidFill>
                <a:effectLst>
                  <a:outerShdw blurRad="38100" dist="38100" dir="2700000" algn="tl">
                    <a:srgbClr val="000000">
                      <a:alpha val="43137"/>
                    </a:srgbClr>
                  </a:outerShdw>
                </a:effectLst>
                <a:uLnTx/>
                <a:uFillTx/>
                <a:ea typeface="SimSun" panose="02010600030101010101" pitchFamily="2" charset="-122"/>
                <a:cs typeface="Arial" panose="020B0604020202020204" pitchFamily="34" charset="0"/>
              </a:rPr>
              <a:t> massive end times</a:t>
            </a:r>
            <a:r>
              <a:rPr kumimoji="0" lang="en-US" sz="3300" i="0" u="none" strike="noStrike" kern="150" normalizeH="0" baseline="0" noProof="0" dirty="0">
                <a:solidFill>
                  <a:schemeClr val="bg1"/>
                </a:solidFill>
                <a:effectLst>
                  <a:outerShdw blurRad="38100" dist="38100" dir="2700000" algn="tl">
                    <a:srgbClr val="000000">
                      <a:alpha val="43137"/>
                    </a:srgbClr>
                  </a:outerShdw>
                </a:effectLst>
                <a:uLnTx/>
                <a:uFillTx/>
                <a:ea typeface="SimSun" panose="02010600030101010101" pitchFamily="2" charset="-122"/>
                <a:cs typeface="Arial" panose="020B0604020202020204" pitchFamily="34" charset="0"/>
              </a:rPr>
              <a:t> biblical plagues have never occurred worldwide to everyone:</a:t>
            </a:r>
          </a:p>
          <a:p>
            <a:pPr marL="365760" marR="0" lvl="0" indent="-365760" algn="l" defTabSz="457200" rtl="0" eaLnBrk="1" fontAlgn="base" latinLnBrk="0" hangingPunct="0">
              <a:lnSpc>
                <a:spcPct val="94000"/>
              </a:lnSpc>
              <a:spcBef>
                <a:spcPts val="0"/>
              </a:spcBef>
              <a:spcAft>
                <a:spcPts val="300"/>
              </a:spcAft>
              <a:buClr>
                <a:srgbClr val="000000"/>
              </a:buClr>
              <a:buSzPct val="80000"/>
              <a:buFont typeface="Wingdings" panose="05000000000000000000" pitchFamily="2" charset="2"/>
              <a:buChar char="Ø"/>
              <a:tabLst/>
              <a:defRPr/>
            </a:pPr>
            <a:r>
              <a:rPr kumimoji="0" lang="en-US" sz="2900" i="0" u="none" strike="noStrike" kern="150" normalizeH="0" baseline="0" noProof="0" dirty="0">
                <a:solidFill>
                  <a:schemeClr val="bg1"/>
                </a:solidFill>
                <a:effectLst>
                  <a:outerShdw blurRad="38100" dist="38100" dir="2700000" algn="tl">
                    <a:srgbClr val="000000">
                      <a:alpha val="43137"/>
                    </a:srgbClr>
                  </a:outerShdw>
                </a:effectLst>
                <a:uLnTx/>
                <a:uFillTx/>
                <a:ea typeface="SimSun" panose="02010600030101010101" pitchFamily="2" charset="-122"/>
                <a:cs typeface="Arial" panose="020B0604020202020204" pitchFamily="34" charset="0"/>
              </a:rPr>
              <a:t>Then the kings of the earth</a:t>
            </a:r>
            <a:r>
              <a:rPr kumimoji="0" lang="en-US" sz="2900" i="0" u="none" strike="noStrike" kern="150" normalizeH="0" noProof="0" dirty="0">
                <a:solidFill>
                  <a:schemeClr val="bg1"/>
                </a:solidFill>
                <a:effectLst>
                  <a:outerShdw blurRad="38100" dist="38100" dir="2700000" algn="tl">
                    <a:srgbClr val="000000">
                      <a:alpha val="43137"/>
                    </a:srgbClr>
                  </a:outerShdw>
                </a:effectLst>
                <a:uLnTx/>
                <a:uFillTx/>
                <a:ea typeface="SimSun" panose="02010600030101010101" pitchFamily="2" charset="-122"/>
                <a:cs typeface="Arial" panose="020B0604020202020204" pitchFamily="34" charset="0"/>
              </a:rPr>
              <a:t> </a:t>
            </a:r>
            <a:r>
              <a:rPr kumimoji="0" lang="en-US" sz="2900" i="0" u="none" strike="noStrike" kern="150" normalizeH="0" baseline="0" noProof="0" dirty="0">
                <a:solidFill>
                  <a:schemeClr val="bg1"/>
                </a:solidFill>
                <a:effectLst>
                  <a:outerShdw blurRad="38100" dist="38100" dir="2700000" algn="tl">
                    <a:srgbClr val="000000">
                      <a:alpha val="43137"/>
                    </a:srgbClr>
                  </a:outerShdw>
                </a:effectLst>
                <a:uLnTx/>
                <a:uFillTx/>
                <a:ea typeface="SimSun" panose="02010600030101010101" pitchFamily="2" charset="-122"/>
                <a:cs typeface="Arial" panose="020B0604020202020204" pitchFamily="34" charset="0"/>
              </a:rPr>
              <a:t>… the generals, the rich, the mighty, </a:t>
            </a:r>
            <a:r>
              <a:rPr kumimoji="0" lang="en-US" sz="2900" b="1" i="0" strike="noStrike" kern="15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ea typeface="SimSun" panose="02010600030101010101" pitchFamily="2" charset="-122"/>
                <a:cs typeface="Arial" panose="020B0604020202020204" pitchFamily="34" charset="0"/>
              </a:rPr>
              <a:t>and everyone else… hid in caves and among the rocks of the mountains</a:t>
            </a:r>
            <a:r>
              <a:rPr kumimoji="0" lang="en-US" sz="2400" b="1" i="0" u="none" strike="noStrike" kern="150" normalizeH="0" baseline="0" noProof="0" dirty="0">
                <a:solidFill>
                  <a:schemeClr val="bg1"/>
                </a:solidFill>
                <a:uLnTx/>
                <a:uFillTx/>
                <a:ea typeface="SimSun" panose="02010600030101010101" pitchFamily="2" charset="-122"/>
                <a:cs typeface="Arial" panose="020B0604020202020204" pitchFamily="34" charset="0"/>
              </a:rPr>
              <a:t>…</a:t>
            </a:r>
            <a:r>
              <a:rPr kumimoji="0" lang="en-US" b="1" i="0" u="none" strike="noStrike" kern="150" normalizeH="0" baseline="0" noProof="0" dirty="0">
                <a:solidFill>
                  <a:schemeClr val="bg1"/>
                </a:solidFill>
                <a:uLnTx/>
                <a:uFillTx/>
                <a:ea typeface="SimSun" panose="02010600030101010101" pitchFamily="2" charset="-122"/>
                <a:cs typeface="Arial" panose="020B0604020202020204" pitchFamily="34" charset="0"/>
              </a:rPr>
              <a:t> </a:t>
            </a:r>
          </a:p>
          <a:p>
            <a:pPr marL="365760" marR="0" lvl="0" indent="0" algn="l" defTabSz="457200" rtl="0" eaLnBrk="1" fontAlgn="base" latinLnBrk="0" hangingPunct="0">
              <a:lnSpc>
                <a:spcPct val="94000"/>
              </a:lnSpc>
              <a:spcBef>
                <a:spcPts val="0"/>
              </a:spcBef>
              <a:spcAft>
                <a:spcPts val="1200"/>
              </a:spcAft>
              <a:buClr>
                <a:srgbClr val="000000"/>
              </a:buClr>
              <a:buSzPct val="80000"/>
              <a:tabLst/>
              <a:defRPr/>
            </a:pPr>
            <a:r>
              <a:rPr kumimoji="0" lang="en-US"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hlinkClick r:id="rId3"/>
              </a:rPr>
              <a:t>Rev. 6:14-17</a:t>
            </a:r>
            <a:r>
              <a:rPr kumimoji="0" lang="en-US" b="0" i="0" u="none" strike="noStrike" kern="150" cap="none" spc="0" normalizeH="0" baseline="0" noProof="0" dirty="0">
                <a:ln>
                  <a:noFill/>
                </a:ln>
                <a:solidFill>
                  <a:prstClr val="black"/>
                </a:solidFill>
                <a:effectLst/>
                <a:uLnTx/>
                <a:uFillTx/>
                <a:ea typeface="SimSun" panose="02010600030101010101" pitchFamily="2" charset="-122"/>
                <a:cs typeface="Arial" panose="020B0604020202020204" pitchFamily="34" charset="0"/>
              </a:rPr>
              <a:t> also</a:t>
            </a:r>
            <a:r>
              <a:rPr lang="en-US" kern="150" dirty="0">
                <a:solidFill>
                  <a:prstClr val="black"/>
                </a:solidFill>
                <a:ea typeface="SimSun" panose="02010600030101010101" pitchFamily="2" charset="-122"/>
                <a:cs typeface="Arial" panose="020B0604020202020204" pitchFamily="34" charset="0"/>
              </a:rPr>
              <a:t> </a:t>
            </a:r>
            <a:r>
              <a:rPr lang="en-US" kern="150" dirty="0">
                <a:solidFill>
                  <a:prstClr val="black"/>
                </a:solidFill>
                <a:ea typeface="SimSun" panose="02010600030101010101" pitchFamily="2" charset="-122"/>
                <a:cs typeface="Arial" panose="020B0604020202020204" pitchFamily="34" charset="0"/>
                <a:hlinkClick r:id="rId4"/>
              </a:rPr>
              <a:t>Isaiah 2:10,19-21 NIV</a:t>
            </a:r>
            <a:endParaRPr kumimoji="0" lang="en-US" b="0" i="0" u="none" strike="noStrike" kern="150" cap="none" spc="0" normalizeH="0" baseline="0" noProof="0" dirty="0">
              <a:ln>
                <a:noFill/>
              </a:ln>
              <a:solidFill>
                <a:srgbClr val="000000"/>
              </a:solidFill>
              <a:effectLst/>
              <a:uLnTx/>
              <a:uFillTx/>
              <a:ea typeface="SimSun" panose="02010600030101010101" pitchFamily="2" charset="-122"/>
              <a:cs typeface="Arial" panose="020B0604020202020204" pitchFamily="34" charset="0"/>
            </a:endParaRPr>
          </a:p>
          <a:p>
            <a:pPr marL="365760" marR="0" lvl="0" indent="-365760" algn="l" defTabSz="457200" rtl="0" eaLnBrk="1" fontAlgn="base" latinLnBrk="0" hangingPunct="0">
              <a:lnSpc>
                <a:spcPct val="94000"/>
              </a:lnSpc>
              <a:spcBef>
                <a:spcPts val="0"/>
              </a:spcBef>
              <a:spcAft>
                <a:spcPts val="800"/>
              </a:spcAft>
              <a:buClr>
                <a:srgbClr val="000000"/>
              </a:buClr>
              <a:buSzPct val="80000"/>
              <a:buFont typeface="Wingdings" panose="05000000000000000000" pitchFamily="2" charset="2"/>
              <a:buChar char="Ø"/>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2900" i="0" u="none" strike="noStrike" kern="1200" normalizeH="0" baseline="0" noProof="0" dirty="0">
                <a:solidFill>
                  <a:schemeClr val="bg1"/>
                </a:solidFill>
                <a:effectLst>
                  <a:outerShdw blurRad="38100" dist="38100" dir="2700000" algn="tl">
                    <a:srgbClr val="000000">
                      <a:alpha val="43137"/>
                    </a:srgbClr>
                  </a:outerShdw>
                </a:effectLst>
                <a:uLnTx/>
                <a:uFillTx/>
                <a:cs typeface="Arial" panose="020B0604020202020204" pitchFamily="34" charset="0"/>
              </a:rPr>
              <a:t>The second angel poured out his bowl on the sea, and it turned into blood like that of a dead person, and </a:t>
            </a:r>
            <a:r>
              <a:rPr kumimoji="0" lang="en-US" sz="2900" b="1" i="0"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every living thing in the sea died</a:t>
            </a:r>
            <a:r>
              <a:rPr kumimoji="0" lang="en-US" sz="2900" i="0" u="none" strike="noStrike" kern="1200" normalizeH="0" baseline="0" noProof="0" dirty="0">
                <a:solidFill>
                  <a:schemeClr val="bg1"/>
                </a:solidFill>
                <a:effectLst>
                  <a:outerShdw blurRad="38100" dist="38100" dir="2700000" algn="tl">
                    <a:srgbClr val="000000">
                      <a:alpha val="43137"/>
                    </a:srgbClr>
                  </a:outerShdw>
                </a:effectLst>
                <a:uLnTx/>
                <a:uFillTx/>
                <a:cs typeface="Arial" panose="020B0604020202020204" pitchFamily="34" charset="0"/>
              </a:rPr>
              <a:t>. The … springs of water … became blood. </a:t>
            </a:r>
            <a:r>
              <a:rPr kumimoji="0" lang="en-US" b="0" i="0" u="none" strike="noStrike" kern="1200" cap="none" spc="0" normalizeH="0" baseline="0" noProof="0" dirty="0">
                <a:ln>
                  <a:noFill/>
                </a:ln>
                <a:solidFill>
                  <a:srgbClr val="000000"/>
                </a:solidFill>
                <a:effectLst/>
                <a:uLnTx/>
                <a:uFillTx/>
                <a:cs typeface="Arial" panose="020B0604020202020204" pitchFamily="34" charset="0"/>
                <a:hlinkClick r:id="rId5"/>
              </a:rPr>
              <a:t>Rev. 16:2-5</a:t>
            </a:r>
            <a:endParaRPr kumimoji="0" lang="en-US" sz="2000" b="0" i="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5" name="Rectangle 2">
            <a:extLst>
              <a:ext uri="{FF2B5EF4-FFF2-40B4-BE49-F238E27FC236}">
                <a16:creationId xmlns:a16="http://schemas.microsoft.com/office/drawing/2014/main" id="{5E576C96-0566-4B74-BC4B-86E9564639F5}"/>
              </a:ext>
            </a:extLst>
          </p:cNvPr>
          <p:cNvSpPr>
            <a:spLocks noChangeArrowheads="1"/>
          </p:cNvSpPr>
          <p:nvPr/>
        </p:nvSpPr>
        <p:spPr bwMode="auto">
          <a:xfrm>
            <a:off x="229984" y="274320"/>
            <a:ext cx="8683306" cy="118872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00000"/>
              </a:lnSpc>
              <a:spcAft>
                <a:spcPts val="600"/>
              </a:spcAft>
              <a:buClr>
                <a:srgbClr val="0000FF"/>
              </a:buClr>
              <a:tabLst/>
            </a:pPr>
            <a:r>
              <a:rPr lang="en-US" sz="3400" b="1" dirty="0">
                <a:ln w="9525">
                  <a:solidFill>
                    <a:prstClr val="black"/>
                  </a:solidFill>
                  <a:prstDash val="solid"/>
                </a:ln>
                <a:solidFill>
                  <a:srgbClr val="ED7D31">
                    <a:lumMod val="75000"/>
                  </a:srgbClr>
                </a:solidFill>
                <a:effectLst>
                  <a:outerShdw blurRad="12700" dist="38100" dir="2700000" algn="tl" rotWithShape="0">
                    <a:prstClr val="black">
                      <a:lumMod val="50000"/>
                    </a:prstClr>
                  </a:outerShdw>
                </a:effectLst>
              </a:rPr>
              <a:t>Many Bible Verses Prove the Tribulation Plagues Didn’t Occur in the Past </a:t>
            </a:r>
          </a:p>
        </p:txBody>
      </p:sp>
      <p:sp>
        <p:nvSpPr>
          <p:cNvPr id="4" name="Date Placeholder 2">
            <a:extLst>
              <a:ext uri="{FF2B5EF4-FFF2-40B4-BE49-F238E27FC236}">
                <a16:creationId xmlns:a16="http://schemas.microsoft.com/office/drawing/2014/main" id="{5690BEC6-D627-4E6B-A1B6-9049DB51F33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7055870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903C97B-BC19-4FD2-AFFF-6164400D6A16}"/>
              </a:ext>
            </a:extLst>
          </p:cNvPr>
          <p:cNvSpPr>
            <a:spLocks noChangeArrowheads="1"/>
          </p:cNvSpPr>
          <p:nvPr/>
        </p:nvSpPr>
        <p:spPr bwMode="auto">
          <a:xfrm>
            <a:off x="182880" y="1554480"/>
            <a:ext cx="8778240" cy="502920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18288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274320" marR="0" indent="-274320">
              <a:lnSpc>
                <a:spcPct val="90000"/>
              </a:lnSpc>
              <a:spcBef>
                <a:spcPts val="0"/>
              </a:spcBef>
              <a:spcAft>
                <a:spcPts val="600"/>
              </a:spcAft>
              <a:buSzPct val="80000"/>
              <a:buFont typeface="Wingdings" panose="05000000000000000000" pitchFamily="2" charset="2"/>
              <a:buChar char="Ø"/>
            </a:pPr>
            <a:r>
              <a:rPr lang="en-US" sz="2600" dirty="0">
                <a:cs typeface="Arial" panose="020B0604020202020204" pitchFamily="34" charset="0"/>
              </a:rPr>
              <a:t>… </a:t>
            </a:r>
            <a:r>
              <a:rPr lang="en-US" sz="3000" dirty="0">
                <a:effectLst>
                  <a:outerShdw blurRad="38100" dist="38100" dir="2700000" algn="tl">
                    <a:srgbClr val="000000">
                      <a:alpha val="43137"/>
                    </a:srgbClr>
                  </a:outerShdw>
                </a:effectLst>
                <a:cs typeface="Arial" panose="020B0604020202020204" pitchFamily="34" charset="0"/>
              </a:rPr>
              <a:t>so tremendous was the quake</a:t>
            </a:r>
            <a:r>
              <a:rPr lang="en-US" sz="2600" dirty="0">
                <a:effectLst>
                  <a:outerShdw blurRad="38100" dist="38100" dir="2700000" algn="tl">
                    <a:srgbClr val="000000">
                      <a:alpha val="43137"/>
                    </a:srgbClr>
                  </a:outerShdw>
                </a:effectLst>
                <a:cs typeface="Arial" panose="020B0604020202020204" pitchFamily="34" charset="0"/>
              </a:rPr>
              <a:t>…</a:t>
            </a:r>
            <a:r>
              <a:rPr lang="en-US" sz="3000" dirty="0">
                <a:effectLst>
                  <a:outerShdw blurRad="38100" dist="38100" dir="2700000" algn="tl">
                    <a:srgbClr val="000000">
                      <a:alpha val="43137"/>
                    </a:srgbClr>
                  </a:outerShdw>
                </a:effectLst>
                <a:cs typeface="Arial" panose="020B0604020202020204" pitchFamily="34" charset="0"/>
              </a:rPr>
              <a:t> </a:t>
            </a: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cities of the nations collapsed</a:t>
            </a:r>
            <a:r>
              <a:rPr lang="en-US" sz="3200" dirty="0">
                <a:ln w="9525">
                  <a:solidFill>
                    <a:schemeClr val="bg1"/>
                  </a:solidFill>
                  <a:prstDash val="solid"/>
                </a:ln>
                <a:solidFill>
                  <a:schemeClr val="tx1"/>
                </a:solidFill>
                <a:effectLst/>
                <a:cs typeface="Arial" panose="020B0604020202020204" pitchFamily="34" charset="0"/>
              </a:rPr>
              <a:t> </a:t>
            </a:r>
            <a:r>
              <a:rPr lang="en-US" sz="2600" dirty="0">
                <a:solidFill>
                  <a:schemeClr val="bg1"/>
                </a:solidFill>
                <a:effectLst/>
                <a:cs typeface="Arial" panose="020B0604020202020204" pitchFamily="34" charset="0"/>
              </a:rPr>
              <a:t>…</a:t>
            </a:r>
            <a:r>
              <a:rPr lang="en-US" sz="2600" b="1" baseline="30000" dirty="0">
                <a:effectLst/>
                <a:cs typeface="Arial" panose="020B0604020202020204" pitchFamily="34" charset="0"/>
              </a:rPr>
              <a:t> </a:t>
            </a: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Every island fled away and the mountains could not be found </a:t>
            </a:r>
            <a:r>
              <a:rPr lang="en-US" sz="2600" dirty="0">
                <a:solidFill>
                  <a:schemeClr val="bg1">
                    <a:lumMod val="95000"/>
                    <a:lumOff val="5000"/>
                  </a:schemeClr>
                </a:solidFill>
                <a:cs typeface="Arial" panose="020B0604020202020204" pitchFamily="34" charset="0"/>
              </a:rPr>
              <a:t>...</a:t>
            </a:r>
            <a:r>
              <a:rPr lang="en-US" sz="3000" b="1" dirty="0">
                <a:cs typeface="Arial" panose="020B0604020202020204" pitchFamily="34" charset="0"/>
              </a:rPr>
              <a:t> </a:t>
            </a:r>
          </a:p>
          <a:p>
            <a:pPr marL="274320" marR="0" indent="0">
              <a:lnSpc>
                <a:spcPct val="90000"/>
              </a:lnSpc>
              <a:spcBef>
                <a:spcPts val="0"/>
              </a:spcBef>
              <a:spcAft>
                <a:spcPts val="1800"/>
              </a:spcAft>
              <a:buSzPct val="80000"/>
            </a:pPr>
            <a:r>
              <a:rPr lang="en-US" dirty="0">
                <a:cs typeface="Arial" panose="020B0604020202020204" pitchFamily="34" charset="0"/>
                <a:hlinkClick r:id="rId3"/>
              </a:rPr>
              <a:t>Rev. 16:18-20</a:t>
            </a:r>
            <a:endParaRPr lang="en-US" dirty="0">
              <a:cs typeface="Arial" panose="020B0604020202020204" pitchFamily="34" charset="0"/>
            </a:endParaRPr>
          </a:p>
          <a:p>
            <a:pPr marL="274320" lvl="0" indent="-274320" hangingPunct="1">
              <a:lnSpc>
                <a:spcPct val="90000"/>
              </a:lnSpc>
              <a:spcBef>
                <a:spcPts val="0"/>
              </a:spcBef>
              <a:spcAft>
                <a:spcPts val="600"/>
              </a:spcAft>
              <a:buSzPct val="70000"/>
              <a:buFont typeface="Wingdings" panose="05000000000000000000" pitchFamily="2" charset="2"/>
              <a:buChar char="Ø"/>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sz="3000" dirty="0">
                <a:ln w="9525">
                  <a:noFill/>
                  <a:prstDash val="solid"/>
                </a:ln>
                <a:solidFill>
                  <a:prstClr val="black"/>
                </a:solidFill>
                <a:effectLst>
                  <a:outerShdw blurRad="38100" dist="38100" dir="2700000" algn="tl">
                    <a:srgbClr val="000000">
                      <a:alpha val="43137"/>
                    </a:srgbClr>
                  </a:outerShdw>
                </a:effectLst>
                <a:ea typeface="Microsoft YaHei" pitchFamily="1"/>
                <a:cs typeface="Arial" panose="020B0604020202020204" pitchFamily="34" charset="0"/>
              </a:rPr>
              <a:t>I will punish the world for its evil, the wicked for their sins… </a:t>
            </a:r>
            <a:r>
              <a:rPr lang="en-US" sz="3100" b="1" dirty="0">
                <a:ln w="9525">
                  <a:solidFill>
                    <a:schemeClr val="bg1"/>
                  </a:solidFill>
                  <a:prstDash val="solid"/>
                </a:ln>
                <a:solidFill>
                  <a:schemeClr val="tx1"/>
                </a:solidFill>
                <a:effectLst>
                  <a:outerShdw blurRad="12700" dist="38100" dir="2700000" algn="tl" rotWithShape="0">
                    <a:schemeClr val="bg1">
                      <a:lumMod val="50000"/>
                    </a:schemeClr>
                  </a:outerShdw>
                </a:effectLst>
                <a:ea typeface="Microsoft YaHei" pitchFamily="1"/>
                <a:cs typeface="Arial" panose="020B0604020202020204" pitchFamily="34" charset="0"/>
              </a:rPr>
              <a:t>I will make people scarcer than pure gold</a:t>
            </a:r>
            <a:r>
              <a:rPr lang="en-US" sz="3000" dirty="0">
                <a:ln w="9525">
                  <a:noFill/>
                  <a:prstDash val="solid"/>
                </a:ln>
                <a:solidFill>
                  <a:prstClr val="black"/>
                </a:solidFill>
                <a:effectLst>
                  <a:outerShdw blurRad="38100" dist="38100" dir="2700000" algn="tl">
                    <a:srgbClr val="000000">
                      <a:alpha val="43137"/>
                    </a:srgbClr>
                  </a:outerShdw>
                </a:effectLst>
                <a:ea typeface="Microsoft YaHei" pitchFamily="1"/>
                <a:cs typeface="Arial" panose="020B0604020202020204" pitchFamily="34" charset="0"/>
              </a:rPr>
              <a:t>, more rare than the gold of Ophir. </a:t>
            </a:r>
          </a:p>
          <a:p>
            <a:pPr marL="274320" lvl="0" indent="0" hangingPunct="1">
              <a:lnSpc>
                <a:spcPct val="90000"/>
              </a:lnSpc>
              <a:spcBef>
                <a:spcPts val="0"/>
              </a:spcBef>
              <a:spcAft>
                <a:spcPts val="1200"/>
              </a:spcAft>
              <a:buSzPct val="70000"/>
              <a:tabLst>
                <a:tab pos="272880" algn="l"/>
                <a:tab pos="730080" algn="l"/>
                <a:tab pos="1187280" algn="l"/>
                <a:tab pos="1644479" algn="l"/>
                <a:tab pos="2101680" algn="l"/>
                <a:tab pos="2558880" algn="l"/>
                <a:tab pos="3016080" algn="l"/>
                <a:tab pos="3473279" algn="l"/>
                <a:tab pos="3930479" algn="l"/>
                <a:tab pos="4387680" algn="l"/>
                <a:tab pos="4844880" algn="l"/>
                <a:tab pos="5302079" algn="l"/>
                <a:tab pos="5759280" algn="l"/>
                <a:tab pos="6216479" algn="l"/>
                <a:tab pos="6673680" algn="l"/>
                <a:tab pos="7130880" algn="l"/>
                <a:tab pos="7588080" algn="l"/>
                <a:tab pos="8045280" algn="l"/>
                <a:tab pos="8502480" algn="l"/>
                <a:tab pos="8959680" algn="l"/>
                <a:tab pos="9416880" algn="l"/>
              </a:tabLst>
              <a:defRPr sz="1800"/>
            </a:pPr>
            <a:r>
              <a:rPr lang="en-US" dirty="0">
                <a:ln w="9525">
                  <a:noFill/>
                  <a:prstDash val="solid"/>
                </a:ln>
                <a:solidFill>
                  <a:prstClr val="black"/>
                </a:solidFill>
                <a:effectLst>
                  <a:outerShdw blurRad="38100" dist="38100" dir="2700000" algn="tl">
                    <a:srgbClr val="000000">
                      <a:alpha val="43137"/>
                    </a:srgbClr>
                  </a:outerShdw>
                </a:effectLst>
                <a:ea typeface="Microsoft YaHei" pitchFamily="1"/>
                <a:cs typeface="Arial" panose="020B0604020202020204" pitchFamily="34" charset="0"/>
                <a:hlinkClick r:id="rId4"/>
              </a:rPr>
              <a:t>Is. 13:12 NIV</a:t>
            </a:r>
            <a:endParaRPr lang="en-US" dirty="0">
              <a:cs typeface="Arial" panose="020B0604020202020204" pitchFamily="34" charset="0"/>
            </a:endParaRPr>
          </a:p>
          <a:p>
            <a:pPr marL="274320" lvl="0" indent="-274320">
              <a:lnSpc>
                <a:spcPct val="90000"/>
              </a:lnSpc>
              <a:spcAft>
                <a:spcPts val="0"/>
              </a:spcAft>
              <a:buClr>
                <a:prstClr val="black"/>
              </a:buClr>
              <a:buSzPct val="70000"/>
              <a:buFont typeface="Wingdings" panose="05000000000000000000" pitchFamily="2" charset="2"/>
              <a:buChar char="Ø"/>
              <a:tabLst/>
              <a:defRPr/>
            </a:pPr>
            <a:r>
              <a:rPr lang="en-US" sz="3000" dirty="0">
                <a:solidFill>
                  <a:schemeClr val="bg1"/>
                </a:solidFill>
                <a:effectLst>
                  <a:outerShdw blurRad="38100" dist="38100" dir="2700000" algn="tl">
                    <a:srgbClr val="000000">
                      <a:alpha val="43137"/>
                    </a:srgbClr>
                  </a:outerShdw>
                </a:effectLst>
                <a:cs typeface="Arial" panose="020B0604020202020204" pitchFamily="34" charset="0"/>
              </a:rPr>
              <a:t>Per the Bible, these plagues could not start until after Israel returned as a nation, in 1948. </a:t>
            </a:r>
            <a:r>
              <a:rPr lang="en-US" sz="1700" dirty="0">
                <a:ln w="9525">
                  <a:solidFill>
                    <a:schemeClr val="bg1"/>
                  </a:solidFill>
                  <a:prstDash val="solid"/>
                </a:ln>
                <a:solidFill>
                  <a:schemeClr val="tx1"/>
                </a:solidFill>
                <a:cs typeface="Arial" panose="020B0604020202020204" pitchFamily="34" charset="0"/>
                <a:hlinkClick r:id="rId5"/>
              </a:rPr>
              <a:t>Ez. 11:17</a:t>
            </a:r>
            <a:r>
              <a:rPr lang="en-US" sz="1700" dirty="0">
                <a:ln w="9525">
                  <a:solidFill>
                    <a:schemeClr val="bg1"/>
                  </a:solidFill>
                  <a:prstDash val="solid"/>
                </a:ln>
                <a:solidFill>
                  <a:schemeClr val="tx1"/>
                </a:solidFill>
                <a:cs typeface="Arial" panose="020B0604020202020204" pitchFamily="34" charset="0"/>
              </a:rPr>
              <a:t>, </a:t>
            </a:r>
            <a:r>
              <a:rPr lang="en-US" sz="1700" dirty="0">
                <a:ln w="9525">
                  <a:solidFill>
                    <a:schemeClr val="bg1"/>
                  </a:solidFill>
                  <a:prstDash val="solid"/>
                </a:ln>
                <a:solidFill>
                  <a:schemeClr val="tx1"/>
                </a:solidFill>
                <a:cs typeface="Arial" panose="020B0604020202020204" pitchFamily="34" charset="0"/>
                <a:hlinkClick r:id="rId6"/>
              </a:rPr>
              <a:t>34:11-13</a:t>
            </a:r>
            <a:r>
              <a:rPr lang="en-US" sz="1700" dirty="0">
                <a:ln w="9525">
                  <a:solidFill>
                    <a:schemeClr val="bg1"/>
                  </a:solidFill>
                  <a:prstDash val="solid"/>
                </a:ln>
                <a:solidFill>
                  <a:schemeClr val="tx1"/>
                </a:solidFill>
                <a:cs typeface="Arial" panose="020B0604020202020204" pitchFamily="34" charset="0"/>
              </a:rPr>
              <a:t>, </a:t>
            </a:r>
            <a:r>
              <a:rPr lang="en-US" sz="1700" dirty="0">
                <a:ln w="9525">
                  <a:solidFill>
                    <a:schemeClr val="bg1"/>
                  </a:solidFill>
                  <a:prstDash val="solid"/>
                </a:ln>
                <a:solidFill>
                  <a:schemeClr val="tx1"/>
                </a:solidFill>
                <a:cs typeface="Arial" panose="020B0604020202020204" pitchFamily="34" charset="0"/>
                <a:hlinkClick r:id="rId7"/>
              </a:rPr>
              <a:t>Ez. 36:24-36</a:t>
            </a:r>
            <a:r>
              <a:rPr lang="en-US" sz="3200" dirty="0">
                <a:ln w="9525">
                  <a:solidFill>
                    <a:schemeClr val="bg1"/>
                  </a:solidFill>
                  <a:prstDash val="solid"/>
                </a:ln>
                <a:solidFill>
                  <a:schemeClr val="tx1"/>
                </a:solidFill>
                <a:latin typeface="Calibri" pitchFamily="34"/>
                <a:ea typeface="Microsoft YaHei" pitchFamily="1"/>
                <a:cs typeface="Times New Roman" pitchFamily="18"/>
              </a:rPr>
              <a:t> </a:t>
            </a:r>
            <a:r>
              <a:rPr lang="en-US" sz="1700" dirty="0">
                <a:ln w="9525">
                  <a:solidFill>
                    <a:schemeClr val="bg1"/>
                  </a:solidFill>
                  <a:prstDash val="solid"/>
                </a:ln>
                <a:solidFill>
                  <a:schemeClr val="tx1"/>
                </a:solidFill>
                <a:cs typeface="Arial" panose="020B0604020202020204" pitchFamily="34" charset="0"/>
                <a:hlinkClick r:id="rId8"/>
              </a:rPr>
              <a:t>38:8</a:t>
            </a:r>
            <a:r>
              <a:rPr lang="en-US" sz="1700" dirty="0">
                <a:ln w="9525">
                  <a:solidFill>
                    <a:schemeClr val="bg1"/>
                  </a:solidFill>
                  <a:prstDash val="solid"/>
                </a:ln>
                <a:solidFill>
                  <a:schemeClr val="tx1"/>
                </a:solidFill>
                <a:cs typeface="Arial" panose="020B0604020202020204" pitchFamily="34" charset="0"/>
              </a:rPr>
              <a:t>, </a:t>
            </a:r>
            <a:r>
              <a:rPr lang="en-US" sz="1700" dirty="0">
                <a:ln w="9525">
                  <a:solidFill>
                    <a:schemeClr val="bg1"/>
                  </a:solidFill>
                  <a:prstDash val="solid"/>
                </a:ln>
                <a:solidFill>
                  <a:schemeClr val="tx1"/>
                </a:solidFill>
                <a:cs typeface="Arial" panose="020B0604020202020204" pitchFamily="34" charset="0"/>
                <a:hlinkClick r:id="rId9"/>
              </a:rPr>
              <a:t>Is. 61:4</a:t>
            </a:r>
            <a:r>
              <a:rPr lang="en-US" sz="1700" dirty="0">
                <a:ln w="9525">
                  <a:solidFill>
                    <a:schemeClr val="bg1"/>
                  </a:solidFill>
                  <a:prstDash val="solid"/>
                </a:ln>
                <a:solidFill>
                  <a:schemeClr val="tx1"/>
                </a:solidFill>
                <a:cs typeface="Arial" panose="020B0604020202020204" pitchFamily="34" charset="0"/>
              </a:rPr>
              <a:t>, </a:t>
            </a:r>
            <a:r>
              <a:rPr lang="en-US" sz="1700" dirty="0">
                <a:ln w="9525">
                  <a:solidFill>
                    <a:schemeClr val="bg1"/>
                  </a:solidFill>
                  <a:prstDash val="solid"/>
                </a:ln>
                <a:solidFill>
                  <a:schemeClr val="tx1"/>
                </a:solidFill>
                <a:cs typeface="Arial" panose="020B0604020202020204" pitchFamily="34" charset="0"/>
                <a:hlinkClick r:id="rId10"/>
              </a:rPr>
              <a:t>66:8</a:t>
            </a:r>
            <a:endParaRPr lang="en-US" sz="1700" dirty="0">
              <a:solidFill>
                <a:schemeClr val="tx1"/>
              </a:solidFill>
              <a:cs typeface="Arial" panose="020B0604020202020204" pitchFamily="34" charset="0"/>
            </a:endParaRPr>
          </a:p>
        </p:txBody>
      </p:sp>
      <p:sp>
        <p:nvSpPr>
          <p:cNvPr id="5" name="Rectangle 2">
            <a:extLst>
              <a:ext uri="{FF2B5EF4-FFF2-40B4-BE49-F238E27FC236}">
                <a16:creationId xmlns:a16="http://schemas.microsoft.com/office/drawing/2014/main" id="{5E576C96-0566-4B74-BC4B-86E9564639F5}"/>
              </a:ext>
            </a:extLst>
          </p:cNvPr>
          <p:cNvSpPr>
            <a:spLocks noChangeArrowheads="1"/>
          </p:cNvSpPr>
          <p:nvPr/>
        </p:nvSpPr>
        <p:spPr bwMode="auto">
          <a:xfrm>
            <a:off x="262116" y="152400"/>
            <a:ext cx="8619767" cy="1188720"/>
          </a:xfrm>
          <a:prstGeom prst="rect">
            <a:avLst/>
          </a:prstGeom>
          <a:blipFill>
            <a:blip r:embed="rId11"/>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00000"/>
              </a:lnSpc>
              <a:spcAft>
                <a:spcPts val="600"/>
              </a:spcAft>
              <a:buClr>
                <a:srgbClr val="0000FF"/>
              </a:buClr>
              <a:tabLst/>
            </a:pPr>
            <a:r>
              <a:rPr lang="en-US" sz="3400" b="1" dirty="0">
                <a:ln w="9525">
                  <a:solidFill>
                    <a:prstClr val="black"/>
                  </a:solidFill>
                  <a:prstDash val="solid"/>
                </a:ln>
                <a:solidFill>
                  <a:srgbClr val="ED7D31">
                    <a:lumMod val="75000"/>
                  </a:srgbClr>
                </a:solidFill>
                <a:effectLst>
                  <a:outerShdw blurRad="12700" dist="38100" dir="2700000" algn="tl" rotWithShape="0">
                    <a:prstClr val="black">
                      <a:lumMod val="50000"/>
                    </a:prstClr>
                  </a:outerShdw>
                </a:effectLst>
              </a:rPr>
              <a:t>Many Bible Verses Prove the Tribulation Plagues Didn’t Occur in the Past </a:t>
            </a:r>
          </a:p>
        </p:txBody>
      </p:sp>
      <p:sp>
        <p:nvSpPr>
          <p:cNvPr id="4" name="Date Placeholder 2">
            <a:extLst>
              <a:ext uri="{FF2B5EF4-FFF2-40B4-BE49-F238E27FC236}">
                <a16:creationId xmlns:a16="http://schemas.microsoft.com/office/drawing/2014/main" id="{2CEF3FEB-6D41-44FC-835A-1C94520F52C6}"/>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3794954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5AEB41-C5FD-46B1-B27C-9AD9B00E850E}"/>
              </a:ext>
            </a:extLst>
          </p:cNvPr>
          <p:cNvPicPr>
            <a:picLocks noChangeAspect="1"/>
          </p:cNvPicPr>
          <p:nvPr/>
        </p:nvPicPr>
        <p:blipFill rotWithShape="1">
          <a:blip r:embed="rId3"/>
          <a:srcRect b="671"/>
          <a:stretch/>
        </p:blipFill>
        <p:spPr>
          <a:xfrm>
            <a:off x="0" y="-1"/>
            <a:ext cx="9144000" cy="6858000"/>
          </a:xfrm>
          <a:prstGeom prst="rect">
            <a:avLst/>
          </a:prstGeom>
        </p:spPr>
      </p:pic>
      <p:sp>
        <p:nvSpPr>
          <p:cNvPr id="17" name="Text Box 1">
            <a:hlinkClick r:id="rId4" action="ppaction://hlinksldjump"/>
          </p:cNvPr>
          <p:cNvSpPr txBox="1">
            <a:spLocks noChangeArrowheads="1"/>
          </p:cNvSpPr>
          <p:nvPr/>
        </p:nvSpPr>
        <p:spPr bwMode="auto">
          <a:xfrm>
            <a:off x="1916504" y="2275322"/>
            <a:ext cx="6858000" cy="91440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182880" rIns="731520" bIns="18288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0"/>
              </a:spcAft>
              <a:buClr>
                <a:schemeClr val="bg1"/>
              </a:buClr>
              <a:buSzPct val="125000"/>
            </a:pPr>
            <a:r>
              <a:rPr lang="en-US" altLang="en-US" sz="2200" b="1" dirty="0">
                <a:ln w="9525">
                  <a:noFill/>
                  <a:prstDash val="solid"/>
                </a:ln>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5 Past Bible Events Where People Witnessed Others Rise Into Heaven</a:t>
            </a:r>
          </a:p>
        </p:txBody>
      </p:sp>
      <p:sp>
        <p:nvSpPr>
          <p:cNvPr id="15" name="Text Box 1">
            <a:hlinkClick r:id="rId6" action="ppaction://hlinksldjump"/>
          </p:cNvPr>
          <p:cNvSpPr txBox="1">
            <a:spLocks noChangeArrowheads="1"/>
          </p:cNvSpPr>
          <p:nvPr/>
        </p:nvSpPr>
        <p:spPr bwMode="auto">
          <a:xfrm>
            <a:off x="1916504" y="3391326"/>
            <a:ext cx="6858000" cy="96012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182880" rIns="182880" bIns="18288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0"/>
              </a:spcAft>
              <a:buClr>
                <a:prstClr val="black"/>
              </a:buClr>
              <a:buSzPct val="125000"/>
              <a:tabLst/>
              <a:defRPr/>
            </a:pPr>
            <a:r>
              <a:rPr lang="en-US" altLang="en-US" sz="2100" b="1" dirty="0">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Tribulation Begins When: Every Mountain Worldwide is Knocked Out of Place, Hear Voice of Archangel &amp; Must Leave Home</a:t>
            </a:r>
          </a:p>
        </p:txBody>
      </p:sp>
      <p:sp>
        <p:nvSpPr>
          <p:cNvPr id="14" name="Text Box 1">
            <a:hlinkClick r:id="rId7" action="ppaction://hlinksldjump"/>
            <a:extLst>
              <a:ext uri="{FF2B5EF4-FFF2-40B4-BE49-F238E27FC236}">
                <a16:creationId xmlns:a16="http://schemas.microsoft.com/office/drawing/2014/main" id="{1A69E27B-C38D-48C6-B598-EF2E64B0FF8B}"/>
              </a:ext>
            </a:extLst>
          </p:cNvPr>
          <p:cNvSpPr txBox="1">
            <a:spLocks noChangeArrowheads="1"/>
          </p:cNvSpPr>
          <p:nvPr/>
        </p:nvSpPr>
        <p:spPr bwMode="auto">
          <a:xfrm>
            <a:off x="1920902" y="1128214"/>
            <a:ext cx="6858000" cy="91440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0"/>
              </a:spcAft>
              <a:buClr>
                <a:schemeClr val="bg1"/>
              </a:buClr>
              <a:buSzPct val="125000"/>
            </a:pPr>
            <a:r>
              <a:rPr lang="en-US" altLang="en-US" sz="2200" b="1" dirty="0">
                <a:ln w="9525">
                  <a:noFill/>
                  <a:prstDash val="solid"/>
                </a:ln>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Many Bible Verses Prove the Tribulation Plagues Didn’t Occur in the Past </a:t>
            </a:r>
          </a:p>
        </p:txBody>
      </p:sp>
      <p:sp>
        <p:nvSpPr>
          <p:cNvPr id="13" name="Text Box 1">
            <a:hlinkClick r:id="rId8" action="ppaction://hlinksldjump"/>
            <a:extLst>
              <a:ext uri="{FF2B5EF4-FFF2-40B4-BE49-F238E27FC236}">
                <a16:creationId xmlns:a16="http://schemas.microsoft.com/office/drawing/2014/main" id="{6A01E449-F27F-467A-97A0-E109F9C6CF56}"/>
              </a:ext>
            </a:extLst>
          </p:cNvPr>
          <p:cNvSpPr txBox="1">
            <a:spLocks noChangeArrowheads="1"/>
          </p:cNvSpPr>
          <p:nvPr/>
        </p:nvSpPr>
        <p:spPr bwMode="auto">
          <a:xfrm>
            <a:off x="1922225" y="4553050"/>
            <a:ext cx="6877216" cy="91440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182880" rIns="0" bIns="18288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0"/>
              </a:spcAft>
              <a:buClr>
                <a:schemeClr val="bg1"/>
              </a:buClr>
              <a:buSzPct val="125000"/>
            </a:pPr>
            <a:r>
              <a:rPr lang="en-US" altLang="en-US" sz="2100" b="1" dirty="0">
                <a:ln w="9525">
                  <a:noFill/>
                  <a:prstDash val="solid"/>
                </a:ln>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Elect Rise Into the Clouds, Same as 5 Past Events, First Step of Single Return of Jesus</a:t>
            </a:r>
          </a:p>
        </p:txBody>
      </p:sp>
      <p:sp>
        <p:nvSpPr>
          <p:cNvPr id="19" name="Text Box 1">
            <a:hlinkClick r:id="rId9" action="ppaction://hlinksldjump"/>
            <a:extLst>
              <a:ext uri="{FF2B5EF4-FFF2-40B4-BE49-F238E27FC236}">
                <a16:creationId xmlns:a16="http://schemas.microsoft.com/office/drawing/2014/main" id="{3F75DB86-9E0C-4F7E-810D-12EE3033114E}"/>
              </a:ext>
            </a:extLst>
          </p:cNvPr>
          <p:cNvSpPr txBox="1">
            <a:spLocks noChangeArrowheads="1"/>
          </p:cNvSpPr>
          <p:nvPr/>
        </p:nvSpPr>
        <p:spPr bwMode="auto">
          <a:xfrm>
            <a:off x="1916504" y="5689907"/>
            <a:ext cx="6858000" cy="914400"/>
          </a:xfrm>
          <a:prstGeom prst="rect">
            <a:avLst/>
          </a:prstGeom>
          <a:blipFill dpi="0" rotWithShape="0">
            <a:blip r:embed="rId5"/>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9144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0"/>
              </a:spcAft>
              <a:buClr>
                <a:schemeClr val="bg1"/>
              </a:buClr>
              <a:buSzPct val="125000"/>
            </a:pPr>
            <a:r>
              <a:rPr lang="en-US" altLang="en-US" sz="2200" b="1" dirty="0">
                <a:ln w="9525">
                  <a:noFill/>
                  <a:prstDash val="solid"/>
                </a:ln>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The Bible Stated 9 Times that Tribulation </a:t>
            </a:r>
          </a:p>
          <a:p>
            <a:pPr marL="0" indent="0">
              <a:lnSpc>
                <a:spcPct val="100000"/>
              </a:lnSpc>
              <a:spcAft>
                <a:spcPts val="0"/>
              </a:spcAft>
              <a:buClr>
                <a:schemeClr val="bg1"/>
              </a:buClr>
              <a:buSzPct val="125000"/>
            </a:pPr>
            <a:r>
              <a:rPr lang="en-US" altLang="en-US" sz="2200" b="1" dirty="0">
                <a:ln w="9525">
                  <a:noFill/>
                  <a:prstDash val="solid"/>
                </a:ln>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is 7 Years, with Two 3.5 Year Halves</a:t>
            </a:r>
          </a:p>
        </p:txBody>
      </p:sp>
    </p:spTree>
    <p:extLst>
      <p:ext uri="{BB962C8B-B14F-4D97-AF65-F5344CB8AC3E}">
        <p14:creationId xmlns:p14="http://schemas.microsoft.com/office/powerpoint/2010/main" val="633134647"/>
      </p:ext>
    </p:extLst>
  </p:cSld>
  <p:clrMapOvr>
    <a:masterClrMapping/>
  </p:clrMapOvr>
  <mc:AlternateContent xmlns:mc="http://schemas.openxmlformats.org/markup-compatibility/2006" xmlns:p14="http://schemas.microsoft.com/office/powerpoint/2010/main">
    <mc:Choice Requires="p14">
      <p:transition spd="med" p14:dur="700" advTm="33000">
        <p:fade/>
      </p:transition>
    </mc:Choice>
    <mc:Fallback xmlns="">
      <p:transition spd="med" advTm="33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228599" y="381000"/>
            <a:ext cx="8686800" cy="136652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Biblical Events Where People Witnessed Others Rise Into Heaven</a:t>
            </a:r>
          </a:p>
        </p:txBody>
      </p:sp>
      <p:pic>
        <p:nvPicPr>
          <p:cNvPr id="2" name="Picture 1">
            <a:extLst>
              <a:ext uri="{FF2B5EF4-FFF2-40B4-BE49-F238E27FC236}">
                <a16:creationId xmlns:a16="http://schemas.microsoft.com/office/drawing/2014/main" id="{BD36E7C4-06C6-4C90-9C3B-8A811E8F7B9E}"/>
              </a:ext>
            </a:extLst>
          </p:cNvPr>
          <p:cNvPicPr>
            <a:picLocks noChangeAspect="1"/>
          </p:cNvPicPr>
          <p:nvPr/>
        </p:nvPicPr>
        <p:blipFill>
          <a:blip r:embed="rId3"/>
          <a:stretch>
            <a:fillRect/>
          </a:stretch>
        </p:blipFill>
        <p:spPr>
          <a:xfrm>
            <a:off x="154498" y="2011680"/>
            <a:ext cx="8835002" cy="4846320"/>
          </a:xfrm>
          <a:prstGeom prst="rect">
            <a:avLst/>
          </a:prstGeom>
        </p:spPr>
      </p:pic>
    </p:spTree>
    <p:extLst>
      <p:ext uri="{BB962C8B-B14F-4D97-AF65-F5344CB8AC3E}">
        <p14:creationId xmlns:p14="http://schemas.microsoft.com/office/powerpoint/2010/main" val="37689205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4000">
        <p15:prstTrans prst="pageCurlDouble"/>
      </p:transition>
    </mc:Choice>
    <mc:Fallback xmlns="">
      <p:transition spd="slow" advTm="1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507292" y="2866866"/>
            <a:ext cx="8129414" cy="3077766"/>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457200" indent="-457200">
              <a:lnSpc>
                <a:spcPct val="100000"/>
              </a:lnSpc>
              <a:spcAft>
                <a:spcPts val="1800"/>
              </a:spcAft>
              <a:buClr>
                <a:schemeClr val="bg1"/>
              </a:buClr>
              <a:buSzPct val="80000"/>
              <a:buFont typeface="Wingdings" panose="05000000000000000000" pitchFamily="2" charset="2"/>
              <a:buChar char="Ø"/>
            </a:pPr>
            <a:r>
              <a:rPr lang="en-US" altLang="en-US" sz="3400" dirty="0">
                <a:solidFill>
                  <a:schemeClr val="bg1"/>
                </a:solidFill>
                <a:cs typeface="Arial" panose="020B0604020202020204" pitchFamily="34" charset="0"/>
              </a:rPr>
              <a:t>“And it came to pass … that, behold, there appeared a chariot of fire, and horses of fire, and parted them both asunder; and Elijah went up by a whirlwind </a:t>
            </a:r>
            <a:r>
              <a:rPr lang="en-US" altLang="en-US" sz="4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into heaven</a:t>
            </a:r>
            <a:r>
              <a:rPr lang="en-US" altLang="en-US" sz="3400" dirty="0">
                <a:solidFill>
                  <a:schemeClr val="bg1"/>
                </a:solidFill>
                <a:cs typeface="Arial" panose="020B0604020202020204" pitchFamily="34" charset="0"/>
              </a:rPr>
              <a:t>.” </a:t>
            </a:r>
            <a:r>
              <a:rPr lang="en-US" altLang="en-US" sz="2400" dirty="0">
                <a:solidFill>
                  <a:schemeClr val="bg1"/>
                </a:solidFill>
                <a:effectLst>
                  <a:outerShdw blurRad="38100" dist="38100" dir="2700000" algn="tl">
                    <a:srgbClr val="000000">
                      <a:alpha val="43137"/>
                    </a:srgbClr>
                  </a:outerShdw>
                </a:effectLst>
                <a:cs typeface="Arial" panose="020B0604020202020204" pitchFamily="34" charset="0"/>
                <a:hlinkClick r:id="rId3"/>
              </a:rPr>
              <a:t>II Kings 2:11</a:t>
            </a:r>
            <a:endParaRPr lang="en-US" altLang="en-US" sz="2400" dirty="0">
              <a:solidFill>
                <a:schemeClr val="bg1"/>
              </a:solidFill>
              <a:effectLst>
                <a:outerShdw blurRad="38100" dist="38100" dir="2700000" algn="tl">
                  <a:srgbClr val="000000">
                    <a:alpha val="43137"/>
                  </a:srgbClr>
                </a:outerShdw>
              </a:effectLst>
              <a:cs typeface="Arial" panose="020B0604020202020204" pitchFamily="34" charset="0"/>
            </a:endParaRPr>
          </a:p>
        </p:txBody>
      </p:sp>
      <p:sp>
        <p:nvSpPr>
          <p:cNvPr id="9" name="Rectangle 2"/>
          <p:cNvSpPr>
            <a:spLocks noChangeArrowheads="1"/>
          </p:cNvSpPr>
          <p:nvPr/>
        </p:nvSpPr>
        <p:spPr bwMode="auto">
          <a:xfrm>
            <a:off x="228599" y="805029"/>
            <a:ext cx="8686800" cy="136652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Bible Events Where People Witnessed Others Rise Into Heaven</a:t>
            </a:r>
          </a:p>
        </p:txBody>
      </p:sp>
      <p:sp>
        <p:nvSpPr>
          <p:cNvPr id="4" name="Date Placeholder 2">
            <a:extLst>
              <a:ext uri="{FF2B5EF4-FFF2-40B4-BE49-F238E27FC236}">
                <a16:creationId xmlns:a16="http://schemas.microsoft.com/office/drawing/2014/main" id="{7FD12705-53B9-4F6B-B4C2-8314AA966D8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5231221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1000">
        <p15:prstTrans prst="pageCurlDouble"/>
      </p:transition>
    </mc:Choice>
    <mc:Fallback xmlns="">
      <p:transition spd="slow" advTm="1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2025668"/>
            <a:ext cx="8686800" cy="4578176"/>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27432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300"/>
              </a:spcAft>
              <a:buClr>
                <a:schemeClr val="bg1"/>
              </a:buClr>
              <a:buSzPct val="80000"/>
            </a:pPr>
            <a:r>
              <a:rPr lang="en-US" altLang="en-US" sz="2800" dirty="0">
                <a:solidFill>
                  <a:schemeClr val="bg1"/>
                </a:solidFill>
                <a:cs typeface="Arial" panose="020B0604020202020204" pitchFamily="34" charset="0"/>
              </a:rPr>
              <a:t>But Jesus stated: “I have spoken to you of earthly things and you do not believe; </a:t>
            </a: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how then will you believe if I speak of heavenly things? No one has ever gone into heaven except the one who came from heaven—the Son of Man</a:t>
            </a:r>
            <a:r>
              <a:rPr lang="en-US" altLang="en-US" sz="3000" dirty="0">
                <a:solidFill>
                  <a:schemeClr val="bg1"/>
                </a:solidFill>
                <a:cs typeface="Arial" panose="020B0604020202020204" pitchFamily="34" charset="0"/>
              </a:rPr>
              <a:t>.” </a:t>
            </a:r>
          </a:p>
          <a:p>
            <a:pPr marL="0" indent="0">
              <a:lnSpc>
                <a:spcPct val="100000"/>
              </a:lnSpc>
              <a:spcAft>
                <a:spcPts val="1800"/>
              </a:spcAft>
              <a:buClr>
                <a:schemeClr val="bg1"/>
              </a:buClr>
              <a:buSzPct val="80000"/>
            </a:pPr>
            <a:r>
              <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rPr>
              <a:t>John 3:12-13</a:t>
            </a:r>
            <a:r>
              <a:rPr lang="en-US" altLang="en-US"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NIV</a:t>
            </a:r>
          </a:p>
          <a:p>
            <a:pPr marL="0" indent="0">
              <a:lnSpc>
                <a:spcPct val="100000"/>
              </a:lnSpc>
              <a:spcAft>
                <a:spcPts val="1800"/>
              </a:spcAft>
              <a:buClr>
                <a:schemeClr val="bg1"/>
              </a:buClr>
              <a:buSzPct val="80000"/>
            </a:pPr>
            <a:r>
              <a:rPr lang="en-US" alt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Both of these two verses are correct. Jesus tells us in this verse that Heaven is more complex than He can explain to Nicodemus.  </a:t>
            </a:r>
            <a:endParaRPr lang="en-US" altLang="en-US" sz="3000" dirty="0">
              <a:solidFill>
                <a:schemeClr val="bg1"/>
              </a:solidFill>
              <a:cs typeface="Arial" panose="020B0604020202020204" pitchFamily="34" charset="0"/>
            </a:endParaRPr>
          </a:p>
        </p:txBody>
      </p:sp>
      <p:sp>
        <p:nvSpPr>
          <p:cNvPr id="9" name="Rectangle 2"/>
          <p:cNvSpPr>
            <a:spLocks noChangeArrowheads="1"/>
          </p:cNvSpPr>
          <p:nvPr/>
        </p:nvSpPr>
        <p:spPr bwMode="auto">
          <a:xfrm>
            <a:off x="228600" y="457200"/>
            <a:ext cx="8686800" cy="136652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Bible Events Where People Witnessed Others Rise Into Heaven</a:t>
            </a:r>
          </a:p>
        </p:txBody>
      </p:sp>
      <p:sp>
        <p:nvSpPr>
          <p:cNvPr id="4" name="Date Placeholder 2">
            <a:extLst>
              <a:ext uri="{FF2B5EF4-FFF2-40B4-BE49-F238E27FC236}">
                <a16:creationId xmlns:a16="http://schemas.microsoft.com/office/drawing/2014/main" id="{7FD12705-53B9-4F6B-B4C2-8314AA966D8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8476174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1000">
        <p15:prstTrans prst="pageCurlDouble"/>
      </p:transition>
    </mc:Choice>
    <mc:Fallback xmlns="">
      <p:transition spd="slow" advTm="2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39" y="1188720"/>
            <a:ext cx="8961120" cy="548640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3716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90000"/>
              </a:lnSpc>
              <a:spcAft>
                <a:spcPts val="600"/>
              </a:spcAft>
              <a:buClr>
                <a:schemeClr val="bg1"/>
              </a:buClr>
              <a:buSzPct val="80000"/>
            </a:pP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This mystery is solved by many Bible verses that literally describe </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ction="ppaction://hlinksldjump"/>
              </a:rPr>
              <a:t>three</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hlinkClick r:id="rId4" action="ppaction://hlinksldjump"/>
              </a:rPr>
              <a:t>different</a:t>
            </a:r>
            <a:r>
              <a:rPr lang="en-US" alt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cs typeface="Arial" panose="020B0604020202020204" pitchFamily="34" charset="0"/>
              </a:rPr>
              <a:t> </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5" action="ppaction://hlinksldjump"/>
              </a:rPr>
              <a:t>levels</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in Heaven, plus </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6" action="ppaction://hlinksldjump"/>
              </a:rPr>
              <a:t>different</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7" action="ppaction://hlinksldjump"/>
              </a:rPr>
              <a:t>levels in Hell</a:t>
            </a:r>
            <a:r>
              <a:rPr lang="en-US" altLang="en-US" sz="32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 </a:t>
            </a:r>
          </a:p>
          <a:p>
            <a:pPr marL="274320" indent="-274320">
              <a:lnSpc>
                <a:spcPct val="94000"/>
              </a:lnSpc>
              <a:spcAft>
                <a:spcPts val="600"/>
              </a:spcAft>
              <a:buClr>
                <a:schemeClr val="bg1"/>
              </a:buClr>
              <a:buSzPct val="80000"/>
              <a:buFont typeface="Wingdings" panose="05000000000000000000" pitchFamily="2" charset="2"/>
              <a:buChar char="Ø"/>
            </a:pPr>
            <a:r>
              <a:rPr lang="en-US" altLang="en-US" sz="2700" dirty="0">
                <a:solidFill>
                  <a:schemeClr val="bg1"/>
                </a:solidFill>
                <a:cs typeface="Arial" panose="020B0604020202020204" pitchFamily="34" charset="0"/>
              </a:rPr>
              <a:t>Elijah, Moses, Lazarus the beggar, </a:t>
            </a:r>
            <a:r>
              <a:rPr lang="en-US" kern="150" dirty="0">
                <a:ln w="9525">
                  <a:solidFill>
                    <a:srgbClr val="000000"/>
                  </a:solidFill>
                  <a:prstDash val="solid"/>
                </a:ln>
                <a:solidFill>
                  <a:srgbClr val="FFFFFF"/>
                </a:solidFill>
                <a:ea typeface="Times New Roman" panose="02020603050405020304" pitchFamily="18" charset="0"/>
                <a:cs typeface="Arial" panose="020B0604020202020204" pitchFamily="34" charset="0"/>
                <a:hlinkClick r:id="rId8"/>
              </a:rPr>
              <a:t>Luke 16:19-31</a:t>
            </a:r>
            <a:r>
              <a:rPr lang="en-US" altLang="en-US" sz="2700" dirty="0">
                <a:solidFill>
                  <a:schemeClr val="bg1"/>
                </a:solidFill>
                <a:cs typeface="Arial" panose="020B0604020202020204" pitchFamily="34" charset="0"/>
              </a:rPr>
              <a:t> Enoch, the thief on the cross, </a:t>
            </a:r>
            <a:r>
              <a:rPr lang="en-US" altLang="en-US" dirty="0">
                <a:ln w="9525">
                  <a:solidFill>
                    <a:schemeClr val="bg1"/>
                  </a:solidFill>
                  <a:prstDash val="solid"/>
                </a:ln>
                <a:solidFill>
                  <a:schemeClr val="tx1"/>
                </a:solidFill>
                <a:cs typeface="Arial" panose="020B0604020202020204" pitchFamily="34" charset="0"/>
                <a:hlinkClick r:id="rId9"/>
              </a:rPr>
              <a:t>Luke 23:40-43</a:t>
            </a:r>
            <a:r>
              <a:rPr lang="en-US" altLang="en-US" dirty="0">
                <a:ln w="9525">
                  <a:solidFill>
                    <a:schemeClr val="bg1"/>
                  </a:solidFill>
                  <a:prstDash val="solid"/>
                </a:ln>
                <a:solidFill>
                  <a:schemeClr val="tx1"/>
                </a:solidFill>
                <a:cs typeface="Arial" panose="020B0604020202020204" pitchFamily="34" charset="0"/>
              </a:rPr>
              <a:t> </a:t>
            </a:r>
            <a:r>
              <a:rPr lang="en-US" altLang="en-US" sz="2700" dirty="0">
                <a:solidFill>
                  <a:schemeClr val="bg1"/>
                </a:solidFill>
                <a:cs typeface="Arial" panose="020B0604020202020204" pitchFamily="34" charset="0"/>
              </a:rPr>
              <a:t>Abraham </a:t>
            </a:r>
            <a:r>
              <a:rPr lang="en-US" kern="150" dirty="0">
                <a:ln w="9525">
                  <a:solidFill>
                    <a:srgbClr val="000000"/>
                  </a:solidFill>
                  <a:prstDash val="solid"/>
                </a:ln>
                <a:solidFill>
                  <a:srgbClr val="FFFFFF"/>
                </a:solidFill>
                <a:ea typeface="Times New Roman" panose="02020603050405020304" pitchFamily="18" charset="0"/>
                <a:cs typeface="Arial" panose="020B0604020202020204" pitchFamily="34" charset="0"/>
                <a:hlinkClick r:id="rId8"/>
              </a:rPr>
              <a:t>Luke 16:19-31</a:t>
            </a:r>
            <a:r>
              <a:rPr lang="en-US" kern="150" dirty="0">
                <a:ln w="9525">
                  <a:solidFill>
                    <a:srgbClr val="000000"/>
                  </a:solidFill>
                  <a:prstDash val="solid"/>
                </a:ln>
                <a:solidFill>
                  <a:srgbClr val="FFFFFF"/>
                </a:solidFill>
                <a:ea typeface="Times New Roman" panose="02020603050405020304" pitchFamily="18" charset="0"/>
                <a:cs typeface="Arial" panose="020B0604020202020204" pitchFamily="34" charset="0"/>
              </a:rPr>
              <a:t> </a:t>
            </a:r>
            <a:r>
              <a:rPr lang="en-US" altLang="en-US" sz="2700" dirty="0">
                <a:solidFill>
                  <a:schemeClr val="bg1"/>
                </a:solidFill>
                <a:cs typeface="Arial" panose="020B0604020202020204" pitchFamily="34" charset="0"/>
              </a:rPr>
              <a:t>and the ancient saints resurrected with Jesus </a:t>
            </a:r>
            <a:r>
              <a:rPr lang="en-US" dirty="0">
                <a:ln w="9525">
                  <a:solidFill>
                    <a:prstClr val="black"/>
                  </a:solidFill>
                  <a:prstDash val="solid"/>
                </a:ln>
                <a:solidFill>
                  <a:prstClr val="white"/>
                </a:solidFill>
                <a:latin typeface="Calibri" panose="020F0502020204030204" pitchFamily="34" charset="0"/>
                <a:hlinkClick r:id="rId10"/>
              </a:rPr>
              <a:t>Mat. 27:52-54</a:t>
            </a:r>
            <a:r>
              <a:rPr lang="en-US" dirty="0">
                <a:ln w="9525">
                  <a:solidFill>
                    <a:prstClr val="black"/>
                  </a:solidFill>
                  <a:prstDash val="solid"/>
                </a:ln>
                <a:solidFill>
                  <a:prstClr val="white"/>
                </a:solidFill>
                <a:latin typeface="Calibri" panose="020F0502020204030204" pitchFamily="34" charset="0"/>
              </a:rPr>
              <a:t> </a:t>
            </a:r>
            <a:r>
              <a:rPr lang="en-US" altLang="en-US" sz="2700" dirty="0">
                <a:solidFill>
                  <a:schemeClr val="bg1"/>
                </a:solidFill>
                <a:cs typeface="Arial" panose="020B0604020202020204" pitchFamily="34" charset="0"/>
              </a:rPr>
              <a:t>are described in the two lower levels of Heaven, (called Heaven, paradise or Abraham’s bosom). They are not sleeping in the grave, as all others are after they die.  </a:t>
            </a:r>
          </a:p>
          <a:p>
            <a:pPr marL="274320" lvl="0" indent="-274320">
              <a:lnSpc>
                <a:spcPct val="94000"/>
              </a:lnSpc>
              <a:spcAft>
                <a:spcPts val="300"/>
              </a:spcAft>
              <a:buClr>
                <a:prstClr val="black"/>
              </a:buClr>
              <a:buSzPct val="70000"/>
              <a:buFont typeface="Wingdings" panose="05000000000000000000" pitchFamily="2" charset="2"/>
              <a:buChar char="Ø"/>
              <a:tabLst/>
              <a:defRPr/>
            </a:pPr>
            <a:r>
              <a:rPr lang="en-US" altLang="en-US" sz="2700" dirty="0">
                <a:solidFill>
                  <a:schemeClr val="bg1"/>
                </a:solidFill>
                <a:cs typeface="Arial" panose="020B0604020202020204" pitchFamily="34" charset="0"/>
              </a:rPr>
              <a:t>But, only Jesus ascended from Earth to enter the </a:t>
            </a:r>
            <a:r>
              <a:rPr lang="en-US" alt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3" action="ppaction://hlinksldjump"/>
              </a:rPr>
              <a:t>highest third level of Heaven</a:t>
            </a:r>
            <a:r>
              <a:rPr lang="en-US" altLang="en-US" sz="2400" dirty="0">
                <a:solidFill>
                  <a:schemeClr val="bg1"/>
                </a:solidFill>
                <a:cs typeface="Arial" panose="020B0604020202020204" pitchFamily="34" charset="0"/>
              </a:rPr>
              <a:t>.</a:t>
            </a:r>
            <a:r>
              <a:rPr lang="en-US" altLang="en-US" sz="1600" dirty="0">
                <a:solidFill>
                  <a:schemeClr val="bg1"/>
                </a:solidFill>
                <a:cs typeface="Arial" panose="020B0604020202020204" pitchFamily="34" charset="0"/>
              </a:rPr>
              <a:t> </a:t>
            </a:r>
            <a:r>
              <a:rPr lang="en-US" sz="1600" dirty="0">
                <a:ln w="9525">
                  <a:solidFill>
                    <a:prstClr val="black"/>
                  </a:solidFill>
                  <a:prstDash val="solid"/>
                </a:ln>
                <a:solidFill>
                  <a:prstClr val="white"/>
                </a:solidFill>
                <a:cs typeface="Arial" panose="020B0604020202020204" pitchFamily="34" charset="0"/>
                <a:hlinkClick r:id="rId11"/>
              </a:rPr>
              <a:t>I Cor. 12:2 </a:t>
            </a:r>
            <a:r>
              <a:rPr lang="en-US" sz="1400" dirty="0">
                <a:ln w="9525">
                  <a:solidFill>
                    <a:prstClr val="black"/>
                  </a:solidFill>
                  <a:prstDash val="solid"/>
                </a:ln>
                <a:solidFill>
                  <a:prstClr val="white"/>
                </a:solidFill>
                <a:cs typeface="Arial" panose="020B0604020202020204" pitchFamily="34" charset="0"/>
                <a:hlinkClick r:id="rId11"/>
              </a:rPr>
              <a:t>NIV</a:t>
            </a:r>
            <a:r>
              <a:rPr lang="en-US" sz="1600" dirty="0">
                <a:ln w="9525">
                  <a:solidFill>
                    <a:prstClr val="black"/>
                  </a:solidFill>
                  <a:prstDash val="solid"/>
                </a:ln>
                <a:solidFill>
                  <a:prstClr val="white"/>
                </a:solidFill>
                <a:cs typeface="Arial" panose="020B0604020202020204" pitchFamily="34" charset="0"/>
              </a:rPr>
              <a:t> </a:t>
            </a:r>
            <a:r>
              <a:rPr lang="en-US" altLang="en-US" sz="2600" dirty="0">
                <a:solidFill>
                  <a:schemeClr val="bg1"/>
                </a:solidFill>
                <a:cs typeface="Arial" panose="020B0604020202020204" pitchFamily="34" charset="0"/>
              </a:rPr>
              <a:t>Jesus</a:t>
            </a:r>
            <a:r>
              <a:rPr lang="en-US" altLang="en-US" sz="2700" dirty="0">
                <a:solidFill>
                  <a:schemeClr val="bg1"/>
                </a:solidFill>
                <a:cs typeface="Arial" panose="020B0604020202020204" pitchFamily="34" charset="0"/>
              </a:rPr>
              <a:t> </a:t>
            </a:r>
            <a:r>
              <a:rPr lang="en-US" altLang="en-US" sz="274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hlinkClick r:id="rId12" action="ppaction://hlinksldjump"/>
              </a:rPr>
              <a:t>entered the Holy of Holies in Heaven at that time</a:t>
            </a:r>
            <a:r>
              <a:rPr lang="en-US" altLang="en-US" sz="2400" dirty="0">
                <a:solidFill>
                  <a:schemeClr val="bg1"/>
                </a:solidFill>
                <a:cs typeface="Arial" panose="020B0604020202020204" pitchFamily="34" charset="0"/>
              </a:rPr>
              <a:t>. </a:t>
            </a:r>
          </a:p>
          <a:p>
            <a:pPr marL="274320" lvl="0" indent="0">
              <a:lnSpc>
                <a:spcPct val="94000"/>
              </a:lnSpc>
              <a:spcAft>
                <a:spcPts val="300"/>
              </a:spcAft>
              <a:buClr>
                <a:prstClr val="black"/>
              </a:buClr>
              <a:buSzPct val="70000"/>
              <a:tabLst/>
              <a:defRPr/>
            </a:pPr>
            <a:r>
              <a:rPr lang="en-US" sz="1400" dirty="0">
                <a:ln w="9525">
                  <a:solidFill>
                    <a:schemeClr val="bg1"/>
                  </a:solidFill>
                  <a:prstDash val="solid"/>
                </a:ln>
                <a:solidFill>
                  <a:schemeClr val="tx1"/>
                </a:solidFill>
                <a:cs typeface="Arial" panose="020B0604020202020204" pitchFamily="34" charset="0"/>
                <a:hlinkClick r:id="rId13"/>
              </a:rPr>
              <a:t>Heb. 9:11-14, 21-28 </a:t>
            </a:r>
            <a:r>
              <a:rPr lang="en-US" sz="1200" dirty="0">
                <a:ln w="9525">
                  <a:solidFill>
                    <a:schemeClr val="bg1"/>
                  </a:solidFill>
                  <a:prstDash val="solid"/>
                </a:ln>
                <a:solidFill>
                  <a:schemeClr val="tx1"/>
                </a:solidFill>
                <a:cs typeface="Arial" panose="020B0604020202020204" pitchFamily="34" charset="0"/>
                <a:hlinkClick r:id="rId13"/>
              </a:rPr>
              <a:t>NIV</a:t>
            </a:r>
            <a:r>
              <a:rPr lang="en-US" sz="1400" dirty="0">
                <a:ln w="9525">
                  <a:solidFill>
                    <a:schemeClr val="bg1"/>
                  </a:solidFill>
                  <a:prstDash val="solid"/>
                </a:ln>
                <a:solidFill>
                  <a:schemeClr val="tx1"/>
                </a:solidFill>
                <a:cs typeface="Arial" panose="020B0604020202020204" pitchFamily="34" charset="0"/>
              </a:rPr>
              <a:t> </a:t>
            </a:r>
            <a:endParaRPr lang="en-US" sz="1600" dirty="0">
              <a:ln w="9525">
                <a:solidFill>
                  <a:prstClr val="black"/>
                </a:solidFill>
                <a:prstDash val="solid"/>
              </a:ln>
              <a:solidFill>
                <a:prstClr val="white"/>
              </a:solidFill>
              <a:cs typeface="Arial" panose="020B0604020202020204" pitchFamily="34" charset="0"/>
            </a:endParaRPr>
          </a:p>
        </p:txBody>
      </p:sp>
      <p:sp>
        <p:nvSpPr>
          <p:cNvPr id="9" name="Rectangle 2"/>
          <p:cNvSpPr>
            <a:spLocks noChangeArrowheads="1"/>
          </p:cNvSpPr>
          <p:nvPr/>
        </p:nvSpPr>
        <p:spPr bwMode="auto">
          <a:xfrm>
            <a:off x="228599" y="91440"/>
            <a:ext cx="8686800" cy="100584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4572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80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Bible Events Where People Witnessed Others Rise Into Heaven</a:t>
            </a:r>
          </a:p>
        </p:txBody>
      </p:sp>
      <p:sp>
        <p:nvSpPr>
          <p:cNvPr id="4" name="Date Placeholder 2">
            <a:extLst>
              <a:ext uri="{FF2B5EF4-FFF2-40B4-BE49-F238E27FC236}">
                <a16:creationId xmlns:a16="http://schemas.microsoft.com/office/drawing/2014/main" id="{7FD12705-53B9-4F6B-B4C2-8314AA966D8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41336010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6000">
        <p15:prstTrans prst="pageCurlDouble"/>
      </p:transition>
    </mc:Choice>
    <mc:Fallback xmlns="">
      <p:transition spd="slow" advTm="3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83510" y="152399"/>
            <a:ext cx="8908090" cy="6502911"/>
          </a:xfrm>
          <a:prstGeom prst="rect">
            <a:avLst/>
          </a:prstGeom>
        </p:spPr>
      </p:pic>
      <p:sp>
        <p:nvSpPr>
          <p:cNvPr id="6" name="Rectangle 2"/>
          <p:cNvSpPr>
            <a:spLocks noChangeArrowheads="1"/>
          </p:cNvSpPr>
          <p:nvPr/>
        </p:nvSpPr>
        <p:spPr bwMode="auto">
          <a:xfrm>
            <a:off x="1116252" y="914400"/>
            <a:ext cx="6911495" cy="5065489"/>
          </a:xfrm>
          <a:prstGeom prst="rect">
            <a:avLst/>
          </a:prstGeom>
          <a:noFill/>
          <a:ln w="25400">
            <a:noFill/>
          </a:ln>
          <a:effectLst/>
          <a:scene3d>
            <a:camera prst="orthographicFront"/>
            <a:lightRig rig="threePt" dir="t"/>
          </a:scene3d>
          <a:sp3d>
            <a:bevelT w="165100" prst="coolSlant"/>
          </a:sp3d>
          <a:extLst/>
        </p:spPr>
        <p:txBody>
          <a:bodyPr wrap="square" lIns="154305" tIns="102870" rIns="102870" bIns="102870">
            <a:spAutoFit/>
            <a:scene3d>
              <a:camera prst="orthographicFront"/>
              <a:lightRig rig="soft" dir="t">
                <a:rot lat="0" lon="0" rev="15600000"/>
              </a:lightRig>
            </a:scene3d>
            <a:sp3d extrusionH="57150" prstMaterial="softEdge">
              <a:bevelT w="254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257175">
              <a:lnSpc>
                <a:spcPct val="80000"/>
              </a:lnSpc>
              <a:spcAft>
                <a:spcPts val="1400"/>
              </a:spcAft>
              <a:buClr>
                <a:prstClr val="white"/>
              </a:buClr>
              <a:buSzPct val="70000"/>
              <a:tabLst/>
              <a:defRPr/>
            </a:pPr>
            <a:r>
              <a:rPr lang="en-US" sz="34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(Apostle Paul) I know a man in </a:t>
            </a:r>
            <a:r>
              <a:rPr lang="en-US" sz="4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lumMod val="95000"/>
                      <a:lumOff val="5000"/>
                    </a:srgbClr>
                  </a:outerShdw>
                </a:effectLst>
                <a:latin typeface="Papyrus" panose="03070502060502030205" pitchFamily="66" charset="0"/>
                <a:ea typeface="SimSun" panose="02010600030101010101" pitchFamily="2" charset="-122"/>
                <a:cs typeface="Calibri" panose="020F0502020204030204" pitchFamily="34" charset="0"/>
              </a:rPr>
              <a:t>Christ</a:t>
            </a:r>
            <a:r>
              <a:rPr lang="en-US" sz="36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lumMod val="95000"/>
                      <a:lumOff val="5000"/>
                    </a:srgbClr>
                  </a:outerShdw>
                </a:effectLst>
                <a:latin typeface="Papyrus" panose="03070502060502030205" pitchFamily="66" charset="0"/>
                <a:ea typeface="SimSun" panose="02010600030101010101" pitchFamily="2" charset="-122"/>
                <a:cs typeface="Calibri" panose="020F0502020204030204" pitchFamily="34" charset="0"/>
              </a:rPr>
              <a:t> </a:t>
            </a:r>
            <a:r>
              <a:rPr lang="en-US" sz="3400" b="1" dirty="0">
                <a:ln/>
                <a:effectLst>
                  <a:outerShdw blurRad="38100" dist="38100" dir="2700000" algn="tl">
                    <a:srgbClr val="000000">
                      <a:alpha val="43137"/>
                    </a:srgbClr>
                  </a:outerShdw>
                </a:effectLst>
                <a:latin typeface="Papyrus" panose="03070502060502030205" pitchFamily="66" charset="0"/>
                <a:cs typeface="Calibri" panose="020F0502020204030204" pitchFamily="34" charset="0"/>
              </a:rPr>
              <a:t>who fourteen years ago was </a:t>
            </a:r>
            <a:r>
              <a:rPr lang="en-US" sz="4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lumMod val="95000"/>
                      <a:lumOff val="5000"/>
                    </a:srgbClr>
                  </a:outerShdw>
                </a:effectLst>
                <a:latin typeface="Papyrus" panose="03070502060502030205" pitchFamily="66" charset="0"/>
                <a:ea typeface="SimSun" panose="02010600030101010101" pitchFamily="2" charset="-122"/>
                <a:cs typeface="Calibri" panose="020F0502020204030204" pitchFamily="34" charset="0"/>
              </a:rPr>
              <a:t>caught up to the third heaven. </a:t>
            </a:r>
            <a:r>
              <a:rPr lang="en-US" b="1"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4"/>
              </a:rPr>
              <a:t>I Cor. 12:2 </a:t>
            </a:r>
            <a:r>
              <a:rPr lang="en-US" sz="1400" b="1" dirty="0">
                <a:ln w="9525">
                  <a:solidFill>
                    <a:schemeClr val="bg1"/>
                  </a:solidFill>
                  <a:prstDash val="solid"/>
                </a:ln>
                <a:solidFill>
                  <a:schemeClr val="tx1"/>
                </a:solidFill>
                <a:latin typeface="Papyrus" panose="03070502060502030205" pitchFamily="66" charset="0"/>
                <a:cs typeface="Calibri" panose="020F0502020204030204" pitchFamily="34" charset="0"/>
                <a:hlinkClick r:id="rId4"/>
              </a:rPr>
              <a:t>NIV</a:t>
            </a:r>
            <a:endParaRPr lang="en-US" sz="1400" b="1" dirty="0">
              <a:ln w="9525">
                <a:solidFill>
                  <a:schemeClr val="bg1"/>
                </a:solidFill>
                <a:prstDash val="solid"/>
              </a:ln>
              <a:solidFill>
                <a:schemeClr val="tx1"/>
              </a:solidFill>
              <a:latin typeface="Papyrus" panose="03070502060502030205" pitchFamily="66" charset="0"/>
              <a:cs typeface="Calibri" panose="020F0502020204030204" pitchFamily="34" charset="0"/>
            </a:endParaRPr>
          </a:p>
          <a:p>
            <a:pPr marL="0" lvl="0" indent="0" defTabSz="257175">
              <a:lnSpc>
                <a:spcPct val="80000"/>
              </a:lnSpc>
              <a:spcAft>
                <a:spcPts val="300"/>
              </a:spcAft>
              <a:buClr>
                <a:prstClr val="white"/>
              </a:buClr>
              <a:buSzPct val="70000"/>
              <a:tabLst/>
              <a:defRPr/>
            </a:pPr>
            <a:r>
              <a:rPr lang="en-US" sz="3200" b="1" dirty="0">
                <a:ln/>
                <a:latin typeface="Papyrus" panose="03070502060502030205" pitchFamily="66" charset="0"/>
                <a:cs typeface="Calibri" panose="020F0502020204030204" pitchFamily="34" charset="0"/>
              </a:rPr>
              <a:t>(Apostle John) Then I saw “a new heaven and a new earth,” for the </a:t>
            </a:r>
            <a:r>
              <a:rPr lang="en-US" sz="44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lumMod val="95000"/>
                      <a:lumOff val="5000"/>
                    </a:srgbClr>
                  </a:outerShdw>
                </a:effectLst>
                <a:latin typeface="Papyrus" panose="03070502060502030205" pitchFamily="66" charset="0"/>
                <a:ea typeface="SimSun" panose="02010600030101010101" pitchFamily="2" charset="-122"/>
                <a:cs typeface="Calibri" panose="020F0502020204030204" pitchFamily="34" charset="0"/>
              </a:rPr>
              <a:t>first heaven and the first earth had passed away</a:t>
            </a:r>
            <a:r>
              <a:rPr lang="en-US" sz="4000" b="1" kern="15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50800" dist="50800" dir="2700000" algn="ctr" rotWithShape="0">
                    <a:srgbClr val="000000">
                      <a:lumMod val="95000"/>
                      <a:lumOff val="5000"/>
                    </a:srgbClr>
                  </a:outerShdw>
                </a:effectLst>
                <a:latin typeface="Papyrus" panose="03070502060502030205" pitchFamily="66" charset="0"/>
                <a:ea typeface="SimSun" panose="02010600030101010101" pitchFamily="2" charset="-122"/>
                <a:cs typeface="Calibri" panose="020F0502020204030204" pitchFamily="34" charset="0"/>
              </a:rPr>
              <a:t>,</a:t>
            </a:r>
            <a:r>
              <a:rPr lang="en-US" sz="4000" b="1" dirty="0">
                <a:ln/>
                <a:latin typeface="Papyrus" panose="03070502060502030205" pitchFamily="66" charset="0"/>
                <a:cs typeface="Calibri" panose="020F0502020204030204" pitchFamily="34" charset="0"/>
              </a:rPr>
              <a:t> </a:t>
            </a:r>
            <a:r>
              <a:rPr lang="en-US" sz="3200" b="1" dirty="0">
                <a:ln/>
                <a:latin typeface="Papyrus" panose="03070502060502030205" pitchFamily="66" charset="0"/>
                <a:cs typeface="Calibri" panose="020F0502020204030204" pitchFamily="34" charset="0"/>
              </a:rPr>
              <a:t>and there was no longer any sea. </a:t>
            </a:r>
            <a:r>
              <a:rPr lang="en-US" dirty="0">
                <a:ln w="9525">
                  <a:solidFill>
                    <a:schemeClr val="bg1"/>
                  </a:solidFill>
                  <a:prstDash val="solid"/>
                </a:ln>
                <a:solidFill>
                  <a:schemeClr val="tx1"/>
                </a:solidFill>
                <a:cs typeface="Arial" panose="020B0604020202020204" pitchFamily="34" charset="0"/>
                <a:hlinkClick r:id="rId5"/>
              </a:rPr>
              <a:t>Rev. 21:1</a:t>
            </a:r>
            <a:r>
              <a:rPr lang="en-US" dirty="0">
                <a:ln w="9525">
                  <a:solidFill>
                    <a:schemeClr val="bg1"/>
                  </a:solidFill>
                  <a:prstDash val="solid"/>
                </a:ln>
                <a:solidFill>
                  <a:schemeClr val="tx1"/>
                </a:solidFill>
                <a:cs typeface="Arial" panose="020B0604020202020204" pitchFamily="34" charset="0"/>
              </a:rPr>
              <a:t>, also </a:t>
            </a:r>
            <a:r>
              <a:rPr lang="en-US" dirty="0">
                <a:ln w="9525">
                  <a:solidFill>
                    <a:prstClr val="black"/>
                  </a:solidFill>
                  <a:prstDash val="solid"/>
                </a:ln>
                <a:solidFill>
                  <a:prstClr val="white"/>
                </a:solidFill>
                <a:cs typeface="Arial" panose="020B0604020202020204" pitchFamily="34" charset="0"/>
                <a:hlinkClick r:id="rId6"/>
              </a:rPr>
              <a:t>Mat. 24:31, </a:t>
            </a:r>
            <a:r>
              <a:rPr lang="en-US" dirty="0">
                <a:ln w="9525">
                  <a:solidFill>
                    <a:prstClr val="black"/>
                  </a:solidFill>
                  <a:prstDash val="solid"/>
                </a:ln>
                <a:solidFill>
                  <a:prstClr val="white"/>
                </a:solidFill>
                <a:cs typeface="Arial" panose="020B0604020202020204" pitchFamily="34" charset="0"/>
                <a:hlinkClick r:id="rId7"/>
              </a:rPr>
              <a:t>Rev. 6:12-14</a:t>
            </a:r>
            <a:r>
              <a:rPr lang="en-US" dirty="0">
                <a:ln w="9525">
                  <a:solidFill>
                    <a:prstClr val="black"/>
                  </a:solidFill>
                  <a:prstDash val="solid"/>
                </a:ln>
                <a:solidFill>
                  <a:prstClr val="white"/>
                </a:solidFill>
                <a:cs typeface="Arial" panose="020B0604020202020204" pitchFamily="34" charset="0"/>
                <a:hlinkClick r:id="rId6"/>
              </a:rPr>
              <a:t> </a:t>
            </a:r>
            <a:r>
              <a:rPr lang="en-US" sz="1400" dirty="0">
                <a:ln w="9525">
                  <a:solidFill>
                    <a:prstClr val="black"/>
                  </a:solidFill>
                  <a:prstDash val="solid"/>
                </a:ln>
                <a:solidFill>
                  <a:prstClr val="white"/>
                </a:solidFill>
                <a:cs typeface="Arial" panose="020B0604020202020204" pitchFamily="34" charset="0"/>
                <a:hlinkClick r:id="rId6"/>
              </a:rPr>
              <a:t>NIV</a:t>
            </a:r>
            <a:r>
              <a:rPr lang="en-US" dirty="0">
                <a:ln w="9525">
                  <a:solidFill>
                    <a:prstClr val="black"/>
                  </a:solidFill>
                  <a:prstDash val="solid"/>
                </a:ln>
                <a:solidFill>
                  <a:srgbClr val="0A039B"/>
                </a:solidFill>
                <a:cs typeface="Arial" panose="020B0604020202020204" pitchFamily="34" charset="0"/>
              </a:rPr>
              <a:t> </a:t>
            </a:r>
            <a:endParaRPr kumimoji="0" lang="en-US" i="0" u="none" strike="noStrike" kern="1200" normalizeH="0" baseline="0" noProof="0" dirty="0">
              <a:ln/>
              <a:uLnTx/>
              <a:uFillTx/>
              <a:cs typeface="Arial" panose="020B0604020202020204" pitchFamily="34" charset="0"/>
            </a:endParaRPr>
          </a:p>
        </p:txBody>
      </p:sp>
    </p:spTree>
    <p:extLst>
      <p:ext uri="{BB962C8B-B14F-4D97-AF65-F5344CB8AC3E}">
        <p14:creationId xmlns:p14="http://schemas.microsoft.com/office/powerpoint/2010/main" val="27616398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4000">
        <p15:prstTrans prst="pageCurlDouble"/>
      </p:transition>
    </mc:Choice>
    <mc:Fallback xmlns="">
      <p:transition spd="slow" advTm="2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l="16454" t="719" r="16045" b="9504"/>
          <a:stretch/>
        </p:blipFill>
        <p:spPr>
          <a:xfrm>
            <a:off x="228599" y="1946476"/>
            <a:ext cx="3758334" cy="3749040"/>
          </a:xfrm>
          <a:prstGeom prst="rect">
            <a:avLst/>
          </a:prstGeom>
        </p:spPr>
      </p:pic>
      <p:sp>
        <p:nvSpPr>
          <p:cNvPr id="6" name="Rectangle 2"/>
          <p:cNvSpPr>
            <a:spLocks noChangeArrowheads="1"/>
          </p:cNvSpPr>
          <p:nvPr/>
        </p:nvSpPr>
        <p:spPr bwMode="auto">
          <a:xfrm>
            <a:off x="228599" y="316360"/>
            <a:ext cx="8686800" cy="136652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Bible Events Where People Witnessed Others Rise Into Heaven</a:t>
            </a:r>
          </a:p>
        </p:txBody>
      </p:sp>
      <p:sp>
        <p:nvSpPr>
          <p:cNvPr id="8" name="Rectangle 2"/>
          <p:cNvSpPr>
            <a:spLocks noChangeArrowheads="1"/>
          </p:cNvSpPr>
          <p:nvPr/>
        </p:nvSpPr>
        <p:spPr bwMode="auto">
          <a:xfrm>
            <a:off x="137160" y="5852160"/>
            <a:ext cx="8869680" cy="82296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Bef>
                <a:spcPts val="0"/>
              </a:spcBef>
              <a:spcAft>
                <a:spcPts val="0"/>
              </a:spcAft>
              <a:buClr>
                <a:prstClr val="black"/>
              </a:buClr>
              <a:buSzPct val="70000"/>
              <a:tabLst/>
            </a:pPr>
            <a:r>
              <a:rPr lang="en-US" sz="2400" b="1" kern="150"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rPr>
              <a:t>Jesus' ascension to heaven accompanied by angels </a:t>
            </a:r>
            <a:r>
              <a:rPr lang="en-US" sz="2000" dirty="0">
                <a:ln w="9525">
                  <a:solidFill>
                    <a:schemeClr val="bg1"/>
                  </a:solidFill>
                  <a:prstDash val="solid"/>
                </a:ln>
                <a:solidFill>
                  <a:schemeClr val="tx1"/>
                </a:solidFill>
                <a:latin typeface="Calibri" panose="020F0502020204030204" pitchFamily="34" charset="0"/>
                <a:hlinkClick r:id="rId4"/>
              </a:rPr>
              <a:t>Acts 1:9-11</a:t>
            </a:r>
            <a:r>
              <a:rPr lang="en-US" sz="20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rPr>
              <a:t>, as depicted by Copley 1775. </a:t>
            </a:r>
            <a:r>
              <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Times New Roman" panose="02020603050405020304" pitchFamily="18" charset="0"/>
                <a:hlinkClick r:id="rId5"/>
              </a:rPr>
              <a:t>[695]</a:t>
            </a:r>
            <a:r>
              <a:rPr lang="en-US"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Times New Roman" panose="02020603050405020304" pitchFamily="18" charset="0"/>
              </a:rPr>
              <a:t> </a:t>
            </a:r>
            <a:r>
              <a:rPr lang="en-US" sz="2000" kern="150" dirty="0">
                <a:ln w="9525">
                  <a:solidFill>
                    <a:schemeClr val="bg1"/>
                  </a:solidFill>
                  <a:prstDash val="solid"/>
                </a:ln>
                <a:solidFill>
                  <a:schemeClr val="tx1"/>
                </a:solidFill>
                <a:latin typeface="Calibri" panose="020F0502020204030204" pitchFamily="34" charset="0"/>
                <a:ea typeface="Times New Roman" panose="02020603050405020304" pitchFamily="18" charset="0"/>
                <a:cs typeface="Times New Roman" panose="02020603050405020304" pitchFamily="18" charset="0"/>
                <a:hlinkClick r:id="rId6"/>
              </a:rPr>
              <a:t>Eyewitnesses today verify angels don't have wings.</a:t>
            </a:r>
            <a:endParaRPr lang="en-US" sz="2000" kern="150" dirty="0">
              <a:solidFill>
                <a:schemeClr val="bg1"/>
              </a:solidFill>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Rectangle 2">
            <a:extLst>
              <a:ext uri="{FF2B5EF4-FFF2-40B4-BE49-F238E27FC236}">
                <a16:creationId xmlns:a16="http://schemas.microsoft.com/office/drawing/2014/main" id="{8B3EB900-516D-41E0-8920-711DBB3B6077}"/>
              </a:ext>
            </a:extLst>
          </p:cNvPr>
          <p:cNvSpPr>
            <a:spLocks noChangeArrowheads="1"/>
          </p:cNvSpPr>
          <p:nvPr/>
        </p:nvSpPr>
        <p:spPr bwMode="auto">
          <a:xfrm>
            <a:off x="4160519" y="1946476"/>
            <a:ext cx="4754880" cy="374904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600"/>
              </a:spcAft>
              <a:buClr>
                <a:prstClr val="black"/>
              </a:buClr>
              <a:buSzPct val="70000"/>
              <a:tabLst/>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Jesus literally fulfilled over 100 Bible prophesies. </a:t>
            </a:r>
            <a:r>
              <a:rPr lang="en-US"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hlinkClick r:id="rId7"/>
              </a:rPr>
              <a:t>[915]</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 </a:t>
            </a:r>
            <a:endPar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a:p>
            <a:pPr marL="274320" lvl="0" indent="-274320">
              <a:lnSpc>
                <a:spcPct val="85000"/>
              </a:lnSpc>
              <a:spcAft>
                <a:spcPts val="1200"/>
              </a:spcAft>
              <a:buClr>
                <a:schemeClr val="tx1"/>
              </a:buClr>
              <a:buSzPct val="60000"/>
              <a:buFont typeface="Wingdings" panose="05000000000000000000" pitchFamily="2" charset="2"/>
              <a:buChar char="Ø"/>
              <a:tabLst/>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These events were witnessed by thousands who experienced two earthquakes, one when He died, a second when He rose from the dead.</a:t>
            </a:r>
          </a:p>
        </p:txBody>
      </p:sp>
      <p:sp>
        <p:nvSpPr>
          <p:cNvPr id="7" name="Date Placeholder 2">
            <a:extLst>
              <a:ext uri="{FF2B5EF4-FFF2-40B4-BE49-F238E27FC236}">
                <a16:creationId xmlns:a16="http://schemas.microsoft.com/office/drawing/2014/main" id="{59387742-3372-4222-8F81-E86BCA8E2806}"/>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8959801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599" y="2415940"/>
            <a:ext cx="8686800" cy="3979616"/>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27432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800"/>
              </a:spcAft>
              <a:buClr>
                <a:prstClr val="black"/>
              </a:buClr>
              <a:buSzPct val="70000"/>
              <a:tabLst/>
            </a:pP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Everyone in the entire area observed, and a secular source also recorded, that the Sun went dark for 3 hours while Jesus was on the cross. </a:t>
            </a:r>
            <a:r>
              <a:rPr lang="en-US" sz="2000" dirty="0">
                <a:ln w="9525">
                  <a:solidFill>
                    <a:schemeClr val="bg1"/>
                  </a:solidFill>
                  <a:prstDash val="solid"/>
                </a:ln>
                <a:solidFill>
                  <a:schemeClr val="tx1"/>
                </a:solidFill>
                <a:latin typeface="Calibri" panose="020F0502020204030204" pitchFamily="34" charset="0"/>
                <a:hlinkClick r:id="rId3"/>
              </a:rPr>
              <a:t>[915]</a:t>
            </a:r>
            <a:endParaRPr lang="en-US" sz="2000" dirty="0">
              <a:ln w="9525">
                <a:solidFill>
                  <a:schemeClr val="bg1"/>
                </a:solidFill>
                <a:prstDash val="solid"/>
              </a:ln>
              <a:solidFill>
                <a:schemeClr val="tx1"/>
              </a:solidFill>
              <a:latin typeface="Calibri" panose="020F0502020204030204" pitchFamily="34" charset="0"/>
            </a:endParaRPr>
          </a:p>
          <a:p>
            <a:pPr marL="274320" lvl="0" indent="-274320">
              <a:lnSpc>
                <a:spcPct val="94000"/>
              </a:lnSpc>
              <a:spcAft>
                <a:spcPts val="1800"/>
              </a:spcAft>
              <a:buClr>
                <a:prstClr val="black"/>
              </a:buClr>
              <a:buSzPct val="70000"/>
              <a:buFont typeface="Wingdings" panose="05000000000000000000" pitchFamily="2" charset="2"/>
              <a:buChar char="Ø"/>
              <a:tabLst/>
            </a:pPr>
            <a:r>
              <a:rPr lang="en-US" sz="3200" dirty="0">
                <a:solidFill>
                  <a:schemeClr val="bg1"/>
                </a:solidFill>
                <a:latin typeface="Calibri" panose="020F0502020204030204" pitchFamily="34" charset="0"/>
              </a:rPr>
              <a:t>The Roman centurion who crucified Jesus and witnessed this, stated that this was the Son of God. </a:t>
            </a:r>
            <a:r>
              <a:rPr lang="en-US" dirty="0">
                <a:ln w="9525">
                  <a:solidFill>
                    <a:schemeClr val="bg1"/>
                  </a:solidFill>
                  <a:prstDash val="solid"/>
                </a:ln>
                <a:solidFill>
                  <a:schemeClr val="tx1"/>
                </a:solidFill>
                <a:latin typeface="Calibri" panose="020F0502020204030204" pitchFamily="34" charset="0"/>
                <a:hlinkClick r:id="rId4"/>
              </a:rPr>
              <a:t>Mat. 27:52-54</a:t>
            </a:r>
            <a:r>
              <a:rPr lang="en-US" dirty="0">
                <a:ln w="9525">
                  <a:solidFill>
                    <a:schemeClr val="bg1"/>
                  </a:solidFill>
                  <a:prstDash val="solid"/>
                </a:ln>
                <a:solidFill>
                  <a:schemeClr val="tx1"/>
                </a:solidFill>
                <a:latin typeface="Calibri" panose="020F0502020204030204" pitchFamily="34" charset="0"/>
              </a:rPr>
              <a:t> </a:t>
            </a:r>
            <a:r>
              <a:rPr lang="en-US" dirty="0">
                <a:ln w="9525">
                  <a:solidFill>
                    <a:prstClr val="black"/>
                  </a:solidFill>
                  <a:prstDash val="solid"/>
                </a:ln>
                <a:solidFill>
                  <a:prstClr val="white"/>
                </a:solidFill>
                <a:latin typeface="Calibri" panose="020F0502020204030204" pitchFamily="34" charset="0"/>
                <a:hlinkClick r:id="rId3"/>
              </a:rPr>
              <a:t>[915]</a:t>
            </a:r>
            <a:endParaRPr lang="en-US" dirty="0">
              <a:ln w="9525">
                <a:solidFill>
                  <a:prstClr val="black"/>
                </a:solidFill>
                <a:prstDash val="solid"/>
              </a:ln>
              <a:solidFill>
                <a:prstClr val="white"/>
              </a:solidFill>
              <a:latin typeface="Calibri" panose="020F0502020204030204" pitchFamily="34" charset="0"/>
            </a:endParaRPr>
          </a:p>
        </p:txBody>
      </p:sp>
      <p:sp>
        <p:nvSpPr>
          <p:cNvPr id="9" name="Rectangle 2"/>
          <p:cNvSpPr>
            <a:spLocks noChangeArrowheads="1"/>
          </p:cNvSpPr>
          <p:nvPr/>
        </p:nvSpPr>
        <p:spPr bwMode="auto">
          <a:xfrm>
            <a:off x="255103" y="609600"/>
            <a:ext cx="8686800" cy="136652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Bible Events Where People Witnessed Others Rise Into Heaven</a:t>
            </a:r>
          </a:p>
        </p:txBody>
      </p:sp>
      <p:sp>
        <p:nvSpPr>
          <p:cNvPr id="5" name="Date Placeholder 2">
            <a:extLst>
              <a:ext uri="{FF2B5EF4-FFF2-40B4-BE49-F238E27FC236}">
                <a16:creationId xmlns:a16="http://schemas.microsoft.com/office/drawing/2014/main" id="{B673EEE7-6ED4-4B91-8D86-81C974A719FA}"/>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7552469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4000">
        <p15:prstTrans prst="pageCurlDouble"/>
      </p:transition>
    </mc:Choice>
    <mc:Fallback xmlns="">
      <p:transition spd="slow" advTm="14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599" y="2228990"/>
            <a:ext cx="8686800" cy="4081887"/>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365760" lvl="0" indent="-365760">
              <a:lnSpc>
                <a:spcPct val="94000"/>
              </a:lnSpc>
              <a:spcAft>
                <a:spcPts val="1200"/>
              </a:spcAft>
              <a:buClr>
                <a:prstClr val="black"/>
              </a:buClr>
              <a:buSzPct val="70000"/>
              <a:buFont typeface="Wingdings" panose="05000000000000000000" pitchFamily="2" charset="2"/>
              <a:buChar char="Ø"/>
              <a:tabLst/>
            </a:pPr>
            <a:r>
              <a:rPr lang="en-US" sz="3300" dirty="0">
                <a:solidFill>
                  <a:schemeClr val="bg1">
                    <a:lumMod val="95000"/>
                    <a:lumOff val="5000"/>
                  </a:schemeClr>
                </a:solidFill>
                <a:latin typeface="Calibri" panose="020F0502020204030204" pitchFamily="34" charset="0"/>
              </a:rPr>
              <a:t>Jesus walked with his disciples, ate with them, and disappeared and reappeared. </a:t>
            </a:r>
          </a:p>
          <a:p>
            <a:pPr marL="365760" lvl="0" indent="-365760">
              <a:lnSpc>
                <a:spcPct val="94000"/>
              </a:lnSpc>
              <a:spcAft>
                <a:spcPts val="1800"/>
              </a:spcAft>
              <a:buClr>
                <a:prstClr val="black"/>
              </a:buClr>
              <a:buSzPct val="70000"/>
              <a:buFont typeface="Wingdings" panose="05000000000000000000" pitchFamily="2" charset="2"/>
              <a:buChar char="Ø"/>
              <a:tabLst/>
            </a:pPr>
            <a:r>
              <a:rPr lang="en-US" sz="3300" dirty="0">
                <a:solidFill>
                  <a:schemeClr val="bg1">
                    <a:lumMod val="95000"/>
                    <a:lumOff val="5000"/>
                  </a:schemeClr>
                </a:solidFill>
                <a:latin typeface="Calibri" panose="020F0502020204030204" pitchFamily="34" charset="0"/>
              </a:rPr>
              <a:t>When Jesus was resurrected, the graves of the</a:t>
            </a:r>
            <a:r>
              <a:rPr lang="en-US" sz="33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 </a:t>
            </a:r>
            <a:r>
              <a:rPr lang="en-US" sz="3600" b="1" dirty="0">
                <a:ln w="9525">
                  <a:solidFill>
                    <a:prstClr val="black"/>
                  </a:solidFill>
                  <a:prstDash val="solid"/>
                </a:ln>
                <a:solidFill>
                  <a:prstClr val="white"/>
                </a:solidFill>
                <a:effectLst>
                  <a:glow rad="114300">
                    <a:srgbClr val="C00000">
                      <a:alpha val="60000"/>
                    </a:srgbClr>
                  </a:glow>
                  <a:outerShdw blurRad="12700" dist="38100" dir="2700000" algn="tl" rotWithShape="0">
                    <a:prstClr val="black">
                      <a:lumMod val="50000"/>
                    </a:prstClr>
                  </a:outerShdw>
                </a:effectLst>
                <a:latin typeface="Calibri" panose="020F0502020204030204" pitchFamily="34" charset="0"/>
              </a:rPr>
              <a:t>sleeping</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 </a:t>
            </a:r>
            <a:r>
              <a:rPr lang="en-US" sz="3300" dirty="0">
                <a:solidFill>
                  <a:schemeClr val="bg1">
                    <a:lumMod val="95000"/>
                    <a:lumOff val="5000"/>
                  </a:schemeClr>
                </a:solidFill>
                <a:latin typeface="Calibri" panose="020F0502020204030204" pitchFamily="34" charset="0"/>
              </a:rPr>
              <a:t>dead holy people were also opened. </a:t>
            </a:r>
            <a:r>
              <a:rPr lang="en-US" sz="3600" b="1" dirty="0">
                <a:ln w="9525">
                  <a:solidFill>
                    <a:prstClr val="black"/>
                  </a:solidFill>
                  <a:prstDash val="solid"/>
                </a:ln>
                <a:solidFill>
                  <a:prstClr val="white"/>
                </a:solidFill>
                <a:effectLst>
                  <a:glow rad="114300">
                    <a:srgbClr val="C00000">
                      <a:alpha val="60000"/>
                    </a:srgbClr>
                  </a:glow>
                  <a:outerShdw blurRad="12700" dist="38100" dir="2700000" algn="tl" rotWithShape="0">
                    <a:prstClr val="black">
                      <a:lumMod val="50000"/>
                    </a:prstClr>
                  </a:outerShdw>
                </a:effectLst>
                <a:latin typeface="Calibri" panose="020F0502020204030204" pitchFamily="34" charset="0"/>
              </a:rPr>
              <a:t>Many saints rose from the dead </a:t>
            </a:r>
            <a:r>
              <a:rPr lang="en-US" sz="3300" dirty="0">
                <a:solidFill>
                  <a:schemeClr val="bg1">
                    <a:lumMod val="95000"/>
                    <a:lumOff val="5000"/>
                  </a:schemeClr>
                </a:solidFill>
                <a:latin typeface="Calibri" panose="020F0502020204030204" pitchFamily="34" charset="0"/>
              </a:rPr>
              <a:t>and went into Jerusalem, where many people witnessed them.</a:t>
            </a:r>
            <a:r>
              <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rPr>
              <a:t> </a:t>
            </a:r>
            <a:r>
              <a:rPr lang="en-US" sz="2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hlinkClick r:id="rId3"/>
              </a:rPr>
              <a:t>Matthew 27:52-54</a:t>
            </a:r>
            <a:endParaRPr lang="en-US" sz="36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endParaRPr>
          </a:p>
        </p:txBody>
      </p:sp>
      <p:sp>
        <p:nvSpPr>
          <p:cNvPr id="9" name="Rectangle 2"/>
          <p:cNvSpPr>
            <a:spLocks noChangeArrowheads="1"/>
          </p:cNvSpPr>
          <p:nvPr/>
        </p:nvSpPr>
        <p:spPr bwMode="auto">
          <a:xfrm>
            <a:off x="228599" y="533400"/>
            <a:ext cx="8686800" cy="136652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Bible Events Where People Witnessed Others Rise Into Heaven</a:t>
            </a:r>
          </a:p>
        </p:txBody>
      </p:sp>
      <p:sp>
        <p:nvSpPr>
          <p:cNvPr id="5" name="Date Placeholder 2">
            <a:extLst>
              <a:ext uri="{FF2B5EF4-FFF2-40B4-BE49-F238E27FC236}">
                <a16:creationId xmlns:a16="http://schemas.microsoft.com/office/drawing/2014/main" id="{E343813A-4AF8-4EFB-B044-A57BAA26210F}"/>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8492762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2000">
        <p15:prstTrans prst="pageCurlDouble"/>
      </p:transition>
    </mc:Choice>
    <mc:Fallback xmlns="">
      <p:transition spd="slow" advTm="2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83510" y="152399"/>
            <a:ext cx="8908090" cy="6502911"/>
          </a:xfrm>
          <a:prstGeom prst="rect">
            <a:avLst/>
          </a:prstGeom>
        </p:spPr>
      </p:pic>
      <p:sp>
        <p:nvSpPr>
          <p:cNvPr id="6" name="Rectangle 2"/>
          <p:cNvSpPr>
            <a:spLocks noChangeArrowheads="1"/>
          </p:cNvSpPr>
          <p:nvPr/>
        </p:nvSpPr>
        <p:spPr bwMode="auto">
          <a:xfrm>
            <a:off x="1116252" y="1143000"/>
            <a:ext cx="6911495" cy="4729628"/>
          </a:xfrm>
          <a:prstGeom prst="rect">
            <a:avLst/>
          </a:prstGeom>
          <a:noFill/>
          <a:ln w="25400">
            <a:noFill/>
          </a:ln>
          <a:effectLst/>
          <a:scene3d>
            <a:camera prst="orthographicFront"/>
            <a:lightRig rig="threePt" dir="t"/>
          </a:scene3d>
          <a:sp3d/>
          <a:extLst/>
        </p:spPr>
        <p:txBody>
          <a:bodyPr wrap="square" lIns="154305" tIns="102870" rIns="102870" bIns="102870">
            <a:spAutoFit/>
            <a:scene3d>
              <a:camera prst="orthographicFront"/>
              <a:lightRig rig="soft" dir="t">
                <a:rot lat="0" lon="0" rev="15600000"/>
              </a:lightRig>
            </a:scene3d>
            <a:sp3d extrusionH="57150" prstMaterial="softEdge">
              <a:bevelT w="254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800"/>
              </a:spcAft>
              <a:buClr>
                <a:prstClr val="black"/>
              </a:buClr>
              <a:buSzPct val="70000"/>
              <a:tabLst/>
            </a:pPr>
            <a:r>
              <a:rPr lang="en-US" sz="3400" b="1" dirty="0">
                <a:solidFill>
                  <a:schemeClr val="bg1">
                    <a:lumMod val="95000"/>
                    <a:lumOff val="5000"/>
                  </a:schemeClr>
                </a:solidFill>
                <a:effectLst>
                  <a:outerShdw blurRad="38100" dist="38100" dir="2700000" algn="tl">
                    <a:srgbClr val="000000">
                      <a:alpha val="43137"/>
                    </a:srgbClr>
                  </a:outerShdw>
                </a:effectLst>
                <a:latin typeface="Papyrus" panose="03070502060502030205" pitchFamily="66" charset="0"/>
              </a:rPr>
              <a:t>So then after the Lord had spoken unto them, </a:t>
            </a:r>
            <a:r>
              <a:rPr 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Papyrus" panose="03070502060502030205" pitchFamily="66" charset="0"/>
              </a:rPr>
              <a:t>he was received up into heaven, and sat on the right hand of God. </a:t>
            </a:r>
            <a:r>
              <a:rPr lang="de-DE" b="1" dirty="0">
                <a:ln w="9525">
                  <a:solidFill>
                    <a:schemeClr val="bg1"/>
                  </a:solidFill>
                  <a:prstDash val="solid"/>
                </a:ln>
                <a:solidFill>
                  <a:schemeClr val="tx1"/>
                </a:solidFill>
                <a:latin typeface="Papyrus" panose="03070502060502030205" pitchFamily="66" charset="0"/>
                <a:hlinkClick r:id="rId4"/>
              </a:rPr>
              <a:t>Mark 16:19, also Luke 24:51 </a:t>
            </a:r>
            <a:r>
              <a:rPr lang="de-DE" sz="1400" b="1" dirty="0">
                <a:ln w="9525">
                  <a:solidFill>
                    <a:schemeClr val="bg1"/>
                  </a:solidFill>
                  <a:prstDash val="solid"/>
                </a:ln>
                <a:solidFill>
                  <a:schemeClr val="tx1"/>
                </a:solidFill>
                <a:latin typeface="Papyrus" panose="03070502060502030205" pitchFamily="66" charset="0"/>
                <a:hlinkClick r:id="rId4"/>
              </a:rPr>
              <a:t>NIV</a:t>
            </a:r>
            <a:endParaRPr lang="en-US" sz="2000" b="1" dirty="0">
              <a:ln w="9525">
                <a:solidFill>
                  <a:schemeClr val="bg1"/>
                </a:solidFill>
                <a:prstDash val="solid"/>
              </a:ln>
              <a:solidFill>
                <a:schemeClr val="tx1"/>
              </a:solidFill>
              <a:latin typeface="Papyrus" panose="03070502060502030205" pitchFamily="66" charset="0"/>
            </a:endParaRPr>
          </a:p>
          <a:p>
            <a:pPr marL="0" lvl="0" indent="0">
              <a:lnSpc>
                <a:spcPct val="94000"/>
              </a:lnSpc>
              <a:spcAft>
                <a:spcPts val="600"/>
              </a:spcAft>
              <a:buClr>
                <a:prstClr val="black"/>
              </a:buClr>
              <a:buSzPct val="70000"/>
              <a:tabLst/>
            </a:pPr>
            <a:r>
              <a:rPr lang="en-US" sz="3400" b="1" dirty="0">
                <a:solidFill>
                  <a:schemeClr val="bg1">
                    <a:lumMod val="95000"/>
                    <a:lumOff val="5000"/>
                  </a:schemeClr>
                </a:solidFill>
                <a:effectLst>
                  <a:outerShdw blurRad="38100" dist="38100" dir="2700000" algn="tl">
                    <a:srgbClr val="000000">
                      <a:alpha val="43137"/>
                    </a:srgbClr>
                  </a:outerShdw>
                </a:effectLst>
                <a:latin typeface="Papyrus" panose="03070502060502030205" pitchFamily="66" charset="0"/>
              </a:rPr>
              <a:t>And when he had spoken these things, while they beheld, </a:t>
            </a:r>
            <a:r>
              <a:rPr lang="en-US" sz="40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Papyrus" panose="03070502060502030205" pitchFamily="66" charset="0"/>
              </a:rPr>
              <a:t>he was taken up; and a cloud received him out of their sight.</a:t>
            </a:r>
            <a:r>
              <a:rPr lang="en-US" sz="3800" b="1" dirty="0">
                <a:solidFill>
                  <a:schemeClr val="bg1">
                    <a:lumMod val="95000"/>
                    <a:lumOff val="5000"/>
                  </a:schemeClr>
                </a:solidFill>
                <a:effectLst>
                  <a:outerShdw blurRad="38100" dist="38100" dir="2700000" algn="tl">
                    <a:srgbClr val="000000">
                      <a:alpha val="43137"/>
                    </a:srgbClr>
                  </a:outerShdw>
                </a:effectLst>
                <a:latin typeface="Papyrus" panose="03070502060502030205" pitchFamily="66" charset="0"/>
              </a:rPr>
              <a:t> </a:t>
            </a:r>
            <a:r>
              <a:rPr lang="en-US" sz="2000" dirty="0">
                <a:ln w="9525">
                  <a:solidFill>
                    <a:schemeClr val="bg1"/>
                  </a:solidFill>
                  <a:prstDash val="solid"/>
                </a:ln>
                <a:solidFill>
                  <a:schemeClr val="tx1"/>
                </a:solidFill>
                <a:latin typeface="Papyrus" panose="03070502060502030205" pitchFamily="66" charset="0"/>
                <a:hlinkClick r:id="rId5"/>
              </a:rPr>
              <a:t>Acts 1:9</a:t>
            </a:r>
            <a:endParaRPr lang="en-US" sz="2400" dirty="0">
              <a:solidFill>
                <a:schemeClr val="bg1">
                  <a:lumMod val="95000"/>
                  <a:lumOff val="5000"/>
                </a:schemeClr>
              </a:solidFill>
              <a:latin typeface="Papyrus" panose="03070502060502030205" pitchFamily="66" charset="0"/>
            </a:endParaRPr>
          </a:p>
        </p:txBody>
      </p:sp>
    </p:spTree>
    <p:extLst>
      <p:ext uri="{BB962C8B-B14F-4D97-AF65-F5344CB8AC3E}">
        <p14:creationId xmlns:p14="http://schemas.microsoft.com/office/powerpoint/2010/main" val="38233157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8000">
        <p15:prstTrans prst="pageCurlDouble"/>
      </p:transition>
    </mc:Choice>
    <mc:Fallback xmlns="">
      <p:transition spd="slow" advTm="1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571500" y="2693761"/>
            <a:ext cx="8001000" cy="3123932"/>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36576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1800"/>
              </a:spcAft>
              <a:buClr>
                <a:schemeClr val="bg1"/>
              </a:buClr>
              <a:buSzPct val="90000"/>
            </a:pPr>
            <a:r>
              <a:rPr lang="en-US" altLang="en-US" sz="3200" dirty="0">
                <a:solidFill>
                  <a:schemeClr val="bg1"/>
                </a:solidFill>
                <a:cs typeface="Arial" panose="020B0604020202020204" pitchFamily="34" charset="0"/>
              </a:rPr>
              <a:t>The Bible also states that </a:t>
            </a: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Enoch</a:t>
            </a:r>
            <a:r>
              <a:rPr lang="en-US" altLang="en-US" sz="3400" dirty="0">
                <a:solidFill>
                  <a:schemeClr val="bg1"/>
                </a:solidFill>
                <a:effectLst>
                  <a:outerShdw blurRad="38100" dist="38100" dir="2700000" algn="tl">
                    <a:srgbClr val="000000">
                      <a:alpha val="43137"/>
                    </a:srgbClr>
                  </a:outerShdw>
                </a:effectLst>
                <a:cs typeface="Arial" panose="020B0604020202020204" pitchFamily="34" charset="0"/>
              </a:rPr>
              <a:t> </a:t>
            </a:r>
            <a:r>
              <a:rPr lang="en-US" altLang="en-US" sz="3200" dirty="0">
                <a:solidFill>
                  <a:schemeClr val="bg1"/>
                </a:solidFill>
                <a:cs typeface="Arial" panose="020B0604020202020204" pitchFamily="34" charset="0"/>
              </a:rPr>
              <a:t>(sixth generation from Adam)</a:t>
            </a:r>
            <a:r>
              <a:rPr lang="en-US" altLang="en-US" sz="3400" dirty="0">
                <a:solidFill>
                  <a:schemeClr val="bg1"/>
                </a:solidFill>
                <a:effectLst>
                  <a:outerShdw blurRad="38100" dist="38100" dir="2700000" algn="tl">
                    <a:srgbClr val="000000">
                      <a:alpha val="43137"/>
                    </a:srgbClr>
                  </a:outerShdw>
                </a:effectLst>
                <a:cs typeface="Arial" panose="020B0604020202020204" pitchFamily="34" charset="0"/>
              </a:rPr>
              <a:t> </a:t>
            </a:r>
            <a:r>
              <a:rPr lang="en-US" alt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was taken up</a:t>
            </a:r>
            <a:r>
              <a:rPr lang="en-US" altLang="en-US" sz="3400" dirty="0">
                <a:solidFill>
                  <a:schemeClr val="bg1"/>
                </a:solidFill>
                <a:effectLst>
                  <a:outerShdw blurRad="38100" dist="38100" dir="2700000" algn="tl">
                    <a:srgbClr val="000000">
                      <a:alpha val="43137"/>
                    </a:srgbClr>
                  </a:outerShdw>
                </a:effectLst>
                <a:cs typeface="Arial" panose="020B0604020202020204" pitchFamily="34" charset="0"/>
              </a:rPr>
              <a:t> </a:t>
            </a:r>
            <a:r>
              <a:rPr lang="en-US" altLang="en-US" sz="3200" dirty="0">
                <a:solidFill>
                  <a:schemeClr val="bg1"/>
                </a:solidFill>
                <a:cs typeface="Arial" panose="020B0604020202020204" pitchFamily="34" charset="0"/>
              </a:rPr>
              <a:t>directly into heaven, without dying.</a:t>
            </a:r>
          </a:p>
          <a:p>
            <a:pPr marL="457200" indent="-457200">
              <a:lnSpc>
                <a:spcPct val="100000"/>
              </a:lnSpc>
              <a:spcAft>
                <a:spcPts val="1800"/>
              </a:spcAft>
              <a:buClr>
                <a:schemeClr val="bg1"/>
              </a:buClr>
              <a:buSzPct val="70000"/>
              <a:buFont typeface="Wingdings" panose="05000000000000000000" pitchFamily="2" charset="2"/>
              <a:buChar char="Ø"/>
            </a:pPr>
            <a:r>
              <a:rPr lang="en-US" altLang="en-US" sz="3200" dirty="0">
                <a:solidFill>
                  <a:schemeClr val="bg1"/>
                </a:solidFill>
                <a:cs typeface="Arial" panose="020B0604020202020204" pitchFamily="34" charset="0"/>
              </a:rPr>
              <a:t>“And Enoch walked with God: and he was not; for God took him.” </a:t>
            </a:r>
            <a:r>
              <a:rPr lang="en-US" altLang="en-US" sz="2400" dirty="0">
                <a:solidFill>
                  <a:schemeClr val="bg1"/>
                </a:solidFill>
                <a:cs typeface="Arial" panose="020B0604020202020204" pitchFamily="34" charset="0"/>
                <a:hlinkClick r:id="rId3"/>
              </a:rPr>
              <a:t>Genesis 5:24</a:t>
            </a:r>
            <a:endParaRPr lang="en-US" altLang="en-US" sz="2400" b="1" dirty="0">
              <a:ln w="9525">
                <a:solidFill>
                  <a:schemeClr val="bg1"/>
                </a:solidFill>
                <a:prstDash val="solid"/>
              </a:ln>
              <a:solidFill>
                <a:schemeClr val="bg1"/>
              </a:solidFill>
              <a:effectLst>
                <a:outerShdw blurRad="12700" dist="38100" dir="2700000" algn="tl" rotWithShape="0">
                  <a:schemeClr val="bg1">
                    <a:lumMod val="50000"/>
                  </a:schemeClr>
                </a:outerShdw>
              </a:effectLst>
              <a:cs typeface="Arial" panose="020B0604020202020204" pitchFamily="34" charset="0"/>
            </a:endParaRPr>
          </a:p>
        </p:txBody>
      </p:sp>
      <p:sp>
        <p:nvSpPr>
          <p:cNvPr id="8" name="Rectangle 2"/>
          <p:cNvSpPr>
            <a:spLocks noChangeArrowheads="1"/>
          </p:cNvSpPr>
          <p:nvPr/>
        </p:nvSpPr>
        <p:spPr bwMode="auto">
          <a:xfrm>
            <a:off x="228600" y="571249"/>
            <a:ext cx="8686800" cy="136652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Bible Events Where People Witnessed Others Rise Into Heaven</a:t>
            </a:r>
          </a:p>
        </p:txBody>
      </p:sp>
      <p:sp>
        <p:nvSpPr>
          <p:cNvPr id="4" name="Date Placeholder 2">
            <a:extLst>
              <a:ext uri="{FF2B5EF4-FFF2-40B4-BE49-F238E27FC236}">
                <a16:creationId xmlns:a16="http://schemas.microsoft.com/office/drawing/2014/main" id="{9A6F991A-206B-45BB-8259-F888FE388E83}"/>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063609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2000">
        <p15:prstTrans prst="pageCurlDouble"/>
      </p:transition>
    </mc:Choice>
    <mc:Fallback xmlns="">
      <p:transition spd="slow" advTm="12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4D78AE-8730-47CB-B8DD-EBB35FB78035}"/>
              </a:ext>
            </a:extLst>
          </p:cNvPr>
          <p:cNvPicPr>
            <a:picLocks noChangeAspect="1"/>
          </p:cNvPicPr>
          <p:nvPr/>
        </p:nvPicPr>
        <p:blipFill>
          <a:blip r:embed="rId3"/>
          <a:stretch>
            <a:fillRect/>
          </a:stretch>
        </p:blipFill>
        <p:spPr>
          <a:xfrm>
            <a:off x="0" y="0"/>
            <a:ext cx="9144000" cy="6858000"/>
          </a:xfrm>
          <a:prstGeom prst="rect">
            <a:avLst/>
          </a:prstGeom>
        </p:spPr>
      </p:pic>
      <p:sp>
        <p:nvSpPr>
          <p:cNvPr id="18" name="Text Box 2"/>
          <p:cNvSpPr txBox="1">
            <a:spLocks noChangeArrowheads="1"/>
          </p:cNvSpPr>
          <p:nvPr/>
        </p:nvSpPr>
        <p:spPr bwMode="auto">
          <a:xfrm>
            <a:off x="685800" y="199029"/>
            <a:ext cx="7772400" cy="685800"/>
          </a:xfrm>
          <a:prstGeom prst="rect">
            <a:avLst/>
          </a:prstGeom>
          <a:blipFill dpi="0" rotWithShape="0">
            <a:blip r:embed="rId4"/>
            <a:srcRect/>
            <a:tile tx="0" ty="0" sx="100000" sy="100000" flip="none" algn="tl"/>
          </a:blipFill>
          <a:ln>
            <a:noFill/>
          </a:ln>
          <a:effectLst>
            <a:outerShdw dist="25965" dir="2700000" algn="ctr" rotWithShape="0">
              <a:srgbClr val="808080"/>
            </a:outerShdw>
          </a:effectLst>
          <a:scene3d>
            <a:camera prst="orthographicFront"/>
            <a:lightRig rig="threePt" dir="t"/>
          </a:scene3d>
          <a:sp3d>
            <a:bevelT w="165100" prst="coolSlant"/>
          </a:sp3d>
          <a:extLst/>
        </p:spPr>
        <p:txBody>
          <a:bodyPr lIns="90000" tIns="0" rIns="90000" bIns="0" anchor="ctr"/>
          <a:lstStyle>
            <a:lvl1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1pPr>
            <a:lvl2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2pPr>
            <a:lvl3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3pPr>
            <a:lvl4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4pPr>
            <a:lvl5pPr>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solidFill>
                  <a:srgbClr val="000000"/>
                </a:solidFill>
                <a:latin typeface="Arial" panose="020B0604020202020204" pitchFamily="34" charset="0"/>
                <a:ea typeface="Microsoft YaHei" panose="020B0503020204020204" pitchFamily="34" charset="-122"/>
              </a:defRPr>
            </a:lvl9pPr>
          </a:lstStyle>
          <a:p>
            <a:pPr algn="ctr" hangingPunct="1">
              <a:lnSpc>
                <a:spcPct val="100000"/>
              </a:lnSpc>
              <a:buClrTx/>
              <a:buFontTx/>
              <a:buNone/>
            </a:pPr>
            <a:r>
              <a:rPr lang="en-US" altLang="en-US" sz="4000" b="1" dirty="0">
                <a:solidFill>
                  <a:srgbClr val="4C4C4C"/>
                </a:solidFill>
                <a:latin typeface="Times New Roman" panose="02020603050405020304" pitchFamily="18" charset="0"/>
                <a:cs typeface="Arial Unicode MS" panose="020B0604020202020204" pitchFamily="34" charset="-128"/>
              </a:rPr>
              <a:t>TABLE OF CONTENTS</a:t>
            </a:r>
          </a:p>
        </p:txBody>
      </p:sp>
      <p:sp>
        <p:nvSpPr>
          <p:cNvPr id="24" name="Text Box 1">
            <a:hlinkClick r:id="rId5" action="ppaction://hlinksldjump"/>
            <a:extLst>
              <a:ext uri="{FF2B5EF4-FFF2-40B4-BE49-F238E27FC236}">
                <a16:creationId xmlns:a16="http://schemas.microsoft.com/office/drawing/2014/main" id="{9E2C91ED-E06F-4FDE-9C31-D2941E39450A}"/>
              </a:ext>
            </a:extLst>
          </p:cNvPr>
          <p:cNvSpPr txBox="1">
            <a:spLocks noChangeArrowheads="1"/>
          </p:cNvSpPr>
          <p:nvPr/>
        </p:nvSpPr>
        <p:spPr bwMode="auto">
          <a:xfrm>
            <a:off x="1920240" y="1140250"/>
            <a:ext cx="6858000" cy="914400"/>
          </a:xfrm>
          <a:prstGeom prst="rect">
            <a:avLst/>
          </a:prstGeom>
          <a:blipFill dpi="0" rotWithShape="0">
            <a:blip r:embed="rId6"/>
            <a:srcRect/>
            <a:tile tx="0" ty="0" sx="100000" sy="100000" flip="none" algn="tl"/>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182880" tIns="91440" rIns="18288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indent="0">
              <a:lnSpc>
                <a:spcPct val="100000"/>
              </a:lnSpc>
              <a:spcAft>
                <a:spcPts val="0"/>
              </a:spcAft>
              <a:buClr>
                <a:schemeClr val="bg1"/>
              </a:buClr>
              <a:buSzPct val="125000"/>
            </a:pPr>
            <a:r>
              <a:rPr lang="en-US" altLang="en-US" sz="2200" b="1" dirty="0">
                <a:ln w="9525">
                  <a:noFill/>
                  <a:prstDash val="solid"/>
                </a:ln>
                <a:solidFill>
                  <a:schemeClr val="bg1">
                    <a:lumMod val="75000"/>
                    <a:lumOff val="25000"/>
                  </a:schemeClr>
                </a:solidFill>
                <a:latin typeface="Verdana" panose="020B0604030504040204" pitchFamily="34" charset="0"/>
                <a:ea typeface="Verdana" panose="020B0604030504040204" pitchFamily="34" charset="0"/>
                <a:cs typeface="Verdana" panose="020B0604030504040204" pitchFamily="34" charset="0"/>
              </a:rPr>
              <a:t>End Time War #1: Russia &amp; Most Muslim Nations Attack Israel </a:t>
            </a:r>
          </a:p>
        </p:txBody>
      </p:sp>
      <p:sp>
        <p:nvSpPr>
          <p:cNvPr id="12" name="Text Box 1">
            <a:hlinkClick r:id="rId7" action="ppaction://hlinksldjump"/>
            <a:extLst>
              <a:ext uri="{FF2B5EF4-FFF2-40B4-BE49-F238E27FC236}">
                <a16:creationId xmlns:a16="http://schemas.microsoft.com/office/drawing/2014/main" id="{B379B2EF-DE26-46C7-9185-517A8358580E}"/>
              </a:ext>
            </a:extLst>
          </p:cNvPr>
          <p:cNvSpPr txBox="1">
            <a:spLocks noChangeArrowheads="1"/>
          </p:cNvSpPr>
          <p:nvPr/>
        </p:nvSpPr>
        <p:spPr bwMode="auto">
          <a:xfrm>
            <a:off x="1920240" y="2276856"/>
            <a:ext cx="6858000" cy="914400"/>
          </a:xfrm>
          <a:prstGeom prst="rect">
            <a:avLst/>
          </a:prstGeom>
          <a:blipFill dpi="0" rotWithShape="0">
            <a:blip r:embed="rId6"/>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100000"/>
              </a:lnSpc>
              <a:spcBef>
                <a:spcPts val="0"/>
              </a:spcBef>
              <a:spcAft>
                <a:spcPts val="0"/>
              </a:spcAft>
            </a:pPr>
            <a:r>
              <a:rPr lang="en-US" sz="22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Two Tribulation Witnesses Have Angelic Powers, Human Features &amp; Resurrected</a:t>
            </a:r>
          </a:p>
        </p:txBody>
      </p:sp>
      <p:sp>
        <p:nvSpPr>
          <p:cNvPr id="17" name="Text Box 1">
            <a:hlinkClick r:id="rId8" action="ppaction://hlinksldjump"/>
            <a:extLst>
              <a:ext uri="{FF2B5EF4-FFF2-40B4-BE49-F238E27FC236}">
                <a16:creationId xmlns:a16="http://schemas.microsoft.com/office/drawing/2014/main" id="{2B4D24A4-C07F-4C73-9286-64273A161ACE}"/>
              </a:ext>
            </a:extLst>
          </p:cNvPr>
          <p:cNvSpPr txBox="1">
            <a:spLocks noChangeArrowheads="1"/>
          </p:cNvSpPr>
          <p:nvPr/>
        </p:nvSpPr>
        <p:spPr bwMode="auto">
          <a:xfrm>
            <a:off x="1913614" y="3387418"/>
            <a:ext cx="6858000" cy="960120"/>
          </a:xfrm>
          <a:prstGeom prst="rect">
            <a:avLst/>
          </a:prstGeom>
          <a:blipFill dpi="0" rotWithShape="0">
            <a:blip r:embed="rId6"/>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219456" tIns="91440" rIns="0" bIns="9144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85000"/>
              </a:lnSpc>
              <a:spcBef>
                <a:spcPts val="0"/>
              </a:spcBef>
              <a:spcAft>
                <a:spcPts val="0"/>
              </a:spcAft>
            </a:pPr>
            <a:r>
              <a:rPr lang="en-US" sz="21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After Muslim Magog Army is Destroyed, </a:t>
            </a:r>
          </a:p>
          <a:p>
            <a:pPr marL="0" marR="0">
              <a:lnSpc>
                <a:spcPct val="85000"/>
              </a:lnSpc>
              <a:spcBef>
                <a:spcPts val="0"/>
              </a:spcBef>
              <a:spcAft>
                <a:spcPts val="0"/>
              </a:spcAft>
            </a:pPr>
            <a:r>
              <a:rPr lang="en-US" sz="2100" b="1" kern="150" dirty="0">
                <a:solidFill>
                  <a:schemeClr val="tx2">
                    <a:lumMod val="25000"/>
                  </a:schemeClr>
                </a:solidFill>
                <a:latin typeface="Verdana" panose="020B0604030504040204" pitchFamily="34" charset="0"/>
                <a:ea typeface="Verdana" panose="020B0604030504040204" pitchFamily="34" charset="0"/>
                <a:cs typeface="Verdana" panose="020B0604030504040204" pitchFamily="34" charset="0"/>
              </a:rPr>
              <a:t>the Temple is Rebuilt in Tribulation for 2300 days = 6.3 Yrs.</a:t>
            </a:r>
          </a:p>
        </p:txBody>
      </p:sp>
      <p:sp>
        <p:nvSpPr>
          <p:cNvPr id="21" name="Text Box 1">
            <a:hlinkClick r:id="rId9" action="ppaction://hlinksldjump"/>
            <a:extLst>
              <a:ext uri="{FF2B5EF4-FFF2-40B4-BE49-F238E27FC236}">
                <a16:creationId xmlns:a16="http://schemas.microsoft.com/office/drawing/2014/main" id="{929AC23F-654C-45FB-B87A-0ACEB2B00223}"/>
              </a:ext>
            </a:extLst>
          </p:cNvPr>
          <p:cNvSpPr txBox="1">
            <a:spLocks noChangeArrowheads="1"/>
          </p:cNvSpPr>
          <p:nvPr/>
        </p:nvSpPr>
        <p:spPr bwMode="auto">
          <a:xfrm>
            <a:off x="1913614" y="4547318"/>
            <a:ext cx="6858000" cy="914400"/>
          </a:xfrm>
          <a:prstGeom prst="rect">
            <a:avLst/>
          </a:prstGeom>
          <a:blipFill dpi="0" rotWithShape="0">
            <a:blip r:embed="rId6"/>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182880" tIns="182880" rIns="0" bIns="18288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100000"/>
              </a:lnSpc>
              <a:spcBef>
                <a:spcPts val="0"/>
              </a:spcBef>
              <a:spcAft>
                <a:spcPts val="0"/>
              </a:spcAft>
            </a:pPr>
            <a:r>
              <a:rPr lang="en-US" sz="2200" b="1" kern="150" dirty="0">
                <a:solidFill>
                  <a:srgbClr val="E7E6E6">
                    <a:lumMod val="25000"/>
                  </a:srgbClr>
                </a:solidFill>
                <a:latin typeface="Verdana" panose="020B0604030504040204" pitchFamily="34" charset="0"/>
                <a:ea typeface="Verdana" panose="020B0604030504040204" pitchFamily="34" charset="0"/>
                <a:cs typeface="Verdana" panose="020B0604030504040204" pitchFamily="34" charset="0"/>
              </a:rPr>
              <a:t>After Muslim Magog Destroyed, EU Takes Muslim Lands To Be Full Revived Rome</a:t>
            </a:r>
          </a:p>
        </p:txBody>
      </p:sp>
      <p:sp>
        <p:nvSpPr>
          <p:cNvPr id="22" name="Text Box 1">
            <a:hlinkClick r:id="rId10" action="ppaction://hlinksldjump"/>
            <a:extLst>
              <a:ext uri="{FF2B5EF4-FFF2-40B4-BE49-F238E27FC236}">
                <a16:creationId xmlns:a16="http://schemas.microsoft.com/office/drawing/2014/main" id="{69E6683F-3706-4B8B-B51B-B10FFB428DE0}"/>
              </a:ext>
            </a:extLst>
          </p:cNvPr>
          <p:cNvSpPr txBox="1">
            <a:spLocks noChangeArrowheads="1"/>
          </p:cNvSpPr>
          <p:nvPr/>
        </p:nvSpPr>
        <p:spPr bwMode="auto">
          <a:xfrm>
            <a:off x="1913614" y="5680306"/>
            <a:ext cx="6858000" cy="914400"/>
          </a:xfrm>
          <a:prstGeom prst="rect">
            <a:avLst/>
          </a:prstGeom>
          <a:blipFill dpi="0" rotWithShape="0">
            <a:blip r:embed="rId6"/>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p:spPr>
        <p:txBody>
          <a:bodyPr lIns="0" tIns="182880" rIns="0" bIns="18288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marL="0" marR="0">
              <a:lnSpc>
                <a:spcPct val="90000"/>
              </a:lnSpc>
              <a:spcBef>
                <a:spcPts val="0"/>
              </a:spcBef>
              <a:spcAft>
                <a:spcPts val="0"/>
              </a:spcAft>
            </a:pPr>
            <a:r>
              <a:rPr lang="en-US" sz="2100" b="1" kern="150" dirty="0">
                <a:solidFill>
                  <a:srgbClr val="E7E6E6">
                    <a:lumMod val="25000"/>
                  </a:srgbClr>
                </a:solidFill>
                <a:latin typeface="Verdana" panose="020B0604030504040204" pitchFamily="34" charset="0"/>
                <a:ea typeface="Verdana" panose="020B0604030504040204" pitchFamily="34" charset="0"/>
                <a:cs typeface="Verdana" panose="020B0604030504040204" pitchFamily="34" charset="0"/>
              </a:rPr>
              <a:t>End Time Worldwide Babylon: </a:t>
            </a:r>
          </a:p>
          <a:p>
            <a:pPr marL="0" marR="0">
              <a:lnSpc>
                <a:spcPct val="90000"/>
              </a:lnSpc>
              <a:spcBef>
                <a:spcPts val="0"/>
              </a:spcBef>
              <a:spcAft>
                <a:spcPts val="0"/>
              </a:spcAft>
            </a:pPr>
            <a:r>
              <a:rPr lang="en-US" sz="2100" b="1" kern="150" dirty="0">
                <a:solidFill>
                  <a:srgbClr val="E7E6E6">
                    <a:lumMod val="25000"/>
                  </a:srgbClr>
                </a:solidFill>
                <a:latin typeface="Verdana" panose="020B0604030504040204" pitchFamily="34" charset="0"/>
                <a:ea typeface="Verdana" panose="020B0604030504040204" pitchFamily="34" charset="0"/>
                <a:cs typeface="Verdana" panose="020B0604030504040204" pitchFamily="34" charset="0"/>
              </a:rPr>
              <a:t>Slavery, Murder, Magic, Rapists, Gold, Jewels, Purple &amp; Scarlet, Blood of Saints</a:t>
            </a:r>
          </a:p>
        </p:txBody>
      </p:sp>
    </p:spTree>
    <p:extLst>
      <p:ext uri="{BB962C8B-B14F-4D97-AF65-F5344CB8AC3E}">
        <p14:creationId xmlns:p14="http://schemas.microsoft.com/office/powerpoint/2010/main" val="2197707968"/>
      </p:ext>
    </p:extLst>
  </p:cSld>
  <p:clrMapOvr>
    <a:masterClrMapping/>
  </p:clrMapOvr>
  <mc:AlternateContent xmlns:mc="http://schemas.openxmlformats.org/markup-compatibility/2006" xmlns:p14="http://schemas.microsoft.com/office/powerpoint/2010/main">
    <mc:Choice Requires="p14">
      <p:transition spd="med" p14:dur="700" advTm="31000">
        <p:fade/>
      </p:transition>
    </mc:Choice>
    <mc:Fallback xmlns="">
      <p:transition spd="med" advTm="31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2016655"/>
            <a:ext cx="8686800" cy="4478149"/>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365760" tIns="182880" rIns="18288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1200"/>
              </a:spcAft>
              <a:buClr>
                <a:prstClr val="black"/>
              </a:buClr>
              <a:buSzPct val="70000"/>
              <a:tabLst/>
            </a:pPr>
            <a:r>
              <a:rPr lang="en-US" sz="34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An angel was also observed rising up to Heaven </a:t>
            </a:r>
            <a:r>
              <a:rPr lang="en-US" sz="3200" dirty="0">
                <a:solidFill>
                  <a:schemeClr val="bg1"/>
                </a:solidFill>
                <a:cs typeface="Arial" panose="020B0604020202020204" pitchFamily="34" charset="0"/>
              </a:rPr>
              <a:t>by both parents of Sampson.</a:t>
            </a:r>
          </a:p>
          <a:p>
            <a:pPr marL="274320" lvl="0" indent="-274320">
              <a:lnSpc>
                <a:spcPct val="100000"/>
              </a:lnSpc>
              <a:spcAft>
                <a:spcPts val="600"/>
              </a:spcAft>
              <a:buClr>
                <a:prstClr val="black"/>
              </a:buClr>
              <a:buSzPct val="70000"/>
              <a:buFont typeface="Wingdings" panose="05000000000000000000" pitchFamily="2" charset="2"/>
              <a:buChar char="Ø"/>
              <a:tabLst/>
            </a:pPr>
            <a:r>
              <a:rPr lang="en-US" sz="3000" dirty="0">
                <a:solidFill>
                  <a:schemeClr val="bg1"/>
                </a:solidFill>
                <a:cs typeface="Arial" panose="020B0604020202020204" pitchFamily="34" charset="0"/>
              </a:rPr>
              <a:t>“For it came to pass, when the flame went up </a:t>
            </a:r>
            <a:r>
              <a:rPr lang="en-US" sz="30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toward heaven </a:t>
            </a:r>
            <a:r>
              <a:rPr lang="en-US" sz="3000" dirty="0">
                <a:solidFill>
                  <a:schemeClr val="bg1"/>
                </a:solidFill>
                <a:cs typeface="Arial" panose="020B0604020202020204" pitchFamily="34" charset="0"/>
              </a:rPr>
              <a:t>from off the altar, that the angel of the Lord ascended in the flame of the altar. And Manoah and his wife looked on it, and fell on their faces to the ground.” </a:t>
            </a:r>
          </a:p>
          <a:p>
            <a:pPr marL="274320" lvl="0" indent="0">
              <a:lnSpc>
                <a:spcPct val="100000"/>
              </a:lnSpc>
              <a:spcAft>
                <a:spcPts val="1800"/>
              </a:spcAft>
              <a:buClr>
                <a:prstClr val="black"/>
              </a:buClr>
              <a:buSzPct val="70000"/>
              <a:tabLst/>
            </a:pPr>
            <a:r>
              <a:rPr lang="en-US" sz="2400" dirty="0">
                <a:solidFill>
                  <a:schemeClr val="bg1"/>
                </a:solidFill>
                <a:effectLst>
                  <a:outerShdw blurRad="38100" dist="38100" dir="2700000" algn="tl">
                    <a:srgbClr val="000000">
                      <a:alpha val="43137"/>
                    </a:srgbClr>
                  </a:outerShdw>
                </a:effectLst>
                <a:cs typeface="Arial" panose="020B0604020202020204" pitchFamily="34" charset="0"/>
                <a:hlinkClick r:id="rId3"/>
              </a:rPr>
              <a:t>Judges 13:20</a:t>
            </a:r>
            <a:endParaRPr lang="en-US" sz="2400" dirty="0">
              <a:solidFill>
                <a:schemeClr val="bg1"/>
              </a:solidFill>
              <a:effectLst>
                <a:outerShdw blurRad="38100" dist="38100" dir="2700000" algn="tl">
                  <a:srgbClr val="000000">
                    <a:alpha val="43137"/>
                  </a:srgbClr>
                </a:outerShdw>
              </a:effectLst>
              <a:cs typeface="Arial" panose="020B0604020202020204" pitchFamily="34" charset="0"/>
            </a:endParaRPr>
          </a:p>
        </p:txBody>
      </p:sp>
      <p:sp>
        <p:nvSpPr>
          <p:cNvPr id="8" name="Rectangle 2"/>
          <p:cNvSpPr>
            <a:spLocks noChangeArrowheads="1"/>
          </p:cNvSpPr>
          <p:nvPr/>
        </p:nvSpPr>
        <p:spPr bwMode="auto">
          <a:xfrm>
            <a:off x="228600" y="346270"/>
            <a:ext cx="8686800" cy="1366528"/>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90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Bible Events Where People Witnessed Others Rise Into Heaven</a:t>
            </a:r>
          </a:p>
        </p:txBody>
      </p:sp>
      <p:sp>
        <p:nvSpPr>
          <p:cNvPr id="4" name="Date Placeholder 2">
            <a:extLst>
              <a:ext uri="{FF2B5EF4-FFF2-40B4-BE49-F238E27FC236}">
                <a16:creationId xmlns:a16="http://schemas.microsoft.com/office/drawing/2014/main" id="{0EBA54B9-D1CA-45C8-85E2-DB195F4DC5F6}"/>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1842342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228600" y="1610335"/>
            <a:ext cx="8686800" cy="502920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342900">
              <a:lnSpc>
                <a:spcPct val="90000"/>
              </a:lnSpc>
              <a:spcAft>
                <a:spcPts val="600"/>
              </a:spcAft>
              <a:buClr>
                <a:prstClr val="white"/>
              </a:buClr>
              <a:buSzPct val="70000"/>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lang="en-US" sz="3200" b="1" dirty="0">
                <a:ln w="9525">
                  <a:solidFill>
                    <a:prstClr val="black"/>
                  </a:solidFill>
                  <a:prstDash val="solid"/>
                </a:ln>
                <a:solidFill>
                  <a:prstClr val="white"/>
                </a:solidFill>
                <a:effectLst>
                  <a:outerShdw blurRad="12700" dist="38100" dir="2700000" algn="tl" rotWithShape="0">
                    <a:prstClr val="black">
                      <a:lumMod val="50000"/>
                    </a:prstClr>
                  </a:outerShdw>
                </a:effectLst>
                <a:latin typeface="Calibri" panose="020F0502020204030204" pitchFamily="34" charset="0"/>
                <a:cs typeface="Calibri" panose="020F0502020204030204" pitchFamily="34" charset="0"/>
              </a:rPr>
              <a:t>The first group of humans the Apostle John observes in Heaven are the martyred Christians from all of past history. They sleep waiting for Christ’s return. They are awakened before tribulation, speak briefly, then return to sleep.</a:t>
            </a:r>
          </a:p>
          <a:p>
            <a:pPr marL="274320" lvl="0" indent="-274320" defTabSz="342900">
              <a:lnSpc>
                <a:spcPct val="92000"/>
              </a:lnSpc>
              <a:spcAft>
                <a:spcPts val="600"/>
              </a:spcAft>
              <a:buClr>
                <a:schemeClr val="bg1"/>
              </a:buClr>
              <a:buSzPct val="70000"/>
              <a:buFont typeface="Wingdings" panose="05000000000000000000" pitchFamily="2" charset="2"/>
              <a:buChar char="Ø"/>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lang="en-US" sz="2800" dirty="0">
                <a:solidFill>
                  <a:schemeClr val="bg1"/>
                </a:solidFill>
                <a:latin typeface="Calibri" panose="020F0502020204030204" pitchFamily="34" charset="0"/>
                <a:cs typeface="Calibri" panose="020F0502020204030204" pitchFamily="34" charset="0"/>
              </a:rPr>
              <a:t>“When he opened the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rPr>
              <a:t>fifth seal</a:t>
            </a:r>
            <a:r>
              <a:rPr lang="en-US" sz="2800" dirty="0">
                <a:solidFill>
                  <a:schemeClr val="bg1"/>
                </a:solidFill>
                <a:latin typeface="Calibri" panose="020F0502020204030204" pitchFamily="34" charset="0"/>
                <a:cs typeface="Calibri" panose="020F0502020204030204" pitchFamily="34" charset="0"/>
              </a:rPr>
              <a:t>, I saw under the altar the </a:t>
            </a:r>
            <a:r>
              <a:rPr lang="en-US" sz="2800" b="1" dirty="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cs typeface="Calibri" panose="020F0502020204030204" pitchFamily="34" charset="0"/>
                <a:hlinkClick r:id="rId3" action="ppaction://hlinksldjump"/>
              </a:rPr>
              <a:t>souls</a:t>
            </a:r>
            <a:r>
              <a:rPr lang="en-US" sz="2800" dirty="0">
                <a:solidFill>
                  <a:schemeClr val="bg1"/>
                </a:solidFill>
                <a:latin typeface="Calibri" panose="020F0502020204030204" pitchFamily="34" charset="0"/>
                <a:cs typeface="Calibri" panose="020F0502020204030204" pitchFamily="34" charset="0"/>
              </a:rPr>
              <a:t> of those who had been slain because of the word of God... </a:t>
            </a:r>
            <a:r>
              <a:rPr lang="en-US" sz="2800" dirty="0">
                <a:solidFill>
                  <a:prstClr val="black"/>
                </a:solidFill>
                <a:latin typeface="Calibri" panose="020F0502020204030204" pitchFamily="34" charset="0"/>
                <a:cs typeface="Calibri" panose="020F0502020204030204" pitchFamily="34" charset="0"/>
              </a:rPr>
              <a:t>They called out… ‘How long… Lord… until you judge… the earth and avenge our blood?’”…</a:t>
            </a:r>
          </a:p>
          <a:p>
            <a:pPr marL="274320" lvl="0" indent="-274320" defTabSz="342900">
              <a:lnSpc>
                <a:spcPct val="94000"/>
              </a:lnSpc>
              <a:spcAft>
                <a:spcPts val="600"/>
              </a:spcAft>
              <a:buClr>
                <a:prstClr val="black"/>
              </a:buClr>
              <a:buSzPct val="70000"/>
              <a:buFont typeface="Wingdings" panose="05000000000000000000" pitchFamily="2" charset="2"/>
              <a:buChar char="Ø"/>
              <a:tabLst>
                <a:tab pos="171450" algn="l"/>
                <a:tab pos="514350" algn="l"/>
                <a:tab pos="857250" algn="l"/>
                <a:tab pos="1200150" algn="l"/>
                <a:tab pos="1543050" algn="l"/>
                <a:tab pos="1885950" algn="l"/>
                <a:tab pos="2228850" algn="l"/>
                <a:tab pos="2571750" algn="l"/>
                <a:tab pos="2914650" algn="l"/>
                <a:tab pos="3257550" algn="l"/>
                <a:tab pos="3600450" algn="l"/>
                <a:tab pos="3943350" algn="l"/>
                <a:tab pos="4286250" algn="l"/>
                <a:tab pos="4629150" algn="l"/>
                <a:tab pos="4972050" algn="l"/>
                <a:tab pos="5314950" algn="l"/>
                <a:tab pos="5657850" algn="l"/>
                <a:tab pos="6000750" algn="l"/>
                <a:tab pos="6343650" algn="l"/>
                <a:tab pos="6686550" algn="l"/>
                <a:tab pos="7029450" algn="l"/>
              </a:tabLst>
              <a:defRPr/>
            </a:pPr>
            <a:r>
              <a:rPr lang="en-US" sz="2800" dirty="0">
                <a:solidFill>
                  <a:prstClr val="black"/>
                </a:solidFill>
                <a:latin typeface="Calibri" panose="020F0502020204030204" pitchFamily="34" charset="0"/>
                <a:cs typeface="Calibri" panose="020F0502020204030204" pitchFamily="34" charset="0"/>
              </a:rPr>
              <a:t>“they were told to wait… until the full number of their fellow servants… were killed…” </a:t>
            </a:r>
            <a:r>
              <a:rPr lang="en-US" dirty="0">
                <a:solidFill>
                  <a:prstClr val="black"/>
                </a:solidFill>
                <a:latin typeface="Calibri" panose="020F0502020204030204" pitchFamily="34" charset="0"/>
                <a:cs typeface="Calibri" panose="020F0502020204030204" pitchFamily="34" charset="0"/>
                <a:hlinkClick r:id="rId4"/>
              </a:rPr>
              <a:t>Rev. 6:9-11 NIV</a:t>
            </a:r>
            <a:endParaRPr lang="en-US" sz="3200" dirty="0">
              <a:solidFill>
                <a:prstClr val="black"/>
              </a:solidFill>
              <a:latin typeface="Calibri" panose="020F0502020204030204" pitchFamily="34" charset="0"/>
              <a:cs typeface="Calibri" panose="020F0502020204030204" pitchFamily="34" charset="0"/>
            </a:endParaRPr>
          </a:p>
        </p:txBody>
      </p:sp>
      <p:sp>
        <p:nvSpPr>
          <p:cNvPr id="8" name="Rectangle 2"/>
          <p:cNvSpPr>
            <a:spLocks noChangeArrowheads="1"/>
          </p:cNvSpPr>
          <p:nvPr/>
        </p:nvSpPr>
        <p:spPr bwMode="auto">
          <a:xfrm>
            <a:off x="228600" y="365760"/>
            <a:ext cx="8686800" cy="1097280"/>
          </a:xfrm>
          <a:prstGeom prst="rect">
            <a:avLst/>
          </a:prstGeom>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indent="0" algn="ctr">
              <a:lnSpc>
                <a:spcPct val="85000"/>
              </a:lnSpc>
              <a:spcAft>
                <a:spcPts val="0"/>
              </a:spcAft>
              <a:buClr>
                <a:schemeClr val="bg1"/>
              </a:buClr>
              <a:buSzPct val="125000"/>
            </a:pPr>
            <a:r>
              <a:rPr lang="en-US" altLang="en-US" sz="3600" b="1" dirty="0">
                <a:ln w="9525">
                  <a:solidFill>
                    <a:schemeClr val="bg1"/>
                  </a:solidFill>
                  <a:prstDash val="solid"/>
                </a:ln>
                <a:solidFill>
                  <a:schemeClr val="tx1"/>
                </a:solidFill>
                <a:effectLst>
                  <a:outerShdw blurRad="12700" dist="38100" dir="2700000" algn="tl" rotWithShape="0">
                    <a:schemeClr val="bg1">
                      <a:lumMod val="50000"/>
                    </a:schemeClr>
                  </a:outerShdw>
                </a:effectLst>
                <a:cs typeface="Arial" panose="020B0604020202020204" pitchFamily="34" charset="0"/>
              </a:rPr>
              <a:t>5 Past Bible Events Where People Witnessed Others Rise Into Heaven</a:t>
            </a:r>
          </a:p>
        </p:txBody>
      </p:sp>
      <p:sp>
        <p:nvSpPr>
          <p:cNvPr id="4" name="Date Placeholder 2">
            <a:extLst>
              <a:ext uri="{FF2B5EF4-FFF2-40B4-BE49-F238E27FC236}">
                <a16:creationId xmlns:a16="http://schemas.microsoft.com/office/drawing/2014/main" id="{0EBA54B9-D1CA-45C8-85E2-DB195F4DC5F6}"/>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3608595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8000">
        <p15:prstTrans prst="pageCurlDouble"/>
      </p:transition>
    </mc:Choice>
    <mc:Fallback xmlns="">
      <p:transition spd="slow" advTm="28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ChangeArrowheads="1"/>
          </p:cNvSpPr>
          <p:nvPr/>
        </p:nvSpPr>
        <p:spPr bwMode="auto">
          <a:xfrm>
            <a:off x="91440" y="327884"/>
            <a:ext cx="8961120" cy="1754326"/>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91440" rIns="9144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100000"/>
              </a:lnSpc>
              <a:spcAft>
                <a:spcPts val="0"/>
              </a:spcAft>
              <a:buClr>
                <a:prstClr val="black"/>
              </a:buClr>
              <a:buSzPct val="125000"/>
              <a:tabLst/>
              <a:defRPr/>
            </a:pPr>
            <a:r>
              <a:rPr lang="en-US" altLang="en-US" sz="34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Tribulation Begins When: Every Mountain Worldwide is Knocked Out of Place, Hear Voice of Archangel &amp; Must Leave Home</a:t>
            </a:r>
          </a:p>
        </p:txBody>
      </p:sp>
      <p:pic>
        <p:nvPicPr>
          <p:cNvPr id="3" name="Picture 2">
            <a:extLst>
              <a:ext uri="{FF2B5EF4-FFF2-40B4-BE49-F238E27FC236}">
                <a16:creationId xmlns:a16="http://schemas.microsoft.com/office/drawing/2014/main" id="{8AA5795A-081B-440E-A3E3-4F38FC427754}"/>
              </a:ext>
            </a:extLst>
          </p:cNvPr>
          <p:cNvPicPr>
            <a:picLocks noChangeAspect="1"/>
          </p:cNvPicPr>
          <p:nvPr/>
        </p:nvPicPr>
        <p:blipFill>
          <a:blip r:embed="rId4"/>
          <a:stretch>
            <a:fillRect/>
          </a:stretch>
        </p:blipFill>
        <p:spPr>
          <a:xfrm>
            <a:off x="84809" y="2286000"/>
            <a:ext cx="8974382" cy="4480560"/>
          </a:xfrm>
          <a:prstGeom prst="rect">
            <a:avLst/>
          </a:prstGeom>
        </p:spPr>
      </p:pic>
    </p:spTree>
    <p:extLst>
      <p:ext uri="{BB962C8B-B14F-4D97-AF65-F5344CB8AC3E}">
        <p14:creationId xmlns:p14="http://schemas.microsoft.com/office/powerpoint/2010/main" val="11072344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438414" y="411480"/>
            <a:ext cx="8267171" cy="6035040"/>
          </a:xfrm>
          <a:prstGeom prst="rect">
            <a:avLst/>
          </a:prstGeom>
        </p:spPr>
      </p:pic>
      <p:sp>
        <p:nvSpPr>
          <p:cNvPr id="6" name="Rectangle 2"/>
          <p:cNvSpPr>
            <a:spLocks noChangeArrowheads="1"/>
          </p:cNvSpPr>
          <p:nvPr/>
        </p:nvSpPr>
        <p:spPr bwMode="auto">
          <a:xfrm>
            <a:off x="1725485" y="1692698"/>
            <a:ext cx="5693028" cy="3825406"/>
          </a:xfrm>
          <a:prstGeom prst="rect">
            <a:avLst/>
          </a:prstGeom>
          <a:noFill/>
          <a:ln w="25400">
            <a:noFill/>
          </a:ln>
          <a:effectLst/>
          <a:scene3d>
            <a:camera prst="orthographicFront"/>
            <a:lightRig rig="threePt" dir="t"/>
          </a:scene3d>
          <a:sp3d>
            <a:bevelT w="165100" prst="coolSlant"/>
          </a:sp3d>
          <a:extLst/>
        </p:spPr>
        <p:txBody>
          <a:bodyPr wrap="square" lIns="154305" tIns="102870" rIns="102870" bIns="102870">
            <a:spAutoFit/>
            <a:scene3d>
              <a:camera prst="orthographicFront"/>
              <a:lightRig rig="soft" dir="t">
                <a:rot lat="0" lon="0" rev="15600000"/>
              </a:lightRig>
            </a:scene3d>
            <a:sp3d extrusionH="57150" prstMaterial="softEdge">
              <a:bevelT w="25400" h="38100"/>
            </a:sp3d>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257175" rtl="0" eaLnBrk="1" fontAlgn="base" latinLnBrk="0" hangingPunct="0">
              <a:lnSpc>
                <a:spcPct val="93000"/>
              </a:lnSpc>
              <a:spcBef>
                <a:spcPct val="0"/>
              </a:spcBef>
              <a:spcAft>
                <a:spcPct val="0"/>
              </a:spcAft>
              <a:buClr>
                <a:prstClr val="white"/>
              </a:buClr>
              <a:buSzPct val="70000"/>
              <a:buFont typeface="Times New Roman" panose="02020603050405020304" pitchFamily="18" charset="0"/>
              <a:buNone/>
              <a:tabLst/>
              <a:defRPr/>
            </a:pPr>
            <a:r>
              <a:rPr kumimoji="0" lang="en-US" sz="4200" b="1" i="0" u="none" strike="noStrike" kern="1200" cap="none" spc="0" normalizeH="0" baseline="0" noProof="0" dirty="0">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The Day of the Lord</a:t>
            </a:r>
          </a:p>
          <a:p>
            <a:pPr marL="0" marR="0" lvl="0" indent="0" algn="l" defTabSz="257175" rtl="0" eaLnBrk="1" fontAlgn="base" latinLnBrk="0" hangingPunct="0">
              <a:lnSpc>
                <a:spcPct val="93000"/>
              </a:lnSpc>
              <a:spcBef>
                <a:spcPct val="0"/>
              </a:spcBef>
              <a:spcAft>
                <a:spcPts val="675"/>
              </a:spcAft>
              <a:buClr>
                <a:prstClr val="white"/>
              </a:buClr>
              <a:buSzPct val="70000"/>
              <a:buFont typeface="Times New Roman" panose="02020603050405020304" pitchFamily="18" charset="0"/>
              <a:buNone/>
              <a:tabLst/>
              <a:defRPr/>
            </a:pPr>
            <a:r>
              <a:rPr kumimoji="0" lang="en-US" sz="4200" b="1" i="0" u="none" strike="noStrike" kern="1200" cap="none" spc="0" normalizeH="0" baseline="0" noProof="0" dirty="0">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rPr>
              <a:t>“... Your sons and daughters will prophesy, your old men will dream dreams, your young men will see visions. </a:t>
            </a:r>
            <a:r>
              <a:rPr kumimoji="0" lang="en-US" sz="2000" b="1" i="0" u="none" strike="noStrike" kern="120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hlinkClick r:id="rId4"/>
              </a:rPr>
              <a:t>Joel 2:28 </a:t>
            </a:r>
            <a:r>
              <a:rPr kumimoji="0" lang="en-US" sz="1600" b="1" i="0" u="none" strike="noStrike" kern="1200" cap="none" spc="0" normalizeH="0" baseline="0" noProof="0" dirty="0">
                <a:ln w="12700" cmpd="sng">
                  <a:solidFill>
                    <a:srgbClr val="000000"/>
                  </a:solidFill>
                  <a:prstDash val="solid"/>
                </a:ln>
                <a:gradFill>
                  <a:gsLst>
                    <a:gs pos="0">
                      <a:srgbClr val="000000"/>
                    </a:gs>
                    <a:gs pos="4000">
                      <a:srgbClr val="000000">
                        <a:lumMod val="60000"/>
                        <a:lumOff val="40000"/>
                      </a:srgbClr>
                    </a:gs>
                    <a:gs pos="87000">
                      <a:srgbClr val="000000">
                        <a:lumMod val="20000"/>
                        <a:lumOff val="80000"/>
                      </a:srgbClr>
                    </a:gs>
                  </a:gsLst>
                  <a:lin ang="5400000"/>
                </a:gra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hlinkClick r:id="rId4"/>
              </a:rPr>
              <a:t>NIV</a:t>
            </a:r>
            <a:endParaRPr kumimoji="0" lang="en-US" sz="2800" b="1" i="0" u="none" strike="noStrike" kern="1200" cap="none" spc="0" normalizeH="0" baseline="0" noProof="0" dirty="0">
              <a:ln/>
              <a:solidFill>
                <a:srgbClr val="000000"/>
              </a:solidFill>
              <a:effectLst>
                <a:outerShdw blurRad="38100" dist="38100" dir="2700000" algn="tl">
                  <a:srgbClr val="000000">
                    <a:alpha val="43137"/>
                  </a:srgbClr>
                </a:outerShdw>
              </a:effectLst>
              <a:uLnTx/>
              <a:uFillTx/>
              <a:latin typeface="Papyrus" panose="03070502060502030205" pitchFamily="66" charset="0"/>
              <a:ea typeface="Microsoft YaHei" panose="020B0503020204020204" pitchFamily="34" charset="-122"/>
              <a:cs typeface="Calibri" panose="020F0502020204030204" pitchFamily="34" charset="0"/>
            </a:endParaRPr>
          </a:p>
        </p:txBody>
      </p:sp>
    </p:spTree>
    <p:extLst>
      <p:ext uri="{BB962C8B-B14F-4D97-AF65-F5344CB8AC3E}">
        <p14:creationId xmlns:p14="http://schemas.microsoft.com/office/powerpoint/2010/main" val="19850250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A167CD86-25AE-4974-AD13-A5653A2E62DA}"/>
              </a:ext>
            </a:extLst>
          </p:cNvPr>
          <p:cNvSpPr>
            <a:spLocks noChangeArrowheads="1"/>
          </p:cNvSpPr>
          <p:nvPr/>
        </p:nvSpPr>
        <p:spPr bwMode="auto">
          <a:xfrm>
            <a:off x="152399" y="1981200"/>
            <a:ext cx="8839199" cy="4523161"/>
          </a:xfrm>
          <a:prstGeom prst="rect">
            <a:avLst/>
          </a:prstGeom>
          <a:noFill/>
          <a:ln w="38100">
            <a:solidFill>
              <a:srgbClr val="0000FF"/>
            </a:solidFill>
          </a:ln>
          <a:effectLst/>
          <a:scene3d>
            <a:camera prst="orthographicFront"/>
            <a:lightRig rig="threePt" dir="t"/>
          </a:scene3d>
          <a:sp3d>
            <a:bevelT w="165100" prst="coolSlant"/>
          </a:sp3d>
          <a:extLst/>
        </p:spPr>
        <p:txBody>
          <a:bodyPr wrap="square" lIns="102870" tIns="182880" rIns="51435" bIns="51435">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defTabSz="257175">
              <a:lnSpc>
                <a:spcPct val="85000"/>
              </a:lnSpc>
              <a:spcAft>
                <a:spcPts val="0"/>
              </a:spcAft>
              <a:buClr>
                <a:prstClr val="white"/>
              </a:buClr>
              <a:buSzPct val="70000"/>
              <a:tabLst/>
              <a:defRPr/>
            </a:pPr>
            <a:r>
              <a:rPr lang="en-US" sz="3100" b="1" dirty="0">
                <a:ln w="10160">
                  <a:solidFill>
                    <a:srgbClr val="4472C4"/>
                  </a:solidFill>
                  <a:prstDash val="solid"/>
                </a:ln>
                <a:solidFill>
                  <a:srgbClr val="FFFFFF"/>
                </a:solidFill>
                <a:effectLst>
                  <a:outerShdw blurRad="38100" dist="22860" dir="5400000" algn="tl" rotWithShape="0">
                    <a:srgbClr val="000000">
                      <a:alpha val="30000"/>
                    </a:srgbClr>
                  </a:outerShdw>
                </a:effectLst>
                <a:latin typeface="Calibri" panose="020F0502020204030204" pitchFamily="34" charset="0"/>
                <a:cs typeface="Calibri" panose="020F0502020204030204" pitchFamily="34" charset="0"/>
              </a:rPr>
              <a:t>The Bible often states that God speaks. </a:t>
            </a: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hlinkClick r:id="rId3"/>
              </a:rPr>
              <a:t>John 12:28-29</a:t>
            </a:r>
            <a:r>
              <a:rPr kumimoji="0" lang="en-US" sz="1800" i="0" u="none" strike="noStrike" kern="1200" normalizeH="0" baseline="0" noProof="0" dirty="0">
                <a:solidFill>
                  <a:schemeClr val="tx1"/>
                </a:solidFill>
                <a:uLnTx/>
                <a:uFillTx/>
                <a:latin typeface="Calibri" panose="020F0502020204030204" pitchFamily="34" charset="0"/>
                <a:ea typeface="Microsoft YaHei" panose="020B0503020204020204" pitchFamily="34" charset="-122"/>
                <a:cs typeface="Calibri" panose="020F0502020204030204" pitchFamily="34" charset="0"/>
              </a:rPr>
              <a:t> NIV</a:t>
            </a:r>
            <a:endParaRPr kumimoji="0" lang="en-US" sz="1800" b="0"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a:p>
            <a:pPr marL="0" indent="0" defTabSz="257175">
              <a:lnSpc>
                <a:spcPct val="90000"/>
              </a:lnSpc>
              <a:spcAft>
                <a:spcPts val="1400"/>
              </a:spcAft>
              <a:buClr>
                <a:prstClr val="white"/>
              </a:buClr>
              <a:buSzPct val="70000"/>
              <a:tabLst/>
              <a:defRPr/>
            </a:pPr>
            <a:r>
              <a:rPr kumimoji="0" lang="en-US" sz="3100" b="1" i="0" u="none" strike="noStrike" kern="1200" cap="none" spc="0" normalizeH="0" baseline="0" noProof="0" dirty="0">
                <a:ln w="10160">
                  <a:solidFill>
                    <a:srgbClr val="4472C4"/>
                  </a:solidFill>
                  <a:prstDash val="solid"/>
                </a:ln>
                <a:solidFill>
                  <a:srgbClr val="FFFFFF"/>
                </a:solidFill>
                <a:effectLst>
                  <a:outerShdw blurRad="38100" dist="22860" dir="5400000" algn="tl" rotWithShape="0">
                    <a:srgbClr val="000000">
                      <a:alpha val="30000"/>
                    </a:srgbClr>
                  </a:outerShdw>
                </a:effectLst>
                <a:uLnTx/>
                <a:uFillTx/>
                <a:latin typeface="Calibri" panose="020F0502020204030204" pitchFamily="34" charset="0"/>
                <a:ea typeface="Microsoft YaHei" panose="020B0503020204020204" pitchFamily="34" charset="-122"/>
                <a:cs typeface="Calibri" panose="020F0502020204030204" pitchFamily="34" charset="0"/>
              </a:rPr>
              <a:t>Tens of thousands around the world today have heard the voice of Jesus or saw Him in a vision. </a:t>
            </a: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DengXian"/>
                <a:cs typeface="Times New Roman" panose="02020603050405020304" pitchFamily="18" charset="0"/>
                <a:hlinkClick r:id="rId4"/>
              </a:rPr>
              <a:t>[871]</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DengXian"/>
                <a:cs typeface="Times New Roman" panose="02020603050405020304" pitchFamily="18" charset="0"/>
                <a:hlinkClick r:id="rId5"/>
              </a:rPr>
              <a:t>[869]</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hlinkClick r:id="rId6"/>
              </a:rPr>
              <a:t>[870]</a:t>
            </a:r>
            <a:r>
              <a:rPr lang="en-US" sz="1600" dirty="0">
                <a:solidFill>
                  <a:prstClr val="black"/>
                </a:solidFill>
                <a:latin typeface="Calibri" panose="020F0502020204030204" pitchFamily="34" charset="0"/>
                <a:ea typeface="DengXian"/>
                <a:cs typeface="Times New Roman" panose="02020603050405020304" pitchFamily="18" charset="0"/>
                <a:hlinkClick r:id="rId7"/>
              </a:rPr>
              <a:t>[872]</a:t>
            </a:r>
            <a:endParaRPr kumimoji="0" lang="en-US" sz="1600" b="1" i="0" u="none" strike="noStrike" kern="1200" cap="none" spc="0" normalizeH="0" baseline="0" noProof="0" dirty="0">
              <a:ln w="10160">
                <a:solidFill>
                  <a:srgbClr val="4472C4"/>
                </a:solidFill>
                <a:prstDash val="solid"/>
              </a:ln>
              <a:solidFill>
                <a:srgbClr val="FFFFFF"/>
              </a:solidFill>
              <a:effectLst>
                <a:outerShdw blurRad="38100" dist="22860" dir="5400000" algn="tl" rotWithShape="0">
                  <a:srgbClr val="000000">
                    <a:alpha val="30000"/>
                  </a:srgbClr>
                </a:outerShdw>
              </a:effectLst>
              <a:uLnTx/>
              <a:uFillTx/>
              <a:latin typeface="Calibri" panose="020F0502020204030204" pitchFamily="34" charset="0"/>
              <a:cs typeface="Calibri" panose="020F0502020204030204" pitchFamily="34" charset="0"/>
            </a:endParaRPr>
          </a:p>
          <a:p>
            <a:pPr marL="274320" marR="0" lvl="0" indent="-274320" algn="l" defTabSz="257175" rtl="0" eaLnBrk="1" fontAlgn="base" latinLnBrk="0" hangingPunct="0">
              <a:lnSpc>
                <a:spcPct val="90000"/>
              </a:lnSpc>
              <a:spcBef>
                <a:spcPct val="0"/>
              </a:spcBef>
              <a:spcAft>
                <a:spcPts val="1000"/>
              </a:spcAft>
              <a:buClr>
                <a:schemeClr val="tx1"/>
              </a:buClr>
              <a:buSzPct val="65000"/>
              <a:buFont typeface="Wingdings" panose="05000000000000000000" pitchFamily="2" charset="2"/>
              <a:buChar char="Ø"/>
              <a:tabLst/>
              <a:defRPr/>
            </a:pPr>
            <a:r>
              <a:rPr kumimoji="0" lang="en-US" sz="3000" b="1" i="0" u="none" strike="noStrike" kern="1200" cap="none" spc="0" normalizeH="0" baseline="0" noProof="0" dirty="0">
                <a:ln w="10160">
                  <a:solidFill>
                    <a:srgbClr val="4472C4"/>
                  </a:solidFill>
                  <a:prstDash val="solid"/>
                </a:ln>
                <a:solidFill>
                  <a:srgbClr val="FFFFFF"/>
                </a:solidFill>
                <a:effectLst>
                  <a:outerShdw blurRad="38100" dist="22860" dir="5400000" algn="tl" rotWithShape="0">
                    <a:srgbClr val="000000">
                      <a:alpha val="30000"/>
                    </a:srgbClr>
                  </a:outerShdw>
                </a:effectLst>
                <a:uLnTx/>
                <a:uFillTx/>
                <a:latin typeface="Calibri" panose="020F0502020204030204" pitchFamily="34" charset="0"/>
                <a:ea typeface="Microsoft YaHei" panose="020B0503020204020204" pitchFamily="34" charset="-122"/>
                <a:cs typeface="Calibri" panose="020F0502020204030204" pitchFamily="34" charset="0"/>
              </a:rPr>
              <a:t>For example, in murderous Muslim Iran today, 1,500 Iranians per week see visions of Jesus or hear Him speak, and then become a Christian.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hlinkClick r:id="rId4"/>
              </a:rPr>
              <a:t>[871]</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a:t>
            </a:r>
            <a:r>
              <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DengXian"/>
                <a:cs typeface="Times New Roman" panose="02020603050405020304" pitchFamily="18" charset="0"/>
                <a:hlinkClick r:id="rId7"/>
              </a:rPr>
              <a:t>[872]</a:t>
            </a:r>
          </a:p>
          <a:p>
            <a:pPr marL="274320" lvl="0" indent="-274320" defTabSz="257175">
              <a:lnSpc>
                <a:spcPct val="90000"/>
              </a:lnSpc>
              <a:spcAft>
                <a:spcPts val="1000"/>
              </a:spcAft>
              <a:buClr>
                <a:schemeClr val="tx1"/>
              </a:buClr>
              <a:buSzPct val="65000"/>
              <a:buFont typeface="Wingdings" panose="05000000000000000000" pitchFamily="2" charset="2"/>
              <a:buChar char="Ø"/>
              <a:tabLst/>
              <a:defRPr/>
            </a:pPr>
            <a:r>
              <a:rPr kumimoji="0" lang="en-US" sz="3000" b="1" i="0" u="none" strike="noStrike" kern="1200" cap="none" spc="0" normalizeH="0" baseline="0" noProof="0" dirty="0">
                <a:ln w="10160">
                  <a:solidFill>
                    <a:srgbClr val="4472C4"/>
                  </a:solidFill>
                  <a:prstDash val="solid"/>
                </a:ln>
                <a:solidFill>
                  <a:srgbClr val="FFFFFF"/>
                </a:solidFill>
                <a:effectLst>
                  <a:outerShdw blurRad="38100" dist="22860" dir="5400000" algn="tl" rotWithShape="0">
                    <a:srgbClr val="000000">
                      <a:alpha val="30000"/>
                    </a:srgbClr>
                  </a:outerShdw>
                </a:effectLst>
                <a:uLnTx/>
                <a:uFillTx/>
                <a:latin typeface="Calibri" panose="020F0502020204030204" pitchFamily="34" charset="0"/>
                <a:ea typeface="Microsoft YaHei" panose="020B0503020204020204" pitchFamily="34" charset="-122"/>
                <a:cs typeface="Calibri" panose="020F0502020204030204" pitchFamily="34" charset="0"/>
              </a:rPr>
              <a:t>But this isn’t the voice of the archangel that begins the end times. At that time, every Christian hears the archangel’s </a:t>
            </a:r>
            <a:r>
              <a:rPr lang="en-US" sz="3000" b="1" dirty="0">
                <a:ln w="10160">
                  <a:solidFill>
                    <a:srgbClr val="4472C4"/>
                  </a:solidFill>
                  <a:prstDash val="solid"/>
                </a:ln>
                <a:solidFill>
                  <a:srgbClr val="FFFFFF"/>
                </a:solidFill>
                <a:effectLst>
                  <a:outerShdw blurRad="38100" dist="22860" dir="5400000" algn="tl" rotWithShape="0">
                    <a:srgbClr val="000000">
                      <a:alpha val="30000"/>
                    </a:srgbClr>
                  </a:outerShdw>
                </a:effectLst>
                <a:latin typeface="Calibri" panose="020F0502020204030204" pitchFamily="34" charset="0"/>
                <a:cs typeface="Calibri" panose="020F0502020204030204" pitchFamily="34" charset="0"/>
              </a:rPr>
              <a:t>voice, worldwide at the </a:t>
            </a:r>
            <a:r>
              <a:rPr kumimoji="0" lang="en-US" sz="3000" b="1" i="0" u="none" strike="noStrike" kern="1200" cap="none" spc="0" normalizeH="0" baseline="0" noProof="0" dirty="0">
                <a:ln w="10160">
                  <a:solidFill>
                    <a:srgbClr val="4472C4"/>
                  </a:solidFill>
                  <a:prstDash val="solid"/>
                </a:ln>
                <a:solidFill>
                  <a:srgbClr val="FFFFFF"/>
                </a:solidFill>
                <a:effectLst>
                  <a:outerShdw blurRad="38100" dist="22860" dir="5400000" algn="tl" rotWithShape="0">
                    <a:srgbClr val="000000">
                      <a:alpha val="30000"/>
                    </a:srgbClr>
                  </a:outerShdw>
                </a:effectLst>
                <a:uLnTx/>
                <a:uFillTx/>
                <a:latin typeface="Calibri" panose="020F0502020204030204" pitchFamily="34" charset="0"/>
                <a:ea typeface="Microsoft YaHei" panose="020B0503020204020204" pitchFamily="34" charset="-122"/>
                <a:cs typeface="Calibri" panose="020F0502020204030204" pitchFamily="34" charset="0"/>
              </a:rPr>
              <a:t>same time.</a:t>
            </a:r>
            <a:endParaRPr kumimoji="0" lang="en-US" sz="3000" b="1" i="0" u="none" strike="noStrike" kern="1200" cap="none" spc="0" normalizeH="0" baseline="0" noProof="0" dirty="0">
              <a:ln w="10160">
                <a:solidFill>
                  <a:srgbClr val="4472C4"/>
                </a:solidFill>
                <a:prstDash val="solid"/>
              </a:ln>
              <a:solidFill>
                <a:srgbClr val="FFFFFF"/>
              </a:solidFill>
              <a:effectLst>
                <a:outerShdw blurRad="38100" dist="22860" dir="5400000" algn="tl" rotWithShape="0">
                  <a:srgbClr val="000000">
                    <a:alpha val="30000"/>
                  </a:srgbClr>
                </a:outerShdw>
              </a:effectLst>
              <a:uLnTx/>
              <a:uFillTx/>
              <a:latin typeface="Calibri" panose="020F0502020204030204" pitchFamily="34" charset="0"/>
              <a:ea typeface="Microsoft YaHei" panose="020B0503020204020204" pitchFamily="34" charset="-122"/>
              <a:cs typeface="Calibri" panose="020F0502020204030204" pitchFamily="34" charset="0"/>
              <a:hlinkClick r:id="rId8"/>
            </a:endParaRPr>
          </a:p>
        </p:txBody>
      </p:sp>
      <p:sp>
        <p:nvSpPr>
          <p:cNvPr id="4" name="Text Box 1">
            <a:extLst>
              <a:ext uri="{FF2B5EF4-FFF2-40B4-BE49-F238E27FC236}">
                <a16:creationId xmlns:a16="http://schemas.microsoft.com/office/drawing/2014/main" id="{94348079-271D-4687-A703-7AF30B1E1E0A}"/>
              </a:ext>
            </a:extLst>
          </p:cNvPr>
          <p:cNvSpPr txBox="1">
            <a:spLocks noChangeArrowheads="1"/>
          </p:cNvSpPr>
          <p:nvPr/>
        </p:nvSpPr>
        <p:spPr bwMode="auto">
          <a:xfrm>
            <a:off x="13714" y="349165"/>
            <a:ext cx="9116568" cy="1380378"/>
          </a:xfrm>
          <a:prstGeom prst="rect">
            <a:avLst/>
          </a:prstGeom>
          <a:blipFill dpi="0" rotWithShape="0">
            <a:blip r:embed="rId9"/>
            <a:srcRect/>
            <a:tile tx="0" ty="0" sx="100000" sy="100000" flip="none" algn="tl"/>
          </a:blipFill>
          <a:ln w="38100">
            <a:noFill/>
          </a:ln>
          <a:effectLst>
            <a:outerShdw dist="25965" dir="2700000" algn="ctr" rotWithShape="0">
              <a:srgbClr val="808080"/>
            </a:outerShdw>
          </a:effectLst>
          <a:scene3d>
            <a:camera prst="orthographicFront"/>
            <a:lightRig rig="threePt" dir="t"/>
          </a:scene3d>
          <a:sp3d>
            <a:bevelT w="165100" prst="coolSlant"/>
          </a:sp3d>
          <a:extLst/>
        </p:spPr>
        <p:txBody>
          <a:bodyPr wrap="square" lIns="91440" tIns="45720" rIns="91440" bIns="45720">
            <a:sp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723900" algn="l"/>
                <a:tab pos="1447800" algn="l"/>
                <a:tab pos="2171700" algn="l"/>
                <a:tab pos="2895600" algn="l"/>
                <a:tab pos="3619500" algn="l"/>
                <a:tab pos="4343400" algn="l"/>
                <a:tab pos="5067300" algn="l"/>
                <a:tab pos="5791200" algn="l"/>
                <a:tab pos="6515100" algn="l"/>
                <a:tab pos="7239000" algn="l"/>
                <a:tab pos="7962900" algn="l"/>
              </a:tabLst>
              <a:defRPr>
                <a:solidFill>
                  <a:srgbClr val="000000"/>
                </a:solidFill>
                <a:latin typeface="Arial" panose="020B0604020202020204" pitchFamily="34" charset="0"/>
                <a:ea typeface="Microsoft YaHei" panose="020B0503020204020204" pitchFamily="34" charset="-122"/>
              </a:defRPr>
            </a:lvl9pPr>
          </a:lstStyle>
          <a:p>
            <a:pPr lvl="0" algn="ctr">
              <a:spcAft>
                <a:spcPts val="0"/>
              </a:spcAft>
              <a:buClr>
                <a:srgbClr val="0000FF"/>
              </a:buClr>
              <a:defRPr/>
            </a:pPr>
            <a:r>
              <a:rPr lang="en-US" sz="3000" b="1" dirty="0">
                <a:ln w="9525">
                  <a:solidFill>
                    <a:prstClr val="black"/>
                  </a:solidFill>
                  <a:prstDash val="solid"/>
                </a:ln>
                <a:solidFill>
                  <a:srgbClr val="4472C4"/>
                </a:solidFill>
                <a:effectLst>
                  <a:outerShdw blurRad="12700" dist="38100" dir="2700000" algn="tl" rotWithShape="0">
                    <a:prstClr val="black">
                      <a:lumMod val="50000"/>
                    </a:prstClr>
                  </a:outerShdw>
                </a:effectLst>
              </a:rPr>
              <a:t>Tribulation Begins When: Every Mountain Worldwide is Knocked Out of Place, Hear Voice of Archangel &amp; Must Leave Home</a:t>
            </a:r>
          </a:p>
        </p:txBody>
      </p:sp>
      <p:sp>
        <p:nvSpPr>
          <p:cNvPr id="6" name="Date Placeholder 2">
            <a:extLst>
              <a:ext uri="{FF2B5EF4-FFF2-40B4-BE49-F238E27FC236}">
                <a16:creationId xmlns:a16="http://schemas.microsoft.com/office/drawing/2014/main" id="{8789E390-6538-43FF-80DD-C6C9D87FC3A8}"/>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38467072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5000">
        <p15:prstTrans prst="pageCurlDouble"/>
      </p:transition>
    </mc:Choice>
    <mc:Fallback xmlns="">
      <p:transition spd="slow" advTm="2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8000"/>
                                  </p:stCondLst>
                                  <p:childTnLst>
                                    <p:animEffect transition="out" filter="fade">
                                      <p:cBhvr>
                                        <p:cTn id="6" dur="2000" tmFilter="0, 0; .2, .5; .8, .5; 1, 0"/>
                                        <p:tgtEl>
                                          <p:spTgt spid="5">
                                            <p:txEl>
                                              <p:pRg st="2" end="2"/>
                                            </p:txEl>
                                          </p:spTgt>
                                        </p:tgtEl>
                                      </p:cBhvr>
                                    </p:animEffect>
                                    <p:animScale>
                                      <p:cBhvr>
                                        <p:cTn id="7" dur="1000" autoRev="1" fill="hold"/>
                                        <p:tgtEl>
                                          <p:spTgt spid="5">
                                            <p:txEl>
                                              <p:pRg st="2" end="2"/>
                                            </p:txEl>
                                          </p:spTgt>
                                        </p:tgtEl>
                                      </p:cBhvr>
                                      <p:by x="105000" y="105000"/>
                                    </p:animScale>
                                  </p:childTnLst>
                                </p:cTn>
                              </p:par>
                            </p:childTnLst>
                          </p:cTn>
                        </p:par>
                        <p:par>
                          <p:cTn id="8" fill="hold">
                            <p:stCondLst>
                              <p:cond delay="10000"/>
                            </p:stCondLst>
                            <p:childTnLst>
                              <p:par>
                                <p:cTn id="9" presetID="26" presetClass="emph" presetSubtype="0" fill="hold" nodeType="afterEffect">
                                  <p:stCondLst>
                                    <p:cond delay="7000"/>
                                  </p:stCondLst>
                                  <p:childTnLst>
                                    <p:animEffect transition="out" filter="fade">
                                      <p:cBhvr>
                                        <p:cTn id="10" dur="2000" tmFilter="0, 0; .2, .5; .8, .5; 1, 0"/>
                                        <p:tgtEl>
                                          <p:spTgt spid="5">
                                            <p:txEl>
                                              <p:pRg st="3" end="3"/>
                                            </p:txEl>
                                          </p:spTgt>
                                        </p:tgtEl>
                                      </p:cBhvr>
                                    </p:animEffect>
                                    <p:animScale>
                                      <p:cBhvr>
                                        <p:cTn id="11" dur="1000" autoRev="1" fill="hold"/>
                                        <p:tgtEl>
                                          <p:spTgt spid="5">
                                            <p:txEl>
                                              <p:pRg st="3" end="3"/>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91440" y="1942803"/>
            <a:ext cx="8961120" cy="4663440"/>
          </a:xfrm>
          <a:prstGeom prst="rect">
            <a:avLst/>
          </a:prstGeom>
          <a:gradFill>
            <a:gsLst>
              <a:gs pos="13000">
                <a:schemeClr val="bg1"/>
              </a:gs>
              <a:gs pos="50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0000"/>
              </a:lnSpc>
              <a:spcAft>
                <a:spcPts val="1000"/>
              </a:spcAft>
              <a:buClr>
                <a:prstClr val="black"/>
              </a:buClr>
              <a:buSzPct val="80000"/>
              <a:tabLst/>
              <a:defRPr/>
            </a:pPr>
            <a:r>
              <a:rPr kumimoji="0" lang="en-US" sz="3000" i="0" u="none" strike="noStrike" kern="1200" normalizeH="0" baseline="0" noProof="0" dirty="0">
                <a:solidFill>
                  <a:schemeClr val="tx1">
                    <a:lumMod val="75000"/>
                  </a:schemeClr>
                </a:solidFill>
                <a:uLnTx/>
                <a:uFillTx/>
                <a:cs typeface="Arial" panose="020B0604020202020204" pitchFamily="34" charset="0"/>
              </a:rPr>
              <a:t>This will not be a silent event. The Bible </a:t>
            </a:r>
            <a:r>
              <a:rPr lang="en-US" sz="3000" dirty="0">
                <a:solidFill>
                  <a:schemeClr val="tx1">
                    <a:lumMod val="75000"/>
                  </a:schemeClr>
                </a:solidFill>
                <a:cs typeface="Arial" panose="020B0604020202020204" pitchFamily="34" charset="0"/>
              </a:rPr>
              <a:t>states</a:t>
            </a:r>
            <a:r>
              <a:rPr kumimoji="0" lang="en-US" sz="3000" i="0" u="none" strike="noStrike" kern="1200" normalizeH="0" baseline="0" noProof="0" dirty="0">
                <a:solidFill>
                  <a:schemeClr val="tx1">
                    <a:lumMod val="75000"/>
                  </a:schemeClr>
                </a:solidFill>
                <a:uLnTx/>
                <a:uFillTx/>
                <a:cs typeface="Arial" panose="020B0604020202020204" pitchFamily="34" charset="0"/>
              </a:rPr>
              <a:t> to</a:t>
            </a:r>
            <a:r>
              <a:rPr kumimoji="0" lang="en-US" sz="3000" i="0" u="none" strike="noStrike" kern="1200" normalizeH="0" noProof="0" dirty="0">
                <a:solidFill>
                  <a:schemeClr val="tx1">
                    <a:lumMod val="75000"/>
                  </a:schemeClr>
                </a:solidFill>
                <a:uLnTx/>
                <a:uFillTx/>
                <a:cs typeface="Arial" panose="020B0604020202020204" pitchFamily="34" charset="0"/>
              </a:rPr>
              <a:t> </a:t>
            </a:r>
            <a:r>
              <a:rPr kumimoji="0" lang="en-US" sz="3000" i="0" u="none" strike="noStrike" kern="1200" normalizeH="0" baseline="0" noProof="0" dirty="0">
                <a:solidFill>
                  <a:schemeClr val="tx1">
                    <a:lumMod val="75000"/>
                  </a:schemeClr>
                </a:solidFill>
                <a:uLnTx/>
                <a:uFillTx/>
                <a:cs typeface="Arial" panose="020B0604020202020204" pitchFamily="34" charset="0"/>
              </a:rPr>
              <a:t>be prepared to walk out and leave our homes, but only</a:t>
            </a:r>
            <a:r>
              <a:rPr kumimoji="0" lang="en-US" sz="3000" i="0" u="none" strike="noStrike" kern="1200" normalizeH="0" noProof="0" dirty="0">
                <a:solidFill>
                  <a:schemeClr val="tx1">
                    <a:lumMod val="75000"/>
                  </a:schemeClr>
                </a:solidFill>
                <a:uLnTx/>
                <a:uFillTx/>
                <a:cs typeface="Arial" panose="020B0604020202020204" pitchFamily="34" charset="0"/>
              </a:rPr>
              <a:t> </a:t>
            </a:r>
            <a:r>
              <a:rPr kumimoji="0" lang="en-US" sz="3000" i="0" u="none" strike="noStrike" kern="1200" normalizeH="0" baseline="0" noProof="0" dirty="0">
                <a:solidFill>
                  <a:schemeClr val="tx1">
                    <a:lumMod val="75000"/>
                  </a:schemeClr>
                </a:solidFill>
                <a:uLnTx/>
                <a:uFillTx/>
                <a:cs typeface="Arial" panose="020B0604020202020204" pitchFamily="34" charset="0"/>
              </a:rPr>
              <a:t>when we hear the following:</a:t>
            </a:r>
          </a:p>
          <a:p>
            <a:pPr marL="365760" lvl="0" indent="-365760">
              <a:lnSpc>
                <a:spcPct val="90000"/>
              </a:lnSpc>
              <a:spcAft>
                <a:spcPts val="1000"/>
              </a:spcAft>
              <a:buClr>
                <a:schemeClr val="tx1"/>
              </a:buClr>
              <a:buSzPct val="80000"/>
              <a:buFont typeface="Wingdings" panose="05000000000000000000" pitchFamily="2" charset="2"/>
              <a:buChar char="Ø"/>
              <a:tabLst/>
              <a:defRPr/>
            </a:pPr>
            <a:r>
              <a:rPr lang="en-US" sz="3000" dirty="0">
                <a:solidFill>
                  <a:schemeClr val="tx1">
                    <a:lumMod val="65000"/>
                  </a:schemeClr>
                </a:solidFill>
                <a:cs typeface="Arial" panose="020B0604020202020204" pitchFamily="34" charset="0"/>
              </a:rPr>
              <a:t>The</a:t>
            </a: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 </a:t>
            </a:r>
            <a:r>
              <a:rPr lang="en-US" sz="3000" b="1" spc="50" dirty="0">
                <a:ln w="9525" cmpd="sng">
                  <a:solidFill>
                    <a:srgbClr val="5B9BD5"/>
                  </a:solidFill>
                  <a:prstDash val="solid"/>
                </a:ln>
                <a:solidFill>
                  <a:srgbClr val="70AD47">
                    <a:tint val="1000"/>
                  </a:srgbClr>
                </a:solidFill>
                <a:effectLst>
                  <a:glow rad="38100">
                    <a:srgbClr val="5B9BD5">
                      <a:alpha val="40000"/>
                    </a:srgbClr>
                  </a:glow>
                </a:effectLst>
                <a:cs typeface="Arial" panose="020B0604020202020204" pitchFamily="34" charset="0"/>
              </a:rPr>
              <a:t>trumpet of God</a:t>
            </a: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 </a:t>
            </a:r>
            <a:r>
              <a:rPr lang="en-US" sz="3000" dirty="0">
                <a:solidFill>
                  <a:schemeClr val="tx1">
                    <a:lumMod val="65000"/>
                  </a:schemeClr>
                </a:solidFill>
                <a:cs typeface="Arial" panose="020B0604020202020204" pitchFamily="34" charset="0"/>
              </a:rPr>
              <a:t>that will shake the entire Earth and</a:t>
            </a:r>
            <a:r>
              <a:rPr lang="en-US" sz="3000" dirty="0">
                <a:solidFill>
                  <a:schemeClr val="accent5">
                    <a:lumMod val="75000"/>
                  </a:schemeClr>
                </a:solidFill>
                <a:cs typeface="Arial" panose="020B0604020202020204" pitchFamily="34" charset="0"/>
              </a:rPr>
              <a:t> </a:t>
            </a: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hlinkClick r:id="rId3" action="ppaction://hlinksldjump"/>
              </a:rPr>
              <a:t>knock every mountain out of their places worldwide</a:t>
            </a: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 </a:t>
            </a:r>
            <a:r>
              <a:rPr lang="en-US" b="1" dirty="0">
                <a:ln w="9525">
                  <a:solidFill>
                    <a:schemeClr val="bg1"/>
                  </a:solidFill>
                  <a:prstDash val="solid"/>
                </a:ln>
                <a:solidFill>
                  <a:schemeClr val="tx1"/>
                </a:solidFill>
                <a:cs typeface="Arial" panose="020B0604020202020204" pitchFamily="34" charset="0"/>
                <a:hlinkClick r:id="rId4"/>
              </a:rPr>
              <a:t>Rev. 6:12-17 NIV</a:t>
            </a:r>
            <a:r>
              <a:rPr lang="en-US" b="1" dirty="0">
                <a:ln w="9525">
                  <a:solidFill>
                    <a:schemeClr val="bg1"/>
                  </a:solidFill>
                  <a:prstDash val="solid"/>
                </a:ln>
                <a:solidFill>
                  <a:schemeClr val="tx1"/>
                </a:solidFill>
                <a:cs typeface="Arial" panose="020B0604020202020204" pitchFamily="34" charset="0"/>
              </a:rPr>
              <a:t> </a:t>
            </a:r>
            <a:endParaRPr kumimoji="0" lang="en-US" b="1" i="0" u="none" strike="noStrike" kern="1200" spc="50" normalizeH="0" baseline="0" noProof="0" dirty="0">
              <a:ln w="9525" cmpd="sng">
                <a:solidFill>
                  <a:schemeClr val="accent1"/>
                </a:solidFill>
                <a:prstDash val="solid"/>
              </a:ln>
              <a:solidFill>
                <a:srgbClr val="70AD47">
                  <a:tint val="1000"/>
                </a:srgbClr>
              </a:solidFill>
              <a:uLnTx/>
              <a:uFillTx/>
              <a:cs typeface="Arial" panose="020B0604020202020204" pitchFamily="34" charset="0"/>
            </a:endParaRPr>
          </a:p>
          <a:p>
            <a:pPr marL="365760" lvl="0" indent="-365760">
              <a:lnSpc>
                <a:spcPct val="90000"/>
              </a:lnSpc>
              <a:spcAft>
                <a:spcPts val="1000"/>
              </a:spcAft>
              <a:buClr>
                <a:schemeClr val="tx1"/>
              </a:buClr>
              <a:buSzPct val="80000"/>
              <a:buFont typeface="Wingdings" panose="05000000000000000000" pitchFamily="2" charset="2"/>
              <a:buChar char="Ø"/>
              <a:tabLst/>
              <a:defRPr/>
            </a:pPr>
            <a:r>
              <a:rPr lang="en-US" sz="2800" noProof="0" dirty="0">
                <a:solidFill>
                  <a:schemeClr val="tx1">
                    <a:lumMod val="75000"/>
                  </a:schemeClr>
                </a:solidFill>
                <a:cs typeface="Arial" panose="020B0604020202020204" pitchFamily="34" charset="0"/>
              </a:rPr>
              <a:t>The worldwide </a:t>
            </a:r>
            <a:r>
              <a:rPr lang="en-US" sz="3000" b="1" spc="50" dirty="0">
                <a:ln w="9525" cmpd="sng">
                  <a:solidFill>
                    <a:srgbClr val="5B9BD5"/>
                  </a:solidFill>
                  <a:prstDash val="solid"/>
                </a:ln>
                <a:solidFill>
                  <a:srgbClr val="70AD47">
                    <a:tint val="1000"/>
                  </a:srgbClr>
                </a:solidFill>
                <a:effectLst>
                  <a:glow rad="38100">
                    <a:srgbClr val="5B9BD5">
                      <a:alpha val="40000"/>
                    </a:srgbClr>
                  </a:glow>
                </a:effectLst>
                <a:cs typeface="Arial" panose="020B0604020202020204" pitchFamily="34" charset="0"/>
              </a:rPr>
              <a:t>voice of the Archangel</a:t>
            </a:r>
            <a:r>
              <a:rPr kumimoji="0" lang="en-US" sz="3200" b="1" i="0" u="none" strike="noStrike" kern="1200" normalizeH="0" baseline="0" noProof="0" dirty="0">
                <a:ln w="9525">
                  <a:solidFill>
                    <a:schemeClr val="bg1"/>
                  </a:solidFill>
                  <a:prstDash val="solid"/>
                </a:ln>
                <a:solidFill>
                  <a:schemeClr val="tx1"/>
                </a:solidFill>
                <a:effectLst>
                  <a:outerShdw blurRad="12700" dist="38100" dir="2700000" algn="tl" rotWithShape="0">
                    <a:schemeClr val="bg1">
                      <a:lumMod val="50000"/>
                    </a:schemeClr>
                  </a:outerShdw>
                </a:effectLst>
                <a:uLnTx/>
                <a:uFillTx/>
                <a:cs typeface="Arial" panose="020B0604020202020204" pitchFamily="34" charset="0"/>
              </a:rPr>
              <a:t> </a:t>
            </a:r>
            <a:r>
              <a:rPr kumimoji="0" lang="en-US" sz="2800" i="0" u="none" strike="noStrike" kern="1200" normalizeH="0" baseline="0" noProof="0" dirty="0">
                <a:solidFill>
                  <a:schemeClr val="tx1">
                    <a:lumMod val="65000"/>
                  </a:schemeClr>
                </a:solidFill>
                <a:uLnTx/>
                <a:uFillTx/>
                <a:cs typeface="Arial" panose="020B0604020202020204" pitchFamily="34" charset="0"/>
              </a:rPr>
              <a:t>that all elect Christians will hear worldwide. </a:t>
            </a:r>
          </a:p>
          <a:p>
            <a:pPr marL="365760" lvl="0" indent="-365760">
              <a:lnSpc>
                <a:spcPct val="88000"/>
              </a:lnSpc>
              <a:spcAft>
                <a:spcPts val="600"/>
              </a:spcAft>
              <a:buClr>
                <a:schemeClr val="tx1"/>
              </a:buClr>
              <a:buSzPct val="80000"/>
              <a:buFont typeface="Wingdings" panose="05000000000000000000" pitchFamily="2" charset="2"/>
              <a:buChar char="Ø"/>
              <a:tabLst/>
              <a:defRPr/>
            </a:pPr>
            <a:r>
              <a:rPr kumimoji="0" lang="en-US" sz="2800" i="0" u="none" strike="noStrike" kern="1200" normalizeH="0" baseline="0" noProof="0" dirty="0">
                <a:solidFill>
                  <a:schemeClr val="tx1">
                    <a:lumMod val="65000"/>
                  </a:schemeClr>
                </a:solidFill>
                <a:uLnTx/>
                <a:uFillTx/>
                <a:cs typeface="Arial" panose="020B0604020202020204" pitchFamily="34" charset="0"/>
              </a:rPr>
              <a:t>Non-Christians will only hear thunder, as when God spoke to the Passover crowd in Jerusalem. </a:t>
            </a:r>
            <a:r>
              <a:rPr kumimoji="0" lang="en-US" sz="1600" i="0" u="none" strike="noStrike" kern="1200" normalizeH="0" baseline="0" noProof="0" dirty="0">
                <a:solidFill>
                  <a:schemeClr val="tx1">
                    <a:lumMod val="65000"/>
                  </a:schemeClr>
                </a:solidFill>
                <a:uLnTx/>
                <a:uFillTx/>
                <a:cs typeface="Arial" panose="020B0604020202020204" pitchFamily="34" charset="0"/>
                <a:hlinkClick r:id="rId5"/>
              </a:rPr>
              <a:t>John 12:27-32</a:t>
            </a:r>
            <a:r>
              <a:rPr kumimoji="0" lang="en-US" sz="1600" i="0" u="none" strike="noStrike" kern="1200" normalizeH="0" baseline="0" noProof="0" dirty="0">
                <a:solidFill>
                  <a:schemeClr val="tx1">
                    <a:lumMod val="65000"/>
                  </a:schemeClr>
                </a:solidFill>
                <a:uLnTx/>
                <a:uFillTx/>
                <a:cs typeface="Arial" panose="020B0604020202020204" pitchFamily="34" charset="0"/>
              </a:rPr>
              <a:t>  </a:t>
            </a:r>
            <a:endParaRPr kumimoji="0" lang="en-US" sz="2800" b="1" i="0" u="none" strike="noStrike" kern="1200" spc="50" normalizeH="0" baseline="0" noProof="0" dirty="0">
              <a:ln w="9525" cmpd="sng">
                <a:solidFill>
                  <a:schemeClr val="accent1"/>
                </a:solidFill>
                <a:prstDash val="solid"/>
              </a:ln>
              <a:solidFill>
                <a:schemeClr val="tx1">
                  <a:lumMod val="65000"/>
                </a:schemeClr>
              </a:solidFill>
              <a:effectLst>
                <a:glow rad="38100">
                  <a:schemeClr val="accent1">
                    <a:alpha val="40000"/>
                  </a:schemeClr>
                </a:glow>
              </a:effectLst>
              <a:uLnTx/>
              <a:uFillTx/>
              <a:cs typeface="Arial" panose="020B0604020202020204" pitchFamily="34" charset="0"/>
            </a:endParaRPr>
          </a:p>
        </p:txBody>
      </p:sp>
      <p:sp>
        <p:nvSpPr>
          <p:cNvPr id="10" name="Rectangle 2">
            <a:extLst>
              <a:ext uri="{FF2B5EF4-FFF2-40B4-BE49-F238E27FC236}">
                <a16:creationId xmlns:a16="http://schemas.microsoft.com/office/drawing/2014/main" id="{435C1F75-B338-4226-B269-56DE42569713}"/>
              </a:ext>
            </a:extLst>
          </p:cNvPr>
          <p:cNvSpPr>
            <a:spLocks noChangeArrowheads="1"/>
          </p:cNvSpPr>
          <p:nvPr/>
        </p:nvSpPr>
        <p:spPr bwMode="auto">
          <a:xfrm>
            <a:off x="91440" y="137160"/>
            <a:ext cx="8961120" cy="163891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tabLst/>
              <a:defRPr/>
            </a:pPr>
            <a:r>
              <a:rPr lang="en-US" altLang="en-US" sz="35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Tribulation Begins When: Every Mountain Worldwide is Knocked Out of Place, Hear Voice of Archangel &amp; Must Leave Home</a:t>
            </a:r>
          </a:p>
        </p:txBody>
      </p:sp>
      <p:sp>
        <p:nvSpPr>
          <p:cNvPr id="6" name="Date Placeholder 2">
            <a:extLst>
              <a:ext uri="{FF2B5EF4-FFF2-40B4-BE49-F238E27FC236}">
                <a16:creationId xmlns:a16="http://schemas.microsoft.com/office/drawing/2014/main" id="{BEDAEBC6-CAD9-496C-9257-9D3DC383C87F}"/>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20925074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0000">
        <p15:prstTrans prst="pageCurlDouble"/>
      </p:transition>
    </mc:Choice>
    <mc:Fallback xmlns="">
      <p:transition spd="slow" advTm="30000">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191176" y="2011680"/>
            <a:ext cx="8761648" cy="4480560"/>
          </a:xfrm>
          <a:prstGeom prst="rect">
            <a:avLst/>
          </a:prstGeom>
          <a:gradFill>
            <a:gsLst>
              <a:gs pos="13000">
                <a:schemeClr val="bg1"/>
              </a:gs>
              <a:gs pos="50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94000"/>
              </a:lnSpc>
              <a:spcAft>
                <a:spcPts val="1800"/>
              </a:spcAft>
              <a:buClr>
                <a:schemeClr val="tx1"/>
              </a:buClr>
              <a:buSzPct val="80000"/>
              <a:tabLst/>
              <a:defRPr/>
            </a:pPr>
            <a:r>
              <a:rPr lang="en-US" sz="3000" b="1" spc="50" noProof="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All Bible </a:t>
            </a:r>
            <a:r>
              <a:rPr lang="en-US" sz="3000" b="1" spc="50" dirty="0">
                <a:ln w="9525" cmpd="sng">
                  <a:solidFill>
                    <a:srgbClr val="5B9BD5"/>
                  </a:solidFill>
                  <a:prstDash val="solid"/>
                </a:ln>
                <a:solidFill>
                  <a:srgbClr val="70AD47">
                    <a:tint val="1000"/>
                  </a:srgbClr>
                </a:solidFill>
                <a:effectLst>
                  <a:glow rad="38100">
                    <a:srgbClr val="5B9BD5">
                      <a:alpha val="40000"/>
                    </a:srgbClr>
                  </a:glow>
                </a:effectLst>
                <a:cs typeface="Arial" panose="020B0604020202020204" pitchFamily="34" charset="0"/>
              </a:rPr>
              <a:t>end time </a:t>
            </a:r>
            <a:r>
              <a:rPr lang="en-US" sz="3000" b="1" spc="50" noProof="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prophesies </a:t>
            </a: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describe</a:t>
            </a:r>
            <a:r>
              <a:rPr lang="en-US" sz="3000" b="1" spc="50" noProof="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 details of the same end time </a:t>
            </a: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sequence</a:t>
            </a:r>
            <a:r>
              <a:rPr lang="en-US" sz="3000" b="1" spc="50" noProof="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a:t>
            </a:r>
          </a:p>
          <a:p>
            <a:pPr marL="274320" lvl="0" indent="-274320">
              <a:lnSpc>
                <a:spcPct val="90000"/>
              </a:lnSpc>
              <a:spcAft>
                <a:spcPts val="1800"/>
              </a:spcAft>
              <a:buClr>
                <a:schemeClr val="tx1"/>
              </a:buClr>
              <a:buSzPct val="70000"/>
              <a:buFont typeface="+mj-lt"/>
              <a:buAutoNum type="arabicPeriod"/>
              <a:tabLst/>
              <a:defRPr/>
            </a:pPr>
            <a:r>
              <a:rPr lang="en-US" sz="3000" b="1" spc="50" noProof="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All </a:t>
            </a: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Christians </a:t>
            </a:r>
            <a:r>
              <a:rPr lang="en-US" sz="3000" b="1" spc="50" dirty="0">
                <a:ln w="9525" cmpd="sng">
                  <a:solidFill>
                    <a:srgbClr val="5B9BD5"/>
                  </a:solidFill>
                  <a:prstDash val="solid"/>
                </a:ln>
                <a:solidFill>
                  <a:srgbClr val="70AD47">
                    <a:tint val="1000"/>
                  </a:srgbClr>
                </a:solidFill>
                <a:effectLst>
                  <a:glow rad="38100">
                    <a:srgbClr val="5B9BD5">
                      <a:alpha val="40000"/>
                    </a:srgbClr>
                  </a:glow>
                </a:effectLst>
                <a:cs typeface="Arial" panose="020B0604020202020204" pitchFamily="34" charset="0"/>
              </a:rPr>
              <a:t>must leave their homes </a:t>
            </a:r>
            <a:r>
              <a:rPr lang="en-US" sz="2800" dirty="0">
                <a:solidFill>
                  <a:schemeClr val="tx1">
                    <a:lumMod val="65000"/>
                  </a:schemeClr>
                </a:solidFill>
                <a:cs typeface="Arial" panose="020B0604020202020204" pitchFamily="34" charset="0"/>
              </a:rPr>
              <a:t>(the elect, on housetop, in field and 5 wise virgins) and never return for their coat or clothes, the same as Lot and Noah.</a:t>
            </a:r>
            <a:r>
              <a:rPr lang="en-US" sz="3000" dirty="0">
                <a:solidFill>
                  <a:schemeClr val="tx1">
                    <a:lumMod val="65000"/>
                  </a:schemeClr>
                </a:solidFill>
                <a:cs typeface="Arial" panose="020B0604020202020204" pitchFamily="34" charset="0"/>
              </a:rPr>
              <a:t> </a:t>
            </a:r>
            <a:r>
              <a:rPr lang="en-US" sz="1500" dirty="0">
                <a:solidFill>
                  <a:prstClr val="white"/>
                </a:solidFill>
                <a:cs typeface="Arial" panose="020B0604020202020204" pitchFamily="34" charset="0"/>
                <a:hlinkClick r:id="rId3"/>
              </a:rPr>
              <a:t>Mat. 24:15-19, 25:1-12</a:t>
            </a:r>
            <a:r>
              <a:rPr lang="en-US" sz="1500" dirty="0">
                <a:solidFill>
                  <a:prstClr val="white"/>
                </a:solidFill>
                <a:cs typeface="Arial" panose="020B0604020202020204" pitchFamily="34" charset="0"/>
              </a:rPr>
              <a:t>,</a:t>
            </a:r>
            <a:r>
              <a:rPr lang="en-US" sz="15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 </a:t>
            </a:r>
            <a:r>
              <a:rPr lang="en-US" sz="1500" dirty="0">
                <a:solidFill>
                  <a:schemeClr val="tx1"/>
                </a:solidFill>
                <a:cs typeface="Arial" panose="020B0604020202020204" pitchFamily="34" charset="0"/>
                <a:hlinkClick r:id="rId4"/>
              </a:rPr>
              <a:t>Luke 17:26-32 NIV</a:t>
            </a:r>
            <a:r>
              <a:rPr lang="en-US" sz="15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 </a:t>
            </a:r>
          </a:p>
          <a:p>
            <a:pPr marL="274320" lvl="0" indent="-274320">
              <a:lnSpc>
                <a:spcPct val="90000"/>
              </a:lnSpc>
              <a:spcAft>
                <a:spcPts val="600"/>
              </a:spcAft>
              <a:buClr>
                <a:schemeClr val="tx1"/>
              </a:buClr>
              <a:buSzPct val="70000"/>
              <a:buFont typeface="+mj-lt"/>
              <a:buAutoNum type="arabicPeriod"/>
              <a:tabLst/>
              <a:defRPr/>
            </a:pPr>
            <a:r>
              <a:rPr lang="en-US" sz="3000" b="1" spc="5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The elect are then gathered together by the angels</a:t>
            </a:r>
            <a:r>
              <a:rPr lang="en-US" sz="2800" dirty="0">
                <a:solidFill>
                  <a:schemeClr val="tx1">
                    <a:lumMod val="65000"/>
                  </a:schemeClr>
                </a:solidFill>
                <a:cs typeface="Arial" panose="020B0604020202020204" pitchFamily="34" charset="0"/>
              </a:rPr>
              <a:t>, the same as Lot and Noah’s families were gathered. </a:t>
            </a:r>
            <a:r>
              <a:rPr lang="en-US" dirty="0">
                <a:solidFill>
                  <a:schemeClr val="tx1"/>
                </a:solidFill>
                <a:cs typeface="Arial" panose="020B0604020202020204" pitchFamily="34" charset="0"/>
                <a:hlinkClick r:id="rId5"/>
              </a:rPr>
              <a:t>Mat. 24:31 </a:t>
            </a:r>
            <a:r>
              <a:rPr lang="en-US" sz="1600" dirty="0">
                <a:solidFill>
                  <a:schemeClr val="tx1"/>
                </a:solidFill>
                <a:cs typeface="Arial" panose="020B0604020202020204" pitchFamily="34" charset="0"/>
                <a:hlinkClick r:id="rId5"/>
              </a:rPr>
              <a:t>NIV</a:t>
            </a:r>
            <a:r>
              <a:rPr lang="en-US" dirty="0">
                <a:solidFill>
                  <a:schemeClr val="tx1"/>
                </a:solidFill>
                <a:cs typeface="Arial" panose="020B0604020202020204" pitchFamily="34" charset="0"/>
              </a:rPr>
              <a:t> </a:t>
            </a:r>
          </a:p>
        </p:txBody>
      </p:sp>
      <p:sp>
        <p:nvSpPr>
          <p:cNvPr id="10" name="Rectangle 2">
            <a:extLst>
              <a:ext uri="{FF2B5EF4-FFF2-40B4-BE49-F238E27FC236}">
                <a16:creationId xmlns:a16="http://schemas.microsoft.com/office/drawing/2014/main" id="{435C1F75-B338-4226-B269-56DE42569713}"/>
              </a:ext>
            </a:extLst>
          </p:cNvPr>
          <p:cNvSpPr>
            <a:spLocks noChangeArrowheads="1"/>
          </p:cNvSpPr>
          <p:nvPr/>
        </p:nvSpPr>
        <p:spPr bwMode="auto">
          <a:xfrm>
            <a:off x="107369" y="140665"/>
            <a:ext cx="8961120" cy="1638910"/>
          </a:xfrm>
          <a:prstGeom prst="rect">
            <a:avLst/>
          </a:prstGeom>
          <a:blipFill>
            <a:blip r:embed="rId6"/>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tabLst/>
              <a:defRPr/>
            </a:pPr>
            <a:r>
              <a:rPr lang="en-US" altLang="en-US" sz="35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Tribulation Begins When: Every Mountain Worldwide is Knocked Out of Place, Hear Voice of Archangel &amp; Must Leave Home</a:t>
            </a:r>
          </a:p>
        </p:txBody>
      </p:sp>
      <p:sp>
        <p:nvSpPr>
          <p:cNvPr id="6" name="Date Placeholder 2">
            <a:extLst>
              <a:ext uri="{FF2B5EF4-FFF2-40B4-BE49-F238E27FC236}">
                <a16:creationId xmlns:a16="http://schemas.microsoft.com/office/drawing/2014/main" id="{D1A79DB8-9DC6-4559-B320-02060E37A4DD}"/>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7210781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p:cNvPicPr>
          <p:nvPr/>
        </p:nvPicPr>
        <p:blipFill rotWithShape="1">
          <a:blip r:embed="rId3">
            <a:extLst>
              <a:ext uri="{28A0092B-C50C-407E-A947-70E740481C1C}">
                <a14:useLocalDpi xmlns:a14="http://schemas.microsoft.com/office/drawing/2010/main" val="0"/>
              </a:ext>
            </a:extLst>
          </a:blip>
          <a:srcRect l="6826" t="13183" r="2514" b="10917"/>
          <a:stretch/>
        </p:blipFill>
        <p:spPr>
          <a:xfrm>
            <a:off x="0" y="91440"/>
            <a:ext cx="9144000" cy="6675120"/>
          </a:xfrm>
          <a:prstGeom prst="rect">
            <a:avLst/>
          </a:prstGeom>
        </p:spPr>
      </p:pic>
      <p:sp>
        <p:nvSpPr>
          <p:cNvPr id="6" name="Rectangle 2"/>
          <p:cNvSpPr>
            <a:spLocks noChangeArrowheads="1"/>
          </p:cNvSpPr>
          <p:nvPr/>
        </p:nvSpPr>
        <p:spPr bwMode="auto">
          <a:xfrm>
            <a:off x="800100" y="951398"/>
            <a:ext cx="7543800" cy="4955203"/>
          </a:xfrm>
          <a:prstGeom prst="rect">
            <a:avLst/>
          </a:prstGeom>
          <a:noFill/>
          <a:ln w="25400">
            <a:noFill/>
          </a:ln>
          <a:effectLst/>
          <a:scene3d>
            <a:camera prst="orthographicFront"/>
            <a:lightRig rig="threePt" dir="t"/>
          </a:scene3d>
          <a:sp3d>
            <a:bevelT w="165100" prst="coolSlant"/>
          </a:sp3d>
          <a:extLst/>
        </p:spPr>
        <p:txBody>
          <a:bodyPr wrap="square" lIns="274320" tIns="182880" rIns="182880" bIns="18288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nSpc>
                <a:spcPct val="100000"/>
              </a:lnSpc>
              <a:spcAft>
                <a:spcPts val="0"/>
              </a:spcAft>
              <a:buClr>
                <a:prstClr val="black"/>
              </a:buClr>
              <a:buSzPct val="80000"/>
              <a:tabLst/>
              <a:defRPr/>
            </a:pPr>
            <a:r>
              <a:rPr lang="en-US" sz="4400" baseline="30000" dirty="0"/>
              <a:t> </a:t>
            </a:r>
            <a:r>
              <a:rPr lang="en-US" sz="4400" b="1" dirty="0">
                <a:effectLst>
                  <a:outerShdw blurRad="38100" dist="38100" dir="2700000" algn="tl">
                    <a:srgbClr val="000000">
                      <a:alpha val="43137"/>
                    </a:srgbClr>
                  </a:outerShdw>
                </a:effectLst>
                <a:latin typeface="Papyrus" panose="03070502060502030205" pitchFamily="66" charset="0"/>
              </a:rPr>
              <a:t>And he will send his </a:t>
            </a:r>
            <a:r>
              <a:rPr lang="en-US" sz="5400" b="1" dirty="0">
                <a:ln w="6350">
                  <a:solidFill>
                    <a:schemeClr val="tx1"/>
                  </a:solidFill>
                </a:ln>
                <a:solidFill>
                  <a:schemeClr val="bg1"/>
                </a:solidFill>
                <a:effectLst>
                  <a:glow rad="114300">
                    <a:srgbClr val="000099">
                      <a:alpha val="70000"/>
                    </a:srgbClr>
                  </a:glow>
                  <a:outerShdw blurRad="38100" dist="38100" dir="2700000" algn="tl">
                    <a:srgbClr val="000000">
                      <a:alpha val="43137"/>
                    </a:srgbClr>
                  </a:outerShdw>
                </a:effectLst>
                <a:latin typeface="Papyrus" panose="03070502060502030205" pitchFamily="66" charset="0"/>
              </a:rPr>
              <a:t>angels</a:t>
            </a:r>
            <a:r>
              <a:rPr lang="en-US" sz="4400" b="1" dirty="0">
                <a:ln w="6350">
                  <a:solidFill>
                    <a:schemeClr val="tx1"/>
                  </a:solidFill>
                </a:ln>
                <a:solidFill>
                  <a:srgbClr val="0A039B"/>
                </a:solidFill>
                <a:effectLst>
                  <a:outerShdw blurRad="38100" dist="38100" dir="2700000" algn="tl">
                    <a:srgbClr val="000000">
                      <a:alpha val="43137"/>
                    </a:srgbClr>
                  </a:outerShdw>
                </a:effectLst>
                <a:latin typeface="Papyrus" panose="03070502060502030205" pitchFamily="66" charset="0"/>
              </a:rPr>
              <a:t> </a:t>
            </a:r>
            <a:r>
              <a:rPr lang="en-US" sz="4800" b="1" dirty="0">
                <a:ln w="6350">
                  <a:solidFill>
                    <a:schemeClr val="tx1"/>
                  </a:solidFill>
                </a:ln>
                <a:solidFill>
                  <a:srgbClr val="0A039B"/>
                </a:solidFill>
                <a:effectLst>
                  <a:outerShdw blurRad="38100" dist="38100" dir="2700000" algn="tl">
                    <a:srgbClr val="000000">
                      <a:alpha val="43137"/>
                    </a:srgbClr>
                  </a:outerShdw>
                </a:effectLst>
                <a:latin typeface="Papyrus" panose="03070502060502030205" pitchFamily="66" charset="0"/>
              </a:rPr>
              <a:t>with a loud </a:t>
            </a:r>
            <a:r>
              <a:rPr lang="en-US" sz="5400" b="1" dirty="0">
                <a:ln w="6350">
                  <a:solidFill>
                    <a:schemeClr val="tx1"/>
                  </a:solidFill>
                </a:ln>
                <a:solidFill>
                  <a:schemeClr val="bg1"/>
                </a:solidFill>
                <a:effectLst>
                  <a:glow rad="114300">
                    <a:srgbClr val="000099">
                      <a:alpha val="70000"/>
                    </a:srgbClr>
                  </a:glow>
                  <a:outerShdw blurRad="38100" dist="38100" dir="2700000" algn="tl">
                    <a:srgbClr val="000000">
                      <a:alpha val="43137"/>
                    </a:srgbClr>
                  </a:outerShdw>
                </a:effectLst>
                <a:latin typeface="Papyrus" panose="03070502060502030205" pitchFamily="66" charset="0"/>
              </a:rPr>
              <a:t>trumpet call</a:t>
            </a:r>
            <a:r>
              <a:rPr lang="en-US" sz="4400" b="1" dirty="0">
                <a:ln w="6350">
                  <a:solidFill>
                    <a:schemeClr val="tx1"/>
                  </a:solidFill>
                </a:ln>
                <a:solidFill>
                  <a:srgbClr val="0A039B"/>
                </a:solidFill>
                <a:effectLst>
                  <a:outerShdw blurRad="38100" dist="38100" dir="2700000" algn="tl">
                    <a:srgbClr val="000000">
                      <a:alpha val="43137"/>
                    </a:srgbClr>
                  </a:outerShdw>
                </a:effectLst>
                <a:latin typeface="Papyrus" panose="03070502060502030205" pitchFamily="66" charset="0"/>
              </a:rPr>
              <a:t>, </a:t>
            </a:r>
            <a:r>
              <a:rPr lang="en-US" sz="4800" b="1" dirty="0">
                <a:ln w="6350">
                  <a:solidFill>
                    <a:schemeClr val="tx1"/>
                  </a:solidFill>
                </a:ln>
                <a:solidFill>
                  <a:srgbClr val="0A039B"/>
                </a:solidFill>
                <a:effectLst>
                  <a:outerShdw blurRad="38100" dist="38100" dir="2700000" algn="tl">
                    <a:srgbClr val="000000">
                      <a:alpha val="43137"/>
                    </a:srgbClr>
                  </a:outerShdw>
                </a:effectLst>
                <a:latin typeface="Papyrus" panose="03070502060502030205" pitchFamily="66" charset="0"/>
              </a:rPr>
              <a:t>and they will gather his </a:t>
            </a:r>
            <a:r>
              <a:rPr lang="en-US" sz="5400" b="1" dirty="0">
                <a:ln w="6350">
                  <a:solidFill>
                    <a:schemeClr val="tx1"/>
                  </a:solidFill>
                </a:ln>
                <a:solidFill>
                  <a:schemeClr val="bg1"/>
                </a:solidFill>
                <a:effectLst>
                  <a:glow rad="114300">
                    <a:srgbClr val="000099">
                      <a:alpha val="69804"/>
                    </a:srgbClr>
                  </a:glow>
                  <a:outerShdw blurRad="38100" dist="38100" dir="2700000" algn="tl">
                    <a:srgbClr val="000000">
                      <a:alpha val="43137"/>
                    </a:srgbClr>
                  </a:outerShdw>
                </a:effectLst>
                <a:latin typeface="Papyrus" panose="03070502060502030205" pitchFamily="66" charset="0"/>
              </a:rPr>
              <a:t>elect</a:t>
            </a:r>
            <a:r>
              <a:rPr lang="en-US" sz="4400" b="1" dirty="0">
                <a:ln w="6350">
                  <a:solidFill>
                    <a:schemeClr val="tx1"/>
                  </a:solidFill>
                </a:ln>
                <a:solidFill>
                  <a:srgbClr val="0A039B"/>
                </a:solidFill>
                <a:effectLst>
                  <a:outerShdw blurRad="38100" dist="38100" dir="2700000" algn="tl">
                    <a:srgbClr val="000000">
                      <a:alpha val="43137"/>
                    </a:srgbClr>
                  </a:outerShdw>
                </a:effectLst>
                <a:latin typeface="Papyrus" panose="03070502060502030205" pitchFamily="66" charset="0"/>
              </a:rPr>
              <a:t> </a:t>
            </a:r>
            <a:r>
              <a:rPr lang="en-US" sz="4400" b="1" dirty="0">
                <a:effectLst>
                  <a:outerShdw blurRad="38100" dist="38100" dir="2700000" algn="tl">
                    <a:srgbClr val="000000">
                      <a:alpha val="43137"/>
                    </a:srgbClr>
                  </a:outerShdw>
                </a:effectLst>
                <a:latin typeface="Papyrus" panose="03070502060502030205" pitchFamily="66" charset="0"/>
              </a:rPr>
              <a:t>from the four winds, from one end of the heavens to the other. </a:t>
            </a:r>
            <a:r>
              <a:rPr lang="en-US"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Mat. 24:31 </a:t>
            </a:r>
            <a:r>
              <a:rPr lang="en-US" sz="1400" dirty="0">
                <a:ln w="9525">
                  <a:solidFill>
                    <a:prstClr val="black"/>
                  </a:solidFill>
                  <a:prstDash val="solid"/>
                </a:ln>
                <a:solidFill>
                  <a:prstClr val="white"/>
                </a:solidFill>
                <a:latin typeface="Papyrus" panose="03070502060502030205" pitchFamily="66" charset="0"/>
                <a:cs typeface="Arial" panose="020B0604020202020204" pitchFamily="34" charset="0"/>
                <a:hlinkClick r:id="rId4"/>
              </a:rPr>
              <a:t>NIV</a:t>
            </a:r>
            <a:r>
              <a:rPr lang="en-US" dirty="0">
                <a:ln w="9525">
                  <a:solidFill>
                    <a:prstClr val="black"/>
                  </a:solidFill>
                  <a:prstDash val="solid"/>
                </a:ln>
                <a:solidFill>
                  <a:srgbClr val="0A039B"/>
                </a:solidFill>
                <a:latin typeface="Papyrus" panose="03070502060502030205" pitchFamily="66" charset="0"/>
                <a:cs typeface="Arial" panose="020B0604020202020204" pitchFamily="34" charset="0"/>
              </a:rPr>
              <a:t> </a:t>
            </a:r>
          </a:p>
        </p:txBody>
      </p:sp>
    </p:spTree>
    <p:extLst>
      <p:ext uri="{BB962C8B-B14F-4D97-AF65-F5344CB8AC3E}">
        <p14:creationId xmlns:p14="http://schemas.microsoft.com/office/powerpoint/2010/main" val="7089152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
          <p:cNvSpPr>
            <a:spLocks noChangeArrowheads="1"/>
          </p:cNvSpPr>
          <p:nvPr/>
        </p:nvSpPr>
        <p:spPr bwMode="auto">
          <a:xfrm>
            <a:off x="217173" y="2065252"/>
            <a:ext cx="8709654" cy="4431213"/>
          </a:xfrm>
          <a:prstGeom prst="rect">
            <a:avLst/>
          </a:prstGeom>
          <a:gradFill>
            <a:gsLst>
              <a:gs pos="13000">
                <a:schemeClr val="bg1"/>
              </a:gs>
              <a:gs pos="50000">
                <a:srgbClr val="0A039B"/>
              </a:gs>
              <a:gs pos="80000">
                <a:schemeClr val="bg1"/>
              </a:gs>
            </a:gsLst>
            <a:lin ang="16200000" scaled="1"/>
          </a:gradFill>
          <a:ln w="57150">
            <a:solidFill>
              <a:srgbClr val="0A039B"/>
            </a:solidFill>
          </a:ln>
          <a:effectLst>
            <a:glow rad="139700">
              <a:schemeClr val="accent5">
                <a:satMod val="175000"/>
                <a:alpha val="40000"/>
              </a:schemeClr>
            </a:glow>
          </a:effectLst>
          <a:scene3d>
            <a:camera prst="orthographicFront"/>
            <a:lightRig rig="threePt" dir="t"/>
          </a:scene3d>
          <a:sp3d>
            <a:bevelT/>
          </a:sp3d>
          <a:extLst/>
        </p:spPr>
        <p:txBody>
          <a:bodyPr wrap="square" lIns="182880" tIns="182880" rIns="91440" bIns="91440">
            <a:spAutoFit/>
          </a:bodyPr>
          <a:lstStyle>
            <a:lvl1pPr marL="239713" indent="-239713">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1pPr>
            <a:lvl2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2pPr>
            <a:lvl3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3pPr>
            <a:lvl4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4pPr>
            <a:lvl5pPr>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39713" algn="l"/>
                <a:tab pos="696913" algn="l"/>
                <a:tab pos="1154113" algn="l"/>
                <a:tab pos="1611313" algn="l"/>
                <a:tab pos="2068513" algn="l"/>
                <a:tab pos="2525713" algn="l"/>
                <a:tab pos="2982913" algn="l"/>
                <a:tab pos="3440113" algn="l"/>
                <a:tab pos="3897313" algn="l"/>
                <a:tab pos="4354513" algn="l"/>
                <a:tab pos="4811713" algn="l"/>
                <a:tab pos="5268913" algn="l"/>
                <a:tab pos="5726113" algn="l"/>
                <a:tab pos="6183313" algn="l"/>
                <a:tab pos="6640513" algn="l"/>
                <a:tab pos="7097713" algn="l"/>
                <a:tab pos="7554913" algn="l"/>
                <a:tab pos="8012113" algn="l"/>
                <a:tab pos="8469313" algn="l"/>
                <a:tab pos="8926513" algn="l"/>
                <a:tab pos="9383713"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spcBef>
                <a:spcPct val="0"/>
              </a:spcBef>
              <a:spcAft>
                <a:spcPts val="1800"/>
              </a:spcAft>
              <a:buClr>
                <a:prstClr val="black"/>
              </a:buClr>
              <a:buSzPct val="80000"/>
              <a:tabLst/>
              <a:defRPr/>
            </a:pPr>
            <a:r>
              <a:rPr kumimoji="0" lang="en-US" sz="3000" b="1" i="0" u="none" strike="noStrike" kern="1200" spc="50" normalizeH="0" baseline="0" noProof="0" dirty="0">
                <a:ln w="9525" cmpd="sng">
                  <a:solidFill>
                    <a:schemeClr val="accent1"/>
                  </a:solidFill>
                  <a:prstDash val="solid"/>
                </a:ln>
                <a:solidFill>
                  <a:srgbClr val="70AD47">
                    <a:tint val="1000"/>
                  </a:srgbClr>
                </a:solidFill>
                <a:effectLst>
                  <a:glow rad="38100">
                    <a:schemeClr val="accent1">
                      <a:alpha val="40000"/>
                    </a:schemeClr>
                  </a:glow>
                </a:effectLst>
                <a:uLnTx/>
                <a:uFillTx/>
                <a:cs typeface="Arial" panose="020B0604020202020204" pitchFamily="34" charset="0"/>
              </a:rPr>
              <a:t>Noah had to leave his home and enter the ark to escape the end of the world. Lot had to leave Sodom </a:t>
            </a:r>
            <a:r>
              <a:rPr lang="en-US" sz="3000" b="1" spc="50" noProof="0" dirty="0">
                <a:ln w="9525" cmpd="sng">
                  <a:solidFill>
                    <a:schemeClr val="accent1"/>
                  </a:solidFill>
                  <a:prstDash val="solid"/>
                </a:ln>
                <a:solidFill>
                  <a:srgbClr val="70AD47">
                    <a:tint val="1000"/>
                  </a:srgbClr>
                </a:solidFill>
                <a:effectLst>
                  <a:glow rad="38100">
                    <a:schemeClr val="accent1">
                      <a:alpha val="40000"/>
                    </a:schemeClr>
                  </a:glow>
                </a:effectLst>
                <a:cs typeface="Arial" panose="020B0604020202020204" pitchFamily="34" charset="0"/>
              </a:rPr>
              <a:t>and</a:t>
            </a:r>
            <a:r>
              <a:rPr kumimoji="0" lang="en-US" sz="3000" b="1" i="0" u="none" strike="noStrike" kern="1200" spc="50" normalizeH="0" baseline="0" noProof="0" dirty="0">
                <a:ln w="9525" cmpd="sng">
                  <a:solidFill>
                    <a:schemeClr val="accent1"/>
                  </a:solidFill>
                  <a:prstDash val="solid"/>
                </a:ln>
                <a:solidFill>
                  <a:srgbClr val="70AD47">
                    <a:tint val="1000"/>
                  </a:srgbClr>
                </a:solidFill>
                <a:effectLst>
                  <a:glow rad="38100">
                    <a:schemeClr val="accent1">
                      <a:alpha val="40000"/>
                    </a:schemeClr>
                  </a:glow>
                </a:effectLst>
                <a:uLnTx/>
                <a:uFillTx/>
                <a:cs typeface="Arial" panose="020B0604020202020204" pitchFamily="34" charset="0"/>
              </a:rPr>
              <a:t> go out. </a:t>
            </a:r>
          </a:p>
          <a:p>
            <a:pPr marL="365760" marR="0" lvl="0" indent="-365760" algn="l" defTabSz="457200" rtl="0" eaLnBrk="1" fontAlgn="base" latinLnBrk="0" hangingPunct="0">
              <a:spcBef>
                <a:spcPct val="0"/>
              </a:spcBef>
              <a:spcAft>
                <a:spcPts val="1800"/>
              </a:spcAft>
              <a:buClr>
                <a:schemeClr val="accent1">
                  <a:lumMod val="75000"/>
                </a:schemeClr>
              </a:buClr>
              <a:buSzPct val="70000"/>
              <a:buFont typeface="Wingdings" panose="05000000000000000000" pitchFamily="2" charset="2"/>
              <a:buChar char="Ø"/>
              <a:tabLst/>
              <a:defRPr/>
            </a:pPr>
            <a:r>
              <a:rPr lang="en-US" sz="2800" dirty="0">
                <a:solidFill>
                  <a:schemeClr val="tx1">
                    <a:lumMod val="65000"/>
                  </a:schemeClr>
                </a:solidFill>
                <a:cs typeface="Arial" panose="020B0604020202020204" pitchFamily="34" charset="0"/>
              </a:rPr>
              <a:t>Noah’s family</a:t>
            </a:r>
            <a:r>
              <a:rPr kumimoji="0" lang="en-US" sz="2800" i="0" u="none" strike="noStrike" kern="1200" normalizeH="0" baseline="0" noProof="0" dirty="0">
                <a:solidFill>
                  <a:schemeClr val="tx1">
                    <a:lumMod val="65000"/>
                  </a:schemeClr>
                </a:solidFill>
                <a:uLnTx/>
                <a:uFillTx/>
                <a:cs typeface="Arial" panose="020B0604020202020204" pitchFamily="34" charset="0"/>
              </a:rPr>
              <a:t> didn’t experience</a:t>
            </a:r>
            <a:r>
              <a:rPr kumimoji="0" lang="en-US" sz="2800" i="0" u="none" strike="noStrike" kern="1200" normalizeH="0" noProof="0" dirty="0">
                <a:solidFill>
                  <a:schemeClr val="tx1">
                    <a:lumMod val="65000"/>
                  </a:schemeClr>
                </a:solidFill>
                <a:uLnTx/>
                <a:uFillTx/>
                <a:cs typeface="Arial" panose="020B0604020202020204" pitchFamily="34" charset="0"/>
              </a:rPr>
              <a:t> </a:t>
            </a:r>
            <a:r>
              <a:rPr kumimoji="0" lang="en-US" sz="2800" i="0" u="none" strike="noStrike" kern="1200" normalizeH="0" baseline="0" noProof="0" dirty="0">
                <a:solidFill>
                  <a:schemeClr val="tx1">
                    <a:lumMod val="65000"/>
                  </a:schemeClr>
                </a:solidFill>
                <a:uLnTx/>
                <a:uFillTx/>
                <a:cs typeface="Arial" panose="020B0604020202020204" pitchFamily="34" charset="0"/>
              </a:rPr>
              <a:t>the</a:t>
            </a:r>
            <a:r>
              <a:rPr lang="en-US" sz="2800" dirty="0">
                <a:solidFill>
                  <a:schemeClr val="tx1">
                    <a:lumMod val="65000"/>
                  </a:schemeClr>
                </a:solidFill>
                <a:cs typeface="Arial" panose="020B0604020202020204" pitchFamily="34" charset="0"/>
              </a:rPr>
              <a:t> worldwide </a:t>
            </a:r>
            <a:r>
              <a:rPr lang="en-US" sz="2800" dirty="0">
                <a:solidFill>
                  <a:schemeClr val="accent5">
                    <a:lumMod val="75000"/>
                  </a:schemeClr>
                </a:solidFill>
                <a:cs typeface="Arial" panose="020B0604020202020204" pitchFamily="34" charset="0"/>
                <a:hlinkClick r:id="rId3"/>
              </a:rPr>
              <a:t>flood</a:t>
            </a:r>
            <a:r>
              <a:rPr kumimoji="0" lang="en-US" sz="2800" i="0" u="none" strike="noStrike" kern="1200" normalizeH="0" baseline="0" noProof="0" dirty="0">
                <a:solidFill>
                  <a:schemeClr val="accent5">
                    <a:lumMod val="75000"/>
                  </a:schemeClr>
                </a:solidFill>
                <a:uLnTx/>
                <a:uFillTx/>
                <a:cs typeface="Arial" panose="020B0604020202020204" pitchFamily="34" charset="0"/>
                <a:hlinkClick r:id="rId3"/>
              </a:rPr>
              <a:t> </a:t>
            </a:r>
            <a:r>
              <a:rPr lang="en-US" sz="2800" dirty="0">
                <a:solidFill>
                  <a:schemeClr val="accent5">
                    <a:lumMod val="75000"/>
                  </a:schemeClr>
                </a:solidFill>
                <a:cs typeface="Arial" panose="020B0604020202020204" pitchFamily="34" charset="0"/>
                <a:hlinkClick r:id="rId3"/>
              </a:rPr>
              <a:t>apocalypse</a:t>
            </a:r>
            <a:r>
              <a:rPr kumimoji="0" lang="en-US" sz="2800" i="0" u="none" strike="noStrike" kern="1200" normalizeH="0" baseline="0" noProof="0" dirty="0">
                <a:solidFill>
                  <a:schemeClr val="tx1">
                    <a:lumMod val="65000"/>
                  </a:schemeClr>
                </a:solidFill>
                <a:uLnTx/>
                <a:uFillTx/>
                <a:cs typeface="Arial" panose="020B0604020202020204" pitchFamily="34" charset="0"/>
              </a:rPr>
              <a:t>,</a:t>
            </a:r>
            <a:r>
              <a:rPr kumimoji="0" lang="en-US" sz="2800" i="0" u="none" strike="noStrike" kern="1200" normalizeH="0" noProof="0" dirty="0">
                <a:solidFill>
                  <a:schemeClr val="tx1">
                    <a:lumMod val="65000"/>
                  </a:schemeClr>
                </a:solidFill>
                <a:uLnTx/>
                <a:uFillTx/>
                <a:cs typeface="Arial" panose="020B0604020202020204" pitchFamily="34" charset="0"/>
              </a:rPr>
              <a:t> because they followed God’s instructions to leave their homes.</a:t>
            </a:r>
          </a:p>
          <a:p>
            <a:pPr marL="365760" lvl="0" indent="-365760">
              <a:spcAft>
                <a:spcPts val="600"/>
              </a:spcAft>
              <a:buClr>
                <a:srgbClr val="4472C4">
                  <a:lumMod val="75000"/>
                </a:srgbClr>
              </a:buClr>
              <a:buSzPct val="80000"/>
              <a:buFont typeface="Wingdings" panose="05000000000000000000" pitchFamily="2" charset="2"/>
              <a:buChar char="Ø"/>
              <a:tabLst/>
              <a:defRPr/>
            </a:pPr>
            <a:r>
              <a:rPr lang="en-US" sz="2800" dirty="0">
                <a:solidFill>
                  <a:schemeClr val="tx1">
                    <a:lumMod val="65000"/>
                  </a:schemeClr>
                </a:solidFill>
                <a:cs typeface="Arial" panose="020B0604020202020204" pitchFamily="34" charset="0"/>
              </a:rPr>
              <a:t>Jesus said the end time would be like when angels led Lot out of Sodom. </a:t>
            </a:r>
            <a:r>
              <a:rPr lang="en-US" sz="2800" dirty="0">
                <a:solidFill>
                  <a:schemeClr val="tx1">
                    <a:lumMod val="65000"/>
                  </a:schemeClr>
                </a:solidFill>
                <a:effectLst>
                  <a:outerShdw blurRad="38100" dist="38100" dir="2700000" algn="tl">
                    <a:srgbClr val="000000">
                      <a:alpha val="43137"/>
                    </a:srgbClr>
                  </a:outerShdw>
                </a:effectLst>
                <a:cs typeface="Arial" panose="020B0604020202020204" pitchFamily="34" charset="0"/>
              </a:rPr>
              <a:t>Lot had to walk out and leave the city and walk into the wilderness.</a:t>
            </a:r>
            <a:endParaRPr lang="en-US" sz="3000" dirty="0">
              <a:solidFill>
                <a:schemeClr val="tx1">
                  <a:lumMod val="65000"/>
                </a:schemeClr>
              </a:solidFill>
              <a:cs typeface="Arial" panose="020B0604020202020204" pitchFamily="34" charset="0"/>
            </a:endParaRPr>
          </a:p>
        </p:txBody>
      </p:sp>
      <p:sp>
        <p:nvSpPr>
          <p:cNvPr id="4" name="Rectangle 2">
            <a:extLst>
              <a:ext uri="{FF2B5EF4-FFF2-40B4-BE49-F238E27FC236}">
                <a16:creationId xmlns:a16="http://schemas.microsoft.com/office/drawing/2014/main" id="{4A247913-EE0E-4A9E-8EE0-8C54B54DD1D0}"/>
              </a:ext>
            </a:extLst>
          </p:cNvPr>
          <p:cNvSpPr>
            <a:spLocks noChangeArrowheads="1"/>
          </p:cNvSpPr>
          <p:nvPr/>
        </p:nvSpPr>
        <p:spPr bwMode="auto">
          <a:xfrm>
            <a:off x="91440" y="187187"/>
            <a:ext cx="8961120" cy="1638910"/>
          </a:xfrm>
          <a:prstGeom prst="rect">
            <a:avLst/>
          </a:prstGeom>
          <a:blipFill>
            <a:blip r:embed="rId4"/>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0" tIns="91440" rIns="0" bIns="9144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lvl="0" indent="0" algn="ctr">
              <a:lnSpc>
                <a:spcPct val="90000"/>
              </a:lnSpc>
              <a:spcAft>
                <a:spcPts val="0"/>
              </a:spcAft>
              <a:buClr>
                <a:prstClr val="black"/>
              </a:buClr>
              <a:buSzPct val="125000"/>
              <a:tabLst/>
              <a:defRPr/>
            </a:pPr>
            <a:r>
              <a:rPr lang="en-US" altLang="en-US" sz="3500" b="1" dirty="0">
                <a:ln w="19050">
                  <a:solidFill>
                    <a:prstClr val="black"/>
                  </a:solidFill>
                  <a:prstDash val="solid"/>
                </a:ln>
                <a:gradFill>
                  <a:gsLst>
                    <a:gs pos="0">
                      <a:srgbClr val="5B9BD5">
                        <a:lumMod val="60000"/>
                        <a:lumOff val="40000"/>
                      </a:srgbClr>
                    </a:gs>
                    <a:gs pos="48000">
                      <a:srgbClr val="5B9BD5">
                        <a:lumMod val="75000"/>
                      </a:srgbClr>
                    </a:gs>
                    <a:gs pos="100000">
                      <a:srgbClr val="002060"/>
                    </a:gs>
                  </a:gsLst>
                  <a:path path="rect">
                    <a:fillToRect r="100000" b="100000"/>
                  </a:path>
                </a:gradFill>
                <a:effectLst>
                  <a:outerShdw blurRad="12700" dist="38100" dir="2700000" algn="tl" rotWithShape="0">
                    <a:srgbClr val="4472C4">
                      <a:lumMod val="60000"/>
                      <a:lumOff val="40000"/>
                    </a:srgbClr>
                  </a:outerShdw>
                </a:effectLst>
                <a:cs typeface="Arial" panose="020B0604020202020204" pitchFamily="34" charset="0"/>
              </a:rPr>
              <a:t>Tribulation Begins When: Every Mountain Worldwide is Knocked Out of Place, Hear Voice of Archangel &amp; Must Leave Home</a:t>
            </a:r>
          </a:p>
        </p:txBody>
      </p:sp>
      <p:sp>
        <p:nvSpPr>
          <p:cNvPr id="6" name="Date Placeholder 2">
            <a:extLst>
              <a:ext uri="{FF2B5EF4-FFF2-40B4-BE49-F238E27FC236}">
                <a16:creationId xmlns:a16="http://schemas.microsoft.com/office/drawing/2014/main" id="{2B22AFE4-FCB0-4914-B6F9-FA4ACFCF5AA1}"/>
              </a:ext>
            </a:extLst>
          </p:cNvPr>
          <p:cNvSpPr>
            <a:spLocks noGrp="1"/>
          </p:cNvSpPr>
          <p:nvPr>
            <p:ph type="dt" sz="half" idx="10"/>
          </p:nvPr>
        </p:nvSpPr>
        <p:spPr>
          <a:xfrm>
            <a:off x="5867400" y="6611112"/>
            <a:ext cx="2971800" cy="274320"/>
          </a:xfrm>
        </p:spPr>
        <p:txBody>
          <a:bodyPr/>
          <a:lstStyle/>
          <a:p>
            <a:pPr lvl="0" algn="l">
              <a:defRPr/>
            </a:pPr>
            <a:r>
              <a:rPr lang="en-US" altLang="en-US" sz="1000" dirty="0">
                <a:solidFill>
                  <a:prstClr val="white">
                    <a:tint val="75000"/>
                  </a:prstClr>
                </a:solidFill>
              </a:rPr>
              <a:t>End Time Events, Heaven &amp; Hell, Jeff Woodward</a:t>
            </a:r>
          </a:p>
        </p:txBody>
      </p:sp>
    </p:spTree>
    <p:extLst>
      <p:ext uri="{BB962C8B-B14F-4D97-AF65-F5344CB8AC3E}">
        <p14:creationId xmlns:p14="http://schemas.microsoft.com/office/powerpoint/2010/main" val="18054897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26000">
        <p15:prstTrans prst="pageCurlDouble"/>
      </p:transition>
    </mc:Choice>
    <mc:Fallback xmlns="">
      <p:transition spd="slow"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nodeType="afterEffect">
                                  <p:stCondLst>
                                    <p:cond delay="1500"/>
                                  </p:stCondLst>
                                  <p:childTnLst>
                                    <p:animEffect transition="out" filter="fade">
                                      <p:cBhvr>
                                        <p:cTn id="6" dur="1500" tmFilter="0, 0; .2, .5; .8, .5; 1, 0"/>
                                        <p:tgtEl>
                                          <p:spTgt spid="5">
                                            <p:txEl>
                                              <p:pRg st="0" end="0"/>
                                            </p:txEl>
                                          </p:spTgt>
                                        </p:tgtEl>
                                      </p:cBhvr>
                                    </p:animEffect>
                                    <p:animScale>
                                      <p:cBhvr>
                                        <p:cTn id="7" dur="750" autoRev="1" fill="hold"/>
                                        <p:tgtEl>
                                          <p:spTgt spid="5">
                                            <p:txEl>
                                              <p:pRg st="0" end="0"/>
                                            </p:txEl>
                                          </p:spTgt>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a:extLst>
              <a:ext uri="{FF2B5EF4-FFF2-40B4-BE49-F238E27FC236}">
                <a16:creationId xmlns:a16="http://schemas.microsoft.com/office/drawing/2014/main" id="{910E2D7E-DED7-4E10-A0CA-AD0F9780D416}"/>
              </a:ext>
            </a:extLst>
          </p:cNvPr>
          <p:cNvSpPr>
            <a:spLocks noChangeArrowheads="1"/>
          </p:cNvSpPr>
          <p:nvPr/>
        </p:nvSpPr>
        <p:spPr bwMode="auto">
          <a:xfrm>
            <a:off x="110865" y="1645920"/>
            <a:ext cx="8922252" cy="5044458"/>
          </a:xfrm>
          <a:prstGeom prst="rect">
            <a:avLst/>
          </a:prstGeom>
          <a:gradFill flip="none" rotWithShape="1">
            <a:gsLst>
              <a:gs pos="0">
                <a:schemeClr val="tx1"/>
              </a:gs>
              <a:gs pos="64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p:spPr>
        <p:txBody>
          <a:bodyPr wrap="square" lIns="182880" tIns="182880" rIns="91440" bIns="9144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l" defTabSz="457200" rtl="0" eaLnBrk="1" fontAlgn="base" latinLnBrk="0" hangingPunct="0">
              <a:lnSpc>
                <a:spcPct val="90000"/>
              </a:lnSpc>
              <a:spcBef>
                <a:spcPct val="0"/>
              </a:spcBef>
              <a:spcAft>
                <a:spcPts val="12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lang="en-US" sz="3200" dirty="0">
                <a:solidFill>
                  <a:prstClr val="black"/>
                </a:solidFill>
                <a:latin typeface="Calibri" panose="020F0502020204030204" pitchFamily="34" charset="0"/>
                <a:cs typeface="Calibri" panose="020F0502020204030204" pitchFamily="34" charset="0"/>
              </a:rPr>
              <a:t>Several</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church denominations </a:t>
            </a:r>
            <a:r>
              <a:rPr lang="en-US" sz="3200" dirty="0">
                <a:solidFill>
                  <a:prstClr val="black"/>
                </a:solidFill>
                <a:latin typeface="Calibri" panose="020F0502020204030204" pitchFamily="34" charset="0"/>
                <a:cs typeface="Calibri" panose="020F0502020204030204" pitchFamily="34" charset="0"/>
              </a:rPr>
              <a:t>copied the</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Catholic </a:t>
            </a:r>
            <a:r>
              <a:rPr kumimoji="0" lang="en-US" sz="1800" b="1" i="0" u="none" strike="noStrike" kern="120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[971]</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unbiblical belief that </a:t>
            </a:r>
            <a:r>
              <a:rPr lang="en-US" sz="3200" dirty="0">
                <a:solidFill>
                  <a:prstClr val="black"/>
                </a:solidFill>
                <a:latin typeface="Calibri" panose="020F0502020204030204" pitchFamily="34" charset="0"/>
                <a:cs typeface="Calibri" panose="020F0502020204030204" pitchFamily="34" charset="0"/>
              </a:rPr>
              <a:t>Christians</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will remain in </a:t>
            </a:r>
            <a:r>
              <a:rPr lang="en-US" sz="3200" dirty="0">
                <a:solidFill>
                  <a:prstClr val="black"/>
                </a:solidFill>
                <a:latin typeface="Calibri" panose="020F0502020204030204" pitchFamily="34" charset="0"/>
                <a:cs typeface="Calibri" panose="020F0502020204030204" pitchFamily="34" charset="0"/>
              </a:rPr>
              <a:t>their</a:t>
            </a: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 homes when Jesus returns. Because Noah remained, and only the evil people were removed. </a:t>
            </a:r>
          </a:p>
          <a:p>
            <a:pPr marL="0" marR="0" lvl="0" indent="0" algn="l" defTabSz="457200" rtl="0" eaLnBrk="1" fontAlgn="base" latinLnBrk="0" hangingPunct="0">
              <a:lnSpc>
                <a:spcPct val="90000"/>
              </a:lnSpc>
              <a:spcBef>
                <a:spcPct val="0"/>
              </a:spcBef>
              <a:spcAft>
                <a:spcPts val="12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3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But Noah didn’t remain in his home or city</a:t>
            </a:r>
            <a:r>
              <a:rPr lang="en-US" sz="3300" b="1" dirty="0">
                <a:ln w="9525">
                  <a:solidFill>
                    <a:prstClr val="black"/>
                  </a:solidFill>
                  <a:prstDash val="solid"/>
                </a:ln>
                <a:solidFill>
                  <a:srgbClr val="00FF00"/>
                </a:solidFill>
                <a:effectLst>
                  <a:outerShdw blurRad="50800" dist="50800" dir="2700000" algn="tl" rotWithShape="0">
                    <a:prstClr val="black">
                      <a:lumMod val="50000"/>
                    </a:prstClr>
                  </a:outerShdw>
                </a:effectLst>
                <a:latin typeface="Calibri" panose="020F0502020204030204" pitchFamily="34" charset="0"/>
                <a:cs typeface="Calibri" panose="020F0502020204030204" pitchFamily="34" charset="0"/>
              </a:rPr>
              <a:t>.</a:t>
            </a:r>
            <a:r>
              <a:rPr kumimoji="0" lang="en-US" sz="33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 They were obliterated. Noah had to leave everything. </a:t>
            </a:r>
          </a:p>
          <a:p>
            <a:pPr marL="0" marR="0" lvl="0" indent="0" algn="l" defTabSz="457200" rtl="0" eaLnBrk="1" fontAlgn="base" latinLnBrk="0" hangingPunct="0">
              <a:lnSpc>
                <a:spcPct val="90000"/>
              </a:lnSpc>
              <a:spcBef>
                <a:spcPct val="0"/>
              </a:spcBef>
              <a:spcAft>
                <a:spcPts val="1200"/>
              </a:spcAft>
              <a:buClr>
                <a:prstClr val="white"/>
              </a:buClr>
              <a:buSzPct val="80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icrosoft YaHei" panose="020B0503020204020204" pitchFamily="34" charset="-122"/>
                <a:cs typeface="Calibri" panose="020F0502020204030204" pitchFamily="34" charset="0"/>
              </a:rPr>
              <a:t>God instructed Noah that he must leave his home and enter the ark to escape the end time worldwide destruction. </a:t>
            </a:r>
            <a:r>
              <a:rPr kumimoji="0" lang="en-US" sz="32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If Noah or Lot hid in their home when the end came, their families would have been lost.</a:t>
            </a:r>
            <a:endParaRPr kumimoji="0" lang="en-US" sz="3400" b="1" i="0" u="none" strike="noStrike" kern="1200" cap="none" spc="0" normalizeH="0" baseline="0" noProof="0" dirty="0">
              <a:ln w="9525">
                <a:solidFill>
                  <a:prstClr val="black"/>
                </a:solidFill>
                <a:prstDash val="solid"/>
              </a:ln>
              <a:solidFill>
                <a:srgbClr val="00FF00"/>
              </a:solidFill>
              <a:effectLst>
                <a:outerShdw blurRad="50800" dist="508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endParaRPr>
          </a:p>
        </p:txBody>
      </p:sp>
      <p:sp>
        <p:nvSpPr>
          <p:cNvPr id="6" name="Rectangle 2">
            <a:extLst>
              <a:ext uri="{FF2B5EF4-FFF2-40B4-BE49-F238E27FC236}">
                <a16:creationId xmlns:a16="http://schemas.microsoft.com/office/drawing/2014/main" id="{F8D65B36-639F-4A50-8DBA-5B0E5CD1AA55}"/>
              </a:ext>
            </a:extLst>
          </p:cNvPr>
          <p:cNvSpPr>
            <a:spLocks noChangeArrowheads="1"/>
          </p:cNvSpPr>
          <p:nvPr/>
        </p:nvSpPr>
        <p:spPr bwMode="auto">
          <a:xfrm>
            <a:off x="110865" y="316024"/>
            <a:ext cx="8922257" cy="1188720"/>
          </a:xfrm>
          <a:prstGeom prst="rect">
            <a:avLst/>
          </a:prstGeom>
          <a:blipFill>
            <a:blip r:embed="rId3"/>
            <a:tile tx="0" ty="0" sx="100000" sy="100000" flip="none" algn="tl"/>
          </a:blipFill>
          <a:ln w="25400">
            <a:solidFill>
              <a:schemeClr val="bg1"/>
            </a:solidFill>
          </a:ln>
          <a:effectLst/>
          <a:scene3d>
            <a:camera prst="orthographicFront"/>
            <a:lightRig rig="threePt" dir="t"/>
          </a:scene3d>
          <a:sp3d>
            <a:bevelT w="165100" prst="coolSlant"/>
          </a:sp3d>
          <a:extLst/>
        </p:spPr>
        <p:txBody>
          <a:bodyPr wrap="square" lIns="91440" tIns="182880" rIns="91440" bIns="182880" anchor="ctr" anchorCtr="0">
            <a:spAutoFit/>
          </a:bodyPr>
          <a:lstStyle>
            <a:lvl1pPr marL="228600" indent="-22860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1pPr>
            <a:lvl2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2pPr>
            <a:lvl3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3pPr>
            <a:lvl4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4pPr>
            <a:lvl5pPr>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5pPr>
            <a:lvl6pPr marL="25146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6pPr>
            <a:lvl7pPr marL="29718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7pPr>
            <a:lvl8pPr marL="34290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8pPr>
            <a:lvl9pPr marL="3886200" indent="-228600" defTabSz="457200" fontAlgn="base" hangingPunct="0">
              <a:lnSpc>
                <a:spcPct val="93000"/>
              </a:lnSpc>
              <a:spcBef>
                <a:spcPct val="0"/>
              </a:spcBef>
              <a:spcAft>
                <a:spcPct val="0"/>
              </a:spcAft>
              <a:buClr>
                <a:srgbClr val="000000"/>
              </a:buClr>
              <a:buSzPct val="100000"/>
              <a:buFont typeface="Times New Roman" panose="02020603050405020304" pitchFamily="18" charset="0"/>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solidFill>
                  <a:srgbClr val="000000"/>
                </a:solidFill>
                <a:latin typeface="Arial" panose="020B0604020202020204" pitchFamily="34" charset="0"/>
                <a:ea typeface="Microsoft YaHei" panose="020B0503020204020204" pitchFamily="34" charset="-122"/>
              </a:defRPr>
            </a:lvl9pPr>
          </a:lstStyle>
          <a:p>
            <a:pPr marL="0" marR="0" lvl="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a:pPr>
            <a:r>
              <a:rPr kumimoji="0" lang="en-US" altLang="en-US" sz="40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Calibri" panose="020F0502020204030204" pitchFamily="34" charset="0"/>
                <a:ea typeface="Microsoft YaHei" panose="020B0503020204020204" pitchFamily="34" charset="-122"/>
                <a:cs typeface="Calibri" panose="020F0502020204030204" pitchFamily="34" charset="0"/>
              </a:rPr>
              <a:t>Correcting Un-Biblical Prophesy Errors About Return of Jesus &amp; Leaving Homes</a:t>
            </a:r>
          </a:p>
        </p:txBody>
      </p:sp>
      <p:sp>
        <p:nvSpPr>
          <p:cNvPr id="4" name="Date Placeholder 2">
            <a:extLst>
              <a:ext uri="{FF2B5EF4-FFF2-40B4-BE49-F238E27FC236}">
                <a16:creationId xmlns:a16="http://schemas.microsoft.com/office/drawing/2014/main" id="{BF15B75C-492D-4FAD-9E9C-8C26CEC33B4B}"/>
              </a:ext>
            </a:extLst>
          </p:cNvPr>
          <p:cNvSpPr>
            <a:spLocks noGrp="1"/>
          </p:cNvSpPr>
          <p:nvPr>
            <p:ph type="dt" sz="half" idx="10"/>
          </p:nvPr>
        </p:nvSpPr>
        <p:spPr>
          <a:xfrm>
            <a:off x="5867400" y="6611112"/>
            <a:ext cx="2971800" cy="274320"/>
          </a:xfrm>
        </p:spPr>
        <p:txBody>
          <a:bodyPr/>
          <a:lstStyle/>
          <a:p>
            <a:pPr marL="0" marR="0" lvl="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a:pPr>
            <a:r>
              <a:rPr kumimoji="0" lang="en-US" altLang="en-US" sz="1000" b="0" i="0" u="none" strike="noStrike" kern="1200" cap="none" spc="0" normalizeH="0" baseline="0" noProof="0" dirty="0">
                <a:ln>
                  <a:noFill/>
                </a:ln>
                <a:solidFill>
                  <a:prstClr val="white">
                    <a:tint val="75000"/>
                  </a:prstClr>
                </a:solidFill>
                <a:effectLst/>
                <a:uLnTx/>
                <a:uFillTx/>
                <a:latin typeface="Arial" panose="020B0604020202020204" pitchFamily="34" charset="0"/>
                <a:ea typeface="Microsoft YaHei" panose="020B0503020204020204" pitchFamily="34" charset="-122"/>
                <a:cs typeface="+mn-cs"/>
              </a:rPr>
              <a:t>End Time Events, Heaven &amp; Hell, Jeff Woodward</a:t>
            </a:r>
          </a:p>
        </p:txBody>
      </p:sp>
    </p:spTree>
    <p:extLst>
      <p:ext uri="{BB962C8B-B14F-4D97-AF65-F5344CB8AC3E}">
        <p14:creationId xmlns:p14="http://schemas.microsoft.com/office/powerpoint/2010/main" val="3555165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1000">
        <p15:prstTrans prst="pageCurlDouble"/>
      </p:transition>
    </mc:Choice>
    <mc:Fallback xmlns="">
      <p:transition spd="slow" advTm="31000">
        <p:fade/>
      </p:transition>
    </mc:Fallback>
  </mc:AlternateContent>
</p:sld>
</file>

<file path=ppt/theme/_rels/theme10.xml.rels><?xml version="1.0" encoding="UTF-8" standalone="yes"?>
<Relationships xmlns="http://schemas.openxmlformats.org/package/2006/relationships"><Relationship Id="rId1" Type="http://schemas.openxmlformats.org/officeDocument/2006/relationships/image" Target="../media/image1.png"/></Relationships>
</file>

<file path=ppt/theme/_rels/theme2.xml.rels><?xml version="1.0" encoding="UTF-8" standalone="yes"?>
<Relationships xmlns="http://schemas.openxmlformats.org/package/2006/relationships"><Relationship Id="rId1" Type="http://schemas.openxmlformats.org/officeDocument/2006/relationships/image" Target="../media/image1.png"/></Relationships>
</file>

<file path=ppt/theme/_rels/theme4.xml.rels><?xml version="1.0" encoding="UTF-8" standalone="yes"?>
<Relationships xmlns="http://schemas.openxmlformats.org/package/2006/relationships"><Relationship Id="rId1" Type="http://schemas.openxmlformats.org/officeDocument/2006/relationships/image" Target="../media/image1.png"/></Relationships>
</file>

<file path=ppt/theme/_rels/them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image" Target="../media/image4.jpeg"/></Relationships>
</file>

<file path=ppt/theme/_rels/theme7.xml.rels><?xml version="1.0" encoding="UTF-8" standalone="yes"?>
<Relationships xmlns="http://schemas.openxmlformats.org/package/2006/relationships"><Relationship Id="rId1" Type="http://schemas.openxmlformats.org/officeDocument/2006/relationships/image" Target="../media/image1.png"/></Relationships>
</file>

<file path=ppt/theme/_rels/theme8.xml.rels><?xml version="1.0" encoding="UTF-8" standalone="yes"?>
<Relationships xmlns="http://schemas.openxmlformats.org/package/2006/relationships"><Relationship Id="rId1" Type="http://schemas.openxmlformats.org/officeDocument/2006/relationships/image" Target="../media/image1.png"/></Relationships>
</file>

<file path=ppt/theme/theme1.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Calibri"/>
        <a:ea typeface="Microsoft YaHei"/>
        <a:cs typeface=""/>
      </a:majorFont>
      <a:minorFont>
        <a:latin typeface="Calibri"/>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25400">
          <a:solidFill>
            <a:schemeClr val="tx1">
              <a:lumMod val="95000"/>
              <a:lumOff val="5000"/>
            </a:schemeClr>
          </a:solidFill>
        </a:ln>
        <a:effectLst/>
        <a:scene3d>
          <a:camera prst="orthographicFront"/>
          <a:lightRig rig="threePt" dir="t"/>
        </a:scene3d>
        <a:sp3d>
          <a:bevelT w="165100" prst="coolSlant"/>
        </a:sp3d>
        <a:extLst/>
      </a:spPr>
      <a:bodyPr wrap="square" lIns="90000" tIns="91440" rIns="90000" bIns="91440">
        <a:spAutoFit/>
      </a:bodyPr>
      <a:lstStyle>
        <a:defPPr marL="342900" indent="-342900" algn="l">
          <a:lnSpc>
            <a:spcPct val="90000"/>
          </a:lnSpc>
          <a:spcBef>
            <a:spcPts val="0"/>
          </a:spcBef>
          <a:spcAft>
            <a:spcPts val="1200"/>
          </a:spcAft>
          <a:buClr>
            <a:schemeClr val="tx1"/>
          </a:buClr>
          <a:buSzPct val="80000"/>
          <a:buFont typeface="Wingdings" panose="05000000000000000000" pitchFamily="2" charset="2"/>
          <a:buChar char="Ø"/>
          <a:tabLst/>
          <a:defRPr sz="3300" kern="150" dirty="0">
            <a:solidFill>
              <a:schemeClr val="tx1"/>
            </a:solidFill>
            <a:latin typeface="Calibri" panose="020F0502020204030204" pitchFamily="34" charset="0"/>
            <a:ea typeface="Times New Roman" panose="02020603050405020304" pitchFamily="18" charset="0"/>
            <a:cs typeface="Times New Roman" panose="02020603050405020304" pitchFamily="1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7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gradFill>
          <a:gsLst>
            <a:gs pos="0">
              <a:srgbClr val="9C5B14"/>
            </a:gs>
            <a:gs pos="48000">
              <a:schemeClr val="tx1"/>
            </a:gs>
            <a:gs pos="100000">
              <a:srgbClr val="B56A17"/>
            </a:gs>
          </a:gsLst>
          <a:lin ang="16200000" scaled="1"/>
        </a:gradFill>
        <a:ln w="25400">
          <a:solidFill>
            <a:schemeClr val="bg1"/>
          </a:solidFill>
        </a:ln>
        <a:effectLst/>
        <a:scene3d>
          <a:camera prst="orthographicFront"/>
          <a:lightRig rig="threePt" dir="t"/>
        </a:scene3d>
        <a:sp3d>
          <a:bevelT w="165100" prst="coolSlant"/>
        </a:sp3d>
        <a:extLst/>
      </a:spPr>
      <a:bodyPr wrap="square" lIns="182880" tIns="182880" rIns="91440" bIns="91440" anchor="ctr" anchorCtr="0">
        <a:spAutoFit/>
      </a:bodyPr>
      <a:lstStyle>
        <a:defPPr marL="0" marR="0" indent="0" algn="l" defTabSz="457200" rtl="0" eaLnBrk="1" fontAlgn="base" latinLnBrk="0" hangingPunct="0">
          <a:lnSpc>
            <a:spcPct val="87000"/>
          </a:lnSpc>
          <a:spcBef>
            <a:spcPct val="0"/>
          </a:spcBef>
          <a:spcAft>
            <a:spcPts val="1800"/>
          </a:spcAft>
          <a:buClr>
            <a:prstClr val="black"/>
          </a:buClr>
          <a:buSzPct val="70000"/>
          <a:tabLst/>
          <a:defRPr kumimoji="0" sz="3000" b="0" i="0" u="none" strike="noStrike" kern="1200" cap="none" spc="0" normalizeH="0" baseline="0" noProof="0" dirty="0">
            <a:ln>
              <a:noFill/>
            </a:ln>
            <a:solidFill>
              <a:prstClr val="black"/>
            </a:solidFill>
            <a:effectLst/>
            <a:uLnTx/>
            <a:uFillTx/>
            <a:cs typeface="Arial" panose="020B0604020202020204" pitchFamily="34" charset="0"/>
          </a:defRPr>
        </a:defPPr>
      </a:lstStyle>
    </a:spDef>
    <a:txDef>
      <a:spPr bwMode="auto">
        <a:blipFill dpi="0" rotWithShape="0">
          <a:blip xmlns:r="http://schemas.openxmlformats.org/officeDocument/2006/relationships" r:embed="rId1"/>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a:spPr>
      <a:bodyPr lIns="0" tIns="182880" rIns="0" bIns="182880" anchor="ctr" anchorCtr="1"/>
      <a:lstStyle>
        <a:defPPr marL="0" marR="0" algn="ctr">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1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tx1"/>
            </a:gs>
            <a:gs pos="65000">
              <a:srgbClr val="039751"/>
            </a:gs>
            <a:gs pos="100000">
              <a:srgbClr val="01572E"/>
            </a:gs>
          </a:gsLst>
          <a:path path="circle">
            <a:fillToRect l="50000" t="130000" r="50000" b="-30000"/>
          </a:path>
          <a:tileRect/>
        </a:gradFill>
        <a:ln w="25400">
          <a:solidFill>
            <a:schemeClr val="bg1"/>
          </a:solidFill>
        </a:ln>
        <a:effectLst/>
        <a:scene3d>
          <a:camera prst="orthographicFront"/>
          <a:lightRig rig="threePt" dir="t"/>
        </a:scene3d>
        <a:sp3d>
          <a:bevelT w="165100" prst="coolSlant"/>
        </a:sp3d>
        <a:extLst/>
      </a:spPr>
      <a:bodyPr wrap="square" lIns="182880" tIns="137160" rIns="91440" bIns="45720">
        <a:spAutoFit/>
      </a:bodyPr>
      <a:lstStyle>
        <a:defPPr marL="0" indent="0" algn="l" defTabSz="914400" eaLnBrk="0">
          <a:lnSpc>
            <a:spcPct val="100000"/>
          </a:lnSpc>
          <a:spcAft>
            <a:spcPts val="1200"/>
          </a:spcAft>
          <a:buClrTx/>
          <a:buSzPct val="80000"/>
          <a:tabLst/>
          <a:defRPr sz="3000" dirty="0" smtClean="0">
            <a:solidFill>
              <a:prstClr val="black">
                <a:lumMod val="95000"/>
                <a:lumOff val="5000"/>
              </a:prstClr>
            </a:solidFill>
            <a:ea typeface="Times New Roman" panose="02020603050405020304" pitchFamily="18" charset="0"/>
            <a:cs typeface="Arial" panose="020B0604020202020204" pitchFamily="34" charset="0"/>
          </a:defRPr>
        </a:defPPr>
      </a:lstStyle>
    </a:spDef>
    <a:txDef>
      <a:spPr bwMode="auto">
        <a:blipFill dpi="0" rotWithShape="0">
          <a:blip xmlns:r="http://schemas.openxmlformats.org/officeDocument/2006/relationships" r:embed="rId1"/>
          <a:srcRect/>
          <a:stretch>
            <a:fillRect t="-7245" b="4947"/>
          </a:stretch>
        </a:blipFill>
        <a:ln w="25400">
          <a:noFill/>
          <a:round/>
          <a:headEnd/>
          <a:tailEnd/>
        </a:ln>
        <a:effectLst/>
        <a:scene3d>
          <a:camera prst="orthographicFront"/>
          <a:lightRig rig="threePt" dir="t"/>
        </a:scene3d>
        <a:sp3d>
          <a:bevelT w="114300" h="114300"/>
        </a:sp3d>
        <a:extLst/>
      </a:spPr>
      <a:bodyPr wrap="square" lIns="91440" tIns="91440" rIns="91440" bIns="91440" rtlCol="0" anchor="ctr" anchorCtr="1">
        <a:spAutoFit/>
      </a:bodyPr>
      <a:lstStyle>
        <a:defPPr marL="0" marR="0" algn="ctr">
          <a:lnSpc>
            <a:spcPct val="90000"/>
          </a:lnSpc>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3.xml><?xml version="1.0" encoding="utf-8"?>
<a:theme xmlns:a="http://schemas.openxmlformats.org/drawingml/2006/main" name="1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4.xml><?xml version="1.0" encoding="utf-8"?>
<a:theme xmlns:a="http://schemas.openxmlformats.org/drawingml/2006/main" name="2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solidFill>
            <a:schemeClr val="tx1"/>
          </a:solidFill>
        </a:ln>
        <a:effectLst/>
        <a:scene3d>
          <a:camera prst="orthographicFront"/>
          <a:lightRig rig="threePt" dir="t"/>
        </a:scene3d>
        <a:sp3d>
          <a:bevelT w="165100" prst="coolSlant"/>
        </a:sp3d>
        <a:extLst/>
      </a:spPr>
      <a:bodyPr wrap="square" lIns="90000" tIns="91440" rIns="90000" bIns="0">
        <a:spAutoFit/>
      </a:bodyPr>
      <a:lstStyle>
        <a:defPPr marL="342900" indent="-342900">
          <a:lnSpc>
            <a:spcPct val="90000"/>
          </a:lnSpc>
          <a:spcBef>
            <a:spcPts val="0"/>
          </a:spcBef>
          <a:spcAft>
            <a:spcPts val="600"/>
          </a:spcAft>
          <a:buClr>
            <a:schemeClr val="bg1"/>
          </a:buClr>
          <a:buSzPct val="80000"/>
          <a:buFont typeface="Wingdings" panose="05000000000000000000" pitchFamily="2" charset="2"/>
          <a:buChar char="Ø"/>
          <a:tabLst/>
          <a:defRPr sz="3400" b="1" u="sng" kern="150" dirty="0" smtClean="0">
            <a:ln w="9525">
              <a:solidFill>
                <a:schemeClr val="bg1"/>
              </a:solidFill>
              <a:prstDash val="solid"/>
            </a:ln>
            <a:solidFill>
              <a:schemeClr val="tx1"/>
            </a:solidFill>
            <a:effectLst>
              <a:outerShdw blurRad="12700" dist="38100" dir="2700000" algn="tl" rotWithShape="0">
                <a:schemeClr val="bg1">
                  <a:lumMod val="50000"/>
                </a:schemeClr>
              </a:outerShdw>
            </a:effectLst>
            <a:latin typeface="Calibri" panose="020F0502020204030204" pitchFamily="34" charset="0"/>
            <a:ea typeface="Times New Roman" panose="02020603050405020304" pitchFamily="18" charset="0"/>
            <a:cs typeface="Times New Roman" panose="02020603050405020304" pitchFamily="18" charset="0"/>
          </a:defRPr>
        </a:defPPr>
      </a:lstStyle>
    </a:spDef>
    <a:txDef>
      <a:spPr bwMode="auto">
        <a:blipFill dpi="0" rotWithShape="0">
          <a:blip xmlns:r="http://schemas.openxmlformats.org/officeDocument/2006/relationships" r:embed="rId1"/>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a:spPr>
      <a:bodyPr lIns="0" tIns="182880" rIns="0" bIns="182880" anchor="ctr" anchorCtr="1"/>
      <a:lstStyle>
        <a:defPPr marL="0" marR="0" algn="ctr">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5.xml><?xml version="1.0" encoding="utf-8"?>
<a:theme xmlns:a="http://schemas.openxmlformats.org/drawingml/2006/main" name="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Calibri"/>
        <a:ea typeface="Microsoft YaHei"/>
        <a:cs typeface=""/>
      </a:majorFont>
      <a:minorFont>
        <a:latin typeface="Calibri"/>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0">
          <a:lnSpc>
            <a:spcPct val="93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blipFill>
          <a:blip xmlns:r="http://schemas.openxmlformats.org/officeDocument/2006/relationships" r:embed="rId1"/>
          <a:tile tx="0" ty="0" sx="100000" sy="100000" flip="none" algn="tl"/>
        </a:blipFill>
        <a:ln w="25400">
          <a:solidFill>
            <a:schemeClr val="bg1"/>
          </a:solidFill>
        </a:ln>
        <a:effectLst/>
        <a:scene3d>
          <a:camera prst="orthographicFront"/>
          <a:lightRig rig="threePt" dir="t"/>
        </a:scene3d>
        <a:sp3d>
          <a:bevelT w="165100" prst="coolSlant"/>
        </a:sp3d>
        <a:extLst/>
      </a:spPr>
      <a:bodyPr wrap="square" lIns="91440" tIns="182880" rIns="91440" bIns="182880" anchor="ctr" anchorCtr="0">
        <a:spAutoFit/>
      </a:bodyPr>
      <a:lstStyle>
        <a:defPPr marL="0" marR="0" indent="0" algn="ctr" defTabSz="457200" rtl="0" eaLnBrk="1" fontAlgn="base" latinLnBrk="0" hangingPunct="0">
          <a:lnSpc>
            <a:spcPct val="90000"/>
          </a:lnSpc>
          <a:spcBef>
            <a:spcPct val="0"/>
          </a:spcBef>
          <a:spcAft>
            <a:spcPts val="0"/>
          </a:spcAft>
          <a:buClr>
            <a:prstClr val="black"/>
          </a:buClr>
          <a:buSzPct val="125000"/>
          <a:buFont typeface="Times New Roman" panose="02020603050405020304" pitchFamily="18" charset="0"/>
          <a:buNone/>
          <a:tabLst>
            <a:tab pos="228600" algn="l"/>
            <a:tab pos="685800" algn="l"/>
            <a:tab pos="1143000" algn="l"/>
            <a:tab pos="1600200" algn="l"/>
            <a:tab pos="2057400" algn="l"/>
            <a:tab pos="2514600" algn="l"/>
            <a:tab pos="2971800" algn="l"/>
            <a:tab pos="3429000" algn="l"/>
            <a:tab pos="3886200" algn="l"/>
            <a:tab pos="4343400" algn="l"/>
            <a:tab pos="4800600" algn="l"/>
            <a:tab pos="5257800" algn="l"/>
            <a:tab pos="5715000" algn="l"/>
            <a:tab pos="6172200" algn="l"/>
            <a:tab pos="6629400" algn="l"/>
            <a:tab pos="7086600" algn="l"/>
            <a:tab pos="7543800" algn="l"/>
            <a:tab pos="8001000" algn="l"/>
            <a:tab pos="8458200" algn="l"/>
            <a:tab pos="8915400" algn="l"/>
            <a:tab pos="9372600" algn="l"/>
          </a:tabLst>
          <a:defRPr kumimoji="0" sz="3600" b="1" i="0" u="none" strike="noStrike" kern="1200" cap="none" spc="0" normalizeH="0" baseline="0" noProof="0" dirty="0">
            <a:ln w="9525">
              <a:solidFill>
                <a:prstClr val="black"/>
              </a:solidFill>
              <a:prstDash val="solid"/>
            </a:ln>
            <a:solidFill>
              <a:srgbClr val="00B050"/>
            </a:solidFill>
            <a:effectLst>
              <a:outerShdw blurRad="12700" dist="38100" dir="2700000" algn="tl" rotWithShape="0">
                <a:prstClr val="black">
                  <a:lumMod val="50000"/>
                </a:prstClr>
              </a:outerShdw>
            </a:effectLst>
            <a:uLnTx/>
            <a:uFillTx/>
            <a:latin typeface="Arial" panose="020B0604020202020204" pitchFamily="34" charset="0"/>
            <a:ea typeface="Microsoft YaHei" panose="020B0503020204020204" pitchFamily="34" charset="-122"/>
            <a:cs typeface="Arial" panose="020B0604020202020204" pitchFamily="34" charset="0"/>
          </a:defRPr>
        </a:defPPr>
      </a:lstStyle>
    </a:spDef>
    <a:txDef>
      <a:spPr bwMode="auto">
        <a:blipFill dpi="0" rotWithShape="0">
          <a:blip xmlns:r="http://schemas.openxmlformats.org/officeDocument/2006/relationships" r:embed="rId2"/>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a:spPr>
      <a:bodyPr lIns="0" tIns="182880" rIns="0" bIns="182880" anchor="ctr" anchorCtr="1"/>
      <a:lstStyle>
        <a:defPPr marL="0" marR="0" algn="ctr">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7.xml><?xml version="1.0" encoding="utf-8"?>
<a:theme xmlns:a="http://schemas.openxmlformats.org/drawingml/2006/main" name="3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noFill/>
        </a:ln>
        <a:effectLst/>
        <a:scene3d>
          <a:camera prst="orthographicFront"/>
          <a:lightRig rig="threePt" dir="t"/>
        </a:scene3d>
        <a:sp3d>
          <a:bevelT w="165100" prst="coolSlant"/>
        </a:sp3d>
        <a:extLst/>
      </a:spPr>
      <a:bodyPr wrap="square" lIns="90000" tIns="91440" rIns="90000" bIns="0" rtlCol="0" anchor="ctr">
        <a:spAutoFit/>
      </a:bodyPr>
      <a:lstStyle>
        <a:defPPr marL="342900" marR="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kumimoji="0"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defRPr>
        </a:defPPr>
      </a:lstStyle>
    </a:spDef>
    <a:txDef>
      <a:spPr bwMode="auto">
        <a:blipFill dpi="0" rotWithShape="0">
          <a:blip xmlns:r="http://schemas.openxmlformats.org/officeDocument/2006/relationships" r:embed="rId1"/>
          <a:srcRect/>
          <a:stretch>
            <a:fillRect t="-7245" b="4947"/>
          </a:stretch>
        </a:blipFill>
        <a:ln w="25400">
          <a:solidFill>
            <a:srgbClr val="000000"/>
          </a:solidFill>
          <a:round/>
          <a:headEnd/>
          <a:tailEnd/>
        </a:ln>
        <a:effectLst>
          <a:outerShdw dist="25965" dir="2700000" algn="ctr" rotWithShape="0">
            <a:srgbClr val="808080"/>
          </a:outerShdw>
        </a:effectLst>
        <a:scene3d>
          <a:camera prst="orthographicFront"/>
          <a:lightRig rig="threePt" dir="t"/>
        </a:scene3d>
        <a:sp3d>
          <a:bevelT w="114300" h="114300"/>
        </a:sp3d>
        <a:extLst/>
      </a:spPr>
      <a:bodyPr lIns="0" tIns="182880" rIns="0" bIns="182880" anchor="ctr" anchorCtr="1"/>
      <a:lstStyle>
        <a:defPPr marL="0" marR="0" algn="ctr">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8.xml><?xml version="1.0" encoding="utf-8"?>
<a:theme xmlns:a="http://schemas.openxmlformats.org/drawingml/2006/main" name="6_Vapor Trail">
  <a:themeElements>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spDef>
      <a:spPr bwMode="auto">
        <a:gradFill flip="none" rotWithShape="1">
          <a:gsLst>
            <a:gs pos="0">
              <a:schemeClr val="accent1">
                <a:lumMod val="60000"/>
                <a:lumOff val="40000"/>
              </a:schemeClr>
            </a:gs>
            <a:gs pos="48000">
              <a:schemeClr val="accent1">
                <a:lumMod val="75000"/>
              </a:schemeClr>
            </a:gs>
            <a:gs pos="100000">
              <a:srgbClr val="002060"/>
            </a:gs>
          </a:gsLst>
          <a:path path="rect">
            <a:fillToRect r="100000" b="100000"/>
          </a:path>
          <a:tileRect l="-100000" t="-100000"/>
        </a:gradFill>
        <a:ln w="25400">
          <a:noFill/>
        </a:ln>
        <a:effectLst/>
        <a:scene3d>
          <a:camera prst="orthographicFront"/>
          <a:lightRig rig="threePt" dir="t"/>
        </a:scene3d>
        <a:sp3d>
          <a:bevelT w="165100" prst="coolSlant"/>
        </a:sp3d>
        <a:extLst/>
      </a:spPr>
      <a:bodyPr wrap="square" lIns="90000" tIns="91440" rIns="90000" bIns="0" rtlCol="0" anchor="ctr">
        <a:spAutoFit/>
      </a:bodyPr>
      <a:lstStyle>
        <a:defPPr marL="342900" marR="0" indent="-342900" algn="ctr" defTabSz="457200" rtl="0" eaLnBrk="1" fontAlgn="base" latinLnBrk="0" hangingPunct="0">
          <a:lnSpc>
            <a:spcPct val="90000"/>
          </a:lnSpc>
          <a:spcBef>
            <a:spcPts val="0"/>
          </a:spcBef>
          <a:spcAft>
            <a:spcPts val="600"/>
          </a:spcAft>
          <a:buClr>
            <a:prstClr val="black"/>
          </a:buClr>
          <a:buSzPct val="80000"/>
          <a:buFont typeface="Wingdings" panose="05000000000000000000" pitchFamily="2" charset="2"/>
          <a:buChar char="Ø"/>
          <a:tabLst/>
          <a:defRPr kumimoji="0" sz="3400" b="1" i="0" u="sng" strike="noStrike" kern="150" cap="none" spc="0" normalizeH="0" baseline="0" noProof="0" dirty="0">
            <a:ln w="9525">
              <a:solidFill>
                <a:prstClr val="black"/>
              </a:solidFill>
              <a:prstDash val="solid"/>
            </a:ln>
            <a:solidFill>
              <a:prstClr val="white"/>
            </a:solidFill>
            <a:effectLst>
              <a:outerShdw blurRad="12700" dist="38100" dir="2700000" algn="tl" rotWithShape="0">
                <a:prstClr val="black">
                  <a:lumMod val="50000"/>
                </a:prstClr>
              </a:outerShdw>
            </a:effectLst>
            <a:uLnTx/>
            <a:uFillTx/>
            <a:latin typeface="Calibri" panose="020F0502020204030204" pitchFamily="34" charset="0"/>
            <a:ea typeface="Times New Roman" panose="02020603050405020304" pitchFamily="18" charset="0"/>
            <a:cs typeface="Times New Roman" panose="02020603050405020304" pitchFamily="18" charset="0"/>
          </a:defRPr>
        </a:defPPr>
      </a:lstStyle>
    </a:spDef>
    <a:txDef>
      <a:spPr bwMode="auto">
        <a:blipFill dpi="0" rotWithShape="0">
          <a:blip xmlns:r="http://schemas.openxmlformats.org/officeDocument/2006/relationships" r:embed="rId1"/>
          <a:srcRect/>
          <a:stretch>
            <a:fillRect t="-7245" b="4947"/>
          </a:stretch>
        </a:blipFill>
        <a:ln w="25400">
          <a:noFill/>
          <a:round/>
          <a:headEnd/>
          <a:tailEnd/>
        </a:ln>
        <a:effectLst/>
        <a:scene3d>
          <a:camera prst="orthographicFront"/>
          <a:lightRig rig="threePt" dir="t"/>
        </a:scene3d>
        <a:sp3d>
          <a:bevelT w="114300" h="114300"/>
        </a:sp3d>
        <a:extLst/>
      </a:spPr>
      <a:bodyPr wrap="square" lIns="91440" tIns="91440" rIns="91440" bIns="91440" rtlCol="0" anchor="ctr" anchorCtr="1">
        <a:spAutoFit/>
      </a:bodyPr>
      <a:lstStyle>
        <a:defPPr marL="0" marR="0" algn="ctr">
          <a:lnSpc>
            <a:spcPct val="90000"/>
          </a:lnSpc>
          <a:spcBef>
            <a:spcPts val="0"/>
          </a:spcBef>
          <a:spcAft>
            <a:spcPts val="0"/>
          </a:spcAft>
          <a:defRPr sz="2800" b="1" kern="150" dirty="0" smtClean="0">
            <a:solidFill>
              <a:schemeClr val="tx2">
                <a:lumMod val="25000"/>
              </a:schemeClr>
            </a:solidFill>
            <a:latin typeface="Times New Roman" panose="02020603050405020304" pitchFamily="18" charset="0"/>
            <a:ea typeface="SimSun" panose="02010600030101010101" pitchFamily="2" charset="-122"/>
            <a:cs typeface="Times New Roman" panose="02020603050405020304" pitchFamily="18" charset="0"/>
          </a:defRPr>
        </a:defPPr>
      </a:lstStyle>
    </a:txDef>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9.xml><?xml version="1.0" encoding="utf-8"?>
<a:theme xmlns:a="http://schemas.openxmlformats.org/drawingml/2006/main" name="5_Vapor Trail">
  <a:themeElements>
    <a:clrScheme name="Vapor Trail">
      <a:dk1>
        <a:sysClr val="windowText" lastClr="000000"/>
      </a:dk1>
      <a:lt1>
        <a:sysClr val="window" lastClr="FFFFFF"/>
      </a:lt1>
      <a:dk2>
        <a:srgbClr val="454545"/>
      </a:dk2>
      <a:lt2>
        <a:srgbClr val="DADADA"/>
      </a:lt2>
      <a:accent1>
        <a:srgbClr val="DF2E28"/>
      </a:accent1>
      <a:accent2>
        <a:srgbClr val="FE801A"/>
      </a:accent2>
      <a:accent3>
        <a:srgbClr val="E9BF35"/>
      </a:accent3>
      <a:accent4>
        <a:srgbClr val="81BB42"/>
      </a:accent4>
      <a:accent5>
        <a:srgbClr val="32C7A9"/>
      </a:accent5>
      <a:accent6>
        <a:srgbClr val="4A9BDC"/>
      </a:accent6>
      <a:hlink>
        <a:srgbClr val="F0532B"/>
      </a:hlink>
      <a:folHlink>
        <a:srgbClr val="F38B53"/>
      </a:folHlink>
    </a:clrScheme>
    <a:fontScheme name="Vapor Trail">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Vapor Trail">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Override1.xml><?xml version="1.0" encoding="utf-8"?>
<a:themeOverride xmlns:a="http://schemas.openxmlformats.org/drawingml/2006/main">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themeOverride>
</file>

<file path=ppt/theme/themeOverride2.xml><?xml version="1.0" encoding="utf-8"?>
<a:themeOverride xmlns:a="http://schemas.openxmlformats.org/drawingml/2006/main">
  <a:clrScheme name="Custom 1">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FFFFFF"/>
    </a:hlink>
    <a:folHlink>
      <a:srgbClr val="FFFFFF"/>
    </a:folHlink>
  </a:clrScheme>
</a:themeOverride>
</file>

<file path=docProps/app.xml><?xml version="1.0" encoding="utf-8"?>
<Properties xmlns="http://schemas.openxmlformats.org/officeDocument/2006/extended-properties" xmlns:vt="http://schemas.openxmlformats.org/officeDocument/2006/docPropsVTypes">
  <TotalTime>174185</TotalTime>
  <Words>77689</Words>
  <Application>Microsoft Office PowerPoint</Application>
  <PresentationFormat>On-screen Show (4:3)</PresentationFormat>
  <Paragraphs>4517</Paragraphs>
  <Slides>779</Slides>
  <Notes>777</Notes>
  <HiddenSlides>0</HiddenSlides>
  <MMClips>1</MMClips>
  <ScaleCrop>false</ScaleCrop>
  <HeadingPairs>
    <vt:vector size="6" baseType="variant">
      <vt:variant>
        <vt:lpstr>Fonts Used</vt:lpstr>
      </vt:variant>
      <vt:variant>
        <vt:i4>15</vt:i4>
      </vt:variant>
      <vt:variant>
        <vt:lpstr>Theme</vt:lpstr>
      </vt:variant>
      <vt:variant>
        <vt:i4>10</vt:i4>
      </vt:variant>
      <vt:variant>
        <vt:lpstr>Slide Titles</vt:lpstr>
      </vt:variant>
      <vt:variant>
        <vt:i4>779</vt:i4>
      </vt:variant>
    </vt:vector>
  </HeadingPairs>
  <TitlesOfParts>
    <vt:vector size="804" baseType="lpstr">
      <vt:lpstr>DengXian</vt:lpstr>
      <vt:lpstr>Microsoft YaHei</vt:lpstr>
      <vt:lpstr>SimSun</vt:lpstr>
      <vt:lpstr>Arial</vt:lpstr>
      <vt:lpstr>Arial Unicode MS</vt:lpstr>
      <vt:lpstr>Calibri</vt:lpstr>
      <vt:lpstr>Century Gothic</vt:lpstr>
      <vt:lpstr>CMR10</vt:lpstr>
      <vt:lpstr>Georgia</vt:lpstr>
      <vt:lpstr>Mangal</vt:lpstr>
      <vt:lpstr>OpenSymbol</vt:lpstr>
      <vt:lpstr>Papyrus</vt:lpstr>
      <vt:lpstr>Times New Roman</vt:lpstr>
      <vt:lpstr>Verdana</vt:lpstr>
      <vt:lpstr>Wingdings</vt:lpstr>
      <vt:lpstr>Office Theme</vt:lpstr>
      <vt:lpstr>Vapor Trail</vt:lpstr>
      <vt:lpstr>1_Vapor Trail</vt:lpstr>
      <vt:lpstr>2_Vapor Trail</vt:lpstr>
      <vt:lpstr>1_Office Theme</vt:lpstr>
      <vt:lpstr>4_Vapor Trail</vt:lpstr>
      <vt:lpstr>3_Vapor Trail</vt:lpstr>
      <vt:lpstr>6_Vapor Trail</vt:lpstr>
      <vt:lpstr>5_Vapor Trail</vt:lpstr>
      <vt:lpstr>7_Vapor Trail</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End Time Events, Heaven &amp; Hell</dc:title>
  <dc:creator>Jeff Woodward</dc:creator>
  <cp:lastModifiedBy>Jeff Woodward</cp:lastModifiedBy>
  <cp:revision>18365</cp:revision>
  <cp:lastPrinted>2016-07-18T19:37:13Z</cp:lastPrinted>
  <dcterms:created xsi:type="dcterms:W3CDTF">1601-01-01T00:00:00Z</dcterms:created>
  <dcterms:modified xsi:type="dcterms:W3CDTF">2019-02-08T17:32:19Z</dcterms:modified>
  <cp:contentStatus>Final</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MarkAsFinal">
    <vt:bool>true</vt:bool>
  </property>
</Properties>
</file>